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1" r:id="rId1"/>
  </p:sldMasterIdLst>
  <p:notesMasterIdLst>
    <p:notesMasterId r:id="rId41"/>
  </p:notesMasterIdLst>
  <p:sldIdLst>
    <p:sldId id="615" r:id="rId2"/>
    <p:sldId id="1031" r:id="rId3"/>
    <p:sldId id="1037" r:id="rId4"/>
    <p:sldId id="885" r:id="rId5"/>
    <p:sldId id="886" r:id="rId6"/>
    <p:sldId id="1022" r:id="rId7"/>
    <p:sldId id="1012" r:id="rId8"/>
    <p:sldId id="801" r:id="rId9"/>
    <p:sldId id="794" r:id="rId10"/>
    <p:sldId id="1016" r:id="rId11"/>
    <p:sldId id="834" r:id="rId12"/>
    <p:sldId id="1032" r:id="rId13"/>
    <p:sldId id="1034" r:id="rId14"/>
    <p:sldId id="688" r:id="rId15"/>
    <p:sldId id="689" r:id="rId16"/>
    <p:sldId id="690" r:id="rId17"/>
    <p:sldId id="1035" r:id="rId18"/>
    <p:sldId id="687" r:id="rId19"/>
    <p:sldId id="1019" r:id="rId20"/>
    <p:sldId id="692" r:id="rId21"/>
    <p:sldId id="737" r:id="rId22"/>
    <p:sldId id="738" r:id="rId23"/>
    <p:sldId id="739" r:id="rId24"/>
    <p:sldId id="740" r:id="rId25"/>
    <p:sldId id="1000" r:id="rId26"/>
    <p:sldId id="1036" r:id="rId27"/>
    <p:sldId id="1038" r:id="rId28"/>
    <p:sldId id="735" r:id="rId29"/>
    <p:sldId id="969" r:id="rId30"/>
    <p:sldId id="867" r:id="rId31"/>
    <p:sldId id="1030" r:id="rId32"/>
    <p:sldId id="698" r:id="rId33"/>
    <p:sldId id="1023" r:id="rId34"/>
    <p:sldId id="1024" r:id="rId35"/>
    <p:sldId id="1018" r:id="rId36"/>
    <p:sldId id="1025" r:id="rId37"/>
    <p:sldId id="977" r:id="rId38"/>
    <p:sldId id="973" r:id="rId39"/>
    <p:sldId id="979" r:id="rId4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6600"/>
    <a:srgbClr val="CC0000"/>
    <a:srgbClr val="FF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3" autoAdjust="0"/>
    <p:restoredTop sz="93767" autoAdjust="0"/>
  </p:normalViewPr>
  <p:slideViewPr>
    <p:cSldViewPr>
      <p:cViewPr varScale="1">
        <p:scale>
          <a:sx n="94" d="100"/>
          <a:sy n="94" d="100"/>
        </p:scale>
        <p:origin x="19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FC4C0C-3994-4D27-98BE-A6EDED4E3F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76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49278-A4EB-4F33-A084-5CE5C8B1ED7F}" type="slidenum">
              <a:rPr lang="en-GB" smtClean="0">
                <a:latin typeface="Arial" charset="0"/>
                <a:cs typeface="Arial" charset="0"/>
              </a:rPr>
              <a:pPr/>
              <a:t>1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ja-JP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54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C4C0C-3994-4D27-98BE-A6EDED4E3F1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1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/>
              <a:t>Add</a:t>
            </a:r>
            <a:r>
              <a:rPr lang="ca-ES" dirty="0"/>
              <a:t> </a:t>
            </a:r>
            <a:r>
              <a:rPr lang="ca-ES" dirty="0" err="1"/>
              <a:t>here</a:t>
            </a:r>
            <a:r>
              <a:rPr lang="ca-ES" baseline="0" dirty="0"/>
              <a:t>:</a:t>
            </a:r>
          </a:p>
          <a:p>
            <a:endParaRPr lang="ca-ES" baseline="0" dirty="0"/>
          </a:p>
          <a:p>
            <a:r>
              <a:rPr lang="ca-ES" baseline="0" dirty="0" err="1"/>
              <a:t>This</a:t>
            </a:r>
            <a:r>
              <a:rPr lang="ca-ES" baseline="0" dirty="0"/>
              <a:t> </a:t>
            </a:r>
            <a:r>
              <a:rPr lang="ca-ES" baseline="0" dirty="0" err="1"/>
              <a:t>could</a:t>
            </a:r>
            <a:r>
              <a:rPr lang="ca-ES" baseline="0" dirty="0"/>
              <a:t> be </a:t>
            </a:r>
            <a:r>
              <a:rPr lang="ca-ES" baseline="0" dirty="0" err="1"/>
              <a:t>seen</a:t>
            </a:r>
            <a:r>
              <a:rPr lang="ca-ES" baseline="0" dirty="0"/>
              <a:t> as a </a:t>
            </a:r>
            <a:r>
              <a:rPr lang="ca-ES" baseline="0" dirty="0" err="1"/>
              <a:t>purely</a:t>
            </a:r>
            <a:r>
              <a:rPr lang="ca-ES" baseline="0" dirty="0"/>
              <a:t> </a:t>
            </a:r>
            <a:r>
              <a:rPr lang="ca-ES" baseline="0" dirty="0" err="1"/>
              <a:t>technical</a:t>
            </a:r>
            <a:r>
              <a:rPr lang="ca-ES" baseline="0" dirty="0"/>
              <a:t> </a:t>
            </a:r>
            <a:r>
              <a:rPr lang="ca-ES" baseline="0" dirty="0" err="1"/>
              <a:t>issue</a:t>
            </a:r>
            <a:r>
              <a:rPr lang="ca-ES" baseline="0" dirty="0"/>
              <a:t>. </a:t>
            </a:r>
          </a:p>
          <a:p>
            <a:r>
              <a:rPr lang="ca-ES" dirty="0" err="1"/>
              <a:t>What</a:t>
            </a:r>
            <a:r>
              <a:rPr lang="ca-ES" dirty="0"/>
              <a:t> is </a:t>
            </a:r>
            <a:r>
              <a:rPr lang="ca-ES" dirty="0" err="1"/>
              <a:t>left</a:t>
            </a:r>
            <a:r>
              <a:rPr lang="ca-ES" dirty="0"/>
              <a:t> </a:t>
            </a:r>
            <a:r>
              <a:rPr lang="ca-ES" dirty="0" err="1"/>
              <a:t>out</a:t>
            </a:r>
            <a:r>
              <a:rPr lang="ca-ES" dirty="0"/>
              <a:t> is</a:t>
            </a:r>
            <a:r>
              <a:rPr lang="ca-ES" baseline="0" dirty="0"/>
              <a:t> </a:t>
            </a:r>
            <a:r>
              <a:rPr lang="ca-ES" baseline="0" dirty="0" err="1"/>
              <a:t>not</a:t>
            </a:r>
            <a:r>
              <a:rPr lang="ca-ES" baseline="0" dirty="0"/>
              <a:t> </a:t>
            </a:r>
            <a:r>
              <a:rPr lang="ca-ES" baseline="0" dirty="0" err="1"/>
              <a:t>random</a:t>
            </a:r>
            <a:r>
              <a:rPr lang="ca-ES" baseline="0" dirty="0"/>
              <a:t> – </a:t>
            </a:r>
            <a:r>
              <a:rPr lang="ca-ES" baseline="0" dirty="0" err="1"/>
              <a:t>there</a:t>
            </a:r>
            <a:r>
              <a:rPr lang="ca-ES" baseline="0" dirty="0"/>
              <a:t> is </a:t>
            </a:r>
            <a:r>
              <a:rPr lang="ca-ES" baseline="0" dirty="0" err="1"/>
              <a:t>politics</a:t>
            </a:r>
            <a:r>
              <a:rPr lang="ca-ES" baseline="0" dirty="0"/>
              <a:t> in </a:t>
            </a:r>
            <a:r>
              <a:rPr lang="ca-ES" baseline="0" dirty="0" err="1"/>
              <a:t>exclusion</a:t>
            </a:r>
            <a:r>
              <a:rPr lang="ca-ES" baseline="0" dirty="0"/>
              <a:t>.</a:t>
            </a:r>
          </a:p>
          <a:p>
            <a:endParaRPr lang="ca-ES" baseline="0" dirty="0"/>
          </a:p>
          <a:p>
            <a:r>
              <a:rPr lang="ca-ES" baseline="0" dirty="0" err="1"/>
              <a:t>We</a:t>
            </a:r>
            <a:r>
              <a:rPr lang="ca-ES" baseline="0" dirty="0"/>
              <a:t> </a:t>
            </a:r>
            <a:r>
              <a:rPr lang="ca-ES" baseline="0" dirty="0" err="1"/>
              <a:t>use</a:t>
            </a:r>
            <a:r>
              <a:rPr lang="ca-ES" baseline="0" dirty="0"/>
              <a:t> </a:t>
            </a:r>
            <a:r>
              <a:rPr lang="ca-ES" baseline="0" dirty="0" err="1"/>
              <a:t>the</a:t>
            </a:r>
            <a:r>
              <a:rPr lang="ca-ES" baseline="0" dirty="0"/>
              <a:t> </a:t>
            </a:r>
            <a:r>
              <a:rPr lang="ca-ES" baseline="0" dirty="0" err="1"/>
              <a:t>term</a:t>
            </a:r>
            <a:r>
              <a:rPr lang="ca-ES" baseline="0" dirty="0"/>
              <a:t> </a:t>
            </a:r>
            <a:r>
              <a:rPr lang="ca-ES" baseline="0" dirty="0" err="1"/>
              <a:t>peripheries</a:t>
            </a:r>
            <a:r>
              <a:rPr lang="ca-ES" baseline="0" dirty="0"/>
              <a:t> </a:t>
            </a:r>
            <a:r>
              <a:rPr lang="ca-ES" baseline="0" dirty="0" err="1"/>
              <a:t>not</a:t>
            </a:r>
            <a:r>
              <a:rPr lang="ca-ES" baseline="0" dirty="0"/>
              <a:t> to </a:t>
            </a:r>
            <a:r>
              <a:rPr lang="ca-ES" baseline="0" dirty="0" err="1"/>
              <a:t>scare</a:t>
            </a:r>
            <a:r>
              <a:rPr lang="ca-ES" baseline="0" dirty="0"/>
              <a:t> </a:t>
            </a:r>
            <a:r>
              <a:rPr lang="ca-ES" baseline="0" dirty="0" err="1"/>
              <a:t>the</a:t>
            </a:r>
            <a:r>
              <a:rPr lang="ca-ES" baseline="0" dirty="0"/>
              <a:t> </a:t>
            </a:r>
            <a:r>
              <a:rPr lang="ca-ES" baseline="0" dirty="0" err="1"/>
              <a:t>bibliometric</a:t>
            </a:r>
            <a:r>
              <a:rPr lang="ca-ES" baseline="0" dirty="0"/>
              <a:t> </a:t>
            </a:r>
            <a:r>
              <a:rPr lang="ca-ES" baseline="0" dirty="0" err="1"/>
              <a:t>community</a:t>
            </a:r>
            <a:r>
              <a:rPr lang="ca-ES" baseline="0" dirty="0"/>
              <a:t>. </a:t>
            </a:r>
          </a:p>
          <a:p>
            <a:r>
              <a:rPr lang="ca-ES" baseline="0" dirty="0" err="1"/>
              <a:t>We</a:t>
            </a:r>
            <a:r>
              <a:rPr lang="ca-ES" baseline="0" dirty="0"/>
              <a:t> </a:t>
            </a:r>
            <a:r>
              <a:rPr lang="ca-ES" baseline="0" dirty="0" err="1"/>
              <a:t>should</a:t>
            </a:r>
            <a:r>
              <a:rPr lang="ca-ES" baseline="0" dirty="0"/>
              <a:t> </a:t>
            </a:r>
            <a:r>
              <a:rPr lang="ca-ES" baseline="0" dirty="0" err="1"/>
              <a:t>talk</a:t>
            </a:r>
            <a:r>
              <a:rPr lang="ca-ES" baseline="0" dirty="0"/>
              <a:t> of </a:t>
            </a:r>
            <a:r>
              <a:rPr lang="ca-ES" baseline="0" dirty="0" err="1"/>
              <a:t>marginalisation</a:t>
            </a:r>
            <a:r>
              <a:rPr lang="ca-ES" baseline="0" dirty="0"/>
              <a:t> – </a:t>
            </a:r>
            <a:r>
              <a:rPr lang="ca-ES" baseline="0" dirty="0" err="1"/>
              <a:t>there</a:t>
            </a:r>
            <a:r>
              <a:rPr lang="ca-ES" baseline="0" dirty="0"/>
              <a:t> is </a:t>
            </a:r>
            <a:r>
              <a:rPr lang="ca-ES" baseline="0" dirty="0" err="1"/>
              <a:t>active</a:t>
            </a:r>
            <a:r>
              <a:rPr lang="ca-ES" baseline="0" dirty="0"/>
              <a:t> </a:t>
            </a:r>
            <a:r>
              <a:rPr lang="ca-ES" baseline="0" dirty="0" err="1"/>
              <a:t>work</a:t>
            </a:r>
            <a:r>
              <a:rPr lang="ca-ES" baseline="0" dirty="0"/>
              <a:t>.</a:t>
            </a:r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C4C0C-3994-4D27-98BE-A6EDED4E3F1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331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/>
              <a:t>Add</a:t>
            </a:r>
            <a:r>
              <a:rPr lang="ca-ES" dirty="0"/>
              <a:t> </a:t>
            </a:r>
            <a:r>
              <a:rPr lang="ca-ES" dirty="0" err="1"/>
              <a:t>here</a:t>
            </a:r>
            <a:r>
              <a:rPr lang="ca-ES" baseline="0" dirty="0"/>
              <a:t>:</a:t>
            </a:r>
          </a:p>
          <a:p>
            <a:endParaRPr lang="ca-ES" baseline="0" dirty="0"/>
          </a:p>
          <a:p>
            <a:r>
              <a:rPr lang="ca-ES" baseline="0" dirty="0" err="1"/>
              <a:t>This</a:t>
            </a:r>
            <a:r>
              <a:rPr lang="ca-ES" baseline="0" dirty="0"/>
              <a:t> </a:t>
            </a:r>
            <a:r>
              <a:rPr lang="ca-ES" baseline="0" dirty="0" err="1"/>
              <a:t>could</a:t>
            </a:r>
            <a:r>
              <a:rPr lang="ca-ES" baseline="0" dirty="0"/>
              <a:t> be </a:t>
            </a:r>
            <a:r>
              <a:rPr lang="ca-ES" baseline="0" dirty="0" err="1"/>
              <a:t>seen</a:t>
            </a:r>
            <a:r>
              <a:rPr lang="ca-ES" baseline="0" dirty="0"/>
              <a:t> as a </a:t>
            </a:r>
            <a:r>
              <a:rPr lang="ca-ES" baseline="0" dirty="0" err="1"/>
              <a:t>purely</a:t>
            </a:r>
            <a:r>
              <a:rPr lang="ca-ES" baseline="0" dirty="0"/>
              <a:t> </a:t>
            </a:r>
            <a:r>
              <a:rPr lang="ca-ES" baseline="0" dirty="0" err="1"/>
              <a:t>technical</a:t>
            </a:r>
            <a:r>
              <a:rPr lang="ca-ES" baseline="0" dirty="0"/>
              <a:t> </a:t>
            </a:r>
            <a:r>
              <a:rPr lang="ca-ES" baseline="0" dirty="0" err="1"/>
              <a:t>issue</a:t>
            </a:r>
            <a:r>
              <a:rPr lang="ca-ES" baseline="0" dirty="0"/>
              <a:t>. </a:t>
            </a:r>
          </a:p>
          <a:p>
            <a:r>
              <a:rPr lang="ca-ES" dirty="0" err="1"/>
              <a:t>What</a:t>
            </a:r>
            <a:r>
              <a:rPr lang="ca-ES" dirty="0"/>
              <a:t> is </a:t>
            </a:r>
            <a:r>
              <a:rPr lang="ca-ES" dirty="0" err="1"/>
              <a:t>left</a:t>
            </a:r>
            <a:r>
              <a:rPr lang="ca-ES" dirty="0"/>
              <a:t> </a:t>
            </a:r>
            <a:r>
              <a:rPr lang="ca-ES" dirty="0" err="1"/>
              <a:t>out</a:t>
            </a:r>
            <a:r>
              <a:rPr lang="ca-ES" dirty="0"/>
              <a:t> is</a:t>
            </a:r>
            <a:r>
              <a:rPr lang="ca-ES" baseline="0" dirty="0"/>
              <a:t> </a:t>
            </a:r>
            <a:r>
              <a:rPr lang="ca-ES" baseline="0" dirty="0" err="1"/>
              <a:t>not</a:t>
            </a:r>
            <a:r>
              <a:rPr lang="ca-ES" baseline="0" dirty="0"/>
              <a:t> </a:t>
            </a:r>
            <a:r>
              <a:rPr lang="ca-ES" baseline="0" dirty="0" err="1"/>
              <a:t>random</a:t>
            </a:r>
            <a:r>
              <a:rPr lang="ca-ES" baseline="0" dirty="0"/>
              <a:t> – </a:t>
            </a:r>
            <a:r>
              <a:rPr lang="ca-ES" baseline="0" dirty="0" err="1"/>
              <a:t>there</a:t>
            </a:r>
            <a:r>
              <a:rPr lang="ca-ES" baseline="0" dirty="0"/>
              <a:t> is </a:t>
            </a:r>
            <a:r>
              <a:rPr lang="ca-ES" baseline="0" dirty="0" err="1"/>
              <a:t>politics</a:t>
            </a:r>
            <a:r>
              <a:rPr lang="ca-ES" baseline="0" dirty="0"/>
              <a:t> in </a:t>
            </a:r>
            <a:r>
              <a:rPr lang="ca-ES" baseline="0" dirty="0" err="1"/>
              <a:t>exclusion</a:t>
            </a:r>
            <a:r>
              <a:rPr lang="ca-ES" baseline="0" dirty="0"/>
              <a:t>.</a:t>
            </a:r>
          </a:p>
          <a:p>
            <a:endParaRPr lang="ca-ES" baseline="0" dirty="0"/>
          </a:p>
          <a:p>
            <a:r>
              <a:rPr lang="ca-ES" baseline="0" dirty="0" err="1"/>
              <a:t>We</a:t>
            </a:r>
            <a:r>
              <a:rPr lang="ca-ES" baseline="0" dirty="0"/>
              <a:t> </a:t>
            </a:r>
            <a:r>
              <a:rPr lang="ca-ES" baseline="0" dirty="0" err="1"/>
              <a:t>use</a:t>
            </a:r>
            <a:r>
              <a:rPr lang="ca-ES" baseline="0" dirty="0"/>
              <a:t> </a:t>
            </a:r>
            <a:r>
              <a:rPr lang="ca-ES" baseline="0" dirty="0" err="1"/>
              <a:t>the</a:t>
            </a:r>
            <a:r>
              <a:rPr lang="ca-ES" baseline="0" dirty="0"/>
              <a:t> </a:t>
            </a:r>
            <a:r>
              <a:rPr lang="ca-ES" baseline="0" dirty="0" err="1"/>
              <a:t>term</a:t>
            </a:r>
            <a:r>
              <a:rPr lang="ca-ES" baseline="0" dirty="0"/>
              <a:t> </a:t>
            </a:r>
            <a:r>
              <a:rPr lang="ca-ES" baseline="0" dirty="0" err="1"/>
              <a:t>peripheries</a:t>
            </a:r>
            <a:r>
              <a:rPr lang="ca-ES" baseline="0" dirty="0"/>
              <a:t> </a:t>
            </a:r>
            <a:r>
              <a:rPr lang="ca-ES" baseline="0" dirty="0" err="1"/>
              <a:t>not</a:t>
            </a:r>
            <a:r>
              <a:rPr lang="ca-ES" baseline="0" dirty="0"/>
              <a:t> to </a:t>
            </a:r>
            <a:r>
              <a:rPr lang="ca-ES" baseline="0" dirty="0" err="1"/>
              <a:t>scare</a:t>
            </a:r>
            <a:r>
              <a:rPr lang="ca-ES" baseline="0" dirty="0"/>
              <a:t> </a:t>
            </a:r>
            <a:r>
              <a:rPr lang="ca-ES" baseline="0" dirty="0" err="1"/>
              <a:t>the</a:t>
            </a:r>
            <a:r>
              <a:rPr lang="ca-ES" baseline="0" dirty="0"/>
              <a:t> </a:t>
            </a:r>
            <a:r>
              <a:rPr lang="ca-ES" baseline="0" dirty="0" err="1"/>
              <a:t>bibliometric</a:t>
            </a:r>
            <a:r>
              <a:rPr lang="ca-ES" baseline="0" dirty="0"/>
              <a:t> </a:t>
            </a:r>
            <a:r>
              <a:rPr lang="ca-ES" baseline="0" dirty="0" err="1"/>
              <a:t>community</a:t>
            </a:r>
            <a:r>
              <a:rPr lang="ca-ES" baseline="0" dirty="0"/>
              <a:t>. </a:t>
            </a:r>
          </a:p>
          <a:p>
            <a:r>
              <a:rPr lang="ca-ES" baseline="0" dirty="0" err="1"/>
              <a:t>We</a:t>
            </a:r>
            <a:r>
              <a:rPr lang="ca-ES" baseline="0" dirty="0"/>
              <a:t> </a:t>
            </a:r>
            <a:r>
              <a:rPr lang="ca-ES" baseline="0" dirty="0" err="1"/>
              <a:t>should</a:t>
            </a:r>
            <a:r>
              <a:rPr lang="ca-ES" baseline="0" dirty="0"/>
              <a:t> </a:t>
            </a:r>
            <a:r>
              <a:rPr lang="ca-ES" baseline="0" dirty="0" err="1"/>
              <a:t>talk</a:t>
            </a:r>
            <a:r>
              <a:rPr lang="ca-ES" baseline="0" dirty="0"/>
              <a:t> of </a:t>
            </a:r>
            <a:r>
              <a:rPr lang="ca-ES" baseline="0" dirty="0" err="1"/>
              <a:t>marginalisation</a:t>
            </a:r>
            <a:r>
              <a:rPr lang="ca-ES" baseline="0" dirty="0"/>
              <a:t> – </a:t>
            </a:r>
            <a:r>
              <a:rPr lang="ca-ES" baseline="0" dirty="0" err="1"/>
              <a:t>there</a:t>
            </a:r>
            <a:r>
              <a:rPr lang="ca-ES" baseline="0" dirty="0"/>
              <a:t> is </a:t>
            </a:r>
            <a:r>
              <a:rPr lang="ca-ES" baseline="0" dirty="0" err="1"/>
              <a:t>active</a:t>
            </a:r>
            <a:r>
              <a:rPr lang="ca-ES" baseline="0" dirty="0"/>
              <a:t> </a:t>
            </a:r>
            <a:r>
              <a:rPr lang="ca-ES" baseline="0" dirty="0" err="1"/>
              <a:t>work</a:t>
            </a:r>
            <a:r>
              <a:rPr lang="ca-ES" baseline="0" dirty="0"/>
              <a:t>.</a:t>
            </a:r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C4C0C-3994-4D27-98BE-A6EDED4E3F1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102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/>
              <a:t>Add</a:t>
            </a:r>
            <a:r>
              <a:rPr lang="ca-ES" dirty="0"/>
              <a:t> </a:t>
            </a:r>
            <a:r>
              <a:rPr lang="ca-ES" dirty="0" err="1"/>
              <a:t>here</a:t>
            </a:r>
            <a:r>
              <a:rPr lang="ca-ES" baseline="0" dirty="0"/>
              <a:t>:</a:t>
            </a:r>
          </a:p>
          <a:p>
            <a:endParaRPr lang="ca-ES" baseline="0" dirty="0"/>
          </a:p>
          <a:p>
            <a:r>
              <a:rPr lang="ca-ES" baseline="0" dirty="0" err="1"/>
              <a:t>This</a:t>
            </a:r>
            <a:r>
              <a:rPr lang="ca-ES" baseline="0" dirty="0"/>
              <a:t> </a:t>
            </a:r>
            <a:r>
              <a:rPr lang="ca-ES" baseline="0" dirty="0" err="1"/>
              <a:t>could</a:t>
            </a:r>
            <a:r>
              <a:rPr lang="ca-ES" baseline="0" dirty="0"/>
              <a:t> be </a:t>
            </a:r>
            <a:r>
              <a:rPr lang="ca-ES" baseline="0" dirty="0" err="1"/>
              <a:t>seen</a:t>
            </a:r>
            <a:r>
              <a:rPr lang="ca-ES" baseline="0" dirty="0"/>
              <a:t> as a </a:t>
            </a:r>
            <a:r>
              <a:rPr lang="ca-ES" baseline="0" dirty="0" err="1"/>
              <a:t>purely</a:t>
            </a:r>
            <a:r>
              <a:rPr lang="ca-ES" baseline="0" dirty="0"/>
              <a:t> </a:t>
            </a:r>
            <a:r>
              <a:rPr lang="ca-ES" baseline="0" dirty="0" err="1"/>
              <a:t>technical</a:t>
            </a:r>
            <a:r>
              <a:rPr lang="ca-ES" baseline="0" dirty="0"/>
              <a:t> </a:t>
            </a:r>
            <a:r>
              <a:rPr lang="ca-ES" baseline="0" dirty="0" err="1"/>
              <a:t>issue</a:t>
            </a:r>
            <a:r>
              <a:rPr lang="ca-ES" baseline="0" dirty="0"/>
              <a:t>. </a:t>
            </a:r>
          </a:p>
          <a:p>
            <a:r>
              <a:rPr lang="ca-ES" dirty="0" err="1"/>
              <a:t>What</a:t>
            </a:r>
            <a:r>
              <a:rPr lang="ca-ES" dirty="0"/>
              <a:t> is </a:t>
            </a:r>
            <a:r>
              <a:rPr lang="ca-ES" dirty="0" err="1"/>
              <a:t>left</a:t>
            </a:r>
            <a:r>
              <a:rPr lang="ca-ES" dirty="0"/>
              <a:t> </a:t>
            </a:r>
            <a:r>
              <a:rPr lang="ca-ES" dirty="0" err="1"/>
              <a:t>out</a:t>
            </a:r>
            <a:r>
              <a:rPr lang="ca-ES" dirty="0"/>
              <a:t> is</a:t>
            </a:r>
            <a:r>
              <a:rPr lang="ca-ES" baseline="0" dirty="0"/>
              <a:t> </a:t>
            </a:r>
            <a:r>
              <a:rPr lang="ca-ES" baseline="0" dirty="0" err="1"/>
              <a:t>not</a:t>
            </a:r>
            <a:r>
              <a:rPr lang="ca-ES" baseline="0" dirty="0"/>
              <a:t> </a:t>
            </a:r>
            <a:r>
              <a:rPr lang="ca-ES" baseline="0" dirty="0" err="1"/>
              <a:t>random</a:t>
            </a:r>
            <a:r>
              <a:rPr lang="ca-ES" baseline="0" dirty="0"/>
              <a:t> – </a:t>
            </a:r>
            <a:r>
              <a:rPr lang="ca-ES" baseline="0" dirty="0" err="1"/>
              <a:t>there</a:t>
            </a:r>
            <a:r>
              <a:rPr lang="ca-ES" baseline="0" dirty="0"/>
              <a:t> is </a:t>
            </a:r>
            <a:r>
              <a:rPr lang="ca-ES" baseline="0" dirty="0" err="1"/>
              <a:t>politics</a:t>
            </a:r>
            <a:r>
              <a:rPr lang="ca-ES" baseline="0" dirty="0"/>
              <a:t> in </a:t>
            </a:r>
            <a:r>
              <a:rPr lang="ca-ES" baseline="0" dirty="0" err="1"/>
              <a:t>exclusion</a:t>
            </a:r>
            <a:r>
              <a:rPr lang="ca-ES" baseline="0" dirty="0"/>
              <a:t>.</a:t>
            </a:r>
          </a:p>
          <a:p>
            <a:endParaRPr lang="ca-ES" baseline="0" dirty="0"/>
          </a:p>
          <a:p>
            <a:r>
              <a:rPr lang="ca-ES" baseline="0" dirty="0" err="1"/>
              <a:t>We</a:t>
            </a:r>
            <a:r>
              <a:rPr lang="ca-ES" baseline="0" dirty="0"/>
              <a:t> </a:t>
            </a:r>
            <a:r>
              <a:rPr lang="ca-ES" baseline="0" dirty="0" err="1"/>
              <a:t>use</a:t>
            </a:r>
            <a:r>
              <a:rPr lang="ca-ES" baseline="0" dirty="0"/>
              <a:t> </a:t>
            </a:r>
            <a:r>
              <a:rPr lang="ca-ES" baseline="0" dirty="0" err="1"/>
              <a:t>the</a:t>
            </a:r>
            <a:r>
              <a:rPr lang="ca-ES" baseline="0" dirty="0"/>
              <a:t> </a:t>
            </a:r>
            <a:r>
              <a:rPr lang="ca-ES" baseline="0" dirty="0" err="1"/>
              <a:t>term</a:t>
            </a:r>
            <a:r>
              <a:rPr lang="ca-ES" baseline="0" dirty="0"/>
              <a:t> </a:t>
            </a:r>
            <a:r>
              <a:rPr lang="ca-ES" baseline="0" dirty="0" err="1"/>
              <a:t>peripheries</a:t>
            </a:r>
            <a:r>
              <a:rPr lang="ca-ES" baseline="0" dirty="0"/>
              <a:t> </a:t>
            </a:r>
            <a:r>
              <a:rPr lang="ca-ES" baseline="0" dirty="0" err="1"/>
              <a:t>not</a:t>
            </a:r>
            <a:r>
              <a:rPr lang="ca-ES" baseline="0" dirty="0"/>
              <a:t> to </a:t>
            </a:r>
            <a:r>
              <a:rPr lang="ca-ES" baseline="0" dirty="0" err="1"/>
              <a:t>scare</a:t>
            </a:r>
            <a:r>
              <a:rPr lang="ca-ES" baseline="0" dirty="0"/>
              <a:t> </a:t>
            </a:r>
            <a:r>
              <a:rPr lang="ca-ES" baseline="0" dirty="0" err="1"/>
              <a:t>the</a:t>
            </a:r>
            <a:r>
              <a:rPr lang="ca-ES" baseline="0" dirty="0"/>
              <a:t> </a:t>
            </a:r>
            <a:r>
              <a:rPr lang="ca-ES" baseline="0" dirty="0" err="1"/>
              <a:t>bibliometric</a:t>
            </a:r>
            <a:r>
              <a:rPr lang="ca-ES" baseline="0" dirty="0"/>
              <a:t> </a:t>
            </a:r>
            <a:r>
              <a:rPr lang="ca-ES" baseline="0" dirty="0" err="1"/>
              <a:t>community</a:t>
            </a:r>
            <a:r>
              <a:rPr lang="ca-ES" baseline="0" dirty="0"/>
              <a:t>. </a:t>
            </a:r>
          </a:p>
          <a:p>
            <a:r>
              <a:rPr lang="ca-ES" baseline="0" dirty="0" err="1"/>
              <a:t>We</a:t>
            </a:r>
            <a:r>
              <a:rPr lang="ca-ES" baseline="0" dirty="0"/>
              <a:t> </a:t>
            </a:r>
            <a:r>
              <a:rPr lang="ca-ES" baseline="0" dirty="0" err="1"/>
              <a:t>should</a:t>
            </a:r>
            <a:r>
              <a:rPr lang="ca-ES" baseline="0" dirty="0"/>
              <a:t> </a:t>
            </a:r>
            <a:r>
              <a:rPr lang="ca-ES" baseline="0" dirty="0" err="1"/>
              <a:t>talk</a:t>
            </a:r>
            <a:r>
              <a:rPr lang="ca-ES" baseline="0" dirty="0"/>
              <a:t> of </a:t>
            </a:r>
            <a:r>
              <a:rPr lang="ca-ES" baseline="0" dirty="0" err="1"/>
              <a:t>marginalisation</a:t>
            </a:r>
            <a:r>
              <a:rPr lang="ca-ES" baseline="0" dirty="0"/>
              <a:t> – </a:t>
            </a:r>
            <a:r>
              <a:rPr lang="ca-ES" baseline="0" dirty="0" err="1"/>
              <a:t>there</a:t>
            </a:r>
            <a:r>
              <a:rPr lang="ca-ES" baseline="0" dirty="0"/>
              <a:t> is </a:t>
            </a:r>
            <a:r>
              <a:rPr lang="ca-ES" baseline="0" dirty="0" err="1"/>
              <a:t>active</a:t>
            </a:r>
            <a:r>
              <a:rPr lang="ca-ES" baseline="0" dirty="0"/>
              <a:t> </a:t>
            </a:r>
            <a:r>
              <a:rPr lang="ca-ES" baseline="0" dirty="0" err="1"/>
              <a:t>work</a:t>
            </a:r>
            <a:r>
              <a:rPr lang="ca-ES" baseline="0" dirty="0"/>
              <a:t>.</a:t>
            </a:r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C4C0C-3994-4D27-98BE-A6EDED4E3F1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273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C4C0C-3994-4D27-98BE-A6EDED4E3F1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564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C4C0C-3994-4D27-98BE-A6EDED4E3F1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19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C4C0C-3994-4D27-98BE-A6EDED4E3F1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9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C4C0C-3994-4D27-98BE-A6EDED4E3F17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299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RRI is about the citizens, in all their diversity, playing a bigger role in science, shaping science to desirable goals.</a:t>
            </a:r>
          </a:p>
          <a:p>
            <a:r>
              <a:rPr lang="en-GB" sz="1600" dirty="0"/>
              <a:t>Niels gave the example of women participation in science – inverse relationship with country’s wealth.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C4C0C-3994-4D27-98BE-A6EDED4E3F17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4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FC4C0C-3994-4D27-98BE-A6EDED4E3F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8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It does not make sense</a:t>
            </a:r>
            <a:r>
              <a:rPr lang="en-GB" baseline="0" dirty="0"/>
              <a:t> to think about indicators without thinking about the uses of indicators.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C4C0C-3994-4D27-98BE-A6EDED4E3F1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46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It does not make sense</a:t>
            </a:r>
            <a:r>
              <a:rPr lang="en-GB" baseline="0" dirty="0"/>
              <a:t> to think about indicators without thinking about the uses of indicators.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C4C0C-3994-4D27-98BE-A6EDED4E3F17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27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C4C0C-3994-4D27-98BE-A6EDED4E3F17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592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Wang, Q., &amp; </a:t>
            </a:r>
            <a:r>
              <a:rPr lang="es-ES" dirty="0" err="1"/>
              <a:t>Waltman</a:t>
            </a:r>
            <a:r>
              <a:rPr lang="es-ES" dirty="0"/>
              <a:t>, L. (2016). </a:t>
            </a:r>
            <a:r>
              <a:rPr lang="es-ES" dirty="0" err="1"/>
              <a:t>Large-scale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accuracy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journal</a:t>
            </a:r>
            <a:r>
              <a:rPr lang="es-ES" dirty="0"/>
              <a:t> </a:t>
            </a:r>
            <a:r>
              <a:rPr lang="es-ES" dirty="0" err="1"/>
              <a:t>classification</a:t>
            </a:r>
            <a:r>
              <a:rPr lang="es-ES" dirty="0"/>
              <a:t> </a:t>
            </a:r>
            <a:r>
              <a:rPr lang="es-ES" dirty="0" err="1"/>
              <a:t>systems</a:t>
            </a:r>
            <a:r>
              <a:rPr lang="es-ES" dirty="0"/>
              <a:t> of Web of </a:t>
            </a:r>
            <a:r>
              <a:rPr lang="es-ES" dirty="0" err="1"/>
              <a:t>Science</a:t>
            </a:r>
            <a:r>
              <a:rPr lang="es-ES" dirty="0"/>
              <a:t> and </a:t>
            </a:r>
            <a:r>
              <a:rPr lang="es-ES" dirty="0" err="1"/>
              <a:t>Scopus</a:t>
            </a:r>
            <a:r>
              <a:rPr lang="es-ES" dirty="0"/>
              <a:t>. </a:t>
            </a:r>
            <a:r>
              <a:rPr lang="es-ES" i="1" dirty="0" err="1"/>
              <a:t>Journal</a:t>
            </a:r>
            <a:r>
              <a:rPr lang="es-ES" i="1" dirty="0"/>
              <a:t> of </a:t>
            </a:r>
            <a:r>
              <a:rPr lang="es-ES" i="1" dirty="0" err="1"/>
              <a:t>Informetrics</a:t>
            </a:r>
            <a:r>
              <a:rPr lang="es-ES" dirty="0"/>
              <a:t>, </a:t>
            </a:r>
            <a:r>
              <a:rPr lang="es-ES" i="1" dirty="0"/>
              <a:t>10</a:t>
            </a:r>
            <a:r>
              <a:rPr lang="es-ES" dirty="0"/>
              <a:t>(2), 347-364.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FC4C0C-3994-4D27-98BE-A6EDED4E3F17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067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C4C0C-3994-4D27-98BE-A6EDED4E3F1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39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C4C0C-3994-4D27-98BE-A6EDED4E3F1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50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C4C0C-3994-4D27-98BE-A6EDED4E3F1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1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pp.</a:t>
            </a:r>
            <a:r>
              <a:rPr lang="en-GB" baseline="0" dirty="0"/>
              <a:t> 75 to 77 in Leach et al. (2010) Dynamic </a:t>
            </a:r>
            <a:r>
              <a:rPr lang="en-GB" baseline="0" dirty="0" err="1"/>
              <a:t>Sustainabilities</a:t>
            </a:r>
            <a:r>
              <a:rPr lang="en-GB" baseline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FC4C0C-3994-4D27-98BE-A6EDED4E3F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6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FBB1BA-D905-40D0-A070-FBA782F62263}" type="slidenum">
              <a:rPr lang="es-ES_tradnl" smtClean="0"/>
              <a:pPr>
                <a:defRPr/>
              </a:pPr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9190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C4C0C-3994-4D27-98BE-A6EDED4E3F17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21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pp.</a:t>
            </a:r>
            <a:r>
              <a:rPr lang="en-GB" baseline="0" dirty="0"/>
              <a:t> 75 to 77 in Leach et al. (2010) Dynamic </a:t>
            </a:r>
            <a:r>
              <a:rPr lang="en-GB" baseline="0" dirty="0" err="1"/>
              <a:t>Sustainabilities</a:t>
            </a:r>
            <a:r>
              <a:rPr lang="en-GB" baseline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FC4C0C-3994-4D27-98BE-A6EDED4E3F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86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20285-6DE1-4B37-BD4E-14FFAA015DA1}" type="slidenum">
              <a:rPr lang="es-ES_tradnl" smtClean="0"/>
              <a:pPr>
                <a:defRPr/>
              </a:pPr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9676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20285-6DE1-4B37-BD4E-14FFAA015DA1}" type="slidenum">
              <a:rPr lang="es-ES_tradnl" smtClean="0"/>
              <a:pPr>
                <a:defRPr/>
              </a:pPr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67149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20285-6DE1-4B37-BD4E-14FFAA015DA1}" type="slidenum">
              <a:rPr lang="es-ES_tradnl" smtClean="0"/>
              <a:pPr>
                <a:defRPr/>
              </a:pPr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5558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228600"/>
            <a:ext cx="20764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0769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6675438"/>
            <a:ext cx="9144000" cy="182562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2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0" y="0"/>
            <a:ext cx="4113213" cy="274638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27451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6400800"/>
            <a:ext cx="131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0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775075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rgbClr val="CC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1ABF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1ABF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1ABF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1ABF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1AB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41475"/>
            <a:ext cx="8229600" cy="1635125"/>
          </a:xfrm>
          <a:noFill/>
        </p:spPr>
        <p:txBody>
          <a:bodyPr/>
          <a:lstStyle/>
          <a:p>
            <a:pPr algn="ctr"/>
            <a:r>
              <a:rPr lang="en-GB" sz="3200" b="1" dirty="0"/>
              <a:t>Some tentative thoughts on the potential effects of monitoring in STI policy</a:t>
            </a:r>
            <a:br>
              <a:rPr lang="en-GB" sz="3200" b="1" dirty="0"/>
            </a:br>
            <a:endParaRPr lang="en-GB" sz="3200" b="1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908364"/>
            <a:ext cx="8077200" cy="256863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Ismael R</a:t>
            </a:r>
            <a:r>
              <a:rPr lang="ca-ES" dirty="0" err="1"/>
              <a:t>à</a:t>
            </a:r>
            <a:r>
              <a:rPr lang="en-GB" dirty="0" err="1"/>
              <a:t>fols</a:t>
            </a:r>
            <a:endParaRPr lang="en-GB" sz="1400" i="1" baseline="30000" dirty="0">
              <a:latin typeface="+mn-ea"/>
            </a:endParaRPr>
          </a:p>
          <a:p>
            <a:pPr eaLnBrk="1" hangingPunct="1">
              <a:defRPr/>
            </a:pPr>
            <a:endParaRPr lang="en-GB" sz="1800" b="1" i="1" dirty="0">
              <a:latin typeface="+mn-ea"/>
            </a:endParaRPr>
          </a:p>
          <a:p>
            <a:pPr eaLnBrk="1" hangingPunct="1">
              <a:defRPr/>
            </a:pPr>
            <a:r>
              <a:rPr lang="en-GB" sz="1800" b="1" i="1" dirty="0" err="1">
                <a:latin typeface="+mn-ea"/>
              </a:rPr>
              <a:t>Ingenio</a:t>
            </a:r>
            <a:r>
              <a:rPr lang="en-GB" sz="1800" b="1" i="1" dirty="0">
                <a:latin typeface="+mn-ea"/>
              </a:rPr>
              <a:t> </a:t>
            </a:r>
            <a:r>
              <a:rPr lang="en-GB" sz="1800" b="1" dirty="0">
                <a:latin typeface="+mn-ea"/>
              </a:rPr>
              <a:t>(CSIC-UPV), Universitat Polit</a:t>
            </a:r>
            <a:r>
              <a:rPr lang="ca-ES" sz="1800" b="1" dirty="0">
                <a:latin typeface="+mn-ea"/>
              </a:rPr>
              <a:t>ècnica de València</a:t>
            </a:r>
          </a:p>
          <a:p>
            <a:pPr eaLnBrk="1" hangingPunct="1">
              <a:defRPr/>
            </a:pPr>
            <a:endParaRPr lang="ca-ES" sz="1800" dirty="0">
              <a:latin typeface="+mn-ea"/>
            </a:endParaRPr>
          </a:p>
          <a:p>
            <a:pPr eaLnBrk="1" hangingPunct="1">
              <a:defRPr/>
            </a:pPr>
            <a:r>
              <a:rPr lang="en-GB" sz="1800" dirty="0">
                <a:latin typeface="+mn-ea"/>
              </a:rPr>
              <a:t>CWTS (Centre for Science and Technology Studies), University of Leiden</a:t>
            </a:r>
          </a:p>
          <a:p>
            <a:pPr eaLnBrk="1" hangingPunct="1">
              <a:defRPr/>
            </a:pPr>
            <a:r>
              <a:rPr lang="en-GB" sz="1800" dirty="0">
                <a:latin typeface="+mn-ea"/>
              </a:rPr>
              <a:t>SPRU (Science Policy Research Unit), University of Sussex, Brighton, UK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031051" y="609600"/>
            <a:ext cx="25250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ja-JP" sz="2000" dirty="0">
                <a:latin typeface="Tahoma" pitchFamily="34" charset="0"/>
                <a:ea typeface="ＭＳ Ｐゴシック" pitchFamily="50" charset="-128"/>
              </a:rPr>
              <a:t>Barcelona, July 2019</a:t>
            </a:r>
          </a:p>
        </p:txBody>
      </p:sp>
    </p:spTree>
    <p:extLst>
      <p:ext uri="{BB962C8B-B14F-4D97-AF65-F5344CB8AC3E}">
        <p14:creationId xmlns:p14="http://schemas.microsoft.com/office/powerpoint/2010/main" val="3700372623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64924"/>
            <a:ext cx="8420100" cy="725676"/>
          </a:xfrm>
        </p:spPr>
        <p:txBody>
          <a:bodyPr/>
          <a:lstStyle/>
          <a:p>
            <a:r>
              <a:rPr lang="es-ES" sz="2400" dirty="0" err="1"/>
              <a:t>The</a:t>
            </a:r>
            <a:r>
              <a:rPr lang="es-ES" sz="2400" dirty="0"/>
              <a:t> parable of </a:t>
            </a:r>
            <a:r>
              <a:rPr lang="es-ES" sz="2400" dirty="0" err="1"/>
              <a:t>Prussian</a:t>
            </a:r>
            <a:r>
              <a:rPr lang="es-ES" sz="2400" dirty="0"/>
              <a:t> </a:t>
            </a:r>
            <a:r>
              <a:rPr lang="es-ES" sz="2400" dirty="0" err="1"/>
              <a:t>scientific</a:t>
            </a:r>
            <a:r>
              <a:rPr lang="es-ES" sz="2400" dirty="0"/>
              <a:t> </a:t>
            </a:r>
            <a:r>
              <a:rPr lang="es-ES" sz="2400" dirty="0" err="1"/>
              <a:t>forestry</a:t>
            </a:r>
            <a:r>
              <a:rPr lang="es-ES" sz="2400" dirty="0"/>
              <a:t> </a:t>
            </a:r>
            <a:r>
              <a:rPr lang="ca-ES" sz="1400" b="1" dirty="0"/>
              <a:t>(</a:t>
            </a:r>
            <a:r>
              <a:rPr lang="ca-ES" sz="1400" b="1" dirty="0" err="1"/>
              <a:t>Seeing</a:t>
            </a:r>
            <a:r>
              <a:rPr lang="ca-ES" sz="1400" b="1" dirty="0"/>
              <a:t> </a:t>
            </a:r>
            <a:r>
              <a:rPr lang="ca-ES" sz="1400" b="1" dirty="0" err="1"/>
              <a:t>like</a:t>
            </a:r>
            <a:r>
              <a:rPr lang="ca-ES" sz="1400" b="1" dirty="0"/>
              <a:t> a </a:t>
            </a:r>
            <a:r>
              <a:rPr lang="ca-ES" sz="1400" b="1" dirty="0" err="1"/>
              <a:t>state</a:t>
            </a:r>
            <a:r>
              <a:rPr lang="ca-ES" sz="1400" b="1" dirty="0"/>
              <a:t>, </a:t>
            </a:r>
            <a:r>
              <a:rPr lang="ca-ES" sz="1400" b="1" i="1" dirty="0" err="1"/>
              <a:t>J</a:t>
            </a:r>
            <a:r>
              <a:rPr lang="ca-ES" sz="1400" b="1" i="1" dirty="0"/>
              <a:t>. Scott</a:t>
            </a:r>
            <a:r>
              <a:rPr lang="ca-ES" sz="1400" b="1" dirty="0"/>
              <a:t>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1143000"/>
            <a:ext cx="4137083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1693" y="4318107"/>
            <a:ext cx="4374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/>
              <a:t>Restoration</a:t>
            </a:r>
            <a:r>
              <a:rPr lang="ca-ES" b="1" dirty="0"/>
              <a:t> </a:t>
            </a:r>
            <a:r>
              <a:rPr lang="ca-ES" b="1" dirty="0" err="1"/>
              <a:t>forestry</a:t>
            </a:r>
            <a:r>
              <a:rPr lang="ca-ES" b="1" dirty="0"/>
              <a:t> or forest </a:t>
            </a:r>
            <a:r>
              <a:rPr lang="ca-ES" b="1" dirty="0" err="1"/>
              <a:t>hygiene</a:t>
            </a:r>
            <a:r>
              <a:rPr lang="ca-ES" b="1" dirty="0"/>
              <a:t>:</a:t>
            </a:r>
            <a:endParaRPr lang="ca-ES" dirty="0"/>
          </a:p>
          <a:p>
            <a:pPr marL="285750" indent="-285750">
              <a:buFont typeface="Arial" charset="0"/>
              <a:buChar char="•"/>
            </a:pPr>
            <a:endParaRPr lang="ca-ES" sz="1600" dirty="0"/>
          </a:p>
          <a:p>
            <a:pPr marL="285750" indent="-285750">
              <a:buFont typeface="Arial" charset="0"/>
              <a:buChar char="•"/>
            </a:pPr>
            <a:r>
              <a:rPr lang="ca-ES" sz="1600" dirty="0"/>
              <a:t>Artificial ant </a:t>
            </a:r>
            <a:r>
              <a:rPr lang="ca-ES" sz="1600" dirty="0" err="1"/>
              <a:t>colonies</a:t>
            </a:r>
            <a:r>
              <a:rPr lang="ca-ES" sz="1600" dirty="0"/>
              <a:t> &amp; </a:t>
            </a:r>
            <a:r>
              <a:rPr lang="ca-ES" sz="1600" dirty="0" err="1"/>
              <a:t>spiders</a:t>
            </a:r>
            <a:endParaRPr lang="ca-ES" sz="1600" dirty="0"/>
          </a:p>
          <a:p>
            <a:pPr marL="285750" indent="-285750">
              <a:buFont typeface="Arial" charset="0"/>
              <a:buChar char="•"/>
            </a:pPr>
            <a:r>
              <a:rPr lang="es-ES" sz="1600" dirty="0" err="1"/>
              <a:t>Wooden</a:t>
            </a:r>
            <a:r>
              <a:rPr lang="es-ES" sz="1600" dirty="0"/>
              <a:t> boxes to </a:t>
            </a:r>
            <a:r>
              <a:rPr lang="es-ES" sz="1600" dirty="0" err="1"/>
              <a:t>provide</a:t>
            </a:r>
            <a:r>
              <a:rPr lang="es-ES" sz="1600" dirty="0"/>
              <a:t> </a:t>
            </a:r>
            <a:r>
              <a:rPr lang="es-ES" sz="1600" dirty="0" err="1"/>
              <a:t>bird</a:t>
            </a:r>
            <a:r>
              <a:rPr lang="es-ES" sz="1600" dirty="0"/>
              <a:t> </a:t>
            </a:r>
            <a:r>
              <a:rPr lang="es-ES" sz="1600" dirty="0" err="1"/>
              <a:t>nests</a:t>
            </a:r>
            <a:endParaRPr lang="ca-ES" sz="1600" dirty="0"/>
          </a:p>
          <a:p>
            <a:pPr marL="285750" indent="-285750">
              <a:buFont typeface="Arial" charset="0"/>
              <a:buChar char="•"/>
            </a:pPr>
            <a:r>
              <a:rPr lang="ca-ES" sz="1600" dirty="0" err="1"/>
              <a:t>The</a:t>
            </a:r>
            <a:r>
              <a:rPr lang="ca-ES" sz="1600" dirty="0"/>
              <a:t> </a:t>
            </a:r>
            <a:r>
              <a:rPr lang="ca-ES" sz="1600" dirty="0" err="1"/>
              <a:t>dangers</a:t>
            </a:r>
            <a:r>
              <a:rPr lang="ca-ES" sz="1600" dirty="0"/>
              <a:t> of </a:t>
            </a:r>
            <a:r>
              <a:rPr lang="ca-ES" sz="1600" dirty="0" err="1"/>
              <a:t>dismembering</a:t>
            </a:r>
            <a:r>
              <a:rPr lang="ca-ES" sz="1600" dirty="0"/>
              <a:t> a complex set of </a:t>
            </a:r>
            <a:r>
              <a:rPr lang="ca-ES" sz="1600" dirty="0" err="1"/>
              <a:t>relations</a:t>
            </a:r>
            <a:r>
              <a:rPr lang="ca-ES" sz="1600" dirty="0"/>
              <a:t> </a:t>
            </a:r>
            <a:r>
              <a:rPr lang="ca-ES" sz="1600" dirty="0" err="1"/>
              <a:t>and</a:t>
            </a:r>
            <a:r>
              <a:rPr lang="ca-ES" sz="1600" dirty="0"/>
              <a:t> processes to </a:t>
            </a:r>
            <a:r>
              <a:rPr lang="ca-ES" sz="1600" dirty="0" err="1"/>
              <a:t>isolate</a:t>
            </a:r>
            <a:r>
              <a:rPr lang="ca-ES" sz="1600" dirty="0"/>
              <a:t> a single element of instrumental </a:t>
            </a:r>
            <a:r>
              <a:rPr lang="ca-ES" sz="1600" dirty="0" err="1"/>
              <a:t>value</a:t>
            </a:r>
            <a:endParaRPr lang="ca-E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02404" y="919877"/>
            <a:ext cx="41695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Monocultures </a:t>
            </a:r>
            <a:r>
              <a:rPr lang="ca-ES" b="1" dirty="0" err="1"/>
              <a:t>and</a:t>
            </a:r>
            <a:r>
              <a:rPr lang="ca-ES" b="1" dirty="0"/>
              <a:t> Forest </a:t>
            </a:r>
            <a:r>
              <a:rPr lang="ca-ES" b="1" dirty="0" err="1"/>
              <a:t>death</a:t>
            </a:r>
            <a:endParaRPr lang="ca-ES" b="1" dirty="0"/>
          </a:p>
          <a:p>
            <a:endParaRPr lang="ca-ES" dirty="0"/>
          </a:p>
          <a:p>
            <a:pPr marL="285750" indent="-285750">
              <a:buFont typeface="Arial" charset="0"/>
              <a:buChar char="•"/>
            </a:pPr>
            <a:r>
              <a:rPr lang="ca-ES" sz="1600" dirty="0"/>
              <a:t>Nutrient </a:t>
            </a:r>
            <a:r>
              <a:rPr lang="ca-ES" sz="1600" dirty="0" err="1"/>
              <a:t>depletion</a:t>
            </a:r>
            <a:r>
              <a:rPr lang="ca-ES" sz="1600" dirty="0"/>
              <a:t> </a:t>
            </a:r>
            <a:r>
              <a:rPr lang="ca-ES" sz="1600" dirty="0" err="1"/>
              <a:t>leading</a:t>
            </a:r>
            <a:r>
              <a:rPr lang="ca-ES" sz="1600" dirty="0"/>
              <a:t> to 20-30% </a:t>
            </a:r>
            <a:r>
              <a:rPr lang="ca-ES" sz="1600" dirty="0" err="1"/>
              <a:t>production</a:t>
            </a:r>
            <a:r>
              <a:rPr lang="ca-ES" sz="1600" dirty="0"/>
              <a:t> </a:t>
            </a:r>
            <a:r>
              <a:rPr lang="ca-ES" sz="1600" dirty="0" err="1"/>
              <a:t>loss</a:t>
            </a:r>
            <a:r>
              <a:rPr lang="ca-ES" sz="1600" dirty="0"/>
              <a:t> in 2nd </a:t>
            </a:r>
            <a:r>
              <a:rPr lang="ca-ES" sz="1600" dirty="0" err="1"/>
              <a:t>generation</a:t>
            </a:r>
            <a:endParaRPr lang="ca-ES" sz="1600" dirty="0"/>
          </a:p>
          <a:p>
            <a:pPr marL="285750" indent="-285750">
              <a:buFont typeface="Arial" charset="0"/>
              <a:buChar char="•"/>
            </a:pPr>
            <a:r>
              <a:rPr lang="ca-ES" sz="1600" dirty="0" err="1"/>
              <a:t>Storm</a:t>
            </a:r>
            <a:r>
              <a:rPr lang="ca-ES" sz="1600" dirty="0"/>
              <a:t> </a:t>
            </a:r>
            <a:r>
              <a:rPr lang="ca-ES" sz="1600" dirty="0" err="1"/>
              <a:t>felling</a:t>
            </a:r>
            <a:endParaRPr lang="ca-ES" sz="1600" dirty="0"/>
          </a:p>
          <a:p>
            <a:pPr marL="285750" indent="-285750">
              <a:buFont typeface="Arial" charset="0"/>
              <a:buChar char="•"/>
            </a:pPr>
            <a:r>
              <a:rPr lang="ca-ES" sz="1600" dirty="0" err="1"/>
              <a:t>Pests</a:t>
            </a:r>
            <a:r>
              <a:rPr lang="ca-ES" sz="1600" dirty="0"/>
              <a:t> </a:t>
            </a:r>
            <a:r>
              <a:rPr lang="ca-ES" sz="1600" dirty="0" err="1"/>
              <a:t>due</a:t>
            </a:r>
            <a:r>
              <a:rPr lang="ca-ES" sz="1600" dirty="0"/>
              <a:t> to </a:t>
            </a:r>
            <a:r>
              <a:rPr lang="ca-ES" sz="1600" dirty="0" err="1"/>
              <a:t>loss</a:t>
            </a:r>
            <a:r>
              <a:rPr lang="ca-ES" sz="1600" dirty="0"/>
              <a:t> of ‘</a:t>
            </a:r>
            <a:r>
              <a:rPr lang="ca-ES" sz="1600" dirty="0" err="1"/>
              <a:t>services</a:t>
            </a:r>
            <a:r>
              <a:rPr lang="ca-ES" sz="1600" dirty="0"/>
              <a:t>’ of </a:t>
            </a:r>
            <a:r>
              <a:rPr lang="ca-ES" sz="1600" dirty="0" err="1"/>
              <a:t>insects</a:t>
            </a:r>
            <a:r>
              <a:rPr lang="ca-ES" sz="1600" dirty="0"/>
              <a:t>, </a:t>
            </a:r>
            <a:r>
              <a:rPr lang="ca-ES" sz="1600" dirty="0" err="1"/>
              <a:t>birds</a:t>
            </a:r>
            <a:r>
              <a:rPr lang="ca-ES" sz="1600" dirty="0"/>
              <a:t> </a:t>
            </a:r>
            <a:r>
              <a:rPr lang="ca-ES" sz="1600" dirty="0" err="1"/>
              <a:t>and</a:t>
            </a:r>
            <a:r>
              <a:rPr lang="ca-ES" sz="1600" dirty="0"/>
              <a:t> animals.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6" r="-9061"/>
          <a:stretch/>
        </p:blipFill>
        <p:spPr>
          <a:xfrm>
            <a:off x="402404" y="3048000"/>
            <a:ext cx="4570392" cy="3350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BDEDF4-A22E-A143-B061-FC25C1AC42A4}"/>
              </a:ext>
            </a:extLst>
          </p:cNvPr>
          <p:cNvSpPr txBox="1"/>
          <p:nvPr/>
        </p:nvSpPr>
        <p:spPr>
          <a:xfrm>
            <a:off x="4815468" y="6232394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Planning -- cities, agriculture, etc.</a:t>
            </a:r>
          </a:p>
        </p:txBody>
      </p:sp>
    </p:spTree>
    <p:extLst>
      <p:ext uri="{BB962C8B-B14F-4D97-AF65-F5344CB8AC3E}">
        <p14:creationId xmlns:p14="http://schemas.microsoft.com/office/powerpoint/2010/main" val="33728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1143000"/>
            <a:ext cx="4137083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1387" y="4419600"/>
            <a:ext cx="4146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Performativity</a:t>
            </a:r>
          </a:p>
          <a:p>
            <a:r>
              <a:rPr lang="en-GB" sz="1600" dirty="0"/>
              <a:t>“Backed by state power through records, courts, and ultimately coercion, </a:t>
            </a:r>
            <a:r>
              <a:rPr lang="en-GB" sz="1600" b="1" dirty="0"/>
              <a:t>these state fictions transformed the reality they presumed to observe</a:t>
            </a:r>
            <a:r>
              <a:rPr lang="en-GB" sz="1600" dirty="0"/>
              <a:t>, although never so thoroughly as to precisely fit the grid.”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404" y="1079718"/>
            <a:ext cx="3933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/>
              <a:t>Task</a:t>
            </a:r>
            <a:r>
              <a:rPr lang="es-ES" sz="1600" b="1" dirty="0"/>
              <a:t> </a:t>
            </a:r>
            <a:r>
              <a:rPr lang="es-ES" sz="1600" b="1" dirty="0" err="1"/>
              <a:t>reduction</a:t>
            </a:r>
            <a:endParaRPr lang="es-ES" sz="1600" b="1" dirty="0"/>
          </a:p>
          <a:p>
            <a:r>
              <a:rPr lang="es-ES" sz="1600" dirty="0"/>
              <a:t>“</a:t>
            </a:r>
            <a:r>
              <a:rPr lang="es-ES" sz="1600" dirty="0" err="1"/>
              <a:t>Exaggerating</a:t>
            </a:r>
            <a:r>
              <a:rPr lang="es-ES" sz="1600" dirty="0"/>
              <a:t> </a:t>
            </a:r>
            <a:r>
              <a:rPr lang="es-ES" sz="1600" dirty="0" err="1"/>
              <a:t>only</a:t>
            </a:r>
            <a:r>
              <a:rPr lang="es-ES" sz="1600" dirty="0"/>
              <a:t> </a:t>
            </a:r>
            <a:r>
              <a:rPr lang="es-ES" sz="1600" dirty="0" err="1"/>
              <a:t>slightly</a:t>
            </a:r>
            <a:r>
              <a:rPr lang="es-ES" sz="1600" dirty="0"/>
              <a:t>, </a:t>
            </a:r>
            <a:r>
              <a:rPr lang="es-ES" sz="1600" dirty="0" err="1"/>
              <a:t>one</a:t>
            </a:r>
            <a:r>
              <a:rPr lang="es-ES" sz="1600" dirty="0"/>
              <a:t> </a:t>
            </a:r>
            <a:r>
              <a:rPr lang="es-ES" sz="1600" dirty="0" err="1"/>
              <a:t>might</a:t>
            </a:r>
            <a:r>
              <a:rPr lang="es-ES" sz="1600" dirty="0"/>
              <a:t> </a:t>
            </a:r>
            <a:r>
              <a:rPr lang="es-ES" sz="1600" dirty="0" err="1"/>
              <a:t>say</a:t>
            </a:r>
            <a:r>
              <a:rPr lang="es-ES" sz="1600" dirty="0"/>
              <a:t> </a:t>
            </a:r>
            <a:r>
              <a:rPr lang="es-ES" sz="1600" dirty="0" err="1"/>
              <a:t>that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crown's</a:t>
            </a:r>
            <a:r>
              <a:rPr lang="es-ES" sz="1600" dirty="0"/>
              <a:t> </a:t>
            </a:r>
            <a:r>
              <a:rPr lang="es-ES" sz="1600" dirty="0" err="1"/>
              <a:t>interest</a:t>
            </a:r>
            <a:r>
              <a:rPr lang="es-ES" sz="1600" dirty="0"/>
              <a:t> in </a:t>
            </a:r>
            <a:r>
              <a:rPr lang="es-ES" sz="1600" dirty="0" err="1"/>
              <a:t>forests</a:t>
            </a:r>
            <a:r>
              <a:rPr lang="es-ES" sz="1600" dirty="0"/>
              <a:t> </a:t>
            </a:r>
            <a:r>
              <a:rPr lang="es-ES" sz="1600" dirty="0" err="1"/>
              <a:t>was</a:t>
            </a:r>
            <a:r>
              <a:rPr lang="es-ES" sz="1600" dirty="0"/>
              <a:t> resolved </a:t>
            </a:r>
            <a:r>
              <a:rPr lang="es-ES" sz="1600" dirty="0" err="1"/>
              <a:t>through</a:t>
            </a:r>
            <a:r>
              <a:rPr lang="es-ES" sz="1600" dirty="0"/>
              <a:t> </a:t>
            </a:r>
            <a:r>
              <a:rPr lang="es-ES" sz="1600" dirty="0" err="1"/>
              <a:t>its</a:t>
            </a:r>
            <a:r>
              <a:rPr lang="es-ES" sz="1600" dirty="0"/>
              <a:t> fiscal </a:t>
            </a:r>
            <a:r>
              <a:rPr lang="es-ES" sz="1600" dirty="0" err="1"/>
              <a:t>lens</a:t>
            </a:r>
            <a:r>
              <a:rPr lang="es-ES" sz="1600" dirty="0"/>
              <a:t> </a:t>
            </a:r>
            <a:r>
              <a:rPr lang="es-ES" sz="1600" dirty="0" err="1"/>
              <a:t>into</a:t>
            </a:r>
            <a:r>
              <a:rPr lang="es-ES" sz="1600" dirty="0"/>
              <a:t> </a:t>
            </a:r>
            <a:r>
              <a:rPr lang="es-ES" sz="1600" b="1" dirty="0"/>
              <a:t>a single </a:t>
            </a:r>
            <a:r>
              <a:rPr lang="es-ES" sz="1600" b="1" dirty="0" err="1"/>
              <a:t>number</a:t>
            </a:r>
            <a:r>
              <a:rPr lang="es-ES" sz="1600" b="1" dirty="0"/>
              <a:t>: </a:t>
            </a:r>
            <a:r>
              <a:rPr lang="es-ES" sz="1600" b="1" dirty="0" err="1"/>
              <a:t>the</a:t>
            </a:r>
            <a:r>
              <a:rPr lang="es-ES" sz="1600" b="1" dirty="0"/>
              <a:t> </a:t>
            </a:r>
            <a:r>
              <a:rPr lang="es-ES" sz="1600" b="1" dirty="0" err="1"/>
              <a:t>revenue</a:t>
            </a:r>
            <a:r>
              <a:rPr lang="es-ES" sz="1600" b="1" dirty="0"/>
              <a:t> </a:t>
            </a:r>
            <a:r>
              <a:rPr lang="es-ES" sz="1600" b="1" dirty="0" err="1"/>
              <a:t>yield</a:t>
            </a:r>
            <a:r>
              <a:rPr lang="es-ES" sz="1600" b="1" dirty="0"/>
              <a:t> of </a:t>
            </a:r>
            <a:r>
              <a:rPr lang="es-ES" sz="1600" b="1" dirty="0" err="1"/>
              <a:t>the</a:t>
            </a:r>
            <a:r>
              <a:rPr lang="es-ES" sz="1600" b="1" dirty="0"/>
              <a:t> </a:t>
            </a:r>
            <a:r>
              <a:rPr lang="es-ES" sz="1600" b="1" dirty="0" err="1"/>
              <a:t>timber</a:t>
            </a:r>
            <a:r>
              <a:rPr lang="es-ES" sz="1600" b="1" dirty="0"/>
              <a:t> </a:t>
            </a:r>
            <a:r>
              <a:rPr lang="es-ES" sz="1600" dirty="0" err="1"/>
              <a:t>that</a:t>
            </a:r>
            <a:r>
              <a:rPr lang="es-ES" sz="1600" dirty="0"/>
              <a:t> </a:t>
            </a:r>
            <a:r>
              <a:rPr lang="es-ES" sz="1600" dirty="0" err="1"/>
              <a:t>might</a:t>
            </a:r>
            <a:r>
              <a:rPr lang="es-ES" sz="1600" dirty="0"/>
              <a:t> be </a:t>
            </a:r>
            <a:r>
              <a:rPr lang="es-ES" sz="1600" dirty="0" err="1"/>
              <a:t>extracted</a:t>
            </a:r>
            <a:r>
              <a:rPr lang="es-ES" sz="1600" dirty="0"/>
              <a:t> </a:t>
            </a:r>
            <a:r>
              <a:rPr lang="es-ES" sz="1600" dirty="0" err="1"/>
              <a:t>annually</a:t>
            </a:r>
            <a:r>
              <a:rPr lang="es-ES" sz="1600" dirty="0"/>
              <a:t>.. </a:t>
            </a:r>
            <a:r>
              <a:rPr lang="en-GB" sz="1600" dirty="0"/>
              <a:t>”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err="1"/>
              <a:t>The</a:t>
            </a:r>
            <a:r>
              <a:rPr lang="es-ES" sz="2400" dirty="0"/>
              <a:t> parable of </a:t>
            </a:r>
            <a:r>
              <a:rPr lang="es-ES" sz="2400" dirty="0" err="1"/>
              <a:t>Prussian</a:t>
            </a:r>
            <a:r>
              <a:rPr lang="es-ES" sz="2400" dirty="0"/>
              <a:t> </a:t>
            </a:r>
            <a:r>
              <a:rPr lang="es-ES" sz="2400" dirty="0" err="1"/>
              <a:t>scientific</a:t>
            </a:r>
            <a:r>
              <a:rPr lang="es-ES" sz="2400" dirty="0"/>
              <a:t> </a:t>
            </a:r>
            <a:r>
              <a:rPr lang="es-ES" sz="2400" dirty="0" err="1"/>
              <a:t>forestry</a:t>
            </a:r>
            <a:r>
              <a:rPr lang="es-ES" sz="2400" dirty="0"/>
              <a:t> </a:t>
            </a:r>
            <a:r>
              <a:rPr lang="ca-ES" sz="1400" b="1" dirty="0"/>
              <a:t>(</a:t>
            </a:r>
            <a:r>
              <a:rPr lang="ca-ES" sz="1400" b="1" dirty="0" err="1"/>
              <a:t>Seeing</a:t>
            </a:r>
            <a:r>
              <a:rPr lang="ca-ES" sz="1400" b="1" dirty="0"/>
              <a:t> </a:t>
            </a:r>
            <a:r>
              <a:rPr lang="ca-ES" sz="1400" b="1" dirty="0" err="1"/>
              <a:t>like</a:t>
            </a:r>
            <a:r>
              <a:rPr lang="ca-ES" sz="1400" b="1" dirty="0"/>
              <a:t> a </a:t>
            </a:r>
            <a:r>
              <a:rPr lang="ca-ES" sz="1400" b="1" dirty="0" err="1"/>
              <a:t>state</a:t>
            </a:r>
            <a:r>
              <a:rPr lang="ca-ES" sz="1400" b="1" dirty="0"/>
              <a:t>, </a:t>
            </a:r>
            <a:r>
              <a:rPr lang="ca-ES" sz="1400" b="1" i="1" dirty="0" err="1"/>
              <a:t>J</a:t>
            </a:r>
            <a:r>
              <a:rPr lang="ca-ES" sz="1400" b="1" i="1" dirty="0"/>
              <a:t>. Scott</a:t>
            </a:r>
            <a:r>
              <a:rPr lang="ca-ES" sz="1400" b="1" dirty="0"/>
              <a:t>)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6" r="-9061"/>
          <a:stretch/>
        </p:blipFill>
        <p:spPr>
          <a:xfrm>
            <a:off x="402404" y="3048000"/>
            <a:ext cx="4570392" cy="33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0000"/>
            <a:ext cx="7772400" cy="2604269"/>
          </a:xfrm>
        </p:spPr>
        <p:txBody>
          <a:bodyPr>
            <a:normAutofit fontScale="90000"/>
          </a:bodyPr>
          <a:lstStyle/>
          <a:p>
            <a:br>
              <a:rPr lang="en-GB" sz="3600" dirty="0"/>
            </a:br>
            <a:br>
              <a:rPr lang="en-GB" sz="3600" dirty="0"/>
            </a:br>
            <a:r>
              <a:rPr lang="es-ES" sz="2800" dirty="0" err="1"/>
              <a:t>potential</a:t>
            </a:r>
            <a:r>
              <a:rPr lang="es-ES" sz="2800" dirty="0"/>
              <a:t> </a:t>
            </a:r>
            <a:r>
              <a:rPr lang="es-ES" sz="2800" dirty="0" err="1"/>
              <a:t>effects</a:t>
            </a:r>
            <a:r>
              <a:rPr lang="es-ES" sz="2800" dirty="0"/>
              <a:t> of </a:t>
            </a:r>
            <a:r>
              <a:rPr lang="es-ES" sz="2800" dirty="0" err="1"/>
              <a:t>mONITORING</a:t>
            </a:r>
            <a:r>
              <a:rPr lang="es-ES" sz="2800" dirty="0"/>
              <a:t> STI</a:t>
            </a:r>
            <a:br>
              <a:rPr lang="en-GB" sz="2700" dirty="0">
                <a:solidFill>
                  <a:srgbClr val="C00000"/>
                </a:solidFill>
              </a:rPr>
            </a:b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124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948" y="228600"/>
            <a:ext cx="8816052" cy="838200"/>
          </a:xfrm>
        </p:spPr>
        <p:txBody>
          <a:bodyPr/>
          <a:lstStyle/>
          <a:p>
            <a:r>
              <a:rPr lang="en-GB" sz="2400" dirty="0"/>
              <a:t>Which type of indicators </a:t>
            </a:r>
            <a:r>
              <a:rPr lang="en-GB" sz="2400" i="1" dirty="0"/>
              <a:t>REALLY</a:t>
            </a:r>
            <a:r>
              <a:rPr lang="en-GB" sz="2400" dirty="0"/>
              <a:t> matter </a:t>
            </a:r>
            <a:br>
              <a:rPr lang="en-GB" sz="2400" dirty="0"/>
            </a:br>
            <a:r>
              <a:rPr lang="en-GB" sz="2400" dirty="0"/>
              <a:t>in S3 for non-high-tech regions?</a:t>
            </a:r>
            <a:endParaRPr lang="en-GB" sz="20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/>
          <a:p>
            <a:pPr marL="857250" lvl="1" indent="-457200" eaLnBrk="1" hangingPunct="1"/>
            <a:endParaRPr lang="en-GB" sz="2000" dirty="0">
              <a:solidFill>
                <a:srgbClr val="C00000"/>
              </a:solidFill>
            </a:endParaRPr>
          </a:p>
          <a:p>
            <a:pPr marL="457200" indent="-457200" eaLnBrk="1" hangingPunct="1"/>
            <a:endParaRPr lang="en-GB" dirty="0"/>
          </a:p>
          <a:p>
            <a:pPr marL="457200" indent="-457200" eaLnBrk="1" hangingPunct="1">
              <a:buNone/>
            </a:pP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Some indicators of the EU reg. innovation scoreboard 2017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u="sng" dirty="0">
                <a:solidFill>
                  <a:schemeClr val="accent2">
                    <a:lumMod val="50000"/>
                  </a:schemeClr>
                </a:solidFill>
              </a:rPr>
              <a:t>Of questionable relevance in non-high-tech?</a:t>
            </a:r>
          </a:p>
          <a:p>
            <a:r>
              <a:rPr lang="en-GB" dirty="0">
                <a:solidFill>
                  <a:srgbClr val="FF0000"/>
                </a:solidFill>
              </a:rPr>
              <a:t>Most-cited publications?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R&amp;D expenditure business sector?</a:t>
            </a:r>
          </a:p>
          <a:p>
            <a:r>
              <a:rPr lang="en-GB" dirty="0">
                <a:solidFill>
                  <a:srgbClr val="FF0000"/>
                </a:solidFill>
              </a:rPr>
              <a:t>Public-private co-publications?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PCT patent applications?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n-GB" u="sng" dirty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Direct relation to S3 insufficient unless sector is specified?</a:t>
            </a:r>
          </a:p>
          <a:p>
            <a:r>
              <a:rPr lang="en-GB" u="sng" dirty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 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Lifelong learning?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Non-R&amp;D innovation expenditures?</a:t>
            </a:r>
            <a:endParaRPr lang="es-ES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SMEs innovating in-house?</a:t>
            </a:r>
          </a:p>
          <a:p>
            <a:r>
              <a:rPr lang="en-GB" dirty="0">
                <a:solidFill>
                  <a:srgbClr val="00B050"/>
                </a:solidFill>
              </a:rPr>
              <a:t>Sales of new-to-market and new-to-firm innovations?</a:t>
            </a:r>
            <a:endParaRPr lang="es-ES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(...)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Problems</a:t>
            </a:r>
            <a:r>
              <a:rPr lang="es-ES" dirty="0"/>
              <a:t>, STI and </a:t>
            </a:r>
            <a:r>
              <a:rPr lang="es-ES" dirty="0" err="1"/>
              <a:t>indicators</a:t>
            </a:r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457200" y="1219200"/>
            <a:ext cx="8382000" cy="5181600"/>
          </a:xfrm>
          <a:prstGeom prst="ellipse">
            <a:avLst/>
          </a:prstGeom>
          <a:solidFill>
            <a:srgbClr val="FF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657600" y="1447800"/>
            <a:ext cx="210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</a:t>
            </a:r>
            <a:r>
              <a:rPr lang="es-ES" dirty="0" err="1"/>
              <a:t>problems</a:t>
            </a:r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2971800" y="2743200"/>
            <a:ext cx="5486400" cy="2667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solidFill>
              <a:srgbClr val="BBE0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4495800" y="28956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STI</a:t>
            </a:r>
          </a:p>
        </p:txBody>
      </p:sp>
      <p:sp>
        <p:nvSpPr>
          <p:cNvPr id="9" name="Elipse 8"/>
          <p:cNvSpPr/>
          <p:nvPr/>
        </p:nvSpPr>
        <p:spPr>
          <a:xfrm>
            <a:off x="4800600" y="3581400"/>
            <a:ext cx="3429000" cy="1371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5719947" y="3733800"/>
            <a:ext cx="1519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STI</a:t>
            </a:r>
          </a:p>
          <a:p>
            <a:r>
              <a:rPr lang="es-ES" dirty="0" err="1"/>
              <a:t>indicators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4987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Problems</a:t>
            </a:r>
            <a:r>
              <a:rPr lang="es-ES" dirty="0"/>
              <a:t>, </a:t>
            </a:r>
            <a:r>
              <a:rPr lang="es-ES" dirty="0" err="1"/>
              <a:t>research</a:t>
            </a:r>
            <a:r>
              <a:rPr lang="es-ES" dirty="0"/>
              <a:t>, </a:t>
            </a:r>
            <a:r>
              <a:rPr lang="es-ES" dirty="0" err="1"/>
              <a:t>indicators</a:t>
            </a:r>
            <a:r>
              <a:rPr lang="es-ES" dirty="0"/>
              <a:t> and </a:t>
            </a:r>
            <a:r>
              <a:rPr lang="es-ES" dirty="0" err="1"/>
              <a:t>peripheries</a:t>
            </a:r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457200" y="1219200"/>
            <a:ext cx="8382000" cy="5181600"/>
          </a:xfrm>
          <a:prstGeom prst="ellipse">
            <a:avLst/>
          </a:prstGeom>
          <a:solidFill>
            <a:srgbClr val="FF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657600" y="1447800"/>
            <a:ext cx="210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</a:t>
            </a:r>
            <a:r>
              <a:rPr lang="es-ES" dirty="0" err="1"/>
              <a:t>problems</a:t>
            </a:r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2971800" y="2743200"/>
            <a:ext cx="5486400" cy="2667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solidFill>
              <a:srgbClr val="BBE0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4495800" y="28956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STI</a:t>
            </a:r>
          </a:p>
        </p:txBody>
      </p:sp>
      <p:sp>
        <p:nvSpPr>
          <p:cNvPr id="9" name="Elipse 8"/>
          <p:cNvSpPr/>
          <p:nvPr/>
        </p:nvSpPr>
        <p:spPr>
          <a:xfrm>
            <a:off x="4800600" y="3581400"/>
            <a:ext cx="3429000" cy="1371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5719947" y="3733800"/>
            <a:ext cx="1762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Research</a:t>
            </a:r>
            <a:endParaRPr lang="es-ES" dirty="0"/>
          </a:p>
          <a:p>
            <a:r>
              <a:rPr lang="es-ES" dirty="0" err="1"/>
              <a:t>well</a:t>
            </a:r>
            <a:r>
              <a:rPr lang="es-ES" dirty="0"/>
              <a:t> </a:t>
            </a:r>
            <a:r>
              <a:rPr lang="es-ES" dirty="0" err="1"/>
              <a:t>illuminated</a:t>
            </a:r>
            <a:endParaRPr lang="es-ES" dirty="0"/>
          </a:p>
          <a:p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indicators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612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Problems</a:t>
            </a:r>
            <a:r>
              <a:rPr lang="es-ES" dirty="0"/>
              <a:t>, </a:t>
            </a:r>
            <a:r>
              <a:rPr lang="es-ES" dirty="0" err="1"/>
              <a:t>research</a:t>
            </a:r>
            <a:r>
              <a:rPr lang="es-ES" dirty="0"/>
              <a:t>, </a:t>
            </a:r>
            <a:r>
              <a:rPr lang="es-ES" dirty="0" err="1"/>
              <a:t>indicators</a:t>
            </a:r>
            <a:r>
              <a:rPr lang="es-ES" dirty="0"/>
              <a:t> and </a:t>
            </a:r>
            <a:r>
              <a:rPr lang="es-ES" dirty="0" err="1"/>
              <a:t>peripheries</a:t>
            </a:r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457200" y="1219200"/>
            <a:ext cx="8382000" cy="5181600"/>
          </a:xfrm>
          <a:prstGeom prst="ellipse">
            <a:avLst/>
          </a:prstGeom>
          <a:solidFill>
            <a:srgbClr val="FF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657600" y="1447800"/>
            <a:ext cx="210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</a:t>
            </a:r>
            <a:r>
              <a:rPr lang="es-ES" dirty="0" err="1"/>
              <a:t>problems</a:t>
            </a:r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2971800" y="2743200"/>
            <a:ext cx="5486400" cy="2667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solidFill>
              <a:srgbClr val="BBE0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3362691" y="3124200"/>
            <a:ext cx="2133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   </a:t>
            </a:r>
            <a:r>
              <a:rPr lang="es-ES" b="1" dirty="0"/>
              <a:t>STI </a:t>
            </a:r>
            <a:r>
              <a:rPr lang="es-ES" b="1" dirty="0" err="1"/>
              <a:t>Peripheries</a:t>
            </a:r>
            <a:r>
              <a:rPr lang="es-ES" b="1" dirty="0"/>
              <a:t>:</a:t>
            </a:r>
          </a:p>
          <a:p>
            <a:r>
              <a:rPr lang="es-ES" dirty="0"/>
              <a:t>STI </a:t>
            </a:r>
            <a:r>
              <a:rPr lang="es-ES" dirty="0" err="1"/>
              <a:t>spaces</a:t>
            </a:r>
            <a:r>
              <a:rPr lang="es-ES" dirty="0"/>
              <a:t> </a:t>
            </a:r>
            <a:r>
              <a:rPr lang="es-ES" dirty="0" err="1"/>
              <a:t>not</a:t>
            </a:r>
            <a:endParaRPr lang="es-ES" dirty="0"/>
          </a:p>
          <a:p>
            <a:r>
              <a:rPr lang="es-ES" dirty="0" err="1"/>
              <a:t>well</a:t>
            </a:r>
            <a:r>
              <a:rPr lang="es-ES" dirty="0"/>
              <a:t> </a:t>
            </a:r>
            <a:r>
              <a:rPr lang="es-ES" dirty="0" err="1"/>
              <a:t>captured</a:t>
            </a:r>
            <a:endParaRPr lang="es-ES" dirty="0"/>
          </a:p>
          <a:p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indicators</a:t>
            </a:r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4800600" y="3581400"/>
            <a:ext cx="3429000" cy="1371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5719947" y="3733800"/>
            <a:ext cx="1762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Research</a:t>
            </a:r>
            <a:endParaRPr lang="es-ES" dirty="0"/>
          </a:p>
          <a:p>
            <a:r>
              <a:rPr lang="es-ES" dirty="0" err="1"/>
              <a:t>well</a:t>
            </a:r>
            <a:r>
              <a:rPr lang="es-ES" dirty="0"/>
              <a:t> </a:t>
            </a:r>
            <a:r>
              <a:rPr lang="es-ES" dirty="0" err="1"/>
              <a:t>illuminated</a:t>
            </a:r>
            <a:endParaRPr lang="es-ES" dirty="0"/>
          </a:p>
          <a:p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indicators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0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838200"/>
          </a:xfrm>
        </p:spPr>
        <p:txBody>
          <a:bodyPr/>
          <a:lstStyle/>
          <a:p>
            <a:r>
              <a:rPr lang="es-ES" sz="2400" dirty="0" err="1"/>
              <a:t>Streetlight</a:t>
            </a:r>
            <a:r>
              <a:rPr lang="es-ES" sz="2400" dirty="0"/>
              <a:t> </a:t>
            </a:r>
            <a:r>
              <a:rPr lang="es-ES" sz="2400" dirty="0" err="1"/>
              <a:t>effect</a:t>
            </a:r>
            <a:r>
              <a:rPr lang="es-ES" sz="2400" dirty="0"/>
              <a:t> in </a:t>
            </a:r>
            <a:r>
              <a:rPr lang="es-ES" sz="2400" dirty="0" err="1"/>
              <a:t>indicators</a:t>
            </a:r>
            <a:r>
              <a:rPr lang="es-ES" sz="2400" dirty="0"/>
              <a:t>: </a:t>
            </a:r>
            <a:r>
              <a:rPr lang="es-ES" sz="2400" dirty="0" err="1"/>
              <a:t>mistaking</a:t>
            </a:r>
            <a:r>
              <a:rPr lang="es-ES" sz="2400" dirty="0"/>
              <a:t> light </a:t>
            </a:r>
            <a:r>
              <a:rPr lang="es-ES" sz="2400" dirty="0" err="1"/>
              <a:t>with</a:t>
            </a:r>
            <a:r>
              <a:rPr lang="es-ES" sz="2400" dirty="0"/>
              <a:t> “</a:t>
            </a:r>
            <a:r>
              <a:rPr lang="es-ES" sz="2400" dirty="0" err="1"/>
              <a:t>problems</a:t>
            </a:r>
            <a:r>
              <a:rPr lang="es-ES" sz="2400" dirty="0"/>
              <a:t>”</a:t>
            </a:r>
          </a:p>
        </p:txBody>
      </p:sp>
      <p:sp>
        <p:nvSpPr>
          <p:cNvPr id="5" name="Elipse 4"/>
          <p:cNvSpPr/>
          <p:nvPr/>
        </p:nvSpPr>
        <p:spPr>
          <a:xfrm>
            <a:off x="457200" y="1219200"/>
            <a:ext cx="8382000" cy="5181600"/>
          </a:xfrm>
          <a:prstGeom prst="ellipse">
            <a:avLst/>
          </a:prstGeom>
          <a:solidFill>
            <a:srgbClr val="FF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657600" y="1447800"/>
            <a:ext cx="210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</a:t>
            </a:r>
            <a:r>
              <a:rPr lang="es-ES" dirty="0" err="1"/>
              <a:t>problems</a:t>
            </a:r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2971800" y="2743200"/>
            <a:ext cx="5486400" cy="2667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solidFill>
              <a:srgbClr val="BBE0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4495800" y="2895600"/>
            <a:ext cx="205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</a:t>
            </a:r>
            <a:r>
              <a:rPr lang="es-ES" dirty="0" err="1"/>
              <a:t>research</a:t>
            </a:r>
            <a:endParaRPr lang="es-ES" dirty="0"/>
          </a:p>
        </p:txBody>
      </p:sp>
      <p:sp>
        <p:nvSpPr>
          <p:cNvPr id="12" name="Elipse 11"/>
          <p:cNvSpPr/>
          <p:nvPr/>
        </p:nvSpPr>
        <p:spPr>
          <a:xfrm>
            <a:off x="457200" y="1219200"/>
            <a:ext cx="8382000" cy="5181600"/>
          </a:xfrm>
          <a:prstGeom prst="ellipse">
            <a:avLst/>
          </a:prstGeom>
          <a:solidFill>
            <a:schemeClr val="tx2">
              <a:alpha val="5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Elipse 12"/>
          <p:cNvSpPr/>
          <p:nvPr/>
        </p:nvSpPr>
        <p:spPr>
          <a:xfrm>
            <a:off x="4800600" y="3581400"/>
            <a:ext cx="3429000" cy="1371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5719947" y="3733800"/>
            <a:ext cx="2109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</a:t>
            </a:r>
            <a:r>
              <a:rPr lang="es-ES" dirty="0" err="1"/>
              <a:t>problems</a:t>
            </a:r>
            <a:endParaRPr lang="es-ES" dirty="0"/>
          </a:p>
          <a:p>
            <a:r>
              <a:rPr lang="es-ES" dirty="0" err="1"/>
              <a:t>Space</a:t>
            </a:r>
            <a:r>
              <a:rPr lang="es-ES" dirty="0"/>
              <a:t> of STI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1944469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>
                <a:solidFill>
                  <a:schemeClr val="bg1"/>
                </a:solidFill>
              </a:rPr>
              <a:t>Problems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and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research</a:t>
            </a:r>
            <a:r>
              <a:rPr lang="ca-ES" dirty="0">
                <a:solidFill>
                  <a:schemeClr val="bg1"/>
                </a:solidFill>
              </a:rPr>
              <a:t> </a:t>
            </a:r>
          </a:p>
          <a:p>
            <a:r>
              <a:rPr lang="ca-ES" dirty="0" err="1">
                <a:solidFill>
                  <a:schemeClr val="bg1"/>
                </a:solidFill>
              </a:rPr>
              <a:t>not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well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covered</a:t>
            </a:r>
            <a:r>
              <a:rPr lang="ca-ES" dirty="0">
                <a:solidFill>
                  <a:schemeClr val="bg1"/>
                </a:solidFill>
              </a:rPr>
              <a:t> is </a:t>
            </a:r>
            <a:r>
              <a:rPr lang="ca-ES" dirty="0" err="1">
                <a:solidFill>
                  <a:schemeClr val="bg1"/>
                </a:solidFill>
              </a:rPr>
              <a:t>not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random</a:t>
            </a:r>
            <a:r>
              <a:rPr lang="ca-E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" name="Oval 19"/>
          <p:cNvSpPr/>
          <p:nvPr/>
        </p:nvSpPr>
        <p:spPr>
          <a:xfrm>
            <a:off x="4068184" y="3676650"/>
            <a:ext cx="2286000" cy="102870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err="1">
                <a:solidFill>
                  <a:schemeClr val="tx1"/>
                </a:solidFill>
              </a:rPr>
              <a:t>Automobiles</a:t>
            </a:r>
            <a:r>
              <a:rPr lang="ca-ES" b="1" dirty="0">
                <a:solidFill>
                  <a:schemeClr val="tx1"/>
                </a:solidFill>
              </a:rPr>
              <a:t> in Baden-</a:t>
            </a:r>
            <a:r>
              <a:rPr lang="ca-ES" b="1" dirty="0" err="1">
                <a:solidFill>
                  <a:schemeClr val="tx1"/>
                </a:solidFill>
              </a:rPr>
              <a:t>württemberg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838200"/>
          </a:xfrm>
        </p:spPr>
        <p:txBody>
          <a:bodyPr/>
          <a:lstStyle/>
          <a:p>
            <a:r>
              <a:rPr lang="es-ES" sz="2400" dirty="0" err="1"/>
              <a:t>Streetlight</a:t>
            </a:r>
            <a:r>
              <a:rPr lang="es-ES" sz="2400" dirty="0"/>
              <a:t> </a:t>
            </a:r>
            <a:r>
              <a:rPr lang="es-ES" sz="2400" dirty="0" err="1"/>
              <a:t>effect</a:t>
            </a:r>
            <a:r>
              <a:rPr lang="es-ES" sz="2400" dirty="0"/>
              <a:t> in </a:t>
            </a:r>
            <a:r>
              <a:rPr lang="es-ES" sz="2400" dirty="0" err="1"/>
              <a:t>indicators</a:t>
            </a:r>
            <a:r>
              <a:rPr lang="es-ES" sz="2400" dirty="0"/>
              <a:t>: </a:t>
            </a:r>
            <a:r>
              <a:rPr lang="es-ES" sz="2400" dirty="0" err="1"/>
              <a:t>mistaking</a:t>
            </a:r>
            <a:r>
              <a:rPr lang="es-ES" sz="2400" dirty="0"/>
              <a:t> light </a:t>
            </a:r>
            <a:r>
              <a:rPr lang="es-ES" sz="2400" dirty="0" err="1"/>
              <a:t>with</a:t>
            </a:r>
            <a:r>
              <a:rPr lang="es-ES" sz="2400" dirty="0"/>
              <a:t> “</a:t>
            </a:r>
            <a:r>
              <a:rPr lang="es-ES" sz="2400" dirty="0" err="1"/>
              <a:t>problems</a:t>
            </a:r>
            <a:r>
              <a:rPr lang="es-ES" sz="2400" dirty="0"/>
              <a:t>”</a:t>
            </a:r>
          </a:p>
        </p:txBody>
      </p:sp>
      <p:sp>
        <p:nvSpPr>
          <p:cNvPr id="5" name="Elipse 4"/>
          <p:cNvSpPr/>
          <p:nvPr/>
        </p:nvSpPr>
        <p:spPr>
          <a:xfrm>
            <a:off x="457200" y="1219200"/>
            <a:ext cx="8382000" cy="5181600"/>
          </a:xfrm>
          <a:prstGeom prst="ellipse">
            <a:avLst/>
          </a:prstGeom>
          <a:solidFill>
            <a:srgbClr val="FF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657600" y="1447800"/>
            <a:ext cx="210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</a:t>
            </a:r>
            <a:r>
              <a:rPr lang="es-ES" dirty="0" err="1"/>
              <a:t>problems</a:t>
            </a:r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2971800" y="2743200"/>
            <a:ext cx="5486400" cy="2667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solidFill>
              <a:srgbClr val="BBE0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4495800" y="2895600"/>
            <a:ext cx="205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</a:t>
            </a:r>
            <a:r>
              <a:rPr lang="es-ES" dirty="0" err="1"/>
              <a:t>research</a:t>
            </a:r>
            <a:endParaRPr lang="es-ES" dirty="0"/>
          </a:p>
        </p:txBody>
      </p:sp>
      <p:sp>
        <p:nvSpPr>
          <p:cNvPr id="12" name="Elipse 11"/>
          <p:cNvSpPr/>
          <p:nvPr/>
        </p:nvSpPr>
        <p:spPr>
          <a:xfrm>
            <a:off x="457200" y="1219200"/>
            <a:ext cx="8382000" cy="5181600"/>
          </a:xfrm>
          <a:prstGeom prst="ellipse">
            <a:avLst/>
          </a:prstGeom>
          <a:solidFill>
            <a:schemeClr val="tx2">
              <a:alpha val="5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Elipse 12"/>
          <p:cNvSpPr/>
          <p:nvPr/>
        </p:nvSpPr>
        <p:spPr>
          <a:xfrm>
            <a:off x="4800600" y="3581400"/>
            <a:ext cx="3429000" cy="1371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5719947" y="3733800"/>
            <a:ext cx="2109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</a:t>
            </a:r>
            <a:r>
              <a:rPr lang="es-ES" dirty="0" err="1"/>
              <a:t>problems</a:t>
            </a:r>
            <a:endParaRPr lang="es-ES" dirty="0"/>
          </a:p>
          <a:p>
            <a:r>
              <a:rPr lang="es-ES" dirty="0" err="1"/>
              <a:t>Space</a:t>
            </a:r>
            <a:r>
              <a:rPr lang="es-ES" dirty="0"/>
              <a:t> of STI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1944469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>
                <a:solidFill>
                  <a:schemeClr val="bg1"/>
                </a:solidFill>
              </a:rPr>
              <a:t>Problems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and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research</a:t>
            </a:r>
            <a:r>
              <a:rPr lang="ca-ES" dirty="0">
                <a:solidFill>
                  <a:schemeClr val="bg1"/>
                </a:solidFill>
              </a:rPr>
              <a:t> </a:t>
            </a:r>
          </a:p>
          <a:p>
            <a:r>
              <a:rPr lang="ca-ES" dirty="0" err="1">
                <a:solidFill>
                  <a:schemeClr val="bg1"/>
                </a:solidFill>
              </a:rPr>
              <a:t>not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well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covered</a:t>
            </a:r>
            <a:r>
              <a:rPr lang="ca-ES" dirty="0">
                <a:solidFill>
                  <a:schemeClr val="bg1"/>
                </a:solidFill>
              </a:rPr>
              <a:t> is </a:t>
            </a:r>
            <a:r>
              <a:rPr lang="ca-ES" dirty="0" err="1">
                <a:solidFill>
                  <a:schemeClr val="bg1"/>
                </a:solidFill>
              </a:rPr>
              <a:t>not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random</a:t>
            </a:r>
            <a:r>
              <a:rPr lang="ca-E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" name="Oval 19"/>
          <p:cNvSpPr/>
          <p:nvPr/>
        </p:nvSpPr>
        <p:spPr>
          <a:xfrm>
            <a:off x="2705586" y="3810000"/>
            <a:ext cx="3466613" cy="570131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err="1">
                <a:solidFill>
                  <a:schemeClr val="tx1"/>
                </a:solidFill>
              </a:rPr>
              <a:t>Food</a:t>
            </a:r>
            <a:r>
              <a:rPr lang="ca-ES" b="1" dirty="0">
                <a:solidFill>
                  <a:schemeClr val="tx1"/>
                </a:solidFill>
              </a:rPr>
              <a:t> S&amp;T in </a:t>
            </a:r>
          </a:p>
          <a:p>
            <a:pPr algn="ctr"/>
            <a:r>
              <a:rPr lang="ca-ES" b="1" dirty="0">
                <a:solidFill>
                  <a:schemeClr val="tx1"/>
                </a:solidFill>
              </a:rPr>
              <a:t>Emilia-</a:t>
            </a:r>
            <a:r>
              <a:rPr lang="ca-ES" b="1" dirty="0" err="1">
                <a:solidFill>
                  <a:schemeClr val="tx1"/>
                </a:solidFill>
              </a:rPr>
              <a:t>Romagna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43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838200"/>
          </a:xfrm>
        </p:spPr>
        <p:txBody>
          <a:bodyPr/>
          <a:lstStyle/>
          <a:p>
            <a:r>
              <a:rPr lang="es-ES" sz="2400" dirty="0" err="1"/>
              <a:t>Indicators</a:t>
            </a:r>
            <a:r>
              <a:rPr lang="es-ES" sz="2400" dirty="0"/>
              <a:t> </a:t>
            </a:r>
            <a:r>
              <a:rPr lang="es-ES" sz="2400" dirty="0" err="1"/>
              <a:t>make</a:t>
            </a:r>
            <a:r>
              <a:rPr lang="es-ES" sz="2400" dirty="0"/>
              <a:t> “</a:t>
            </a:r>
            <a:r>
              <a:rPr lang="es-ES" sz="2400" dirty="0" err="1"/>
              <a:t>peripheral</a:t>
            </a:r>
            <a:r>
              <a:rPr lang="es-ES" sz="2400" dirty="0"/>
              <a:t>” </a:t>
            </a:r>
            <a:r>
              <a:rPr lang="es-ES" sz="2400" dirty="0" err="1"/>
              <a:t>spaces</a:t>
            </a:r>
            <a:r>
              <a:rPr lang="es-ES" sz="2400" dirty="0"/>
              <a:t> invisible</a:t>
            </a:r>
          </a:p>
        </p:txBody>
      </p:sp>
      <p:sp>
        <p:nvSpPr>
          <p:cNvPr id="5" name="Elipse 4"/>
          <p:cNvSpPr/>
          <p:nvPr/>
        </p:nvSpPr>
        <p:spPr>
          <a:xfrm>
            <a:off x="457200" y="1219200"/>
            <a:ext cx="8382000" cy="5181600"/>
          </a:xfrm>
          <a:prstGeom prst="ellipse">
            <a:avLst/>
          </a:prstGeom>
          <a:solidFill>
            <a:srgbClr val="FF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657600" y="1447800"/>
            <a:ext cx="210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</a:t>
            </a:r>
            <a:r>
              <a:rPr lang="es-ES" dirty="0" err="1"/>
              <a:t>problems</a:t>
            </a:r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2971800" y="2743200"/>
            <a:ext cx="5486400" cy="2667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solidFill>
              <a:srgbClr val="BBE0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4495800" y="2895600"/>
            <a:ext cx="205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</a:t>
            </a:r>
            <a:r>
              <a:rPr lang="es-ES" dirty="0" err="1"/>
              <a:t>research</a:t>
            </a:r>
            <a:endParaRPr lang="es-ES" dirty="0"/>
          </a:p>
        </p:txBody>
      </p:sp>
      <p:sp>
        <p:nvSpPr>
          <p:cNvPr id="12" name="Elipse 11"/>
          <p:cNvSpPr/>
          <p:nvPr/>
        </p:nvSpPr>
        <p:spPr>
          <a:xfrm>
            <a:off x="457200" y="1219200"/>
            <a:ext cx="8382000" cy="5181600"/>
          </a:xfrm>
          <a:prstGeom prst="ellipse">
            <a:avLst/>
          </a:prstGeom>
          <a:solidFill>
            <a:schemeClr val="tx2">
              <a:alpha val="5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Elipse 12"/>
          <p:cNvSpPr/>
          <p:nvPr/>
        </p:nvSpPr>
        <p:spPr>
          <a:xfrm>
            <a:off x="4800600" y="3581400"/>
            <a:ext cx="3429000" cy="1371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5719947" y="3733800"/>
            <a:ext cx="2109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</a:t>
            </a:r>
            <a:r>
              <a:rPr lang="es-ES" dirty="0" err="1"/>
              <a:t>problems</a:t>
            </a:r>
            <a:endParaRPr lang="es-ES" dirty="0"/>
          </a:p>
          <a:p>
            <a:r>
              <a:rPr lang="es-ES" dirty="0" err="1"/>
              <a:t>Space</a:t>
            </a:r>
            <a:r>
              <a:rPr lang="es-ES" dirty="0"/>
              <a:t> of STI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1944469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>
                <a:solidFill>
                  <a:schemeClr val="bg1"/>
                </a:solidFill>
              </a:rPr>
              <a:t>Problems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and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research</a:t>
            </a:r>
            <a:r>
              <a:rPr lang="ca-ES" dirty="0">
                <a:solidFill>
                  <a:schemeClr val="bg1"/>
                </a:solidFill>
              </a:rPr>
              <a:t> </a:t>
            </a:r>
          </a:p>
          <a:p>
            <a:r>
              <a:rPr lang="ca-ES" dirty="0" err="1">
                <a:solidFill>
                  <a:schemeClr val="bg1"/>
                </a:solidFill>
              </a:rPr>
              <a:t>not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well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covered</a:t>
            </a:r>
            <a:r>
              <a:rPr lang="ca-ES" dirty="0">
                <a:solidFill>
                  <a:schemeClr val="bg1"/>
                </a:solidFill>
              </a:rPr>
              <a:t> is </a:t>
            </a:r>
            <a:r>
              <a:rPr lang="ca-ES" dirty="0" err="1">
                <a:solidFill>
                  <a:schemeClr val="bg1"/>
                </a:solidFill>
              </a:rPr>
              <a:t>not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random</a:t>
            </a:r>
            <a:r>
              <a:rPr lang="ca-E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5" name="Oval 14"/>
          <p:cNvSpPr/>
          <p:nvPr/>
        </p:nvSpPr>
        <p:spPr>
          <a:xfrm>
            <a:off x="1066800" y="3810000"/>
            <a:ext cx="4329861" cy="570131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err="1">
                <a:solidFill>
                  <a:schemeClr val="tx1"/>
                </a:solidFill>
              </a:rPr>
              <a:t>Agriculture</a:t>
            </a:r>
            <a:r>
              <a:rPr lang="ca-ES" b="1" dirty="0">
                <a:solidFill>
                  <a:schemeClr val="tx1"/>
                </a:solidFill>
              </a:rPr>
              <a:t> in València</a:t>
            </a:r>
          </a:p>
        </p:txBody>
      </p:sp>
    </p:spTree>
    <p:extLst>
      <p:ext uri="{BB962C8B-B14F-4D97-AF65-F5344CB8AC3E}">
        <p14:creationId xmlns:p14="http://schemas.microsoft.com/office/powerpoint/2010/main" val="185098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077200" cy="762000"/>
          </a:xfrm>
        </p:spPr>
        <p:txBody>
          <a:bodyPr/>
          <a:lstStyle/>
          <a:p>
            <a:pPr marL="533400" indent="-533400" eaLnBrk="1" hangingPunct="1"/>
            <a:r>
              <a:rPr lang="ca-ES" sz="2400" b="1" dirty="0" err="1"/>
              <a:t>Thinking</a:t>
            </a:r>
            <a:r>
              <a:rPr lang="ca-ES" sz="2400" b="1" dirty="0"/>
              <a:t> </a:t>
            </a:r>
            <a:r>
              <a:rPr lang="ca-ES" sz="2400" b="1" dirty="0" err="1"/>
              <a:t>about</a:t>
            </a:r>
            <a:r>
              <a:rPr lang="ca-ES" sz="2400" b="1" dirty="0"/>
              <a:t> </a:t>
            </a:r>
            <a:r>
              <a:rPr lang="ca-ES" sz="2400" b="1" dirty="0" err="1"/>
              <a:t>the</a:t>
            </a:r>
            <a:r>
              <a:rPr lang="ca-ES" sz="2400" b="1" dirty="0"/>
              <a:t> </a:t>
            </a:r>
            <a:r>
              <a:rPr lang="ca-ES" sz="2400" b="1" dirty="0" err="1"/>
              <a:t>potential</a:t>
            </a:r>
            <a:r>
              <a:rPr lang="ca-ES" sz="2400" b="1" dirty="0"/>
              <a:t> </a:t>
            </a:r>
            <a:r>
              <a:rPr lang="ca-ES" sz="2400" b="1" dirty="0" err="1"/>
              <a:t>effects</a:t>
            </a:r>
            <a:r>
              <a:rPr lang="ca-ES" sz="2400" b="1" dirty="0"/>
              <a:t> of </a:t>
            </a:r>
            <a:br>
              <a:rPr lang="ca-ES" sz="2400" b="1" dirty="0"/>
            </a:br>
            <a:r>
              <a:rPr lang="ca-ES" sz="2400" b="1" dirty="0" err="1"/>
              <a:t>Monitoring</a:t>
            </a:r>
            <a:r>
              <a:rPr lang="ca-ES" sz="2400" b="1" dirty="0"/>
              <a:t> </a:t>
            </a:r>
            <a:r>
              <a:rPr lang="ca-ES" sz="2400" b="1" dirty="0" err="1"/>
              <a:t>Science</a:t>
            </a:r>
            <a:r>
              <a:rPr lang="ca-ES" sz="2400" b="1" dirty="0"/>
              <a:t>, Technology </a:t>
            </a:r>
            <a:r>
              <a:rPr lang="ca-ES" sz="2400" b="1" dirty="0" err="1"/>
              <a:t>and</a:t>
            </a:r>
            <a:r>
              <a:rPr lang="ca-ES" sz="2400" b="1" dirty="0"/>
              <a:t> </a:t>
            </a:r>
            <a:r>
              <a:rPr lang="ca-ES" sz="2400" b="1" dirty="0" err="1"/>
              <a:t>Innovation</a:t>
            </a:r>
            <a:endParaRPr lang="en-GB" sz="2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GB" sz="2000" b="1" kern="0" dirty="0"/>
              <a:t>Summary of argument  - some words of caution</a:t>
            </a:r>
          </a:p>
          <a:p>
            <a:pPr>
              <a:spcBef>
                <a:spcPct val="20000"/>
              </a:spcBef>
              <a:defRPr/>
            </a:pPr>
            <a:endParaRPr lang="en-GB" sz="2000" b="1" kern="0" dirty="0"/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000" kern="0" dirty="0"/>
              <a:t>Is Open Data on STI aligned with S3 goals?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en-GB" sz="2000" kern="0" dirty="0">
                <a:solidFill>
                  <a:srgbClr val="FF0000"/>
                </a:solidFill>
                <a:sym typeface="Wingdings" pitchFamily="2" charset="2"/>
              </a:rPr>
              <a:t>What type of data is available in OD STI activities?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en-GB" sz="2000" kern="0" dirty="0">
                <a:solidFill>
                  <a:srgbClr val="FF0000"/>
                </a:solidFill>
                <a:sym typeface="Wingdings" pitchFamily="2" charset="2"/>
              </a:rPr>
              <a:t>How is this related to S3 goals?</a:t>
            </a:r>
          </a:p>
          <a:p>
            <a:pPr lvl="1">
              <a:spcBef>
                <a:spcPct val="20000"/>
              </a:spcBef>
              <a:defRPr/>
            </a:pPr>
            <a:endParaRPr lang="en-GB" sz="2000" kern="0" dirty="0">
              <a:solidFill>
                <a:srgbClr val="FF0000"/>
              </a:solidFill>
              <a:sym typeface="Wingdings" pitchFamily="2" charset="2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000" kern="0" dirty="0"/>
              <a:t>Monitoring has effects in policy </a:t>
            </a:r>
            <a:r>
              <a:rPr lang="en-GB" sz="1600" kern="0" dirty="0"/>
              <a:t>(for good and bad)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en-GB" sz="2000" kern="0" dirty="0">
                <a:solidFill>
                  <a:srgbClr val="FF0000"/>
                </a:solidFill>
                <a:sym typeface="Wingdings" pitchFamily="2" charset="2"/>
              </a:rPr>
              <a:t>more focus on what is monitored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en-GB" sz="2000" kern="0" dirty="0">
                <a:solidFill>
                  <a:srgbClr val="FF0000"/>
                </a:solidFill>
                <a:sym typeface="Wingdings" pitchFamily="2" charset="2"/>
              </a:rPr>
              <a:t>less attention to what is NOT monitored</a:t>
            </a:r>
          </a:p>
          <a:p>
            <a:pPr lvl="1">
              <a:spcBef>
                <a:spcPct val="20000"/>
              </a:spcBef>
              <a:defRPr/>
            </a:pPr>
            <a:endParaRPr lang="en-GB" sz="2000" kern="0" dirty="0">
              <a:solidFill>
                <a:srgbClr val="FF0000"/>
              </a:solidFill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en-GB" sz="2000" kern="0" dirty="0">
                <a:solidFill>
                  <a:schemeClr val="accent2"/>
                </a:solidFill>
                <a:sym typeface="Wingdings" pitchFamily="2" charset="2"/>
              </a:rPr>
              <a:t>What is easy to monitor in STI with OD... is it also the most important??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à"/>
              <a:defRPr/>
            </a:pPr>
            <a:endParaRPr lang="en-GB" sz="2000" kern="0" dirty="0">
              <a:solidFill>
                <a:schemeClr val="accent2"/>
              </a:solidFill>
              <a:sym typeface="Wingdings" pitchFamily="2" charset="2"/>
            </a:endParaRPr>
          </a:p>
          <a:p>
            <a:pPr>
              <a:spcBef>
                <a:spcPct val="20000"/>
              </a:spcBef>
              <a:defRPr/>
            </a:pPr>
            <a:r>
              <a:rPr lang="en-GB" sz="2000" kern="0" dirty="0">
                <a:solidFill>
                  <a:schemeClr val="accent2"/>
                </a:solidFill>
                <a:sym typeface="Wingdings" pitchFamily="2" charset="2"/>
              </a:rPr>
              <a:t>DANGER  to focus on what in available data, not on core S3 goals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à"/>
              <a:defRPr/>
            </a:pPr>
            <a:endParaRPr lang="en-GB" kern="0" dirty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à"/>
              <a:defRPr/>
            </a:pPr>
            <a:endParaRPr lang="en-GB" sz="2000" kern="0" dirty="0">
              <a:solidFill>
                <a:srgbClr val="FF0000"/>
              </a:solidFill>
              <a:sym typeface="Wingdings" pitchFamily="2" charset="2"/>
            </a:endParaRPr>
          </a:p>
          <a:p>
            <a:pPr lvl="1">
              <a:spcBef>
                <a:spcPct val="20000"/>
              </a:spcBef>
              <a:defRPr/>
            </a:pPr>
            <a:endParaRPr lang="en-GB" kern="0" dirty="0"/>
          </a:p>
          <a:p>
            <a:pPr>
              <a:spcBef>
                <a:spcPct val="20000"/>
              </a:spcBef>
              <a:defRPr/>
            </a:pPr>
            <a:endParaRPr lang="en-GB" kern="0" dirty="0"/>
          </a:p>
          <a:p>
            <a:pPr>
              <a:spcBef>
                <a:spcPct val="20000"/>
              </a:spcBef>
              <a:defRPr/>
            </a:pPr>
            <a:endParaRPr lang="ca-ES" kern="0" dirty="0">
              <a:solidFill>
                <a:srgbClr val="CC0000"/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121065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838200"/>
          </a:xfrm>
        </p:spPr>
        <p:txBody>
          <a:bodyPr/>
          <a:lstStyle/>
          <a:p>
            <a:r>
              <a:rPr lang="es-ES" sz="2400" dirty="0" err="1"/>
              <a:t>Streetlight</a:t>
            </a:r>
            <a:r>
              <a:rPr lang="es-ES" sz="2400" dirty="0"/>
              <a:t> </a:t>
            </a:r>
            <a:r>
              <a:rPr lang="es-ES" sz="2400" dirty="0" err="1"/>
              <a:t>effect</a:t>
            </a:r>
            <a:r>
              <a:rPr lang="es-ES" sz="2400" dirty="0"/>
              <a:t> in </a:t>
            </a:r>
            <a:r>
              <a:rPr lang="es-ES" sz="2400" dirty="0" err="1"/>
              <a:t>indicators</a:t>
            </a:r>
            <a:r>
              <a:rPr lang="es-ES" sz="2400" dirty="0"/>
              <a:t>: </a:t>
            </a:r>
            <a:r>
              <a:rPr lang="es-ES" sz="2400" dirty="0" err="1"/>
              <a:t>mistaking</a:t>
            </a:r>
            <a:r>
              <a:rPr lang="es-ES" sz="2400" dirty="0"/>
              <a:t> light </a:t>
            </a:r>
            <a:r>
              <a:rPr lang="es-ES" sz="2400" dirty="0" err="1"/>
              <a:t>with</a:t>
            </a:r>
            <a:r>
              <a:rPr lang="es-ES" sz="2400" dirty="0"/>
              <a:t> “</a:t>
            </a:r>
            <a:r>
              <a:rPr lang="es-ES" sz="2400" dirty="0" err="1"/>
              <a:t>problems</a:t>
            </a:r>
            <a:r>
              <a:rPr lang="es-ES" sz="2400" dirty="0"/>
              <a:t>”</a:t>
            </a:r>
          </a:p>
        </p:txBody>
      </p:sp>
      <p:sp>
        <p:nvSpPr>
          <p:cNvPr id="5" name="Elipse 4"/>
          <p:cNvSpPr/>
          <p:nvPr/>
        </p:nvSpPr>
        <p:spPr>
          <a:xfrm>
            <a:off x="457200" y="1219200"/>
            <a:ext cx="8382000" cy="5181600"/>
          </a:xfrm>
          <a:prstGeom prst="ellipse">
            <a:avLst/>
          </a:prstGeom>
          <a:solidFill>
            <a:srgbClr val="FF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657600" y="1447800"/>
            <a:ext cx="210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</a:t>
            </a:r>
            <a:r>
              <a:rPr lang="es-ES" dirty="0" err="1"/>
              <a:t>problems</a:t>
            </a:r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2971800" y="2743200"/>
            <a:ext cx="5486400" cy="2667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solidFill>
              <a:srgbClr val="BBE0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4495800" y="2895600"/>
            <a:ext cx="205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</a:t>
            </a:r>
            <a:r>
              <a:rPr lang="es-ES" dirty="0" err="1"/>
              <a:t>research</a:t>
            </a:r>
            <a:endParaRPr lang="es-ES" dirty="0"/>
          </a:p>
        </p:txBody>
      </p:sp>
      <p:sp>
        <p:nvSpPr>
          <p:cNvPr id="12" name="Elipse 11"/>
          <p:cNvSpPr/>
          <p:nvPr/>
        </p:nvSpPr>
        <p:spPr>
          <a:xfrm>
            <a:off x="457200" y="1219200"/>
            <a:ext cx="8382000" cy="5181600"/>
          </a:xfrm>
          <a:prstGeom prst="ellipse">
            <a:avLst/>
          </a:prstGeom>
          <a:solidFill>
            <a:schemeClr val="tx2">
              <a:alpha val="5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Elipse 12"/>
          <p:cNvSpPr/>
          <p:nvPr/>
        </p:nvSpPr>
        <p:spPr>
          <a:xfrm>
            <a:off x="4800600" y="3581400"/>
            <a:ext cx="3429000" cy="1371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5410200" y="3733800"/>
            <a:ext cx="2533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Conflating</a:t>
            </a:r>
            <a:r>
              <a:rPr lang="es-ES" sz="1600" dirty="0"/>
              <a:t> </a:t>
            </a:r>
            <a:r>
              <a:rPr lang="es-ES" sz="1600" dirty="0" err="1"/>
              <a:t>space</a:t>
            </a:r>
            <a:r>
              <a:rPr lang="es-ES" sz="1600" dirty="0"/>
              <a:t> of </a:t>
            </a:r>
          </a:p>
          <a:p>
            <a:r>
              <a:rPr lang="es-ES" sz="1600" dirty="0" err="1"/>
              <a:t>indicators</a:t>
            </a:r>
            <a:r>
              <a:rPr lang="es-ES" sz="1600" dirty="0"/>
              <a:t> </a:t>
            </a:r>
            <a:r>
              <a:rPr lang="es-ES" sz="1600" dirty="0" err="1"/>
              <a:t>with</a:t>
            </a:r>
            <a:r>
              <a:rPr lang="es-ES" sz="1600" dirty="0"/>
              <a:t> </a:t>
            </a:r>
          </a:p>
          <a:p>
            <a:r>
              <a:rPr lang="es-ES" sz="1600" dirty="0"/>
              <a:t>...</a:t>
            </a:r>
            <a:r>
              <a:rPr lang="es-ES" sz="1600" dirty="0" err="1"/>
              <a:t>space</a:t>
            </a:r>
            <a:r>
              <a:rPr lang="es-ES" sz="1600" dirty="0"/>
              <a:t> of </a:t>
            </a:r>
            <a:r>
              <a:rPr lang="es-ES" sz="1600" dirty="0" err="1"/>
              <a:t>problems</a:t>
            </a:r>
            <a:endParaRPr lang="es-ES" sz="1600" dirty="0"/>
          </a:p>
          <a:p>
            <a:r>
              <a:rPr lang="es-ES" sz="1600" dirty="0"/>
              <a:t>...</a:t>
            </a:r>
            <a:r>
              <a:rPr lang="es-ES" sz="1600" dirty="0" err="1"/>
              <a:t>space</a:t>
            </a:r>
            <a:r>
              <a:rPr lang="es-ES" sz="1600" dirty="0"/>
              <a:t> of STI</a:t>
            </a:r>
          </a:p>
        </p:txBody>
      </p:sp>
    </p:spTree>
    <p:extLst>
      <p:ext uri="{BB962C8B-B14F-4D97-AF65-F5344CB8AC3E}">
        <p14:creationId xmlns:p14="http://schemas.microsoft.com/office/powerpoint/2010/main" val="21135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2286000" y="1981200"/>
            <a:ext cx="6553200" cy="4419599"/>
          </a:xfrm>
          <a:prstGeom prst="ellipse">
            <a:avLst/>
          </a:prstGeom>
          <a:solidFill>
            <a:srgbClr val="FF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114800" y="2288762"/>
            <a:ext cx="210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</a:t>
            </a:r>
            <a:r>
              <a:rPr lang="es-ES" dirty="0" err="1"/>
              <a:t>problems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305800" cy="838200"/>
          </a:xfrm>
        </p:spPr>
        <p:txBody>
          <a:bodyPr/>
          <a:lstStyle/>
          <a:p>
            <a:r>
              <a:rPr lang="es-ES" sz="2000" dirty="0" err="1"/>
              <a:t>Hypothesis</a:t>
            </a:r>
            <a:r>
              <a:rPr lang="es-ES" sz="2000" dirty="0"/>
              <a:t>: </a:t>
            </a:r>
            <a:r>
              <a:rPr lang="es-ES" sz="2000" dirty="0" err="1"/>
              <a:t>reduced</a:t>
            </a:r>
            <a:r>
              <a:rPr lang="es-ES" sz="2000" dirty="0"/>
              <a:t> </a:t>
            </a:r>
            <a:r>
              <a:rPr lang="es-ES" sz="2000" dirty="0" err="1"/>
              <a:t>indicator</a:t>
            </a:r>
            <a:r>
              <a:rPr lang="es-ES" sz="2000" dirty="0"/>
              <a:t> </a:t>
            </a:r>
            <a:r>
              <a:rPr lang="es-ES" sz="2000" dirty="0" err="1"/>
              <a:t>coverage</a:t>
            </a:r>
            <a:r>
              <a:rPr lang="es-ES" sz="2000" dirty="0"/>
              <a:t> </a:t>
            </a:r>
            <a:r>
              <a:rPr lang="es-ES" sz="2000" dirty="0" err="1"/>
              <a:t>may</a:t>
            </a:r>
            <a:r>
              <a:rPr lang="es-ES" sz="2000" dirty="0"/>
              <a:t> </a:t>
            </a:r>
            <a:r>
              <a:rPr lang="es-ES" sz="2000" dirty="0" err="1"/>
              <a:t>contract</a:t>
            </a:r>
            <a:r>
              <a:rPr lang="es-ES" sz="2000" dirty="0"/>
              <a:t> STI </a:t>
            </a:r>
            <a:r>
              <a:rPr lang="es-ES" sz="2000" dirty="0" err="1"/>
              <a:t>space</a:t>
            </a:r>
            <a:endParaRPr lang="es-ES" sz="2000" dirty="0"/>
          </a:p>
        </p:txBody>
      </p:sp>
      <p:sp>
        <p:nvSpPr>
          <p:cNvPr id="7" name="Elipse 6"/>
          <p:cNvSpPr/>
          <p:nvPr/>
        </p:nvSpPr>
        <p:spPr>
          <a:xfrm>
            <a:off x="3657600" y="3200400"/>
            <a:ext cx="4800600" cy="2209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solidFill>
              <a:srgbClr val="BBE0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4724400" y="33528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STI</a:t>
            </a:r>
          </a:p>
        </p:txBody>
      </p:sp>
      <p:sp>
        <p:nvSpPr>
          <p:cNvPr id="9" name="Elipse 8"/>
          <p:cNvSpPr/>
          <p:nvPr/>
        </p:nvSpPr>
        <p:spPr>
          <a:xfrm>
            <a:off x="4876800" y="3810000"/>
            <a:ext cx="3352800" cy="1295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6329547" y="4114800"/>
            <a:ext cx="1519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STI</a:t>
            </a:r>
          </a:p>
          <a:p>
            <a:r>
              <a:rPr lang="es-ES" dirty="0" err="1"/>
              <a:t>indicators</a:t>
            </a:r>
            <a:endParaRPr lang="es-ES" dirty="0"/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4343400" y="4504341"/>
            <a:ext cx="1143000" cy="4664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5066311" y="4858908"/>
            <a:ext cx="762000" cy="381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3"/>
          <p:cNvCxnSpPr/>
          <p:nvPr/>
        </p:nvCxnSpPr>
        <p:spPr>
          <a:xfrm>
            <a:off x="4724399" y="3795462"/>
            <a:ext cx="1054661" cy="37959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ángulo 2"/>
          <p:cNvSpPr/>
          <p:nvPr/>
        </p:nvSpPr>
        <p:spPr>
          <a:xfrm>
            <a:off x="152400" y="105787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dirty="0">
                <a:solidFill>
                  <a:srgbClr val="000000"/>
                </a:solidFill>
              </a:rPr>
              <a:t>The societal activities dealt by STI that is under the streetlight effect are more likely to be rewarded</a:t>
            </a:r>
          </a:p>
        </p:txBody>
      </p:sp>
      <p:sp>
        <p:nvSpPr>
          <p:cNvPr id="19" name="CuadroTexto 11"/>
          <p:cNvSpPr txBox="1"/>
          <p:nvPr/>
        </p:nvSpPr>
        <p:spPr>
          <a:xfrm>
            <a:off x="228600" y="2286000"/>
            <a:ext cx="22878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000000"/>
                </a:solidFill>
              </a:rPr>
              <a:t>Reduced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diversity</a:t>
            </a:r>
            <a:r>
              <a:rPr lang="es-ES" dirty="0">
                <a:solidFill>
                  <a:srgbClr val="000000"/>
                </a:solidFill>
              </a:rPr>
              <a:t> of</a:t>
            </a:r>
          </a:p>
          <a:p>
            <a:r>
              <a:rPr lang="es-ES" dirty="0">
                <a:solidFill>
                  <a:srgbClr val="000000"/>
                </a:solidFill>
              </a:rPr>
              <a:t>STI </a:t>
            </a:r>
            <a:r>
              <a:rPr lang="es-ES" dirty="0" err="1">
                <a:solidFill>
                  <a:srgbClr val="000000"/>
                </a:solidFill>
              </a:rPr>
              <a:t>efforts</a:t>
            </a:r>
            <a:r>
              <a:rPr lang="es-ES" dirty="0">
                <a:solidFill>
                  <a:srgbClr val="000000"/>
                </a:solidFill>
              </a:rPr>
              <a:t>...</a:t>
            </a:r>
          </a:p>
          <a:p>
            <a:endParaRPr lang="es-ES" dirty="0">
              <a:solidFill>
                <a:srgbClr val="000000"/>
              </a:solidFill>
            </a:endParaRPr>
          </a:p>
          <a:p>
            <a:r>
              <a:rPr lang="es-ES" dirty="0">
                <a:solidFill>
                  <a:srgbClr val="000000"/>
                </a:solidFill>
              </a:rPr>
              <a:t>…</a:t>
            </a:r>
            <a:r>
              <a:rPr lang="es-ES" dirty="0" err="1">
                <a:solidFill>
                  <a:srgbClr val="000000"/>
                </a:solidFill>
              </a:rPr>
              <a:t>reduced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coverage</a:t>
            </a:r>
            <a:endParaRPr lang="es-ES" dirty="0">
              <a:solidFill>
                <a:srgbClr val="000000"/>
              </a:solidFill>
            </a:endParaRPr>
          </a:p>
          <a:p>
            <a:r>
              <a:rPr lang="es-ES" dirty="0">
                <a:solidFill>
                  <a:srgbClr val="000000"/>
                </a:solidFill>
              </a:rPr>
              <a:t>of </a:t>
            </a:r>
            <a:r>
              <a:rPr lang="es-ES" dirty="0" err="1">
                <a:solidFill>
                  <a:srgbClr val="000000"/>
                </a:solidFill>
              </a:rPr>
              <a:t>societal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needs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353F90-9EBE-C641-9888-45369EC0953B}"/>
              </a:ext>
            </a:extLst>
          </p:cNvPr>
          <p:cNvSpPr txBox="1"/>
          <p:nvPr/>
        </p:nvSpPr>
        <p:spPr>
          <a:xfrm>
            <a:off x="263236" y="5410200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Potential </a:t>
            </a:r>
          </a:p>
          <a:p>
            <a:r>
              <a:rPr lang="en-GB" dirty="0"/>
              <a:t>goal displacement</a:t>
            </a:r>
          </a:p>
        </p:txBody>
      </p:sp>
    </p:spTree>
    <p:extLst>
      <p:ext uri="{BB962C8B-B14F-4D97-AF65-F5344CB8AC3E}">
        <p14:creationId xmlns:p14="http://schemas.microsoft.com/office/powerpoint/2010/main" val="18853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457200" y="1219200"/>
            <a:ext cx="8382000" cy="5181600"/>
          </a:xfrm>
          <a:prstGeom prst="ellipse">
            <a:avLst/>
          </a:prstGeom>
          <a:solidFill>
            <a:srgbClr val="FF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657600" y="1447800"/>
            <a:ext cx="210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</a:t>
            </a:r>
            <a:r>
              <a:rPr lang="es-ES" dirty="0" err="1"/>
              <a:t>problems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err="1"/>
              <a:t>Demands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expanding</a:t>
            </a:r>
            <a:r>
              <a:rPr lang="es-ES" sz="2400" dirty="0"/>
              <a:t> role of STI in </a:t>
            </a:r>
            <a:r>
              <a:rPr lang="es-ES" sz="2400" dirty="0" err="1"/>
              <a:t>society</a:t>
            </a:r>
            <a:r>
              <a:rPr lang="es-ES" sz="2400" dirty="0"/>
              <a:t>…</a:t>
            </a:r>
          </a:p>
        </p:txBody>
      </p:sp>
      <p:sp>
        <p:nvSpPr>
          <p:cNvPr id="7" name="Elipse 6"/>
          <p:cNvSpPr/>
          <p:nvPr/>
        </p:nvSpPr>
        <p:spPr>
          <a:xfrm>
            <a:off x="3657600" y="3200400"/>
            <a:ext cx="4800600" cy="2209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solidFill>
              <a:srgbClr val="BBE0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4724400" y="33528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STI</a:t>
            </a:r>
          </a:p>
        </p:txBody>
      </p:sp>
      <p:sp>
        <p:nvSpPr>
          <p:cNvPr id="9" name="Elipse 8"/>
          <p:cNvSpPr/>
          <p:nvPr/>
        </p:nvSpPr>
        <p:spPr>
          <a:xfrm>
            <a:off x="4876800" y="3810000"/>
            <a:ext cx="3352800" cy="1295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6329547" y="4114800"/>
            <a:ext cx="1519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STI</a:t>
            </a:r>
          </a:p>
          <a:p>
            <a:r>
              <a:rPr lang="es-ES" dirty="0" err="1"/>
              <a:t>indicators</a:t>
            </a:r>
            <a:endParaRPr lang="es-ES" dirty="0"/>
          </a:p>
        </p:txBody>
      </p:sp>
      <p:cxnSp>
        <p:nvCxnSpPr>
          <p:cNvPr id="4" name="Conector recto de flecha 3"/>
          <p:cNvCxnSpPr/>
          <p:nvPr/>
        </p:nvCxnSpPr>
        <p:spPr>
          <a:xfrm flipH="1" flipV="1">
            <a:off x="5943600" y="2057400"/>
            <a:ext cx="457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 flipV="1">
            <a:off x="2438400" y="41148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3886200" y="2362200"/>
            <a:ext cx="609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3352800" y="53340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78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457200" y="1219200"/>
            <a:ext cx="8382000" cy="5181600"/>
          </a:xfrm>
          <a:prstGeom prst="ellipse">
            <a:avLst/>
          </a:prstGeom>
          <a:solidFill>
            <a:srgbClr val="FF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657600" y="1447800"/>
            <a:ext cx="210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</a:t>
            </a:r>
            <a:r>
              <a:rPr lang="es-ES" dirty="0" err="1"/>
              <a:t>problems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err="1"/>
              <a:t>Demands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expanding</a:t>
            </a:r>
            <a:r>
              <a:rPr lang="es-ES" sz="2400" dirty="0"/>
              <a:t> role of STI in </a:t>
            </a:r>
            <a:r>
              <a:rPr lang="es-ES" sz="2400" dirty="0" err="1"/>
              <a:t>society</a:t>
            </a:r>
            <a:r>
              <a:rPr lang="es-ES" sz="2400" dirty="0"/>
              <a:t>…</a:t>
            </a:r>
          </a:p>
        </p:txBody>
      </p:sp>
      <p:sp>
        <p:nvSpPr>
          <p:cNvPr id="16" name="Elipse 15"/>
          <p:cNvSpPr/>
          <p:nvPr/>
        </p:nvSpPr>
        <p:spPr>
          <a:xfrm>
            <a:off x="2971800" y="2743200"/>
            <a:ext cx="5486400" cy="2667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solidFill>
              <a:srgbClr val="BBE0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4724400" y="30480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STI</a:t>
            </a:r>
          </a:p>
        </p:txBody>
      </p:sp>
      <p:sp>
        <p:nvSpPr>
          <p:cNvPr id="9" name="Elipse 8"/>
          <p:cNvSpPr/>
          <p:nvPr/>
        </p:nvSpPr>
        <p:spPr>
          <a:xfrm>
            <a:off x="4876800" y="3810000"/>
            <a:ext cx="3352800" cy="1295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6329547" y="4114800"/>
            <a:ext cx="1519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STI</a:t>
            </a:r>
          </a:p>
          <a:p>
            <a:r>
              <a:rPr lang="es-ES" dirty="0" err="1"/>
              <a:t>indicators</a:t>
            </a:r>
            <a:endParaRPr lang="es-ES" dirty="0"/>
          </a:p>
        </p:txBody>
      </p:sp>
      <p:cxnSp>
        <p:nvCxnSpPr>
          <p:cNvPr id="4" name="Conector recto de flecha 3"/>
          <p:cNvCxnSpPr/>
          <p:nvPr/>
        </p:nvCxnSpPr>
        <p:spPr>
          <a:xfrm flipH="1" flipV="1">
            <a:off x="5943600" y="2057400"/>
            <a:ext cx="457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 flipV="1">
            <a:off x="2438400" y="41148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3886200" y="2362200"/>
            <a:ext cx="609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3352800" y="53340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187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457200" y="1219200"/>
            <a:ext cx="8382000" cy="5181600"/>
          </a:xfrm>
          <a:prstGeom prst="ellipse">
            <a:avLst/>
          </a:prstGeom>
          <a:solidFill>
            <a:srgbClr val="FF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657600" y="1447800"/>
            <a:ext cx="210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</a:t>
            </a:r>
            <a:r>
              <a:rPr lang="es-ES" dirty="0" err="1"/>
              <a:t>problems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…</a:t>
            </a:r>
            <a:r>
              <a:rPr lang="es-ES" sz="2400" dirty="0" err="1"/>
              <a:t>may</a:t>
            </a:r>
            <a:r>
              <a:rPr lang="es-ES" sz="2400" dirty="0"/>
              <a:t> </a:t>
            </a:r>
            <a:r>
              <a:rPr lang="es-ES" sz="2400" dirty="0" err="1"/>
              <a:t>require</a:t>
            </a:r>
            <a:r>
              <a:rPr lang="es-ES" sz="2400" dirty="0"/>
              <a:t> </a:t>
            </a:r>
            <a:r>
              <a:rPr lang="es-ES" sz="2400" dirty="0" err="1"/>
              <a:t>expanded</a:t>
            </a:r>
            <a:r>
              <a:rPr lang="es-ES" sz="2400" dirty="0"/>
              <a:t> data </a:t>
            </a:r>
            <a:r>
              <a:rPr lang="es-ES" sz="2400" dirty="0" err="1"/>
              <a:t>sources</a:t>
            </a:r>
            <a:endParaRPr lang="es-ES" sz="2400" dirty="0"/>
          </a:p>
        </p:txBody>
      </p:sp>
      <p:sp>
        <p:nvSpPr>
          <p:cNvPr id="16" name="Elipse 15"/>
          <p:cNvSpPr/>
          <p:nvPr/>
        </p:nvSpPr>
        <p:spPr>
          <a:xfrm>
            <a:off x="2971800" y="2743200"/>
            <a:ext cx="5486400" cy="2667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ln>
            <a:solidFill>
              <a:srgbClr val="BBE0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4724400" y="30480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STI</a:t>
            </a:r>
          </a:p>
        </p:txBody>
      </p:sp>
      <p:sp>
        <p:nvSpPr>
          <p:cNvPr id="9" name="Elipse 8"/>
          <p:cNvSpPr/>
          <p:nvPr/>
        </p:nvSpPr>
        <p:spPr>
          <a:xfrm>
            <a:off x="4876800" y="3810000"/>
            <a:ext cx="3352800" cy="1295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6329547" y="4114800"/>
            <a:ext cx="1519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Space</a:t>
            </a:r>
            <a:r>
              <a:rPr lang="es-ES" dirty="0"/>
              <a:t> of STI</a:t>
            </a:r>
          </a:p>
          <a:p>
            <a:r>
              <a:rPr lang="es-ES" dirty="0" err="1"/>
              <a:t>indicators</a:t>
            </a:r>
            <a:endParaRPr lang="es-ES" dirty="0"/>
          </a:p>
        </p:txBody>
      </p:sp>
      <p:cxnSp>
        <p:nvCxnSpPr>
          <p:cNvPr id="4" name="Conector recto de flecha 3"/>
          <p:cNvCxnSpPr/>
          <p:nvPr/>
        </p:nvCxnSpPr>
        <p:spPr>
          <a:xfrm flipH="1" flipV="1">
            <a:off x="5943600" y="2057400"/>
            <a:ext cx="457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 flipV="1">
            <a:off x="2438400" y="41148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3886200" y="23622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3352800" y="53340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 flipH="1">
            <a:off x="2362200" y="4572000"/>
            <a:ext cx="2971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 flipV="1">
            <a:off x="3200400" y="2819400"/>
            <a:ext cx="22098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4267200" y="4953000"/>
            <a:ext cx="15240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 flipV="1">
            <a:off x="6781800" y="2286000"/>
            <a:ext cx="228600" cy="1752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76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94A080E-22D3-574D-B39C-4CBC2E880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81" y="793128"/>
            <a:ext cx="4152900" cy="27686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948" y="194860"/>
            <a:ext cx="8816052" cy="564528"/>
          </a:xfrm>
        </p:spPr>
        <p:txBody>
          <a:bodyPr/>
          <a:lstStyle/>
          <a:p>
            <a:r>
              <a:rPr lang="en-GB" sz="2400" dirty="0"/>
              <a:t>STI as a biosphere with dozens of diverse ecosystems</a:t>
            </a:r>
            <a:endParaRPr lang="en-GB" sz="20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/>
          <a:p>
            <a:pPr marL="857250" lvl="1" indent="-457200" eaLnBrk="1" hangingPunct="1"/>
            <a:endParaRPr lang="en-GB" sz="2000" dirty="0">
              <a:solidFill>
                <a:srgbClr val="C00000"/>
              </a:solidFill>
            </a:endParaRPr>
          </a:p>
          <a:p>
            <a:pPr marL="457200" indent="-457200" eaLnBrk="1" hangingPunct="1"/>
            <a:endParaRPr lang="en-GB" dirty="0"/>
          </a:p>
          <a:p>
            <a:pPr marL="457200" indent="-457200" eaLnBrk="1" hangingPunct="1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2F6AF-8525-7F43-9DDC-642495502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8" y="1221325"/>
            <a:ext cx="4098313" cy="23018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CC276F-D5B3-0F4E-8EC1-654A4AA180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06" y="3622096"/>
            <a:ext cx="4895571" cy="23967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2B93B7-C324-374E-AA11-A8BBD1DCD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0" y="3816450"/>
            <a:ext cx="4175615" cy="26749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1CAC50-657D-4943-9FB8-F8E69AB1E5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1" y="3062411"/>
            <a:ext cx="3690945" cy="18454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07A936-AAAB-C24A-B9DB-80A4C04B30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93" y="2544777"/>
            <a:ext cx="3285228" cy="21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948" y="228600"/>
            <a:ext cx="8816052" cy="838200"/>
          </a:xfrm>
        </p:spPr>
        <p:txBody>
          <a:bodyPr/>
          <a:lstStyle/>
          <a:p>
            <a:r>
              <a:rPr lang="en-GB" sz="2400" dirty="0"/>
              <a:t>Which type of indicators </a:t>
            </a:r>
            <a:r>
              <a:rPr lang="en-GB" sz="2400" i="1" dirty="0"/>
              <a:t>REALLY</a:t>
            </a:r>
            <a:r>
              <a:rPr lang="en-GB" sz="2400" dirty="0"/>
              <a:t> matter </a:t>
            </a:r>
            <a:br>
              <a:rPr lang="en-GB" sz="2400" dirty="0"/>
            </a:br>
            <a:r>
              <a:rPr lang="en-GB" sz="2400" dirty="0"/>
              <a:t>in S3 for non-high-tech regions?</a:t>
            </a:r>
            <a:endParaRPr lang="en-GB" sz="20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/>
          <a:p>
            <a:pPr marL="857250" lvl="1" indent="-457200" eaLnBrk="1" hangingPunct="1"/>
            <a:endParaRPr lang="en-GB" sz="2000" dirty="0">
              <a:solidFill>
                <a:srgbClr val="C00000"/>
              </a:solidFill>
            </a:endParaRPr>
          </a:p>
          <a:p>
            <a:pPr marL="457200" indent="-457200" eaLnBrk="1" hangingPunct="1"/>
            <a:endParaRPr lang="en-GB" dirty="0"/>
          </a:p>
          <a:p>
            <a:pPr marL="457200" indent="-457200" eaLnBrk="1" hangingPunct="1">
              <a:buNone/>
            </a:pP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dirty="0"/>
              <a:t>Measure what matters -- </a:t>
            </a:r>
            <a:r>
              <a:rPr lang="en-GB" sz="2000" b="1" dirty="0"/>
              <a:t>appropriateness</a:t>
            </a:r>
            <a:r>
              <a:rPr lang="en-GB" sz="2000" dirty="0"/>
              <a:t> of monitoring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sz="2000" dirty="0"/>
              <a:t>-- From emphasis in measuring ‘formal R&amp;D’ (</a:t>
            </a:r>
            <a:r>
              <a:rPr lang="en-GB" sz="2000" dirty="0" err="1"/>
              <a:t>univ.</a:t>
            </a:r>
            <a:r>
              <a:rPr lang="en-GB" sz="2000" dirty="0"/>
              <a:t> outputs, patents, etc.)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assume linear model: Sci </a:t>
            </a:r>
            <a:r>
              <a:rPr lang="en-GB" sz="2000" dirty="0">
                <a:solidFill>
                  <a:srgbClr val="FF0000"/>
                </a:solidFill>
                <a:sym typeface="Wingdings" pitchFamily="2" charset="2"/>
              </a:rPr>
              <a:t> Tech  </a:t>
            </a:r>
            <a:r>
              <a:rPr lang="en-GB" sz="2000" dirty="0" err="1">
                <a:solidFill>
                  <a:srgbClr val="FF0000"/>
                </a:solidFill>
                <a:sym typeface="Wingdings" pitchFamily="2" charset="2"/>
              </a:rPr>
              <a:t>Innov</a:t>
            </a:r>
            <a:endParaRPr lang="en-GB" sz="20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assume ‘formal’ linkages (</a:t>
            </a:r>
            <a:r>
              <a:rPr lang="en-GB" sz="2000" dirty="0" err="1">
                <a:solidFill>
                  <a:srgbClr val="FF0000"/>
                </a:solidFill>
              </a:rPr>
              <a:t>univ.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sz="2000" dirty="0" err="1">
                <a:solidFill>
                  <a:srgbClr val="FF0000"/>
                </a:solidFill>
                <a:sym typeface="Wingdings" pitchFamily="2" charset="2"/>
              </a:rPr>
              <a:t>Ind</a:t>
            </a:r>
            <a:r>
              <a:rPr lang="en-GB" sz="2000" dirty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en-GB" sz="20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do not align with more systemic and targeted S3 goals.</a:t>
            </a:r>
          </a:p>
          <a:p>
            <a:endParaRPr lang="en-GB" sz="2000" dirty="0"/>
          </a:p>
          <a:p>
            <a:r>
              <a:rPr lang="en-GB" sz="2000" dirty="0"/>
              <a:t>-- Towards mapping ‘innovation’ activities related to S3 goals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scan formal R&amp;D in topics </a:t>
            </a:r>
            <a:r>
              <a:rPr lang="en-GB" sz="2000" b="1" dirty="0">
                <a:solidFill>
                  <a:srgbClr val="FF0000"/>
                </a:solidFill>
              </a:rPr>
              <a:t>related to S3 goals (projects)</a:t>
            </a:r>
          </a:p>
          <a:p>
            <a:pPr lvl="1"/>
            <a:endParaRPr lang="en-GB" sz="20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BUT need to experiment beyond -- but in Open Data now?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Community Innovation Survey?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Innovation in public sector?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Training activities related to S3?</a:t>
            </a:r>
          </a:p>
          <a:p>
            <a:endParaRPr lang="es-ES" dirty="0"/>
          </a:p>
          <a:p>
            <a:r>
              <a:rPr lang="es-ES" dirty="0" err="1"/>
              <a:t>Slavo</a:t>
            </a:r>
            <a:r>
              <a:rPr lang="es-ES" dirty="0"/>
              <a:t> </a:t>
            </a:r>
            <a:r>
              <a:rPr lang="es-ES" dirty="0" err="1"/>
              <a:t>Radosevic</a:t>
            </a:r>
            <a:r>
              <a:rPr lang="es-ES" dirty="0"/>
              <a:t> and </a:t>
            </a:r>
            <a:r>
              <a:rPr lang="es-ES" dirty="0" err="1"/>
              <a:t>Esin</a:t>
            </a:r>
            <a:r>
              <a:rPr lang="es-ES" dirty="0"/>
              <a:t> </a:t>
            </a:r>
            <a:r>
              <a:rPr lang="es-ES" dirty="0" err="1"/>
              <a:t>Yoruk</a:t>
            </a:r>
            <a:r>
              <a:rPr lang="es-ES" dirty="0"/>
              <a:t>, </a:t>
            </a:r>
            <a:r>
              <a:rPr lang="es-ES" dirty="0">
                <a:sym typeface="Wingdings" pitchFamily="2" charset="2"/>
              </a:rPr>
              <a:t>“</a:t>
            </a:r>
            <a:r>
              <a:rPr lang="es-ES" dirty="0" err="1"/>
              <a:t>Why</a:t>
            </a:r>
            <a:r>
              <a:rPr lang="es-ES" dirty="0"/>
              <a:t> do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a </a:t>
            </a:r>
            <a:r>
              <a:rPr lang="es-ES" dirty="0" err="1"/>
              <a:t>theory</a:t>
            </a:r>
            <a:r>
              <a:rPr lang="es-ES" dirty="0"/>
              <a:t> and </a:t>
            </a:r>
            <a:r>
              <a:rPr lang="es-ES" dirty="0" err="1"/>
              <a:t>metrics</a:t>
            </a:r>
            <a:r>
              <a:rPr lang="es-ES" dirty="0"/>
              <a:t> of </a:t>
            </a:r>
            <a:r>
              <a:rPr lang="es-ES" dirty="0" err="1"/>
              <a:t>technology</a:t>
            </a:r>
            <a:r>
              <a:rPr lang="es-ES" dirty="0"/>
              <a:t> </a:t>
            </a:r>
            <a:r>
              <a:rPr lang="es-ES" dirty="0" err="1"/>
              <a:t>upgrading</a:t>
            </a:r>
            <a:r>
              <a:rPr lang="es-ES" dirty="0"/>
              <a:t>? (2016)</a:t>
            </a:r>
          </a:p>
          <a:p>
            <a:pPr marL="285750" indent="-285750">
              <a:buFont typeface="Wingdings" pitchFamily="2" charset="2"/>
              <a:buChar char="à"/>
            </a:pPr>
            <a:endParaRPr lang="es-ES" dirty="0"/>
          </a:p>
          <a:p>
            <a:pPr marL="285750" indent="-285750">
              <a:buFont typeface="Wingdings" pitchFamily="2" charset="2"/>
              <a:buChar char="à"/>
            </a:pPr>
            <a:endParaRPr lang="es-ES" dirty="0"/>
          </a:p>
          <a:p>
            <a:r>
              <a:rPr lang="es-ES" dirty="0"/>
              <a:t>	</a:t>
            </a:r>
            <a:endParaRPr lang="en-GB" dirty="0"/>
          </a:p>
          <a:p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0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1080-41DF-FD49-86DA-AAD9550A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E98DC-A1C9-C946-8B95-D68D9DBBA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703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Towards openness in STI monitoring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990600"/>
            <a:ext cx="8839200" cy="5410200"/>
          </a:xfrm>
        </p:spPr>
        <p:txBody>
          <a:bodyPr>
            <a:normAutofit/>
          </a:bodyPr>
          <a:lstStyle/>
          <a:p>
            <a:pPr lvl="0">
              <a:buClr>
                <a:srgbClr val="0092A7"/>
              </a:buClr>
            </a:pPr>
            <a:r>
              <a:rPr lang="en-GB" sz="2000" b="1" dirty="0"/>
              <a:t>Openness in the inputs</a:t>
            </a:r>
          </a:p>
          <a:p>
            <a:pPr lvl="1">
              <a:buClr>
                <a:srgbClr val="0092A7"/>
              </a:buClr>
            </a:pPr>
            <a:r>
              <a:rPr lang="en-GB" sz="2000" dirty="0"/>
              <a:t>Taking into account diverse indicators </a:t>
            </a:r>
          </a:p>
          <a:p>
            <a:pPr lvl="1">
              <a:buClr>
                <a:srgbClr val="0092A7"/>
              </a:buClr>
            </a:pPr>
            <a:r>
              <a:rPr lang="en-GB" sz="2000" dirty="0"/>
              <a:t>Transparency </a:t>
            </a:r>
            <a:r>
              <a:rPr lang="en-GB" sz="2000" dirty="0">
                <a:sym typeface="Wingdings" pitchFamily="2" charset="2"/>
              </a:rPr>
              <a:t> Supported by open data strategies</a:t>
            </a:r>
            <a:endParaRPr lang="en-GB" sz="2000" dirty="0"/>
          </a:p>
          <a:p>
            <a:pPr marL="914400" lvl="2" indent="0">
              <a:buClr>
                <a:srgbClr val="0092A7"/>
              </a:buClr>
              <a:buNone/>
            </a:pPr>
            <a:endParaRPr lang="en-GB" sz="1800" dirty="0">
              <a:solidFill>
                <a:srgbClr val="FF0000"/>
              </a:solidFill>
            </a:endParaRPr>
          </a:p>
          <a:p>
            <a:pPr lvl="0">
              <a:buClr>
                <a:srgbClr val="0092A7"/>
              </a:buClr>
            </a:pPr>
            <a:r>
              <a:rPr lang="en-GB" sz="2000" b="1" dirty="0">
                <a:solidFill>
                  <a:srgbClr val="000000"/>
                </a:solidFill>
              </a:rPr>
              <a:t>Openness in the outputs</a:t>
            </a:r>
            <a:endParaRPr lang="en-GB" sz="2000" dirty="0">
              <a:solidFill>
                <a:srgbClr val="FF0000"/>
              </a:solidFill>
            </a:endParaRPr>
          </a:p>
          <a:p>
            <a:pPr lvl="1">
              <a:buClr>
                <a:srgbClr val="0092A7"/>
              </a:buClr>
            </a:pPr>
            <a:r>
              <a:rPr lang="en-GB" sz="2000" dirty="0"/>
              <a:t>Develop visualisation toolkits that allow exploration of perspectives</a:t>
            </a:r>
          </a:p>
          <a:p>
            <a:pPr lvl="1">
              <a:buClr>
                <a:srgbClr val="0092A7"/>
              </a:buClr>
            </a:pPr>
            <a:r>
              <a:rPr lang="en-GB" sz="2000" dirty="0"/>
              <a:t>Systemic representations &amp; directions (??). </a:t>
            </a:r>
          </a:p>
          <a:p>
            <a:pPr lvl="1">
              <a:buClr>
                <a:srgbClr val="0092A7"/>
              </a:buClr>
            </a:pPr>
            <a:r>
              <a:rPr lang="en-GB" sz="2000" dirty="0"/>
              <a:t>New ways of presenting indicators</a:t>
            </a:r>
          </a:p>
          <a:p>
            <a:pPr marL="457200" lvl="1" indent="0">
              <a:buClr>
                <a:srgbClr val="0092A7"/>
              </a:buClr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>
              <a:buClr>
                <a:srgbClr val="0092A7"/>
              </a:buClr>
            </a:pPr>
            <a:r>
              <a:rPr lang="en-GB" sz="2000" b="1" dirty="0"/>
              <a:t>Openness in the policy process (??)</a:t>
            </a:r>
          </a:p>
          <a:p>
            <a:pPr lvl="1">
              <a:buClr>
                <a:srgbClr val="0092A7"/>
              </a:buClr>
            </a:pPr>
            <a:r>
              <a:rPr lang="en-GB" sz="2000" dirty="0"/>
              <a:t>Develop new social processes on use and choice of indicators</a:t>
            </a:r>
          </a:p>
        </p:txBody>
      </p:sp>
    </p:spTree>
    <p:extLst>
      <p:ext uri="{BB962C8B-B14F-4D97-AF65-F5344CB8AC3E}">
        <p14:creationId xmlns:p14="http://schemas.microsoft.com/office/powerpoint/2010/main" val="2250213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19893"/>
            <a:ext cx="7674685" cy="622042"/>
          </a:xfrm>
        </p:spPr>
        <p:txBody>
          <a:bodyPr/>
          <a:lstStyle/>
          <a:p>
            <a:pPr marL="533400" indent="-533400" eaLnBrk="1" hangingPunct="1"/>
            <a:r>
              <a:rPr lang="en-GB" sz="2400" dirty="0"/>
              <a:t>The values of (open) science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/>
          <a:p>
            <a:pPr marL="857250" lvl="1" indent="-457200" eaLnBrk="1" hangingPunct="1"/>
            <a:endParaRPr lang="en-GB" sz="2000" dirty="0">
              <a:solidFill>
                <a:srgbClr val="C00000"/>
              </a:solidFill>
            </a:endParaRPr>
          </a:p>
          <a:p>
            <a:pPr marL="457200" indent="-457200" eaLnBrk="1" hangingPunct="1"/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88381" y="1187320"/>
            <a:ext cx="3759658" cy="59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GB" sz="1600" kern="0" dirty="0">
                <a:solidFill>
                  <a:srgbClr val="000000"/>
                </a:solidFill>
                <a:latin typeface="Arial"/>
                <a:cs typeface="Arial"/>
              </a:rPr>
              <a:t>Robert K. Merton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GB" sz="1600" kern="0" dirty="0">
                <a:solidFill>
                  <a:srgbClr val="000000"/>
                </a:solidFill>
                <a:latin typeface="Arial"/>
                <a:cs typeface="Arial"/>
              </a:rPr>
              <a:t>The normative structure of science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67698"/>
            <a:ext cx="3490239" cy="42503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222351-4936-4B49-8F3B-2922C3D141FC}"/>
              </a:ext>
            </a:extLst>
          </p:cNvPr>
          <p:cNvSpPr txBox="1"/>
          <p:nvPr/>
        </p:nvSpPr>
        <p:spPr>
          <a:xfrm>
            <a:off x="378992" y="994138"/>
            <a:ext cx="472841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In 1942,  </a:t>
            </a:r>
            <a:r>
              <a:rPr lang="ca-ES" b="1" dirty="0" err="1"/>
              <a:t>Merton</a:t>
            </a:r>
            <a:r>
              <a:rPr lang="ca-ES" b="1" dirty="0"/>
              <a:t>  </a:t>
            </a:r>
            <a:r>
              <a:rPr lang="ca-ES" b="1" dirty="0" err="1"/>
              <a:t>wrote</a:t>
            </a:r>
            <a:r>
              <a:rPr lang="ca-ES" b="1" dirty="0"/>
              <a:t> </a:t>
            </a:r>
            <a:r>
              <a:rPr lang="ca-ES" b="1" dirty="0" err="1"/>
              <a:t>about</a:t>
            </a:r>
            <a:endParaRPr lang="ca-ES" b="1" dirty="0"/>
          </a:p>
          <a:p>
            <a:r>
              <a:rPr lang="ca-ES" sz="1600" b="1" dirty="0" err="1"/>
              <a:t>t</a:t>
            </a:r>
            <a:r>
              <a:rPr lang="ca-ES" b="1" dirty="0" err="1"/>
              <a:t>he</a:t>
            </a:r>
            <a:r>
              <a:rPr lang="ca-ES" b="1" dirty="0"/>
              <a:t> ‘</a:t>
            </a:r>
            <a:r>
              <a:rPr lang="ca-ES" b="1" dirty="0" err="1"/>
              <a:t>aspirational</a:t>
            </a:r>
            <a:r>
              <a:rPr lang="ca-ES" b="1" dirty="0"/>
              <a:t>’ </a:t>
            </a:r>
            <a:r>
              <a:rPr lang="ca-ES" b="1" dirty="0" err="1"/>
              <a:t>values</a:t>
            </a:r>
            <a:r>
              <a:rPr lang="ca-ES" b="1" dirty="0"/>
              <a:t> of </a:t>
            </a:r>
            <a:r>
              <a:rPr lang="ca-ES" b="1" dirty="0" err="1"/>
              <a:t>science</a:t>
            </a:r>
            <a:endParaRPr lang="ca-ES" b="1" dirty="0"/>
          </a:p>
          <a:p>
            <a:r>
              <a:rPr lang="ca-ES" sz="1400" b="1" dirty="0"/>
              <a:t>-- </a:t>
            </a:r>
            <a:r>
              <a:rPr lang="ca-ES" sz="1400" b="1" dirty="0" err="1"/>
              <a:t>recovered</a:t>
            </a:r>
            <a:r>
              <a:rPr lang="ca-ES" sz="1400" b="1" dirty="0"/>
              <a:t> in Open </a:t>
            </a:r>
            <a:r>
              <a:rPr lang="ca-ES" sz="1400" b="1" dirty="0" err="1"/>
              <a:t>Science</a:t>
            </a:r>
            <a:r>
              <a:rPr lang="ca-ES" sz="1400" b="1" dirty="0"/>
              <a:t> </a:t>
            </a:r>
            <a:r>
              <a:rPr lang="ca-ES" sz="1400" b="1" dirty="0" err="1"/>
              <a:t>discourse</a:t>
            </a:r>
            <a:endParaRPr lang="ca-E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err="1"/>
              <a:t>Communalism</a:t>
            </a:r>
            <a:r>
              <a:rPr lang="ca-ES" sz="1600" dirty="0"/>
              <a:t> 	    	  </a:t>
            </a:r>
            <a:r>
              <a:rPr lang="ca-ES" sz="1200" dirty="0"/>
              <a:t>(</a:t>
            </a:r>
            <a:r>
              <a:rPr lang="ca-ES" sz="1200" dirty="0" err="1"/>
              <a:t>shared</a:t>
            </a:r>
            <a:r>
              <a:rPr lang="ca-ES" sz="1200" dirty="0"/>
              <a:t> </a:t>
            </a:r>
            <a:r>
              <a:rPr lang="ca-ES" sz="1200" dirty="0" err="1"/>
              <a:t>knowledge</a:t>
            </a:r>
            <a:r>
              <a:rPr lang="ca-ES" sz="1200" dirty="0"/>
              <a:t>)</a:t>
            </a:r>
            <a:endParaRPr lang="ca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err="1"/>
              <a:t>Universalism</a:t>
            </a:r>
            <a:r>
              <a:rPr lang="ca-ES" sz="1600" dirty="0"/>
              <a:t> 	       </a:t>
            </a:r>
            <a:r>
              <a:rPr lang="ca-ES" sz="1200" dirty="0"/>
              <a:t>(all humans can </a:t>
            </a:r>
            <a:r>
              <a:rPr lang="ca-ES" sz="1200" dirty="0" err="1"/>
              <a:t>participate</a:t>
            </a:r>
            <a:r>
              <a:rPr lang="ca-ES" sz="1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err="1"/>
              <a:t>Disinterestedness</a:t>
            </a:r>
            <a:r>
              <a:rPr lang="ca-ES" sz="1600" dirty="0"/>
              <a:t> 	          </a:t>
            </a:r>
            <a:r>
              <a:rPr lang="ca-ES" sz="1200" dirty="0"/>
              <a:t>(</a:t>
            </a:r>
            <a:r>
              <a:rPr lang="ca-ES" sz="1200" dirty="0" err="1"/>
              <a:t>public</a:t>
            </a:r>
            <a:r>
              <a:rPr lang="ca-ES" sz="1200" dirty="0"/>
              <a:t> </a:t>
            </a:r>
            <a:r>
              <a:rPr lang="ca-ES" sz="1200" dirty="0" err="1"/>
              <a:t>good</a:t>
            </a:r>
            <a:r>
              <a:rPr lang="ca-ES" sz="1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err="1"/>
              <a:t>Organised</a:t>
            </a:r>
            <a:r>
              <a:rPr lang="ca-ES" sz="1600" dirty="0"/>
              <a:t> </a:t>
            </a:r>
            <a:r>
              <a:rPr lang="ca-ES" sz="1600" dirty="0" err="1"/>
              <a:t>Scepticism</a:t>
            </a:r>
            <a:r>
              <a:rPr lang="ca-ES" sz="1600" dirty="0"/>
              <a:t>   	</a:t>
            </a:r>
            <a:r>
              <a:rPr lang="ca-ES" sz="1200" dirty="0"/>
              <a:t>(</a:t>
            </a:r>
            <a:r>
              <a:rPr lang="ca-ES" sz="1200" dirty="0" err="1"/>
              <a:t>scrutiny</a:t>
            </a:r>
            <a:r>
              <a:rPr lang="ca-ES" sz="1200" dirty="0"/>
              <a:t> &amp; </a:t>
            </a:r>
            <a:r>
              <a:rPr lang="ca-ES" sz="1200" dirty="0" err="1"/>
              <a:t>transpar</a:t>
            </a:r>
            <a:r>
              <a:rPr lang="ca-ES" sz="1200" dirty="0"/>
              <a:t>.)</a:t>
            </a:r>
            <a:endParaRPr lang="ca-ES" sz="1600" dirty="0"/>
          </a:p>
          <a:p>
            <a:endParaRPr lang="ca-ES" dirty="0"/>
          </a:p>
          <a:p>
            <a:r>
              <a:rPr lang="ca-ES" sz="1600" dirty="0" err="1"/>
              <a:t>His</a:t>
            </a:r>
            <a:r>
              <a:rPr lang="ca-ES" sz="1600" dirty="0"/>
              <a:t> argument </a:t>
            </a:r>
            <a:r>
              <a:rPr lang="ca-ES" sz="1600" dirty="0" err="1"/>
              <a:t>was</a:t>
            </a:r>
            <a:r>
              <a:rPr lang="ca-ES" sz="1600" dirty="0"/>
              <a:t> </a:t>
            </a:r>
            <a:r>
              <a:rPr lang="ca-ES" sz="1600" dirty="0" err="1"/>
              <a:t>prompted</a:t>
            </a:r>
            <a:r>
              <a:rPr lang="ca-ES" sz="1600" dirty="0"/>
              <a:t> </a:t>
            </a:r>
            <a:r>
              <a:rPr lang="ca-ES" sz="1600" dirty="0" err="1"/>
              <a:t>by</a:t>
            </a:r>
            <a:r>
              <a:rPr lang="ca-ES" sz="1600" dirty="0"/>
              <a:t> </a:t>
            </a:r>
            <a:r>
              <a:rPr lang="ca-ES" sz="1600" dirty="0" err="1"/>
              <a:t>use</a:t>
            </a:r>
            <a:r>
              <a:rPr lang="ca-ES" sz="1600" dirty="0"/>
              <a:t> of STI </a:t>
            </a:r>
          </a:p>
          <a:p>
            <a:r>
              <a:rPr lang="ca-ES" sz="1600" dirty="0"/>
              <a:t>in </a:t>
            </a:r>
            <a:r>
              <a:rPr lang="ca-ES" sz="1600" dirty="0" err="1"/>
              <a:t>authoritarian</a:t>
            </a:r>
            <a:r>
              <a:rPr lang="ca-ES" sz="1600" dirty="0"/>
              <a:t> </a:t>
            </a:r>
            <a:r>
              <a:rPr lang="ca-ES" sz="1600" dirty="0" err="1"/>
              <a:t>regimes</a:t>
            </a:r>
            <a:r>
              <a:rPr lang="ca-ES" sz="1600" dirty="0"/>
              <a:t> (1930s-40s):</a:t>
            </a:r>
          </a:p>
          <a:p>
            <a:endParaRPr lang="ca-ES" dirty="0"/>
          </a:p>
          <a:p>
            <a:r>
              <a:rPr lang="ca-ES" dirty="0" err="1"/>
              <a:t>His</a:t>
            </a:r>
            <a:r>
              <a:rPr lang="ca-ES" dirty="0"/>
              <a:t> </a:t>
            </a:r>
            <a:r>
              <a:rPr lang="ca-ES" dirty="0" err="1"/>
              <a:t>answer</a:t>
            </a:r>
            <a:r>
              <a:rPr lang="ca-ES" dirty="0"/>
              <a:t>:  </a:t>
            </a:r>
            <a:r>
              <a:rPr lang="ca-ES" dirty="0" err="1">
                <a:solidFill>
                  <a:srgbClr val="FF0000"/>
                </a:solidFill>
              </a:rPr>
              <a:t>Good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science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blossoms</a:t>
            </a:r>
            <a:r>
              <a:rPr lang="ca-ES" dirty="0">
                <a:solidFill>
                  <a:srgbClr val="FF0000"/>
                </a:solidFill>
              </a:rPr>
              <a:t> in </a:t>
            </a:r>
            <a:r>
              <a:rPr lang="ca-ES" dirty="0" err="1">
                <a:solidFill>
                  <a:srgbClr val="FF0000"/>
                </a:solidFill>
              </a:rPr>
              <a:t>pluralistic</a:t>
            </a:r>
            <a:r>
              <a:rPr lang="ca-ES" dirty="0">
                <a:solidFill>
                  <a:srgbClr val="FF0000"/>
                </a:solidFill>
              </a:rPr>
              <a:t>, </a:t>
            </a:r>
            <a:r>
              <a:rPr lang="ca-ES" dirty="0" err="1">
                <a:solidFill>
                  <a:srgbClr val="FF0000"/>
                </a:solidFill>
              </a:rPr>
              <a:t>democratic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societies</a:t>
            </a:r>
            <a:r>
              <a:rPr lang="ca-ES" dirty="0">
                <a:solidFill>
                  <a:srgbClr val="FF0000"/>
                </a:solidFill>
              </a:rPr>
              <a:t> - </a:t>
            </a:r>
            <a:r>
              <a:rPr lang="ca-ES" dirty="0" err="1">
                <a:solidFill>
                  <a:srgbClr val="FF0000"/>
                </a:solidFill>
              </a:rPr>
              <a:t>where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views</a:t>
            </a:r>
            <a:r>
              <a:rPr lang="ca-ES" dirty="0">
                <a:solidFill>
                  <a:srgbClr val="FF0000"/>
                </a:solidFill>
              </a:rPr>
              <a:t> can be </a:t>
            </a:r>
            <a:r>
              <a:rPr lang="ca-ES" dirty="0" err="1">
                <a:solidFill>
                  <a:srgbClr val="FF0000"/>
                </a:solidFill>
              </a:rPr>
              <a:t>questionned</a:t>
            </a:r>
            <a:r>
              <a:rPr lang="ca-ES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err="1"/>
              <a:t>Contemporary</a:t>
            </a:r>
            <a:r>
              <a:rPr lang="ca-ES" dirty="0"/>
              <a:t> </a:t>
            </a:r>
            <a:r>
              <a:rPr lang="ca-ES" dirty="0" err="1"/>
              <a:t>dangers</a:t>
            </a:r>
            <a:endParaRPr lang="ca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 err="1"/>
              <a:t>Suppression</a:t>
            </a:r>
            <a:r>
              <a:rPr lang="ca-ES" sz="1600" dirty="0"/>
              <a:t> of </a:t>
            </a:r>
            <a:r>
              <a:rPr lang="ca-ES" sz="1600" dirty="0" err="1"/>
              <a:t>rights</a:t>
            </a:r>
            <a:r>
              <a:rPr lang="ca-ES" sz="1600" dirty="0"/>
              <a:t> </a:t>
            </a:r>
            <a:r>
              <a:rPr lang="ca-ES" sz="1600" dirty="0" err="1"/>
              <a:t>and</a:t>
            </a:r>
            <a:r>
              <a:rPr lang="ca-ES" sz="1600" dirty="0"/>
              <a:t> </a:t>
            </a:r>
            <a:r>
              <a:rPr lang="ca-ES" sz="1600" dirty="0" err="1"/>
              <a:t>liberties</a:t>
            </a:r>
            <a:r>
              <a:rPr lang="ca-ES" sz="1600" dirty="0"/>
              <a:t>, </a:t>
            </a:r>
          </a:p>
          <a:p>
            <a:pPr lvl="1"/>
            <a:r>
              <a:rPr lang="ca-ES" sz="1600" dirty="0"/>
              <a:t>for </a:t>
            </a:r>
            <a:r>
              <a:rPr lang="ca-ES" sz="1600" dirty="0" err="1"/>
              <a:t>migrants</a:t>
            </a:r>
            <a:r>
              <a:rPr lang="ca-ES" sz="1600" dirty="0"/>
              <a:t> or </a:t>
            </a:r>
            <a:r>
              <a:rPr lang="ca-ES" sz="1600" dirty="0" err="1"/>
              <a:t>minorities</a:t>
            </a:r>
            <a:r>
              <a:rPr lang="ca-ES" sz="1600" dirty="0"/>
              <a:t>, </a:t>
            </a:r>
            <a:r>
              <a:rPr lang="ca-ES" sz="1600" dirty="0" err="1"/>
              <a:t>dissent</a:t>
            </a:r>
            <a:endParaRPr lang="ca-E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/>
              <a:t>State </a:t>
            </a:r>
            <a:r>
              <a:rPr lang="ca-ES" sz="1600" dirty="0" err="1"/>
              <a:t>and</a:t>
            </a:r>
            <a:r>
              <a:rPr lang="ca-ES" sz="1600" dirty="0"/>
              <a:t> </a:t>
            </a:r>
            <a:r>
              <a:rPr lang="ca-ES" sz="1600" dirty="0" err="1"/>
              <a:t>judiciary</a:t>
            </a:r>
            <a:r>
              <a:rPr lang="ca-ES" sz="1600" dirty="0"/>
              <a:t> </a:t>
            </a:r>
            <a:r>
              <a:rPr lang="ca-ES" sz="1600" dirty="0" err="1"/>
              <a:t>interference</a:t>
            </a:r>
            <a:r>
              <a:rPr lang="ca-ES" sz="1600" dirty="0"/>
              <a:t> in </a:t>
            </a:r>
            <a:r>
              <a:rPr lang="ca-ES" sz="1600" dirty="0" err="1"/>
              <a:t>academia</a:t>
            </a:r>
            <a:endParaRPr lang="ca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err="1"/>
              <a:t>Technocratic</a:t>
            </a:r>
            <a:r>
              <a:rPr lang="ca-ES" dirty="0"/>
              <a:t> </a:t>
            </a:r>
            <a:r>
              <a:rPr lang="ca-ES" dirty="0" err="1"/>
              <a:t>orders</a:t>
            </a:r>
            <a:r>
              <a:rPr lang="ca-ES" dirty="0"/>
              <a:t> vs. </a:t>
            </a:r>
            <a:r>
              <a:rPr lang="ca-ES" dirty="0" err="1"/>
              <a:t>public</a:t>
            </a:r>
            <a:r>
              <a:rPr lang="ca-ES" dirty="0"/>
              <a:t> </a:t>
            </a:r>
            <a:r>
              <a:rPr lang="ca-ES" dirty="0" err="1"/>
              <a:t>good</a:t>
            </a: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3383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4236671"/>
            <a:ext cx="7772400" cy="2604269"/>
          </a:xfrm>
        </p:spPr>
        <p:txBody>
          <a:bodyPr>
            <a:normAutofit fontScale="90000"/>
          </a:bodyPr>
          <a:lstStyle/>
          <a:p>
            <a:br>
              <a:rPr lang="en-GB" sz="3600" dirty="0"/>
            </a:br>
            <a:br>
              <a:rPr lang="en-GB" sz="3600" dirty="0"/>
            </a:br>
            <a:r>
              <a:rPr lang="es-ES" sz="2800" dirty="0" err="1"/>
              <a:t>Models</a:t>
            </a:r>
            <a:r>
              <a:rPr lang="es-ES" sz="2800" dirty="0"/>
              <a:t> of </a:t>
            </a:r>
            <a:r>
              <a:rPr lang="es-ES" sz="2800" dirty="0" err="1"/>
              <a:t>innovation</a:t>
            </a:r>
            <a:br>
              <a:rPr lang="en-GB" sz="2700" dirty="0">
                <a:solidFill>
                  <a:srgbClr val="C00000"/>
                </a:solidFill>
              </a:rPr>
            </a:b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7634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Evaluations as learning processes</a:t>
            </a:r>
            <a:endParaRPr lang="es-ES" sz="24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990600"/>
            <a:ext cx="8839200" cy="5410200"/>
          </a:xfrm>
        </p:spPr>
        <p:txBody>
          <a:bodyPr>
            <a:normAutofit/>
          </a:bodyPr>
          <a:lstStyle/>
          <a:p>
            <a:pPr>
              <a:buClr>
                <a:srgbClr val="0092A7"/>
              </a:buClr>
            </a:pPr>
            <a:r>
              <a:rPr lang="en-GB" b="1" dirty="0"/>
              <a:t>Participation </a:t>
            </a:r>
            <a:r>
              <a:rPr lang="en-GB" dirty="0"/>
              <a:t>in the evaluation process</a:t>
            </a:r>
          </a:p>
          <a:p>
            <a:pPr lvl="1">
              <a:buClr>
                <a:srgbClr val="0092A7"/>
              </a:buClr>
            </a:pPr>
            <a:r>
              <a:rPr lang="en-GB" dirty="0"/>
              <a:t>Develop new social processes of </a:t>
            </a:r>
            <a:r>
              <a:rPr lang="en-GB" dirty="0">
                <a:solidFill>
                  <a:srgbClr val="C00000"/>
                </a:solidFill>
              </a:rPr>
              <a:t>evaluation with </a:t>
            </a:r>
            <a:r>
              <a:rPr lang="es-ES" dirty="0" err="1">
                <a:solidFill>
                  <a:srgbClr val="C00000"/>
                </a:solidFill>
              </a:rPr>
              <a:t>broader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participation</a:t>
            </a:r>
            <a:r>
              <a:rPr lang="es-ES" dirty="0">
                <a:solidFill>
                  <a:srgbClr val="C00000"/>
                </a:solidFill>
              </a:rPr>
              <a:t> of ’</a:t>
            </a:r>
            <a:r>
              <a:rPr lang="es-ES" dirty="0" err="1">
                <a:solidFill>
                  <a:srgbClr val="C00000"/>
                </a:solidFill>
              </a:rPr>
              <a:t>experts</a:t>
            </a:r>
            <a:r>
              <a:rPr lang="es-ES" dirty="0">
                <a:solidFill>
                  <a:srgbClr val="C00000"/>
                </a:solidFill>
              </a:rPr>
              <a:t>’ (</a:t>
            </a:r>
            <a:r>
              <a:rPr lang="es-ES" dirty="0" err="1">
                <a:solidFill>
                  <a:srgbClr val="C00000"/>
                </a:solidFill>
              </a:rPr>
              <a:t>including</a:t>
            </a:r>
            <a:r>
              <a:rPr lang="es-ES" dirty="0">
                <a:solidFill>
                  <a:srgbClr val="C00000"/>
                </a:solidFill>
              </a:rPr>
              <a:t> social </a:t>
            </a:r>
            <a:r>
              <a:rPr lang="es-ES" dirty="0" err="1">
                <a:solidFill>
                  <a:srgbClr val="C00000"/>
                </a:solidFill>
              </a:rPr>
              <a:t>stakeholders</a:t>
            </a:r>
            <a:r>
              <a:rPr lang="es-ES" dirty="0">
                <a:solidFill>
                  <a:srgbClr val="C00000"/>
                </a:solidFill>
              </a:rPr>
              <a:t>)</a:t>
            </a:r>
          </a:p>
          <a:p>
            <a:pPr marL="914400" lvl="2" indent="0">
              <a:buClr>
                <a:srgbClr val="0092A7"/>
              </a:buClr>
              <a:buNone/>
            </a:pPr>
            <a:endParaRPr lang="es-ES" dirty="0">
              <a:solidFill>
                <a:srgbClr val="FF0000"/>
              </a:solidFill>
            </a:endParaRPr>
          </a:p>
          <a:p>
            <a:pPr lvl="0">
              <a:buClr>
                <a:srgbClr val="0092A7"/>
              </a:buClr>
            </a:pPr>
            <a:r>
              <a:rPr lang="en-GB" b="1" dirty="0"/>
              <a:t>Diversity </a:t>
            </a:r>
            <a:r>
              <a:rPr lang="en-GB" dirty="0"/>
              <a:t>in perspectives</a:t>
            </a:r>
            <a:endParaRPr lang="en-GB" sz="2200" dirty="0"/>
          </a:p>
          <a:p>
            <a:pPr lvl="1">
              <a:buClr>
                <a:srgbClr val="0092A7"/>
              </a:buClr>
            </a:pPr>
            <a:r>
              <a:rPr lang="en-GB" dirty="0"/>
              <a:t>Also through more diverse indicators </a:t>
            </a:r>
          </a:p>
          <a:p>
            <a:pPr lvl="2">
              <a:buClr>
                <a:srgbClr val="0092A7"/>
              </a:buClr>
            </a:pPr>
            <a:endParaRPr lang="en-GB" dirty="0">
              <a:solidFill>
                <a:srgbClr val="FF0000"/>
              </a:solidFill>
            </a:endParaRPr>
          </a:p>
          <a:p>
            <a:pPr lvl="0">
              <a:buClr>
                <a:srgbClr val="0092A7"/>
              </a:buClr>
            </a:pPr>
            <a:r>
              <a:rPr lang="en-GB" dirty="0">
                <a:solidFill>
                  <a:srgbClr val="000000"/>
                </a:solidFill>
              </a:rPr>
              <a:t>Deliberation on options of </a:t>
            </a:r>
            <a:r>
              <a:rPr lang="en-GB" b="1" dirty="0">
                <a:solidFill>
                  <a:srgbClr val="000000"/>
                </a:solidFill>
              </a:rPr>
              <a:t>Direction</a:t>
            </a:r>
            <a:endParaRPr lang="en-GB" sz="2200" dirty="0">
              <a:solidFill>
                <a:srgbClr val="FF0000"/>
              </a:solidFill>
            </a:endParaRPr>
          </a:p>
          <a:p>
            <a:pPr lvl="1">
              <a:buClr>
                <a:srgbClr val="0092A7"/>
              </a:buClr>
            </a:pPr>
            <a:r>
              <a:rPr lang="en-GB" dirty="0">
                <a:solidFill>
                  <a:srgbClr val="C00000"/>
                </a:solidFill>
              </a:rPr>
              <a:t>Include exploration of preferred options/choices in deliberation</a:t>
            </a:r>
          </a:p>
          <a:p>
            <a:pPr marL="914400" lvl="2" indent="0">
              <a:buClr>
                <a:srgbClr val="0092A7"/>
              </a:buClr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Clr>
                <a:srgbClr val="0092A7"/>
              </a:buClr>
              <a:buNone/>
            </a:pP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9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14BF-0344-D442-8FC3-C96C42B7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F3D6-52EB-5E4C-9A17-406F12E46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23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57200"/>
            <a:ext cx="8305800" cy="762000"/>
          </a:xfrm>
        </p:spPr>
        <p:txBody>
          <a:bodyPr/>
          <a:lstStyle/>
          <a:p>
            <a:pPr marL="533400" indent="-533400" eaLnBrk="1" hangingPunct="1"/>
            <a:r>
              <a:rPr lang="ca-ES" sz="2400" b="1" dirty="0"/>
              <a:t>Uses of </a:t>
            </a:r>
            <a:r>
              <a:rPr lang="ca-ES" sz="2400" b="1" dirty="0" err="1"/>
              <a:t>indicators</a:t>
            </a:r>
            <a:r>
              <a:rPr lang="ca-ES" sz="2400" b="1" dirty="0"/>
              <a:t>: </a:t>
            </a:r>
            <a:r>
              <a:rPr lang="ca-ES" sz="2400" dirty="0" err="1"/>
              <a:t>Pressing</a:t>
            </a:r>
            <a:r>
              <a:rPr lang="ca-ES" sz="2400" dirty="0"/>
              <a:t> </a:t>
            </a:r>
            <a:r>
              <a:rPr lang="ca-ES" sz="2400" dirty="0" err="1"/>
              <a:t>demands</a:t>
            </a:r>
            <a:r>
              <a:rPr lang="ca-ES" sz="2400" dirty="0"/>
              <a:t> of </a:t>
            </a:r>
            <a:r>
              <a:rPr lang="ca-ES" sz="2400" dirty="0" err="1"/>
              <a:t>research</a:t>
            </a:r>
            <a:r>
              <a:rPr lang="ca-ES" sz="2400" dirty="0"/>
              <a:t> management </a:t>
            </a:r>
            <a:r>
              <a:rPr lang="ca-ES" sz="2400" dirty="0" err="1"/>
              <a:t>and</a:t>
            </a:r>
            <a:r>
              <a:rPr lang="ca-ES" sz="2400" dirty="0"/>
              <a:t> </a:t>
            </a:r>
            <a:r>
              <a:rPr lang="ca-ES" sz="2400" dirty="0" err="1"/>
              <a:t>evaluation</a:t>
            </a:r>
            <a:r>
              <a:rPr lang="ca-ES" sz="2400" dirty="0"/>
              <a:t> --- Can indicators help?</a:t>
            </a:r>
            <a:endParaRPr lang="en-GB" sz="2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000" b="1" kern="0" dirty="0">
                <a:latin typeface="+mn-lt"/>
                <a:cs typeface="+mn-cs"/>
              </a:rPr>
              <a:t>Yes, indicators can help make decisions…</a:t>
            </a:r>
          </a:p>
          <a:p>
            <a:pPr marL="857250" lvl="1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ca-ES" kern="0" dirty="0" err="1">
                <a:solidFill>
                  <a:srgbClr val="CC0000"/>
                </a:solidFill>
                <a:latin typeface="+mn-lt"/>
                <a:cs typeface="+mn-cs"/>
              </a:rPr>
              <a:t>Reduce</a:t>
            </a:r>
            <a:r>
              <a:rPr lang="ca-ES" kern="0" dirty="0">
                <a:solidFill>
                  <a:srgbClr val="CC0000"/>
                </a:solidFill>
                <a:latin typeface="+mn-lt"/>
                <a:cs typeface="+mn-cs"/>
              </a:rPr>
              <a:t> </a:t>
            </a:r>
            <a:r>
              <a:rPr lang="ca-ES" kern="0" dirty="0" err="1">
                <a:solidFill>
                  <a:srgbClr val="CC0000"/>
                </a:solidFill>
              </a:rPr>
              <a:t>time</a:t>
            </a:r>
            <a:r>
              <a:rPr lang="ca-ES" kern="0" dirty="0">
                <a:solidFill>
                  <a:srgbClr val="CC0000"/>
                </a:solidFill>
              </a:rPr>
              <a:t> </a:t>
            </a:r>
            <a:r>
              <a:rPr lang="ca-ES" kern="0" dirty="0" err="1">
                <a:solidFill>
                  <a:srgbClr val="CC0000"/>
                </a:solidFill>
              </a:rPr>
              <a:t>and</a:t>
            </a:r>
            <a:r>
              <a:rPr lang="ca-ES" kern="0" dirty="0">
                <a:solidFill>
                  <a:srgbClr val="CC0000"/>
                </a:solidFill>
              </a:rPr>
              <a:t> </a:t>
            </a:r>
            <a:r>
              <a:rPr lang="ca-ES" kern="0" dirty="0">
                <a:solidFill>
                  <a:srgbClr val="CC0000"/>
                </a:solidFill>
                <a:latin typeface="+mn-lt"/>
                <a:cs typeface="+mn-cs"/>
              </a:rPr>
              <a:t>costs</a:t>
            </a:r>
          </a:p>
          <a:p>
            <a:pPr marL="857250" lvl="1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ca-ES" kern="0" dirty="0" err="1">
                <a:solidFill>
                  <a:srgbClr val="CC0000"/>
                </a:solidFill>
                <a:latin typeface="+mn-lt"/>
                <a:cs typeface="+mn-cs"/>
              </a:rPr>
              <a:t>Increase</a:t>
            </a:r>
            <a:r>
              <a:rPr lang="ca-ES" kern="0" dirty="0">
                <a:solidFill>
                  <a:srgbClr val="CC0000"/>
                </a:solidFill>
                <a:latin typeface="+mn-lt"/>
                <a:cs typeface="+mn-cs"/>
              </a:rPr>
              <a:t> transparency and sense of objectivity</a:t>
            </a:r>
          </a:p>
          <a:p>
            <a:pPr marL="857250" lvl="1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ca-ES" kern="0" dirty="0" err="1">
                <a:solidFill>
                  <a:srgbClr val="CC0000"/>
                </a:solidFill>
              </a:rPr>
              <a:t>Reduce</a:t>
            </a:r>
            <a:r>
              <a:rPr lang="ca-ES" kern="0" dirty="0">
                <a:solidFill>
                  <a:srgbClr val="CC0000"/>
                </a:solidFill>
              </a:rPr>
              <a:t> </a:t>
            </a:r>
            <a:r>
              <a:rPr lang="ca-ES" kern="0" dirty="0" err="1">
                <a:solidFill>
                  <a:srgbClr val="CC0000"/>
                </a:solidFill>
              </a:rPr>
              <a:t>complexity</a:t>
            </a:r>
            <a:r>
              <a:rPr lang="ca-ES" kern="0" dirty="0">
                <a:solidFill>
                  <a:srgbClr val="CC0000"/>
                </a:solidFill>
              </a:rPr>
              <a:t>, accessible to managers</a:t>
            </a:r>
            <a:endParaRPr lang="en-GB" kern="0" dirty="0">
              <a:latin typeface="+mn-lt"/>
              <a:cs typeface="+mn-cs"/>
            </a:endParaRPr>
          </a:p>
          <a:p>
            <a:pPr marL="914400" lvl="1" indent="-457200">
              <a:spcBef>
                <a:spcPct val="20000"/>
              </a:spcBef>
              <a:defRPr/>
            </a:pPr>
            <a:r>
              <a:rPr lang="en-GB" b="1" kern="0" dirty="0">
                <a:latin typeface="+mn-lt"/>
                <a:cs typeface="+mn-cs"/>
              </a:rPr>
              <a:t>but do they lead to the “right” decisions?</a:t>
            </a:r>
          </a:p>
          <a:p>
            <a:pPr lvl="1">
              <a:spcBef>
                <a:spcPct val="20000"/>
              </a:spcBef>
              <a:defRPr/>
            </a:pPr>
            <a:endParaRPr lang="en-GB" kern="0" dirty="0"/>
          </a:p>
          <a:p>
            <a:pPr>
              <a:spcBef>
                <a:spcPct val="20000"/>
              </a:spcBef>
              <a:defRPr/>
            </a:pPr>
            <a:r>
              <a:rPr lang="en-GB" kern="0" dirty="0"/>
              <a:t>Dominant missions:   </a:t>
            </a:r>
          </a:p>
          <a:p>
            <a:pPr>
              <a:spcBef>
                <a:spcPct val="20000"/>
              </a:spcBef>
              <a:defRPr/>
            </a:pPr>
            <a:r>
              <a:rPr lang="en-GB" b="1" kern="0" dirty="0">
                <a:solidFill>
                  <a:srgbClr val="FF0000"/>
                </a:solidFill>
              </a:rPr>
              <a:t>	*Academia – excellence   *Innovation – economic growth</a:t>
            </a:r>
          </a:p>
          <a:p>
            <a:pPr>
              <a:spcBef>
                <a:spcPct val="20000"/>
              </a:spcBef>
              <a:defRPr/>
            </a:pPr>
            <a:endParaRPr lang="en-GB" kern="0" dirty="0"/>
          </a:p>
          <a:p>
            <a:pPr>
              <a:spcBef>
                <a:spcPct val="20000"/>
              </a:spcBef>
              <a:defRPr/>
            </a:pPr>
            <a:r>
              <a:rPr lang="en-GB" kern="0" dirty="0"/>
              <a:t>Missions </a:t>
            </a:r>
            <a:r>
              <a:rPr lang="en-GB" b="1" i="1" u="sng" kern="0" dirty="0"/>
              <a:t>not well covered</a:t>
            </a:r>
            <a:r>
              <a:rPr lang="en-GB" kern="0" dirty="0"/>
              <a:t>: agriculture, public health, defence,			development, social inclusion,</a:t>
            </a:r>
            <a:r>
              <a:rPr lang="is-IS" kern="0" dirty="0"/>
              <a:t>…</a:t>
            </a:r>
            <a:r>
              <a:rPr lang="en-GB" kern="0" dirty="0"/>
              <a:t>  </a:t>
            </a:r>
          </a:p>
          <a:p>
            <a:pPr>
              <a:spcBef>
                <a:spcPct val="20000"/>
              </a:spcBef>
              <a:defRPr/>
            </a:pPr>
            <a:r>
              <a:rPr lang="en-GB" kern="0" dirty="0"/>
              <a:t>often for populations in marginalised dimensions: geographic, social, linguistic</a:t>
            </a:r>
          </a:p>
          <a:p>
            <a:pPr>
              <a:spcBef>
                <a:spcPct val="20000"/>
              </a:spcBef>
              <a:defRPr/>
            </a:pPr>
            <a:r>
              <a:rPr lang="en-GB" kern="0" dirty="0"/>
              <a:t>	</a:t>
            </a:r>
          </a:p>
          <a:p>
            <a:pPr>
              <a:spcBef>
                <a:spcPct val="20000"/>
              </a:spcBef>
              <a:defRPr/>
            </a:pPr>
            <a:endParaRPr lang="en-GB" kern="0" dirty="0"/>
          </a:p>
          <a:p>
            <a:pPr>
              <a:spcBef>
                <a:spcPct val="20000"/>
              </a:spcBef>
              <a:defRPr/>
            </a:pPr>
            <a:endParaRPr lang="ca-ES" kern="0" dirty="0">
              <a:solidFill>
                <a:srgbClr val="CC0000"/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6208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indicators break down</a:t>
            </a:r>
            <a:endParaRPr lang="es-E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2718737-8AC6-414B-87ED-5999B27317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933653"/>
              </p:ext>
            </p:extLst>
          </p:nvPr>
        </p:nvGraphicFramePr>
        <p:xfrm>
          <a:off x="533400" y="1371600"/>
          <a:ext cx="7924800" cy="3743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5134">
                  <a:extLst>
                    <a:ext uri="{9D8B030D-6E8A-4147-A177-3AD203B41FA5}">
                      <a16:colId xmlns:a16="http://schemas.microsoft.com/office/drawing/2014/main" val="3625527140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1054020368"/>
                    </a:ext>
                  </a:extLst>
                </a:gridCol>
                <a:gridCol w="1981087">
                  <a:extLst>
                    <a:ext uri="{9D8B030D-6E8A-4147-A177-3AD203B41FA5}">
                      <a16:colId xmlns:a16="http://schemas.microsoft.com/office/drawing/2014/main" val="3746054979"/>
                    </a:ext>
                  </a:extLst>
                </a:gridCol>
                <a:gridCol w="1942843">
                  <a:extLst>
                    <a:ext uri="{9D8B030D-6E8A-4147-A177-3AD203B41FA5}">
                      <a16:colId xmlns:a16="http://schemas.microsoft.com/office/drawing/2014/main" val="136373699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Sources of misrepresentation</a:t>
                      </a:r>
                      <a:endParaRPr lang="es-ES" sz="2000" dirty="0"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Indicators</a:t>
                      </a:r>
                      <a:endParaRPr lang="es-ES" sz="2000" dirty="0"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Model</a:t>
                      </a:r>
                      <a:endParaRPr lang="es-ES" sz="2000"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Property</a:t>
                      </a:r>
                      <a:endParaRPr lang="es-ES" sz="2000"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9818293"/>
                  </a:ext>
                </a:extLst>
              </a:tr>
              <a:tr h="109556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Unstable Parameters</a:t>
                      </a:r>
                      <a:endParaRPr lang="es-ES" sz="2000" dirty="0"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UNSTABLE</a:t>
                      </a:r>
                      <a:endParaRPr lang="es-ES" sz="2000"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Correct</a:t>
                      </a:r>
                      <a:endParaRPr lang="es-ES" sz="2000" dirty="0"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Relevant</a:t>
                      </a:r>
                      <a:endParaRPr lang="es-ES" sz="2000"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8451507"/>
                  </a:ext>
                </a:extLst>
              </a:tr>
              <a:tr h="109556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Incorrect Model</a:t>
                      </a:r>
                      <a:endParaRPr lang="es-ES" sz="2000" dirty="0"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Stable</a:t>
                      </a:r>
                      <a:endParaRPr lang="es-ES" sz="2000" dirty="0"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INCORRECT</a:t>
                      </a:r>
                      <a:endParaRPr lang="es-ES" sz="2000"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Relevant</a:t>
                      </a:r>
                      <a:endParaRPr lang="es-ES" sz="2000"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9811647"/>
                  </a:ext>
                </a:extLst>
              </a:tr>
              <a:tr h="71456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Irrelevant Property</a:t>
                      </a:r>
                      <a:endParaRPr lang="es-ES" sz="2000"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Stable</a:t>
                      </a:r>
                      <a:endParaRPr lang="es-ES" sz="2000"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Correct</a:t>
                      </a:r>
                      <a:endParaRPr lang="es-ES" sz="2000" dirty="0"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IRRELEVANT</a:t>
                      </a:r>
                      <a:endParaRPr lang="es-ES" sz="2000" dirty="0"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2454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6AF76E2-E081-0D47-BF2A-4DDE8B703039}"/>
              </a:ext>
            </a:extLst>
          </p:cNvPr>
          <p:cNvSpPr txBox="1"/>
          <p:nvPr/>
        </p:nvSpPr>
        <p:spPr>
          <a:xfrm>
            <a:off x="5181600" y="5420298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Molas-Gallart</a:t>
            </a:r>
            <a:r>
              <a:rPr lang="en-GB" dirty="0"/>
              <a:t> and </a:t>
            </a:r>
            <a:r>
              <a:rPr lang="en-GB" dirty="0" err="1"/>
              <a:t>Ràfols</a:t>
            </a:r>
            <a:r>
              <a:rPr lang="en-GB" dirty="0"/>
              <a:t> (2018)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191CA-A8C9-0441-94A9-738AE328EF6A}"/>
              </a:ext>
            </a:extLst>
          </p:cNvPr>
          <p:cNvSpPr txBox="1"/>
          <p:nvPr/>
        </p:nvSpPr>
        <p:spPr>
          <a:xfrm>
            <a:off x="365495" y="5909764"/>
            <a:ext cx="830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practice there are often overlapping reasons -- this is an idealised description </a:t>
            </a:r>
          </a:p>
        </p:txBody>
      </p:sp>
    </p:spTree>
    <p:extLst>
      <p:ext uri="{BB962C8B-B14F-4D97-AF65-F5344CB8AC3E}">
        <p14:creationId xmlns:p14="http://schemas.microsoft.com/office/powerpoint/2010/main" val="1092351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Property</a:t>
            </a:r>
            <a:r>
              <a:rPr lang="ca-ES" dirty="0"/>
              <a:t> of </a:t>
            </a:r>
            <a:r>
              <a:rPr lang="ca-ES" dirty="0" err="1"/>
              <a:t>indicator</a:t>
            </a:r>
            <a:r>
              <a:rPr lang="ca-ES" dirty="0"/>
              <a:t> is </a:t>
            </a:r>
            <a:r>
              <a:rPr lang="ca-ES" dirty="0" err="1"/>
              <a:t>irrelevant</a:t>
            </a:r>
            <a:endParaRPr lang="en-GB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57200" y="2887682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Indicator for research impact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/>
              </a:rPr>
              <a:t>Citations may be (or not) a correct indicator of academic quality.</a:t>
            </a:r>
          </a:p>
          <a:p>
            <a:endParaRPr lang="en-GB" dirty="0">
              <a:sym typeface="Wingdings"/>
            </a:endParaRPr>
          </a:p>
          <a:p>
            <a:r>
              <a:rPr lang="en-GB" dirty="0">
                <a:sym typeface="Wingdings"/>
              </a:rPr>
              <a:t>BUT</a:t>
            </a:r>
          </a:p>
          <a:p>
            <a:endParaRPr lang="en-GB" dirty="0">
              <a:sym typeface="Wingding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/>
              </a:rPr>
              <a:t>If this is research funded by Health Dept (or Pharma)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/>
              </a:rPr>
              <a:t>The mission of research is to improve public health (Therapeutic innovation) not ‘academic quality’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ym typeface="Wingdings"/>
            </a:endParaRPr>
          </a:p>
          <a:p>
            <a:r>
              <a:rPr lang="en-GB" dirty="0">
                <a:sym typeface="Wingdings"/>
              </a:rPr>
              <a:t>Compare: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/>
              </a:rPr>
              <a:t>Reduction of disease burden (DALYs) relevant for health dept., but not pharma.</a:t>
            </a:r>
          </a:p>
          <a:p>
            <a:endParaRPr lang="en-GB" dirty="0">
              <a:sym typeface="Wingding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643974-7138-E741-AD65-CF4C161FDA05}"/>
              </a:ext>
            </a:extLst>
          </p:cNvPr>
          <p:cNvPicPr/>
          <p:nvPr/>
        </p:nvPicPr>
        <p:blipFill rotWithShape="1">
          <a:blip r:embed="rId2"/>
          <a:srcRect t="32322" b="30374"/>
          <a:stretch/>
        </p:blipFill>
        <p:spPr bwMode="auto">
          <a:xfrm>
            <a:off x="1248092" y="1084729"/>
            <a:ext cx="6114415" cy="1710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2888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Model is </a:t>
            </a:r>
            <a:r>
              <a:rPr lang="ca-ES" dirty="0" err="1"/>
              <a:t>incorrect</a:t>
            </a:r>
            <a:endParaRPr lang="en-GB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90499" y="30480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Indicators break down when model / assumptions do not 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use of citations as an indicator of scientific contribution is based on assumptions:</a:t>
            </a:r>
            <a:endParaRPr lang="en-GB" sz="1600" dirty="0">
              <a:sym typeface="Wingding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"/>
              </a:rPr>
              <a:t>Citations recognize a contribution to the reported research (Merton’s theory of recognition)</a:t>
            </a:r>
          </a:p>
          <a:p>
            <a:pPr algn="ctr"/>
            <a:r>
              <a:rPr lang="en-GB" sz="1600" dirty="0">
                <a:sym typeface="Wingdings"/>
              </a:rPr>
              <a:t>BUT</a:t>
            </a:r>
          </a:p>
          <a:p>
            <a:pPr algn="ctr"/>
            <a:endParaRPr lang="en-GB" sz="1600" dirty="0">
              <a:sym typeface="Wingding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"/>
              </a:rPr>
              <a:t>Citations have other uses (e.g. persuasion), 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When the assumptions break down (citation in not a cumulative contribution) citation are not CORRECT indicators (e.g. in humanities)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D43C38-004B-9E44-BF9B-46293B60A158}"/>
              </a:ext>
            </a:extLst>
          </p:cNvPr>
          <p:cNvPicPr/>
          <p:nvPr/>
        </p:nvPicPr>
        <p:blipFill rotWithShape="1">
          <a:blip r:embed="rId2"/>
          <a:srcRect t="32322" b="30374"/>
          <a:stretch/>
        </p:blipFill>
        <p:spPr bwMode="auto">
          <a:xfrm>
            <a:off x="1248092" y="1066800"/>
            <a:ext cx="6114415" cy="1710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1309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Indicators</a:t>
            </a:r>
            <a:r>
              <a:rPr lang="ca-ES" dirty="0"/>
              <a:t> </a:t>
            </a:r>
            <a:r>
              <a:rPr lang="ca-ES" dirty="0" err="1"/>
              <a:t>are</a:t>
            </a:r>
            <a:r>
              <a:rPr lang="ca-ES" dirty="0"/>
              <a:t> </a:t>
            </a:r>
            <a:r>
              <a:rPr lang="ca-ES" dirty="0" err="1"/>
              <a:t>not</a:t>
            </a:r>
            <a:r>
              <a:rPr lang="ca-ES" dirty="0"/>
              <a:t> </a:t>
            </a:r>
            <a:r>
              <a:rPr lang="ca-ES" dirty="0" err="1"/>
              <a:t>stable</a:t>
            </a:r>
            <a:endParaRPr lang="en-GB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74812" y="31242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The property may be relevant, the model holds, </a:t>
            </a:r>
          </a:p>
          <a:p>
            <a:pPr algn="ctr"/>
            <a:r>
              <a:rPr lang="en-GB" b="1" dirty="0"/>
              <a:t>but parameters vary across fields, language, topics...</a:t>
            </a:r>
          </a:p>
          <a:p>
            <a:pPr algn="ctr"/>
            <a:endParaRPr lang="en-GB" sz="1600" dirty="0">
              <a:sym typeface="Wingding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"/>
              </a:rPr>
              <a:t>Citations change over research areas.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Citations need to be carefully normalised to compare like-with-like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This is an UNSOLVED problem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Web of Science Categories problematic (van Eck et al., 2012)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Scopus categories... much worse (Wang and Waltman, 2016)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Social robustness of article-level clusters is unclear</a:t>
            </a:r>
          </a:p>
          <a:p>
            <a:pPr lvl="2"/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Multiple issues regarding comparison of topics / languages, etc.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D43C38-004B-9E44-BF9B-46293B60A158}"/>
              </a:ext>
            </a:extLst>
          </p:cNvPr>
          <p:cNvPicPr/>
          <p:nvPr/>
        </p:nvPicPr>
        <p:blipFill rotWithShape="1">
          <a:blip r:embed="rId3"/>
          <a:srcRect t="32322" b="30374"/>
          <a:stretch/>
        </p:blipFill>
        <p:spPr bwMode="auto">
          <a:xfrm>
            <a:off x="1209992" y="1066800"/>
            <a:ext cx="6114415" cy="1710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033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948" y="228600"/>
            <a:ext cx="8816052" cy="838200"/>
          </a:xfrm>
        </p:spPr>
        <p:txBody>
          <a:bodyPr/>
          <a:lstStyle/>
          <a:p>
            <a:r>
              <a:rPr lang="en-GB" sz="2400" dirty="0"/>
              <a:t>University stratification reflected in (pay) OA practices</a:t>
            </a:r>
            <a:endParaRPr lang="en-GB" sz="20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/>
          <a:p>
            <a:pPr marL="857250" lvl="1" indent="-457200" eaLnBrk="1" hangingPunct="1"/>
            <a:endParaRPr lang="en-GB" sz="2000" dirty="0">
              <a:solidFill>
                <a:srgbClr val="C00000"/>
              </a:solidFill>
            </a:endParaRPr>
          </a:p>
          <a:p>
            <a:pPr marL="457200" indent="-457200" eaLnBrk="1" hangingPunct="1"/>
            <a:endParaRPr lang="en-GB" dirty="0"/>
          </a:p>
          <a:p>
            <a:pPr marL="457200" indent="-457200" eaLnBrk="1" hangingPunct="1">
              <a:buNone/>
            </a:pP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2000" dirty="0" err="1"/>
              <a:t>Siler</a:t>
            </a:r>
            <a:r>
              <a:rPr lang="es-ES" sz="2000" dirty="0"/>
              <a:t> et al. (2018) -- </a:t>
            </a:r>
            <a:r>
              <a:rPr lang="es-ES" sz="2000" dirty="0" err="1"/>
              <a:t>study</a:t>
            </a:r>
            <a:r>
              <a:rPr lang="es-ES" sz="2000" dirty="0"/>
              <a:t> of OA pubs in global </a:t>
            </a:r>
            <a:r>
              <a:rPr lang="es-ES" sz="2000" dirty="0" err="1"/>
              <a:t>health</a:t>
            </a:r>
            <a:r>
              <a:rPr lang="es-ES" sz="2000" dirty="0"/>
              <a:t>:</a:t>
            </a:r>
          </a:p>
          <a:p>
            <a:endParaRPr lang="es-ES" sz="2000" dirty="0"/>
          </a:p>
          <a:p>
            <a:r>
              <a:rPr lang="es-ES" sz="2000" dirty="0"/>
              <a:t>-- “...</a:t>
            </a:r>
            <a:r>
              <a:rPr lang="es-ES" sz="2000" dirty="0" err="1"/>
              <a:t>authors</a:t>
            </a:r>
            <a:r>
              <a:rPr lang="es-ES" sz="2000" dirty="0"/>
              <a:t> </a:t>
            </a:r>
            <a:r>
              <a:rPr lang="es-ES" sz="2000" dirty="0" err="1"/>
              <a:t>working</a:t>
            </a:r>
            <a:r>
              <a:rPr lang="es-ES" sz="2000" dirty="0"/>
              <a:t> at </a:t>
            </a:r>
            <a:r>
              <a:rPr lang="es-ES" sz="2000" b="1" dirty="0" err="1"/>
              <a:t>lower-ranked</a:t>
            </a:r>
            <a:r>
              <a:rPr lang="es-ES" sz="2000" b="1" dirty="0"/>
              <a:t> </a:t>
            </a:r>
            <a:r>
              <a:rPr lang="es-ES" sz="2000" b="1" dirty="0" err="1"/>
              <a:t>universities</a:t>
            </a:r>
            <a:r>
              <a:rPr lang="es-ES" sz="2000" b="1" dirty="0"/>
              <a:t> are more </a:t>
            </a:r>
            <a:r>
              <a:rPr lang="es-ES" sz="2000" b="1" dirty="0" err="1"/>
              <a:t>likely</a:t>
            </a:r>
            <a:r>
              <a:rPr lang="es-ES" sz="2000" b="1" dirty="0"/>
              <a:t> to </a:t>
            </a:r>
            <a:r>
              <a:rPr lang="es-ES" sz="2000" b="1" dirty="0" err="1"/>
              <a:t>publish</a:t>
            </a:r>
            <a:r>
              <a:rPr lang="es-ES" sz="2000" b="1" dirty="0"/>
              <a:t> in </a:t>
            </a:r>
            <a:r>
              <a:rPr lang="es-ES" sz="2000" b="1" dirty="0" err="1"/>
              <a:t>closed</a:t>
            </a:r>
            <a:r>
              <a:rPr lang="es-ES" sz="2000" b="1" dirty="0"/>
              <a:t>/</a:t>
            </a:r>
            <a:r>
              <a:rPr lang="es-ES" sz="2000" b="1" dirty="0" err="1"/>
              <a:t>paywalled</a:t>
            </a:r>
            <a:r>
              <a:rPr lang="es-ES" sz="2000" b="1" dirty="0"/>
              <a:t> </a:t>
            </a:r>
            <a:r>
              <a:rPr lang="es-ES" sz="2000" b="1" dirty="0" err="1"/>
              <a:t>outlets</a:t>
            </a:r>
            <a:r>
              <a:rPr lang="es-ES" sz="2000" dirty="0"/>
              <a:t>, and </a:t>
            </a:r>
            <a:r>
              <a:rPr lang="es-ES" sz="2000" dirty="0" err="1"/>
              <a:t>less</a:t>
            </a:r>
            <a:r>
              <a:rPr lang="es-ES" sz="2000" dirty="0"/>
              <a:t> </a:t>
            </a:r>
            <a:r>
              <a:rPr lang="es-ES" sz="2000" dirty="0" err="1"/>
              <a:t>likely</a:t>
            </a:r>
            <a:r>
              <a:rPr lang="es-ES" sz="2000" dirty="0"/>
              <a:t> to </a:t>
            </a:r>
            <a:r>
              <a:rPr lang="es-ES" sz="2000" dirty="0" err="1"/>
              <a:t>choose</a:t>
            </a:r>
            <a:r>
              <a:rPr lang="es-ES" sz="2000" dirty="0"/>
              <a:t> </a:t>
            </a:r>
            <a:r>
              <a:rPr lang="es-ES" sz="2000" dirty="0" err="1"/>
              <a:t>outlets</a:t>
            </a:r>
            <a:r>
              <a:rPr lang="es-ES" sz="2000" dirty="0"/>
              <a:t> </a:t>
            </a:r>
            <a:r>
              <a:rPr lang="es-ES" sz="2000" dirty="0" err="1"/>
              <a:t>that</a:t>
            </a:r>
            <a:r>
              <a:rPr lang="es-ES" sz="2000" dirty="0"/>
              <a:t> </a:t>
            </a:r>
            <a:r>
              <a:rPr lang="es-ES" sz="2000" dirty="0" err="1"/>
              <a:t>involve</a:t>
            </a:r>
            <a:r>
              <a:rPr lang="es-ES" sz="2000" dirty="0"/>
              <a:t> </a:t>
            </a:r>
            <a:r>
              <a:rPr lang="es-ES" sz="2000" dirty="0" err="1"/>
              <a:t>some</a:t>
            </a:r>
            <a:r>
              <a:rPr lang="es-ES" sz="2000" dirty="0"/>
              <a:t> </a:t>
            </a:r>
            <a:r>
              <a:rPr lang="es-ES" sz="2000" dirty="0" err="1"/>
              <a:t>sort</a:t>
            </a:r>
            <a:r>
              <a:rPr lang="es-ES" sz="2000" dirty="0"/>
              <a:t> of </a:t>
            </a:r>
            <a:r>
              <a:rPr lang="es-ES" sz="2000" dirty="0" err="1"/>
              <a:t>Article</a:t>
            </a:r>
            <a:r>
              <a:rPr lang="es-ES" sz="2000" dirty="0"/>
              <a:t> </a:t>
            </a:r>
            <a:r>
              <a:rPr lang="es-ES" sz="2000" dirty="0" err="1"/>
              <a:t>Processing</a:t>
            </a:r>
            <a:r>
              <a:rPr lang="es-ES" sz="2000" dirty="0"/>
              <a:t> </a:t>
            </a:r>
            <a:r>
              <a:rPr lang="es-ES" sz="2000" dirty="0" err="1"/>
              <a:t>Charge</a:t>
            </a:r>
            <a:r>
              <a:rPr lang="es-ES" sz="2000" dirty="0"/>
              <a:t> (</a:t>
            </a:r>
            <a:r>
              <a:rPr lang="es-ES" sz="2000" dirty="0" err="1"/>
              <a:t>APCs</a:t>
            </a:r>
            <a:r>
              <a:rPr lang="es-ES" sz="2000" dirty="0"/>
              <a:t>).”</a:t>
            </a:r>
          </a:p>
          <a:p>
            <a:endParaRPr lang="es-ES" sz="2000" dirty="0"/>
          </a:p>
          <a:p>
            <a:r>
              <a:rPr lang="es-ES" sz="2000" dirty="0"/>
              <a:t>-- “.. .</a:t>
            </a:r>
            <a:r>
              <a:rPr lang="es-ES" sz="2000" dirty="0" err="1"/>
              <a:t>authors</a:t>
            </a:r>
            <a:r>
              <a:rPr lang="es-ES" sz="2000" dirty="0"/>
              <a:t> </a:t>
            </a:r>
            <a:r>
              <a:rPr lang="es-ES" sz="2000" dirty="0" err="1"/>
              <a:t>affiliated</a:t>
            </a:r>
            <a:r>
              <a:rPr lang="es-ES" sz="2000" dirty="0"/>
              <a:t> </a:t>
            </a:r>
            <a:r>
              <a:rPr lang="es-ES" sz="2000" b="1" dirty="0" err="1"/>
              <a:t>with</a:t>
            </a:r>
            <a:r>
              <a:rPr lang="es-ES" sz="2000" b="1" dirty="0"/>
              <a:t> </a:t>
            </a:r>
            <a:r>
              <a:rPr lang="es-ES" sz="2000" b="1" dirty="0" err="1"/>
              <a:t>high-ranked</a:t>
            </a:r>
            <a:r>
              <a:rPr lang="es-ES" sz="2000" b="1" dirty="0"/>
              <a:t> </a:t>
            </a:r>
            <a:r>
              <a:rPr lang="es-ES" sz="2000" b="1" dirty="0" err="1"/>
              <a:t>universities</a:t>
            </a:r>
            <a:r>
              <a:rPr lang="es-ES" sz="2000" b="1" dirty="0"/>
              <a:t> and </a:t>
            </a:r>
            <a:r>
              <a:rPr lang="es-ES" sz="2000" b="1" dirty="0" err="1"/>
              <a:t>well-funded</a:t>
            </a:r>
            <a:r>
              <a:rPr lang="es-ES" sz="2000" b="1" dirty="0"/>
              <a:t> </a:t>
            </a:r>
            <a:r>
              <a:rPr lang="es-ES" sz="2000" b="1" dirty="0" err="1"/>
              <a:t>institutions</a:t>
            </a:r>
            <a:r>
              <a:rPr lang="es-ES" sz="2000" b="1" dirty="0"/>
              <a:t> </a:t>
            </a:r>
            <a:r>
              <a:rPr lang="es-ES" sz="2000" b="1" dirty="0" err="1"/>
              <a:t>tend</a:t>
            </a:r>
            <a:r>
              <a:rPr lang="es-ES" sz="2000" b="1" dirty="0"/>
              <a:t> (...) to </a:t>
            </a:r>
            <a:r>
              <a:rPr lang="es-ES" sz="2000" b="1" dirty="0" err="1"/>
              <a:t>choose</a:t>
            </a:r>
            <a:r>
              <a:rPr lang="es-ES" sz="2000" b="1" dirty="0"/>
              <a:t> </a:t>
            </a:r>
            <a:r>
              <a:rPr lang="es-ES" sz="2000" b="1" dirty="0" err="1"/>
              <a:t>pay</a:t>
            </a:r>
            <a:r>
              <a:rPr lang="es-ES" sz="2000" b="1" dirty="0"/>
              <a:t> </a:t>
            </a:r>
            <a:r>
              <a:rPr lang="es-ES" sz="2000" b="1" dirty="0" err="1"/>
              <a:t>options</a:t>
            </a:r>
            <a:r>
              <a:rPr lang="es-ES" sz="2000" b="1" dirty="0"/>
              <a:t> </a:t>
            </a:r>
            <a:r>
              <a:rPr lang="es-ES" sz="2000" b="1" dirty="0" err="1"/>
              <a:t>with</a:t>
            </a:r>
            <a:r>
              <a:rPr lang="es-ES" sz="2000" b="1" dirty="0"/>
              <a:t> </a:t>
            </a:r>
            <a:r>
              <a:rPr lang="es-ES" sz="2000" b="1" dirty="0" err="1"/>
              <a:t>publishing</a:t>
            </a:r>
            <a:r>
              <a:rPr lang="es-ES" sz="2000" dirty="0"/>
              <a:t>.”</a:t>
            </a:r>
          </a:p>
          <a:p>
            <a:endParaRPr lang="es-ES" sz="2000" dirty="0"/>
          </a:p>
          <a:p>
            <a:r>
              <a:rPr lang="es-ES" sz="2000" dirty="0"/>
              <a:t>--  OA </a:t>
            </a:r>
            <a:r>
              <a:rPr lang="es-ES" sz="2000" dirty="0" err="1"/>
              <a:t>world</a:t>
            </a:r>
            <a:r>
              <a:rPr lang="es-ES" sz="2000" dirty="0"/>
              <a:t> </a:t>
            </a:r>
            <a:r>
              <a:rPr lang="es-ES" sz="2000" b="1" dirty="0" err="1"/>
              <a:t>stratification</a:t>
            </a:r>
            <a:r>
              <a:rPr lang="es-ES" sz="2000" b="1" dirty="0"/>
              <a:t> </a:t>
            </a:r>
            <a:r>
              <a:rPr lang="es-ES" sz="2000" b="1" dirty="0" err="1"/>
              <a:t>analogous</a:t>
            </a:r>
            <a:r>
              <a:rPr lang="es-ES" sz="2000" b="1" dirty="0"/>
              <a:t> to </a:t>
            </a:r>
            <a:r>
              <a:rPr lang="es-ES" sz="2000" b="1" dirty="0" err="1"/>
              <a:t>those</a:t>
            </a:r>
            <a:r>
              <a:rPr lang="es-ES" sz="2000" b="1" dirty="0"/>
              <a:t> </a:t>
            </a:r>
            <a:r>
              <a:rPr lang="es-ES" sz="2000" b="1" dirty="0" err="1"/>
              <a:t>entrenched</a:t>
            </a:r>
            <a:r>
              <a:rPr lang="es-ES" sz="2000" b="1" dirty="0"/>
              <a:t> in more </a:t>
            </a:r>
            <a:r>
              <a:rPr lang="es-ES" sz="2000" b="1" dirty="0" err="1"/>
              <a:t>traditional</a:t>
            </a:r>
            <a:r>
              <a:rPr lang="es-ES" sz="2000" b="1" dirty="0"/>
              <a:t> </a:t>
            </a:r>
            <a:r>
              <a:rPr lang="es-ES" sz="2000" b="1" dirty="0" err="1"/>
              <a:t>publishing</a:t>
            </a:r>
            <a:r>
              <a:rPr lang="es-ES" sz="2000" b="1" dirty="0"/>
              <a:t> and </a:t>
            </a:r>
            <a:r>
              <a:rPr lang="es-ES" sz="2000" b="1" dirty="0" err="1"/>
              <a:t>scientific</a:t>
            </a:r>
            <a:r>
              <a:rPr lang="es-ES" sz="2000" b="1" dirty="0"/>
              <a:t> </a:t>
            </a:r>
            <a:r>
              <a:rPr lang="es-ES" sz="2000" b="1" dirty="0" err="1"/>
              <a:t>hierarchies</a:t>
            </a:r>
            <a:r>
              <a:rPr lang="es-ES" sz="2000" dirty="0"/>
              <a:t>.</a:t>
            </a:r>
          </a:p>
          <a:p>
            <a:endParaRPr lang="es-ES" sz="2000" dirty="0"/>
          </a:p>
          <a:p>
            <a:r>
              <a:rPr lang="es-ES" sz="2000" dirty="0"/>
              <a:t>-- </a:t>
            </a:r>
            <a:r>
              <a:rPr lang="es-ES" sz="2000" dirty="0" err="1"/>
              <a:t>It</a:t>
            </a:r>
            <a:r>
              <a:rPr lang="es-ES" sz="2000" dirty="0"/>
              <a:t> </a:t>
            </a:r>
            <a:r>
              <a:rPr lang="es-ES" sz="2000" dirty="0" err="1"/>
              <a:t>follows</a:t>
            </a:r>
            <a:r>
              <a:rPr lang="es-ES" sz="20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 err="1"/>
              <a:t>Indicators</a:t>
            </a:r>
            <a:r>
              <a:rPr lang="es-ES" sz="2000" dirty="0"/>
              <a:t> of OA </a:t>
            </a:r>
            <a:r>
              <a:rPr lang="es-ES" sz="2000" dirty="0" err="1"/>
              <a:t>may</a:t>
            </a:r>
            <a:r>
              <a:rPr lang="es-ES" sz="2000" dirty="0"/>
              <a:t> </a:t>
            </a:r>
            <a:r>
              <a:rPr lang="es-ES" sz="2000" dirty="0" err="1"/>
              <a:t>reflect</a:t>
            </a:r>
            <a:r>
              <a:rPr lang="es-ES" sz="2000" dirty="0"/>
              <a:t> </a:t>
            </a:r>
            <a:r>
              <a:rPr lang="es-ES" sz="2000" dirty="0" err="1"/>
              <a:t>resource</a:t>
            </a:r>
            <a:r>
              <a:rPr lang="es-ES" sz="2000" dirty="0"/>
              <a:t> </a:t>
            </a:r>
            <a:r>
              <a:rPr lang="es-ES" sz="2000" dirty="0" err="1"/>
              <a:t>availability</a:t>
            </a:r>
            <a:endParaRPr lang="es-E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OA </a:t>
            </a:r>
            <a:r>
              <a:rPr lang="es-ES" sz="2000" dirty="0" err="1"/>
              <a:t>indicators</a:t>
            </a:r>
            <a:r>
              <a:rPr lang="es-ES" sz="2000" dirty="0"/>
              <a:t> </a:t>
            </a:r>
            <a:r>
              <a:rPr lang="es-ES" sz="2000" dirty="0" err="1"/>
              <a:t>would</a:t>
            </a:r>
            <a:r>
              <a:rPr lang="es-ES" sz="2000" dirty="0"/>
              <a:t> </a:t>
            </a:r>
            <a:r>
              <a:rPr lang="es-ES" sz="2000" dirty="0" err="1"/>
              <a:t>become</a:t>
            </a:r>
            <a:r>
              <a:rPr lang="es-ES" sz="2000" dirty="0"/>
              <a:t> a </a:t>
            </a:r>
            <a:r>
              <a:rPr lang="es-ES" sz="2000" dirty="0" err="1"/>
              <a:t>further</a:t>
            </a:r>
            <a:r>
              <a:rPr lang="es-ES" sz="2000" dirty="0"/>
              <a:t> factor in </a:t>
            </a:r>
            <a:r>
              <a:rPr lang="es-ES" sz="2000" dirty="0" err="1"/>
              <a:t>Matthew’s</a:t>
            </a:r>
            <a:r>
              <a:rPr lang="es-ES" sz="2000" dirty="0"/>
              <a:t> </a:t>
            </a:r>
            <a:r>
              <a:rPr lang="es-ES" sz="2000" dirty="0" err="1"/>
              <a:t>effect</a:t>
            </a:r>
            <a:endParaRPr lang="es-ES" sz="2000" dirty="0"/>
          </a:p>
          <a:p>
            <a:pPr lvl="1"/>
            <a:endParaRPr lang="es-ES" sz="2000" dirty="0"/>
          </a:p>
          <a:p>
            <a:r>
              <a:rPr lang="es-ES" sz="2000" dirty="0"/>
              <a:t>-- </a:t>
            </a:r>
            <a:r>
              <a:rPr lang="es-ES" sz="2000" dirty="0" err="1"/>
              <a:t>Likely</a:t>
            </a:r>
            <a:r>
              <a:rPr lang="es-ES" sz="2000" dirty="0"/>
              <a:t> to </a:t>
            </a:r>
            <a:r>
              <a:rPr lang="es-ES" sz="2000" dirty="0" err="1"/>
              <a:t>occur</a:t>
            </a:r>
            <a:r>
              <a:rPr lang="es-ES" sz="2000" dirty="0"/>
              <a:t> in </a:t>
            </a:r>
            <a:r>
              <a:rPr lang="es-ES" sz="2000" dirty="0" err="1"/>
              <a:t>other</a:t>
            </a:r>
            <a:r>
              <a:rPr lang="es-ES" sz="2000" dirty="0"/>
              <a:t> </a:t>
            </a:r>
            <a:r>
              <a:rPr lang="es-ES" sz="2000" dirty="0" err="1"/>
              <a:t>dimensions</a:t>
            </a:r>
            <a:r>
              <a:rPr lang="es-ES" sz="2000" dirty="0"/>
              <a:t> of OS -- </a:t>
            </a:r>
            <a:r>
              <a:rPr lang="es-ES" sz="2000" dirty="0" err="1"/>
              <a:t>e.g</a:t>
            </a:r>
            <a:r>
              <a:rPr lang="es-ES" sz="2000" dirty="0"/>
              <a:t>. OD</a:t>
            </a:r>
          </a:p>
          <a:p>
            <a:pPr lvl="1"/>
            <a:endParaRPr lang="es-E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81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948" y="228600"/>
            <a:ext cx="8816052" cy="838200"/>
          </a:xfrm>
        </p:spPr>
        <p:txBody>
          <a:bodyPr/>
          <a:lstStyle/>
          <a:p>
            <a:r>
              <a:rPr lang="en-GB" sz="2400" dirty="0"/>
              <a:t>Open Science and the Capabilities Approach</a:t>
            </a:r>
            <a:endParaRPr lang="en-GB" sz="20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/>
          <a:p>
            <a:pPr marL="857250" lvl="1" indent="-457200" eaLnBrk="1" hangingPunct="1"/>
            <a:endParaRPr lang="en-GB" sz="2000" dirty="0">
              <a:solidFill>
                <a:srgbClr val="C00000"/>
              </a:solidFill>
            </a:endParaRPr>
          </a:p>
          <a:p>
            <a:pPr marL="457200" indent="-457200" eaLnBrk="1" hangingPunct="1"/>
            <a:endParaRPr lang="en-GB" dirty="0"/>
          </a:p>
          <a:p>
            <a:pPr marL="457200" indent="-457200" eaLnBrk="1" hangingPunct="1">
              <a:buNone/>
            </a:pP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2000" dirty="0" err="1"/>
              <a:t>Bezuidenhout</a:t>
            </a:r>
            <a:r>
              <a:rPr lang="es-ES" sz="2000" dirty="0"/>
              <a:t>, </a:t>
            </a:r>
            <a:r>
              <a:rPr lang="es-ES" sz="2000" dirty="0" err="1"/>
              <a:t>Leonelli</a:t>
            </a:r>
            <a:r>
              <a:rPr lang="es-ES" sz="2000" dirty="0"/>
              <a:t> et al., (2017) </a:t>
            </a:r>
            <a:r>
              <a:rPr lang="es-ES" sz="2000" dirty="0" err="1"/>
              <a:t>studied</a:t>
            </a:r>
            <a:r>
              <a:rPr lang="es-ES" sz="2000" dirty="0"/>
              <a:t> in </a:t>
            </a:r>
            <a:r>
              <a:rPr lang="es-ES" sz="2000" dirty="0" err="1"/>
              <a:t>African</a:t>
            </a:r>
            <a:r>
              <a:rPr lang="es-ES" sz="2000" dirty="0"/>
              <a:t> </a:t>
            </a:r>
            <a:r>
              <a:rPr lang="es-ES" sz="2000" dirty="0" err="1"/>
              <a:t>contexts</a:t>
            </a:r>
            <a:endParaRPr lang="es-ES" sz="2000" dirty="0"/>
          </a:p>
          <a:p>
            <a:r>
              <a:rPr lang="es-ES" sz="2000" b="1" dirty="0" err="1"/>
              <a:t>factors</a:t>
            </a:r>
            <a:r>
              <a:rPr lang="es-ES" sz="2000" b="1" dirty="0"/>
              <a:t> </a:t>
            </a:r>
            <a:r>
              <a:rPr lang="es-ES" sz="2000" b="1" dirty="0" err="1"/>
              <a:t>that</a:t>
            </a:r>
            <a:r>
              <a:rPr lang="es-ES" sz="2000" b="1" dirty="0"/>
              <a:t> </a:t>
            </a:r>
            <a:r>
              <a:rPr lang="es-ES" sz="2000" b="1" dirty="0" err="1"/>
              <a:t>inhibit</a:t>
            </a:r>
            <a:r>
              <a:rPr lang="es-ES" sz="2000" b="1" dirty="0"/>
              <a:t> </a:t>
            </a:r>
            <a:r>
              <a:rPr lang="es-ES" sz="2000" b="1" dirty="0" err="1"/>
              <a:t>the</a:t>
            </a:r>
            <a:r>
              <a:rPr lang="es-ES" sz="2000" b="1" dirty="0"/>
              <a:t> </a:t>
            </a:r>
            <a:r>
              <a:rPr lang="es-ES" sz="2000" b="1" dirty="0" err="1"/>
              <a:t>engagement</a:t>
            </a:r>
            <a:r>
              <a:rPr lang="es-ES" sz="2000" b="1" dirty="0"/>
              <a:t> of </a:t>
            </a:r>
            <a:r>
              <a:rPr lang="es-ES" sz="2000" b="1" dirty="0" err="1"/>
              <a:t>researchers</a:t>
            </a:r>
            <a:r>
              <a:rPr lang="es-ES" sz="2000" b="1" dirty="0"/>
              <a:t> </a:t>
            </a:r>
            <a:r>
              <a:rPr lang="es-ES" sz="2000" b="1" dirty="0" err="1"/>
              <a:t>with</a:t>
            </a:r>
            <a:r>
              <a:rPr lang="es-ES" sz="2000" b="1" dirty="0"/>
              <a:t> Open Data</a:t>
            </a:r>
          </a:p>
          <a:p>
            <a:endParaRPr lang="es-ES" sz="2000" dirty="0"/>
          </a:p>
          <a:p>
            <a:r>
              <a:rPr lang="es-ES" sz="2000" dirty="0"/>
              <a:t>-- </a:t>
            </a:r>
            <a:r>
              <a:rPr lang="es-ES" sz="2000" dirty="0" err="1"/>
              <a:t>Take</a:t>
            </a:r>
            <a:r>
              <a:rPr lang="es-ES" sz="2000" dirty="0"/>
              <a:t> </a:t>
            </a:r>
            <a:r>
              <a:rPr lang="es-ES" sz="2000" dirty="0" err="1"/>
              <a:t>into</a:t>
            </a:r>
            <a:r>
              <a:rPr lang="es-ES" sz="2000" dirty="0"/>
              <a:t> </a:t>
            </a:r>
            <a:r>
              <a:rPr lang="es-ES" sz="2000" dirty="0" err="1"/>
              <a:t>consideration</a:t>
            </a:r>
            <a:r>
              <a:rPr lang="es-ES" sz="2000" dirty="0"/>
              <a:t> of </a:t>
            </a:r>
            <a:r>
              <a:rPr lang="es-ES" sz="2000" dirty="0" err="1"/>
              <a:t>conditions</a:t>
            </a:r>
            <a:r>
              <a:rPr lang="es-ES" sz="2000" dirty="0"/>
              <a:t> in </a:t>
            </a:r>
            <a:r>
              <a:rPr lang="es-ES" sz="2000" dirty="0" err="1"/>
              <a:t>low-resourced</a:t>
            </a:r>
            <a:r>
              <a:rPr lang="es-ES" sz="2000" dirty="0"/>
              <a:t> </a:t>
            </a:r>
            <a:r>
              <a:rPr lang="es-ES" sz="2000" dirty="0" err="1"/>
              <a:t>settings</a:t>
            </a:r>
            <a:r>
              <a:rPr lang="es-ES" sz="2000" dirty="0"/>
              <a:t>, </a:t>
            </a:r>
            <a:r>
              <a:rPr lang="es-ES" sz="2000" dirty="0" err="1"/>
              <a:t>how</a:t>
            </a:r>
            <a:r>
              <a:rPr lang="es-ES" sz="2000" dirty="0"/>
              <a:t> </a:t>
            </a:r>
            <a:r>
              <a:rPr lang="es-ES" sz="2000" dirty="0" err="1"/>
              <a:t>scientists</a:t>
            </a:r>
            <a:r>
              <a:rPr lang="es-ES" sz="2000" dirty="0"/>
              <a:t> </a:t>
            </a:r>
            <a:r>
              <a:rPr lang="es-ES" sz="2000" dirty="0" err="1"/>
              <a:t>engage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data in </a:t>
            </a:r>
            <a:r>
              <a:rPr lang="es-ES" sz="2000" dirty="0" err="1"/>
              <a:t>daily</a:t>
            </a:r>
            <a:r>
              <a:rPr lang="es-ES" sz="2000" dirty="0"/>
              <a:t> </a:t>
            </a:r>
            <a:r>
              <a:rPr lang="es-ES" sz="2000" dirty="0" err="1"/>
              <a:t>practice</a:t>
            </a:r>
            <a:r>
              <a:rPr lang="es-ES" sz="2000" dirty="0"/>
              <a:t>. </a:t>
            </a:r>
          </a:p>
          <a:p>
            <a:r>
              <a:rPr lang="es-ES" sz="2000" dirty="0"/>
              <a:t>-- Use </a:t>
            </a:r>
            <a:r>
              <a:rPr lang="es-ES" sz="2000" dirty="0" err="1"/>
              <a:t>Amartya</a:t>
            </a:r>
            <a:r>
              <a:rPr lang="es-ES" sz="2000" dirty="0"/>
              <a:t> </a:t>
            </a:r>
            <a:r>
              <a:rPr lang="es-ES" sz="2000" dirty="0" err="1"/>
              <a:t>Sen’s</a:t>
            </a:r>
            <a:r>
              <a:rPr lang="es-ES" sz="2000" dirty="0"/>
              <a:t> </a:t>
            </a:r>
            <a:r>
              <a:rPr lang="es-ES" sz="2000" dirty="0" err="1"/>
              <a:t>capabilities</a:t>
            </a:r>
            <a:r>
              <a:rPr lang="es-ES" sz="2000" dirty="0"/>
              <a:t> </a:t>
            </a:r>
            <a:r>
              <a:rPr lang="es-ES" sz="2000" dirty="0" err="1"/>
              <a:t>approach</a:t>
            </a:r>
            <a:r>
              <a:rPr lang="es-ES" sz="2000" dirty="0"/>
              <a:t>.</a:t>
            </a:r>
          </a:p>
          <a:p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Do </a:t>
            </a:r>
            <a:r>
              <a:rPr lang="es-ES" sz="2000" dirty="0" err="1"/>
              <a:t>not</a:t>
            </a:r>
            <a:r>
              <a:rPr lang="es-ES" sz="2000" dirty="0"/>
              <a:t> </a:t>
            </a:r>
            <a:r>
              <a:rPr lang="es-ES" sz="2000" dirty="0" err="1"/>
              <a:t>focus</a:t>
            </a:r>
            <a:r>
              <a:rPr lang="es-ES" sz="2000" dirty="0"/>
              <a:t> </a:t>
            </a:r>
            <a:r>
              <a:rPr lang="es-ES" sz="2000" dirty="0" err="1"/>
              <a:t>on</a:t>
            </a:r>
            <a:r>
              <a:rPr lang="es-ES" sz="2000" dirty="0"/>
              <a:t> </a:t>
            </a:r>
            <a:r>
              <a:rPr lang="es-ES" sz="2000" dirty="0" err="1"/>
              <a:t>what</a:t>
            </a:r>
            <a:r>
              <a:rPr lang="es-ES" sz="2000" dirty="0"/>
              <a:t> </a:t>
            </a:r>
            <a:r>
              <a:rPr lang="es-ES" sz="2000" dirty="0" err="1"/>
              <a:t>researchers</a:t>
            </a:r>
            <a:r>
              <a:rPr lang="es-ES" sz="2000" dirty="0"/>
              <a:t> HAVE (OA, OD)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/>
              <a:t>Focus</a:t>
            </a:r>
            <a:r>
              <a:rPr lang="es-ES" sz="2000" dirty="0"/>
              <a:t> </a:t>
            </a:r>
            <a:r>
              <a:rPr lang="es-ES" sz="2000" dirty="0" err="1"/>
              <a:t>on</a:t>
            </a:r>
            <a:r>
              <a:rPr lang="es-ES" sz="2000" dirty="0"/>
              <a:t> </a:t>
            </a:r>
            <a:r>
              <a:rPr lang="es-ES" sz="2000" dirty="0" err="1"/>
              <a:t>what</a:t>
            </a:r>
            <a:r>
              <a:rPr lang="es-ES" sz="2000" dirty="0"/>
              <a:t> </a:t>
            </a:r>
            <a:r>
              <a:rPr lang="es-ES" sz="2000" dirty="0" err="1"/>
              <a:t>researchers</a:t>
            </a:r>
            <a:r>
              <a:rPr lang="es-ES" sz="2000" dirty="0"/>
              <a:t> CAN DO, </a:t>
            </a:r>
            <a:r>
              <a:rPr lang="es-ES" sz="2000" dirty="0" err="1"/>
              <a:t>given</a:t>
            </a:r>
            <a:r>
              <a:rPr lang="es-ES" sz="2000" dirty="0"/>
              <a:t> </a:t>
            </a:r>
            <a:r>
              <a:rPr lang="es-ES" sz="2000" dirty="0" err="1"/>
              <a:t>resources</a:t>
            </a:r>
            <a:r>
              <a:rPr lang="es-ES" sz="2000" dirty="0"/>
              <a:t> &amp; </a:t>
            </a:r>
            <a:r>
              <a:rPr lang="es-ES" sz="2000" dirty="0" err="1"/>
              <a:t>environment</a:t>
            </a:r>
            <a:r>
              <a:rPr lang="es-ES" sz="2000" dirty="0"/>
              <a:t>. “as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means</a:t>
            </a:r>
            <a:r>
              <a:rPr lang="es-ES" sz="2000" dirty="0"/>
              <a:t> of </a:t>
            </a:r>
            <a:r>
              <a:rPr lang="es-ES" sz="2000" dirty="0" err="1"/>
              <a:t>advancing</a:t>
            </a:r>
            <a:r>
              <a:rPr lang="es-ES" sz="2000" dirty="0"/>
              <a:t> </a:t>
            </a:r>
            <a:r>
              <a:rPr lang="es-ES" sz="2000" dirty="0" err="1"/>
              <a:t>their</a:t>
            </a:r>
            <a:r>
              <a:rPr lang="es-ES" sz="2000" dirty="0"/>
              <a:t> </a:t>
            </a:r>
            <a:r>
              <a:rPr lang="es-ES" sz="2000" dirty="0" err="1"/>
              <a:t>desired</a:t>
            </a:r>
            <a:r>
              <a:rPr lang="es-ES" sz="2000" dirty="0"/>
              <a:t> </a:t>
            </a:r>
            <a:r>
              <a:rPr lang="es-ES" sz="2000" dirty="0" err="1"/>
              <a:t>states</a:t>
            </a:r>
            <a:r>
              <a:rPr lang="es-ES" sz="2000" dirty="0"/>
              <a:t> of </a:t>
            </a:r>
            <a:r>
              <a:rPr lang="es-ES" sz="2000" dirty="0" err="1"/>
              <a:t>being</a:t>
            </a:r>
            <a:r>
              <a:rPr lang="es-ES" sz="2000" dirty="0"/>
              <a:t> and </a:t>
            </a:r>
            <a:r>
              <a:rPr lang="es-ES" sz="2000" dirty="0" err="1"/>
              <a:t>doing</a:t>
            </a:r>
            <a:r>
              <a:rPr lang="es-ES" sz="2000" dirty="0"/>
              <a:t>”</a:t>
            </a:r>
          </a:p>
          <a:p>
            <a:endParaRPr lang="es-ES" sz="2000" dirty="0"/>
          </a:p>
          <a:p>
            <a:r>
              <a:rPr lang="es-ES" sz="2000" dirty="0"/>
              <a:t>Re-</a:t>
            </a:r>
            <a:r>
              <a:rPr lang="es-ES" sz="2000" dirty="0" err="1"/>
              <a:t>framing</a:t>
            </a:r>
            <a:r>
              <a:rPr lang="es-ES" sz="2000" dirty="0"/>
              <a:t>:</a:t>
            </a:r>
          </a:p>
          <a:p>
            <a:pPr lvl="1"/>
            <a:r>
              <a:rPr lang="es-ES" sz="2000" dirty="0" err="1">
                <a:solidFill>
                  <a:srgbClr val="C00000"/>
                </a:solidFill>
              </a:rPr>
              <a:t>From</a:t>
            </a:r>
            <a:r>
              <a:rPr lang="es-ES" sz="2000" dirty="0">
                <a:solidFill>
                  <a:srgbClr val="C00000"/>
                </a:solidFill>
              </a:rPr>
              <a:t>  </a:t>
            </a:r>
            <a:r>
              <a:rPr lang="es-ES" sz="2000" b="1" dirty="0">
                <a:solidFill>
                  <a:srgbClr val="C00000"/>
                </a:solidFill>
              </a:rPr>
              <a:t>“</a:t>
            </a:r>
            <a:r>
              <a:rPr lang="es-ES" sz="2000" b="1" dirty="0" err="1">
                <a:solidFill>
                  <a:srgbClr val="C00000"/>
                </a:solidFill>
              </a:rPr>
              <a:t>What</a:t>
            </a:r>
            <a:r>
              <a:rPr lang="es-ES" sz="2000" b="1" dirty="0">
                <a:solidFill>
                  <a:srgbClr val="C00000"/>
                </a:solidFill>
              </a:rPr>
              <a:t> OS </a:t>
            </a:r>
            <a:r>
              <a:rPr lang="es-ES" sz="2000" b="1" dirty="0" err="1">
                <a:solidFill>
                  <a:srgbClr val="C00000"/>
                </a:solidFill>
              </a:rPr>
              <a:t>resources</a:t>
            </a:r>
            <a:r>
              <a:rPr lang="es-ES" sz="2000" b="1" dirty="0">
                <a:solidFill>
                  <a:srgbClr val="C00000"/>
                </a:solidFill>
              </a:rPr>
              <a:t> are </a:t>
            </a:r>
            <a:r>
              <a:rPr lang="es-ES" sz="2000" b="1" dirty="0" err="1">
                <a:solidFill>
                  <a:srgbClr val="C00000"/>
                </a:solidFill>
              </a:rPr>
              <a:t>available</a:t>
            </a:r>
            <a:r>
              <a:rPr lang="es-ES" sz="2000" b="1" dirty="0">
                <a:solidFill>
                  <a:srgbClr val="C00000"/>
                </a:solidFill>
              </a:rPr>
              <a:t>?” </a:t>
            </a:r>
            <a:endParaRPr lang="es-ES" sz="2000" dirty="0">
              <a:solidFill>
                <a:srgbClr val="C00000"/>
              </a:solidFill>
            </a:endParaRPr>
          </a:p>
          <a:p>
            <a:pPr lvl="1"/>
            <a:r>
              <a:rPr lang="es-ES" sz="2000" dirty="0">
                <a:solidFill>
                  <a:srgbClr val="C00000"/>
                </a:solidFill>
              </a:rPr>
              <a:t>To: “</a:t>
            </a:r>
            <a:r>
              <a:rPr lang="es-ES" sz="2000" b="1" dirty="0" err="1">
                <a:solidFill>
                  <a:srgbClr val="C00000"/>
                </a:solidFill>
              </a:rPr>
              <a:t>How</a:t>
            </a:r>
            <a:r>
              <a:rPr lang="es-ES" sz="2000" b="1" dirty="0">
                <a:solidFill>
                  <a:srgbClr val="C00000"/>
                </a:solidFill>
              </a:rPr>
              <a:t> can </a:t>
            </a:r>
            <a:r>
              <a:rPr lang="es-ES" sz="2000" b="1" dirty="0" err="1">
                <a:solidFill>
                  <a:srgbClr val="C00000"/>
                </a:solidFill>
              </a:rPr>
              <a:t>researchers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effectively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provide</a:t>
            </a:r>
            <a:r>
              <a:rPr lang="es-ES" sz="2000" b="1" dirty="0">
                <a:solidFill>
                  <a:srgbClr val="C00000"/>
                </a:solidFill>
              </a:rPr>
              <a:t> / </a:t>
            </a:r>
            <a:r>
              <a:rPr lang="es-ES" sz="2000" b="1" dirty="0" err="1">
                <a:solidFill>
                  <a:srgbClr val="C00000"/>
                </a:solidFill>
              </a:rPr>
              <a:t>utilize</a:t>
            </a:r>
            <a:r>
              <a:rPr lang="es-ES" sz="2000" b="1" dirty="0">
                <a:solidFill>
                  <a:srgbClr val="C00000"/>
                </a:solidFill>
              </a:rPr>
              <a:t> OS </a:t>
            </a:r>
            <a:r>
              <a:rPr lang="es-ES" sz="2000" b="1" dirty="0" err="1">
                <a:solidFill>
                  <a:srgbClr val="C00000"/>
                </a:solidFill>
              </a:rPr>
              <a:t>resources</a:t>
            </a:r>
            <a:r>
              <a:rPr lang="es-ES" sz="2000" b="1" dirty="0">
                <a:solidFill>
                  <a:srgbClr val="C00000"/>
                </a:solidFill>
              </a:rPr>
              <a:t> to </a:t>
            </a:r>
            <a:r>
              <a:rPr lang="es-ES" sz="2000" b="1" dirty="0" err="1">
                <a:solidFill>
                  <a:srgbClr val="C00000"/>
                </a:solidFill>
              </a:rPr>
              <a:t>realize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their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research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goals</a:t>
            </a:r>
            <a:r>
              <a:rPr lang="es-ES" sz="2000" b="1" dirty="0">
                <a:solidFill>
                  <a:srgbClr val="C00000"/>
                </a:solidFill>
              </a:rPr>
              <a:t>?</a:t>
            </a:r>
          </a:p>
          <a:p>
            <a:pPr lvl="1"/>
            <a:endParaRPr lang="es-ES" sz="2000" dirty="0"/>
          </a:p>
          <a:p>
            <a:r>
              <a:rPr lang="es-ES" sz="2000" dirty="0">
                <a:sym typeface="Wingdings" pitchFamily="2" charset="2"/>
              </a:rPr>
              <a:t>OS </a:t>
            </a:r>
            <a:r>
              <a:rPr lang="es-ES" sz="2000" dirty="0" err="1">
                <a:sym typeface="Wingdings" pitchFamily="2" charset="2"/>
              </a:rPr>
              <a:t>resources</a:t>
            </a:r>
            <a:r>
              <a:rPr lang="es-ES" sz="2000" dirty="0">
                <a:sym typeface="Wingdings" pitchFamily="2" charset="2"/>
              </a:rPr>
              <a:t> are </a:t>
            </a:r>
            <a:r>
              <a:rPr lang="es-ES" sz="2000" dirty="0" err="1">
                <a:sym typeface="Wingdings" pitchFamily="2" charset="2"/>
              </a:rPr>
              <a:t>useless</a:t>
            </a:r>
            <a:r>
              <a:rPr lang="es-ES" sz="2000" dirty="0">
                <a:sym typeface="Wingdings" pitchFamily="2" charset="2"/>
              </a:rPr>
              <a:t> </a:t>
            </a:r>
            <a:r>
              <a:rPr lang="es-ES" sz="2000" dirty="0" err="1">
                <a:sym typeface="Wingdings" pitchFamily="2" charset="2"/>
              </a:rPr>
              <a:t>without</a:t>
            </a:r>
            <a:r>
              <a:rPr lang="es-ES" sz="2000" dirty="0">
                <a:sym typeface="Wingdings" pitchFamily="2" charset="2"/>
              </a:rPr>
              <a:t> </a:t>
            </a:r>
            <a:r>
              <a:rPr lang="es-ES" sz="2000" dirty="0" err="1">
                <a:sym typeface="Wingdings" pitchFamily="2" charset="2"/>
              </a:rPr>
              <a:t>capacity</a:t>
            </a:r>
            <a:r>
              <a:rPr lang="es-ES" sz="2000" dirty="0">
                <a:sym typeface="Wingdings" pitchFamily="2" charset="2"/>
              </a:rPr>
              <a:t> </a:t>
            </a:r>
            <a:r>
              <a:rPr lang="es-ES" sz="2000" dirty="0" err="1">
                <a:sym typeface="Wingdings" pitchFamily="2" charset="2"/>
              </a:rPr>
              <a:t>for</a:t>
            </a:r>
            <a:r>
              <a:rPr lang="es-ES" sz="2000" dirty="0">
                <a:sym typeface="Wingdings" pitchFamily="2" charset="2"/>
              </a:rPr>
              <a:t> active OS </a:t>
            </a:r>
            <a:r>
              <a:rPr lang="es-ES" sz="2000" dirty="0" err="1">
                <a:sym typeface="Wingdings" pitchFamily="2" charset="2"/>
              </a:rPr>
              <a:t>engagement</a:t>
            </a:r>
            <a:endParaRPr lang="es-ES" sz="2000" dirty="0"/>
          </a:p>
          <a:p>
            <a:pPr lvl="1"/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5508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948" y="228600"/>
            <a:ext cx="8816052" cy="838200"/>
          </a:xfrm>
        </p:spPr>
        <p:txBody>
          <a:bodyPr/>
          <a:lstStyle/>
          <a:p>
            <a:r>
              <a:rPr lang="en-GB" sz="2000" b="1" dirty="0"/>
              <a:t>Indicators inspired on the Capabilities Approach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/>
          <a:p>
            <a:pPr marL="857250" lvl="1" indent="-457200" eaLnBrk="1" hangingPunct="1"/>
            <a:endParaRPr lang="en-GB" sz="2000" dirty="0">
              <a:solidFill>
                <a:srgbClr val="C00000"/>
              </a:solidFill>
            </a:endParaRPr>
          </a:p>
          <a:p>
            <a:pPr marL="457200" indent="-457200" eaLnBrk="1" hangingPunct="1"/>
            <a:endParaRPr lang="en-GB" dirty="0"/>
          </a:p>
          <a:p>
            <a:pPr marL="457200" indent="-457200" eaLnBrk="1" hangingPunct="1">
              <a:buNone/>
            </a:pP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research</a:t>
            </a:r>
            <a:r>
              <a:rPr lang="es-ES" dirty="0"/>
              <a:t> centres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limited</a:t>
            </a:r>
            <a:r>
              <a:rPr lang="es-ES" dirty="0"/>
              <a:t> </a:t>
            </a:r>
            <a:r>
              <a:rPr lang="es-ES" dirty="0" err="1"/>
              <a:t>resources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main</a:t>
            </a:r>
            <a:r>
              <a:rPr lang="es-ES" dirty="0"/>
              <a:t> use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indicator</a:t>
            </a:r>
            <a:r>
              <a:rPr lang="es-ES" dirty="0"/>
              <a:t> </a:t>
            </a:r>
            <a:r>
              <a:rPr lang="es-ES" dirty="0" err="1"/>
              <a:t>framework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LEARNING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can do.</a:t>
            </a:r>
          </a:p>
          <a:p>
            <a:endParaRPr lang="es-ES" dirty="0"/>
          </a:p>
          <a:p>
            <a:r>
              <a:rPr lang="es-ES" dirty="0" err="1"/>
              <a:t>Empowerment</a:t>
            </a:r>
            <a:r>
              <a:rPr lang="es-ES" dirty="0"/>
              <a:t> of </a:t>
            </a:r>
            <a:r>
              <a:rPr lang="es-ES" dirty="0" err="1"/>
              <a:t>researchers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engagement</a:t>
            </a:r>
            <a:r>
              <a:rPr lang="es-ES" dirty="0"/>
              <a:t>: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s-ES" dirty="0" err="1">
                <a:solidFill>
                  <a:srgbClr val="C00000"/>
                </a:solidFill>
              </a:rPr>
              <a:t>What</a:t>
            </a:r>
            <a:r>
              <a:rPr lang="es-ES" dirty="0">
                <a:solidFill>
                  <a:srgbClr val="C00000"/>
                </a:solidFill>
              </a:rPr>
              <a:t> are </a:t>
            </a:r>
            <a:r>
              <a:rPr lang="es-ES" dirty="0" err="1">
                <a:solidFill>
                  <a:srgbClr val="C00000"/>
                </a:solidFill>
              </a:rPr>
              <a:t>the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options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for</a:t>
            </a:r>
            <a:r>
              <a:rPr lang="es-ES" dirty="0">
                <a:solidFill>
                  <a:srgbClr val="C00000"/>
                </a:solidFill>
              </a:rPr>
              <a:t> OS </a:t>
            </a:r>
            <a:r>
              <a:rPr lang="es-ES" dirty="0" err="1">
                <a:solidFill>
                  <a:srgbClr val="C00000"/>
                </a:solidFill>
              </a:rPr>
              <a:t>given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specific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goals</a:t>
            </a:r>
            <a:r>
              <a:rPr lang="es-ES" dirty="0">
                <a:solidFill>
                  <a:srgbClr val="C00000"/>
                </a:solidFill>
              </a:rPr>
              <a:t> and local </a:t>
            </a:r>
            <a:r>
              <a:rPr lang="es-ES" dirty="0" err="1">
                <a:solidFill>
                  <a:srgbClr val="C00000"/>
                </a:solidFill>
              </a:rPr>
              <a:t>constraints</a:t>
            </a:r>
            <a:r>
              <a:rPr lang="es-ES" dirty="0">
                <a:solidFill>
                  <a:srgbClr val="C00000"/>
                </a:solidFill>
              </a:rPr>
              <a:t>?</a:t>
            </a:r>
          </a:p>
          <a:p>
            <a:endParaRPr lang="es-ES" sz="2000" dirty="0"/>
          </a:p>
          <a:p>
            <a:pPr marL="342900" indent="-342900">
              <a:buFont typeface="+mj-lt"/>
              <a:buAutoNum type="arabicPeriod"/>
            </a:pPr>
            <a:r>
              <a:rPr lang="es-ES" b="1" dirty="0" err="1"/>
              <a:t>Typology</a:t>
            </a:r>
            <a:r>
              <a:rPr lang="es-ES" b="1" dirty="0"/>
              <a:t> of </a:t>
            </a:r>
            <a:r>
              <a:rPr lang="es-ES" b="1" dirty="0" err="1"/>
              <a:t>research</a:t>
            </a:r>
            <a:r>
              <a:rPr lang="es-ES" b="1" dirty="0"/>
              <a:t> </a:t>
            </a:r>
            <a:r>
              <a:rPr lang="es-ES" b="1" dirty="0" err="1"/>
              <a:t>environment</a:t>
            </a:r>
            <a:r>
              <a:rPr lang="es-ES" b="1" dirty="0"/>
              <a:t> (</a:t>
            </a:r>
            <a:r>
              <a:rPr lang="es-ES" b="1" dirty="0" err="1"/>
              <a:t>broad</a:t>
            </a:r>
            <a:r>
              <a:rPr lang="es-ES" b="1" dirty="0"/>
              <a:t> </a:t>
            </a:r>
            <a:r>
              <a:rPr lang="es-ES" b="1" dirty="0" err="1"/>
              <a:t>institutional</a:t>
            </a:r>
            <a:r>
              <a:rPr lang="es-ES" b="1" dirty="0"/>
              <a:t> </a:t>
            </a:r>
            <a:r>
              <a:rPr lang="es-ES" b="1" dirty="0" err="1"/>
              <a:t>context</a:t>
            </a:r>
            <a:r>
              <a:rPr lang="es-ES" b="1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600" dirty="0" err="1"/>
              <a:t>Funding</a:t>
            </a:r>
            <a:r>
              <a:rPr lang="es-ES" sz="1600" dirty="0"/>
              <a:t>, </a:t>
            </a:r>
            <a:r>
              <a:rPr lang="es-ES" sz="1600" dirty="0" err="1"/>
              <a:t>bureaucracy</a:t>
            </a:r>
            <a:r>
              <a:rPr lang="es-ES" sz="1600" dirty="0"/>
              <a:t>, </a:t>
            </a:r>
            <a:r>
              <a:rPr lang="es-ES" sz="1600" dirty="0" err="1"/>
              <a:t>int’l</a:t>
            </a:r>
            <a:r>
              <a:rPr lang="es-ES" sz="1600" dirty="0"/>
              <a:t> </a:t>
            </a:r>
            <a:r>
              <a:rPr lang="es-ES" sz="1600" dirty="0" err="1"/>
              <a:t>mobility</a:t>
            </a:r>
            <a:r>
              <a:rPr lang="es-ES" sz="1600" dirty="0"/>
              <a:t>, etc.</a:t>
            </a:r>
          </a:p>
          <a:p>
            <a:pPr lvl="1"/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b="1" dirty="0" err="1"/>
              <a:t>Indicators</a:t>
            </a:r>
            <a:r>
              <a:rPr lang="es-ES" b="1" dirty="0"/>
              <a:t> of OS </a:t>
            </a:r>
            <a:r>
              <a:rPr lang="es-ES" b="1" dirty="0" err="1"/>
              <a:t>capabilities</a:t>
            </a:r>
            <a:r>
              <a:rPr lang="es-ES" b="1" dirty="0"/>
              <a:t> (OS </a:t>
            </a:r>
            <a:r>
              <a:rPr lang="es-ES" b="1" dirty="0" err="1"/>
              <a:t>context</a:t>
            </a:r>
            <a:r>
              <a:rPr lang="es-ES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/>
              <a:t>Data </a:t>
            </a:r>
            <a:r>
              <a:rPr lang="es-ES" sz="1600" dirty="0" err="1"/>
              <a:t>generation</a:t>
            </a:r>
            <a:r>
              <a:rPr lang="es-ES" sz="1600" dirty="0"/>
              <a:t>: training, </a:t>
            </a:r>
            <a:r>
              <a:rPr lang="es-ES" sz="1600" dirty="0" err="1"/>
              <a:t>equipment</a:t>
            </a:r>
            <a:r>
              <a:rPr lang="es-ES" sz="1600" dirty="0"/>
              <a:t>, </a:t>
            </a:r>
            <a:r>
              <a:rPr lang="es-ES" sz="1600" dirty="0" err="1"/>
              <a:t>core</a:t>
            </a:r>
            <a:r>
              <a:rPr lang="es-ES" sz="1600" dirty="0"/>
              <a:t> </a:t>
            </a:r>
            <a:r>
              <a:rPr lang="es-ES" sz="1600" dirty="0" err="1"/>
              <a:t>funding</a:t>
            </a:r>
            <a:endParaRPr lang="es-E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/>
              <a:t>Data </a:t>
            </a:r>
            <a:r>
              <a:rPr lang="es-ES" sz="1600" dirty="0" err="1"/>
              <a:t>curation</a:t>
            </a:r>
            <a:r>
              <a:rPr lang="es-ES" sz="1600" dirty="0"/>
              <a:t>: training,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/>
              <a:t>Data </a:t>
            </a:r>
            <a:r>
              <a:rPr lang="es-ES" sz="1600" dirty="0" err="1"/>
              <a:t>sharing</a:t>
            </a:r>
            <a:r>
              <a:rPr lang="es-ES" sz="1600" dirty="0"/>
              <a:t>: </a:t>
            </a:r>
            <a:r>
              <a:rPr lang="es-ES" sz="1600" dirty="0" err="1"/>
              <a:t>institutional</a:t>
            </a:r>
            <a:r>
              <a:rPr lang="es-ES" sz="1600" dirty="0"/>
              <a:t> </a:t>
            </a:r>
            <a:r>
              <a:rPr lang="es-ES" sz="1600" dirty="0" err="1"/>
              <a:t>policies</a:t>
            </a:r>
            <a:r>
              <a:rPr lang="es-ES" sz="1600" dirty="0"/>
              <a:t>, </a:t>
            </a:r>
            <a:r>
              <a:rPr lang="es-ES" sz="1600" dirty="0" err="1"/>
              <a:t>awareness</a:t>
            </a:r>
            <a:r>
              <a:rPr lang="es-ES" sz="1600" dirty="0"/>
              <a:t> of </a:t>
            </a:r>
            <a:r>
              <a:rPr lang="es-ES" sz="1600" dirty="0" err="1"/>
              <a:t>shared</a:t>
            </a:r>
            <a:r>
              <a:rPr lang="es-ES" sz="1600" dirty="0"/>
              <a:t> </a:t>
            </a:r>
            <a:r>
              <a:rPr lang="es-ES" sz="1600" dirty="0" err="1"/>
              <a:t>options</a:t>
            </a:r>
            <a:r>
              <a:rPr lang="es-ES" sz="1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600" b="1" dirty="0"/>
          </a:p>
          <a:p>
            <a:pPr marL="342900" indent="-342900">
              <a:buFont typeface="+mj-lt"/>
              <a:buAutoNum type="arabicPeriod" startAt="3"/>
            </a:pPr>
            <a:r>
              <a:rPr lang="es-ES" b="1" dirty="0" err="1"/>
              <a:t>Indicators</a:t>
            </a:r>
            <a:r>
              <a:rPr lang="es-ES" b="1" dirty="0"/>
              <a:t> of OS </a:t>
            </a:r>
            <a:r>
              <a:rPr lang="es-ES" b="1" dirty="0" err="1"/>
              <a:t>practices</a:t>
            </a:r>
            <a:r>
              <a:rPr lang="es-E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Data </a:t>
            </a:r>
            <a:r>
              <a:rPr lang="es-ES" sz="1600" dirty="0" err="1"/>
              <a:t>generation</a:t>
            </a: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Data </a:t>
            </a:r>
            <a:r>
              <a:rPr lang="es-ES" sz="1600" dirty="0" err="1"/>
              <a:t>usage</a:t>
            </a:r>
            <a:endParaRPr lang="es-ES" sz="1600" dirty="0"/>
          </a:p>
          <a:p>
            <a:endParaRPr lang="es-ES" sz="1600" dirty="0"/>
          </a:p>
          <a:p>
            <a:pPr marL="285750" indent="-285750">
              <a:buFont typeface="Wingdings" pitchFamily="2" charset="2"/>
              <a:buChar char="à"/>
            </a:pPr>
            <a:r>
              <a:rPr lang="es-ES" sz="1600" dirty="0" err="1">
                <a:solidFill>
                  <a:srgbClr val="C00000"/>
                </a:solidFill>
                <a:sym typeface="Wingdings" pitchFamily="2" charset="2"/>
              </a:rPr>
              <a:t>Rather</a:t>
            </a:r>
            <a:r>
              <a:rPr lang="es-ES" sz="16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s-ES" sz="1600" dirty="0" err="1">
                <a:solidFill>
                  <a:srgbClr val="C00000"/>
                </a:solidFill>
                <a:sym typeface="Wingdings" pitchFamily="2" charset="2"/>
              </a:rPr>
              <a:t>than</a:t>
            </a:r>
            <a:r>
              <a:rPr lang="es-ES" sz="1600" dirty="0">
                <a:solidFill>
                  <a:srgbClr val="C00000"/>
                </a:solidFill>
                <a:sym typeface="Wingdings" pitchFamily="2" charset="2"/>
              </a:rPr>
              <a:t> a NPM </a:t>
            </a:r>
            <a:r>
              <a:rPr lang="es-ES" sz="1600" dirty="0" err="1">
                <a:solidFill>
                  <a:srgbClr val="C00000"/>
                </a:solidFill>
                <a:sym typeface="Wingdings" pitchFamily="2" charset="2"/>
              </a:rPr>
              <a:t>competitive</a:t>
            </a:r>
            <a:r>
              <a:rPr lang="es-ES" sz="1600" dirty="0">
                <a:solidFill>
                  <a:srgbClr val="C00000"/>
                </a:solidFill>
                <a:sym typeface="Wingdings" pitchFamily="2" charset="2"/>
              </a:rPr>
              <a:t> benchmarking </a:t>
            </a:r>
            <a:r>
              <a:rPr lang="es-ES" sz="1600" dirty="0" err="1">
                <a:solidFill>
                  <a:srgbClr val="C00000"/>
                </a:solidFill>
                <a:sym typeface="Wingdings" pitchFamily="2" charset="2"/>
              </a:rPr>
              <a:t>fosters</a:t>
            </a:r>
            <a:r>
              <a:rPr lang="es-ES" sz="16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s-ES" sz="1600" dirty="0" err="1">
                <a:solidFill>
                  <a:srgbClr val="C00000"/>
                </a:solidFill>
                <a:sym typeface="Wingdings" pitchFamily="2" charset="2"/>
              </a:rPr>
              <a:t>awareness</a:t>
            </a:r>
            <a:r>
              <a:rPr lang="es-ES" sz="1600" dirty="0">
                <a:solidFill>
                  <a:srgbClr val="C00000"/>
                </a:solidFill>
                <a:sym typeface="Wingdings" pitchFamily="2" charset="2"/>
              </a:rPr>
              <a:t> of HOW to </a:t>
            </a:r>
            <a:r>
              <a:rPr lang="es-ES" sz="1600" dirty="0" err="1">
                <a:solidFill>
                  <a:srgbClr val="C00000"/>
                </a:solidFill>
                <a:sym typeface="Wingdings" pitchFamily="2" charset="2"/>
              </a:rPr>
              <a:t>improve</a:t>
            </a:r>
            <a:r>
              <a:rPr lang="es-ES" sz="1600" dirty="0">
                <a:solidFill>
                  <a:srgbClr val="C00000"/>
                </a:solidFill>
                <a:sym typeface="Wingdings" pitchFamily="2" charset="2"/>
              </a:rPr>
              <a:t>, </a:t>
            </a:r>
            <a:r>
              <a:rPr lang="es-ES" sz="1600" dirty="0" err="1">
                <a:solidFill>
                  <a:srgbClr val="C00000"/>
                </a:solidFill>
                <a:sym typeface="Wingdings" pitchFamily="2" charset="2"/>
              </a:rPr>
              <a:t>via</a:t>
            </a:r>
            <a:r>
              <a:rPr lang="es-ES" sz="16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s-ES" sz="1600" dirty="0" err="1">
                <a:solidFill>
                  <a:srgbClr val="C00000"/>
                </a:solidFill>
                <a:sym typeface="Wingdings" pitchFamily="2" charset="2"/>
              </a:rPr>
              <a:t>capabilites</a:t>
            </a:r>
            <a:r>
              <a:rPr lang="es-ES" sz="1600" dirty="0">
                <a:solidFill>
                  <a:srgbClr val="C00000"/>
                </a:solidFill>
                <a:sym typeface="Wingdings" pitchFamily="2" charset="2"/>
              </a:rPr>
              <a:t>.</a:t>
            </a:r>
            <a:endParaRPr lang="es-ES" sz="20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DAAD3E-D136-BC40-9AE0-9BA4EA5250DD}"/>
              </a:ext>
            </a:extLst>
          </p:cNvPr>
          <p:cNvSpPr txBox="1"/>
          <p:nvPr/>
        </p:nvSpPr>
        <p:spPr>
          <a:xfrm>
            <a:off x="5562600" y="6197951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Inspired</a:t>
            </a:r>
            <a:r>
              <a:rPr lang="es-ES" sz="1400" dirty="0"/>
              <a:t> </a:t>
            </a:r>
            <a:r>
              <a:rPr lang="es-ES" sz="1400" dirty="0" err="1"/>
              <a:t>on</a:t>
            </a:r>
            <a:r>
              <a:rPr lang="es-ES" sz="1400" dirty="0"/>
              <a:t> </a:t>
            </a:r>
            <a:r>
              <a:rPr lang="es-ES" sz="1400" dirty="0" err="1"/>
              <a:t>Bezuidenhout</a:t>
            </a:r>
            <a:r>
              <a:rPr lang="es-ES" sz="1400" dirty="0"/>
              <a:t> et al. (2017)</a:t>
            </a:r>
          </a:p>
        </p:txBody>
      </p:sp>
    </p:spTree>
    <p:extLst>
      <p:ext uri="{BB962C8B-B14F-4D97-AF65-F5344CB8AC3E}">
        <p14:creationId xmlns:p14="http://schemas.microsoft.com/office/powerpoint/2010/main" val="35865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 eaLnBrk="1" hangingPunct="1"/>
            <a:r>
              <a:rPr lang="ca-ES" sz="2400" dirty="0" err="1"/>
              <a:t>Three</a:t>
            </a:r>
            <a:r>
              <a:rPr lang="ca-ES" sz="2400" dirty="0"/>
              <a:t> </a:t>
            </a:r>
            <a:r>
              <a:rPr lang="ca-ES" sz="2400" dirty="0" err="1"/>
              <a:t>innovation</a:t>
            </a:r>
            <a:r>
              <a:rPr lang="ca-ES" sz="2400" dirty="0"/>
              <a:t> </a:t>
            </a:r>
            <a:r>
              <a:rPr lang="ca-ES" sz="2400" dirty="0" err="1"/>
              <a:t>frames</a:t>
            </a:r>
            <a:r>
              <a:rPr lang="ca-ES" sz="2400" dirty="0"/>
              <a:t> </a:t>
            </a:r>
            <a:r>
              <a:rPr lang="ca-ES" sz="1800" dirty="0"/>
              <a:t>(</a:t>
            </a:r>
            <a:r>
              <a:rPr lang="ca-ES" sz="1800" dirty="0" err="1"/>
              <a:t>Schot</a:t>
            </a:r>
            <a:r>
              <a:rPr lang="ca-ES" sz="1800" dirty="0"/>
              <a:t> </a:t>
            </a:r>
            <a:r>
              <a:rPr lang="ca-ES" sz="1800" dirty="0" err="1"/>
              <a:t>and</a:t>
            </a:r>
            <a:r>
              <a:rPr lang="ca-ES" sz="1800" dirty="0"/>
              <a:t> </a:t>
            </a:r>
            <a:r>
              <a:rPr lang="ca-ES" sz="1800" dirty="0" err="1"/>
              <a:t>Steinmueller</a:t>
            </a:r>
            <a:r>
              <a:rPr lang="ca-ES" sz="1800" dirty="0"/>
              <a:t>, 2018)</a:t>
            </a:r>
            <a:endParaRPr lang="en-GB" sz="24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/>
          <a:p>
            <a:pPr marL="857250" lvl="1" indent="-457200" eaLnBrk="1" hangingPunct="1"/>
            <a:endParaRPr lang="en-GB" sz="2000" dirty="0">
              <a:solidFill>
                <a:srgbClr val="C00000"/>
              </a:solidFill>
            </a:endParaRPr>
          </a:p>
          <a:p>
            <a:pPr marL="457200" indent="-457200" eaLnBrk="1" hangingPunct="1"/>
            <a:endParaRPr lang="en-GB" dirty="0"/>
          </a:p>
          <a:p>
            <a:pPr marL="457200" indent="-457200" eaLnBrk="1" hangingPunct="1">
              <a:buNone/>
            </a:pP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Linear model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postwar</a:t>
            </a:r>
            <a:r>
              <a:rPr lang="en-GB" sz="16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until 1980s)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kern="0" dirty="0">
                <a:solidFill>
                  <a:srgbClr val="000000"/>
                </a:solidFill>
                <a:latin typeface="Arial"/>
                <a:cs typeface="Arial"/>
              </a:rPr>
              <a:t>Science </a:t>
            </a:r>
            <a:r>
              <a:rPr lang="en-GB" kern="0" dirty="0">
                <a:solidFill>
                  <a:srgbClr val="000000"/>
                </a:solidFill>
                <a:latin typeface="Arial"/>
                <a:cs typeface="Arial"/>
                <a:sym typeface="Wingdings" pitchFamily="2" charset="2"/>
              </a:rPr>
              <a:t></a:t>
            </a:r>
            <a:r>
              <a:rPr lang="en-GB" kern="0" dirty="0">
                <a:solidFill>
                  <a:srgbClr val="000000"/>
                </a:solidFill>
                <a:latin typeface="Arial"/>
                <a:cs typeface="Arial"/>
              </a:rPr>
              <a:t> Technology </a:t>
            </a:r>
            <a:r>
              <a:rPr lang="en-GB" kern="0" dirty="0">
                <a:solidFill>
                  <a:srgbClr val="000000"/>
                </a:solidFill>
                <a:latin typeface="Arial"/>
                <a:cs typeface="Arial"/>
                <a:sym typeface="Wingdings" pitchFamily="2" charset="2"/>
              </a:rPr>
              <a:t></a:t>
            </a:r>
            <a:r>
              <a:rPr lang="en-GB" kern="0" dirty="0">
                <a:solidFill>
                  <a:srgbClr val="000000"/>
                </a:solidFill>
                <a:latin typeface="Arial"/>
                <a:cs typeface="Arial"/>
              </a:rPr>
              <a:t> Innovation </a:t>
            </a:r>
            <a:r>
              <a:rPr lang="en-GB" kern="0" dirty="0">
                <a:solidFill>
                  <a:srgbClr val="000000"/>
                </a:solidFill>
                <a:latin typeface="Arial"/>
                <a:cs typeface="Arial"/>
                <a:sym typeface="Wingdings" pitchFamily="2" charset="2"/>
              </a:rPr>
              <a:t> Well-being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kern="0" dirty="0">
                <a:solidFill>
                  <a:srgbClr val="C00000"/>
                </a:solidFill>
                <a:latin typeface="Arial"/>
                <a:cs typeface="Arial"/>
                <a:sym typeface="Wingdings" pitchFamily="2" charset="2"/>
              </a:rPr>
              <a:t>Input ($, people) and output (pubs, pats) indicators of STI.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Innovation Systems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(early 1990s until late 2000s)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a-ES" kern="0" dirty="0" err="1"/>
              <a:t>Interactions</a:t>
            </a:r>
            <a:r>
              <a:rPr lang="ca-ES" kern="0" dirty="0"/>
              <a:t> </a:t>
            </a:r>
            <a:r>
              <a:rPr lang="ca-ES" kern="0" dirty="0" err="1"/>
              <a:t>between</a:t>
            </a:r>
            <a:r>
              <a:rPr lang="ca-ES" kern="0" dirty="0"/>
              <a:t> </a:t>
            </a:r>
            <a:r>
              <a:rPr lang="ca-ES" kern="0" dirty="0" err="1"/>
              <a:t>stakeholders</a:t>
            </a:r>
            <a:r>
              <a:rPr lang="ca-ES" kern="0" dirty="0"/>
              <a:t> </a:t>
            </a:r>
            <a:r>
              <a:rPr lang="ca-ES" kern="0" dirty="0" err="1"/>
              <a:t>are</a:t>
            </a:r>
            <a:r>
              <a:rPr lang="ca-ES" kern="0" dirty="0"/>
              <a:t> </a:t>
            </a:r>
            <a:r>
              <a:rPr lang="ca-ES" kern="0" dirty="0" err="1"/>
              <a:t>key</a:t>
            </a:r>
            <a:r>
              <a:rPr lang="ca-ES" kern="0" dirty="0"/>
              <a:t> to </a:t>
            </a:r>
            <a:r>
              <a:rPr lang="ca-ES" kern="0" dirty="0" err="1"/>
              <a:t>produce</a:t>
            </a:r>
            <a:r>
              <a:rPr lang="ca-ES" kern="0" dirty="0"/>
              <a:t> </a:t>
            </a:r>
            <a:r>
              <a:rPr lang="ca-ES" kern="0" dirty="0" err="1"/>
              <a:t>innovation</a:t>
            </a:r>
            <a:r>
              <a:rPr lang="ca-ES" kern="0" dirty="0"/>
              <a:t>.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STI </a:t>
            </a:r>
            <a:r>
              <a:rPr kumimoji="0" lang="ca-E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interactions</a:t>
            </a: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 </a:t>
            </a:r>
            <a:r>
              <a:rPr kumimoji="0" lang="ca-E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Innovation</a:t>
            </a: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  </a:t>
            </a:r>
            <a:r>
              <a:rPr kumimoji="0" lang="ca-E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Economic</a:t>
            </a: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 </a:t>
            </a:r>
            <a:r>
              <a:rPr kumimoji="0" lang="ca-E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Growth</a:t>
            </a: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  </a:t>
            </a:r>
            <a:r>
              <a:rPr kumimoji="0" lang="ca-E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Wingdings" pitchFamily="2" charset="2"/>
              </a:rPr>
              <a:t>Wellbeing</a:t>
            </a:r>
            <a:endParaRPr kumimoji="0" lang="ca-ES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sym typeface="Wingdings" pitchFamily="2" charset="2"/>
            </a:endParaRP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a-ES" kern="0" dirty="0">
                <a:solidFill>
                  <a:srgbClr val="C00000"/>
                </a:solidFill>
                <a:sym typeface="Wingdings" pitchFamily="2" charset="2"/>
              </a:rPr>
              <a:t>OECD Oslo Manual (1992)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ca-E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  <a:sym typeface="Wingdings" pitchFamily="2" charset="2"/>
            </a:endParaRPr>
          </a:p>
          <a:p>
            <a:pPr marL="400050" lvl="1">
              <a:spcBef>
                <a:spcPct val="20000"/>
              </a:spcBef>
              <a:defRPr/>
            </a:pPr>
            <a:endParaRPr lang="ca-ES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96064" cy="838200"/>
          </a:xfrm>
        </p:spPr>
        <p:txBody>
          <a:bodyPr/>
          <a:lstStyle/>
          <a:p>
            <a:r>
              <a:rPr lang="es-ES" sz="2000" b="1" noProof="0" dirty="0" err="1">
                <a:solidFill>
                  <a:srgbClr val="C00000"/>
                </a:solidFill>
              </a:rPr>
              <a:t>Innovation</a:t>
            </a:r>
            <a:r>
              <a:rPr lang="es-ES" sz="2000" b="1" noProof="0" dirty="0">
                <a:solidFill>
                  <a:srgbClr val="C00000"/>
                </a:solidFill>
              </a:rPr>
              <a:t>, </a:t>
            </a:r>
            <a:r>
              <a:rPr lang="es-ES" sz="2000" b="1" noProof="0" dirty="0" err="1">
                <a:solidFill>
                  <a:srgbClr val="C00000"/>
                </a:solidFill>
              </a:rPr>
              <a:t>economic</a:t>
            </a:r>
            <a:r>
              <a:rPr lang="es-ES" sz="2000" b="1" noProof="0" dirty="0">
                <a:solidFill>
                  <a:srgbClr val="C00000"/>
                </a:solidFill>
              </a:rPr>
              <a:t> </a:t>
            </a:r>
            <a:r>
              <a:rPr lang="es-ES" sz="2000" b="1" noProof="0" dirty="0" err="1">
                <a:solidFill>
                  <a:srgbClr val="C00000"/>
                </a:solidFill>
              </a:rPr>
              <a:t>growth</a:t>
            </a:r>
            <a:r>
              <a:rPr lang="es-ES" sz="2000" b="1" noProof="0" dirty="0">
                <a:solidFill>
                  <a:srgbClr val="C00000"/>
                </a:solidFill>
              </a:rPr>
              <a:t> and </a:t>
            </a:r>
            <a:r>
              <a:rPr lang="es-ES" sz="2000" b="1" noProof="0" dirty="0" err="1">
                <a:solidFill>
                  <a:srgbClr val="C00000"/>
                </a:solidFill>
              </a:rPr>
              <a:t>well-being</a:t>
            </a:r>
            <a:endParaRPr lang="es-ES" sz="2000" b="1" noProof="0" dirty="0">
              <a:solidFill>
                <a:srgbClr val="C000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7808" y="1340768"/>
            <a:ext cx="7846640" cy="51125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sz="1600" dirty="0">
                <a:solidFill>
                  <a:schemeClr val="tx1"/>
                </a:solidFill>
              </a:rPr>
              <a:t>“</a:t>
            </a:r>
            <a:r>
              <a:rPr lang="es-ES" sz="1600" dirty="0" err="1">
                <a:solidFill>
                  <a:schemeClr val="tx1"/>
                </a:solidFill>
              </a:rPr>
              <a:t>There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is</a:t>
            </a:r>
            <a:r>
              <a:rPr lang="es-ES" sz="1600" dirty="0">
                <a:solidFill>
                  <a:schemeClr val="tx1"/>
                </a:solidFill>
              </a:rPr>
              <a:t> a </a:t>
            </a:r>
            <a:r>
              <a:rPr lang="es-ES" sz="1600" dirty="0" err="1">
                <a:solidFill>
                  <a:schemeClr val="tx1"/>
                </a:solidFill>
              </a:rPr>
              <a:t>wide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consensus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that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the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disconnection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between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economic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growth</a:t>
            </a:r>
            <a:r>
              <a:rPr lang="es-ES" sz="1600" b="1" dirty="0">
                <a:solidFill>
                  <a:schemeClr val="tx1"/>
                </a:solidFill>
              </a:rPr>
              <a:t> and </a:t>
            </a:r>
            <a:r>
              <a:rPr lang="es-ES" sz="1600" b="1" dirty="0" err="1">
                <a:solidFill>
                  <a:schemeClr val="tx1"/>
                </a:solidFill>
              </a:rPr>
              <a:t>well-being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is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increasing</a:t>
            </a:r>
            <a:r>
              <a:rPr lang="es-ES" sz="1600" b="1" dirty="0">
                <a:solidFill>
                  <a:schemeClr val="tx1"/>
                </a:solidFill>
              </a:rPr>
              <a:t>. </a:t>
            </a:r>
          </a:p>
          <a:p>
            <a:pPr marL="457200" lvl="1" indent="0">
              <a:buNone/>
            </a:pPr>
            <a:endParaRPr lang="es-ES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s-ES" sz="1600" dirty="0">
                <a:solidFill>
                  <a:schemeClr val="tx1"/>
                </a:solidFill>
              </a:rPr>
              <a:t>At </a:t>
            </a:r>
            <a:r>
              <a:rPr lang="es-ES" sz="1600" dirty="0" err="1">
                <a:solidFill>
                  <a:schemeClr val="tx1"/>
                </a:solidFill>
              </a:rPr>
              <a:t>the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same</a:t>
            </a:r>
            <a:r>
              <a:rPr lang="es-ES" sz="1600" dirty="0">
                <a:solidFill>
                  <a:schemeClr val="tx1"/>
                </a:solidFill>
              </a:rPr>
              <a:t> time </a:t>
            </a:r>
            <a:r>
              <a:rPr lang="es-ES" sz="1600" dirty="0" err="1">
                <a:solidFill>
                  <a:schemeClr val="tx1"/>
                </a:solidFill>
              </a:rPr>
              <a:t>research</a:t>
            </a:r>
            <a:r>
              <a:rPr lang="es-ES" sz="1600" dirty="0">
                <a:solidFill>
                  <a:schemeClr val="tx1"/>
                </a:solidFill>
              </a:rPr>
              <a:t> and </a:t>
            </a:r>
            <a:r>
              <a:rPr lang="es-ES" sz="1600" dirty="0" err="1">
                <a:solidFill>
                  <a:schemeClr val="tx1"/>
                </a:solidFill>
              </a:rPr>
              <a:t>innovation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have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become</a:t>
            </a:r>
            <a:r>
              <a:rPr lang="es-ES" sz="1600" dirty="0">
                <a:solidFill>
                  <a:schemeClr val="tx1"/>
                </a:solidFill>
              </a:rPr>
              <a:t> of </a:t>
            </a:r>
            <a:r>
              <a:rPr lang="es-ES" sz="1600" dirty="0" err="1">
                <a:solidFill>
                  <a:schemeClr val="tx1"/>
                </a:solidFill>
              </a:rPr>
              <a:t>the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main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engines</a:t>
            </a:r>
            <a:r>
              <a:rPr lang="es-ES" sz="1600" dirty="0">
                <a:solidFill>
                  <a:schemeClr val="tx1"/>
                </a:solidFill>
              </a:rPr>
              <a:t> of </a:t>
            </a:r>
            <a:r>
              <a:rPr lang="es-ES" sz="1600" dirty="0" err="1">
                <a:solidFill>
                  <a:schemeClr val="tx1"/>
                </a:solidFill>
              </a:rPr>
              <a:t>growth</a:t>
            </a:r>
            <a:r>
              <a:rPr lang="es-ES" sz="1600" dirty="0">
                <a:solidFill>
                  <a:schemeClr val="tx1"/>
                </a:solidFill>
              </a:rPr>
              <a:t>. </a:t>
            </a:r>
            <a:r>
              <a:rPr lang="es-ES" sz="1600" dirty="0" err="1">
                <a:solidFill>
                  <a:schemeClr val="tx1"/>
                </a:solidFill>
              </a:rPr>
              <a:t>However</a:t>
            </a:r>
            <a:r>
              <a:rPr lang="es-ES" sz="1600" dirty="0">
                <a:solidFill>
                  <a:schemeClr val="tx1"/>
                </a:solidFill>
              </a:rPr>
              <a:t>, </a:t>
            </a:r>
            <a:r>
              <a:rPr lang="es-ES" sz="1600" dirty="0" err="1">
                <a:solidFill>
                  <a:schemeClr val="tx1"/>
                </a:solidFill>
              </a:rPr>
              <a:t>these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two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orveraching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trends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have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not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yet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been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reconciled</a:t>
            </a:r>
            <a:r>
              <a:rPr lang="es-ES" sz="1600" dirty="0">
                <a:solidFill>
                  <a:schemeClr val="tx1"/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es-ES" sz="1600" dirty="0" err="1">
                <a:solidFill>
                  <a:schemeClr val="tx1"/>
                </a:solidFill>
              </a:rPr>
              <a:t>there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is</a:t>
            </a:r>
            <a:r>
              <a:rPr lang="es-ES" sz="1600" dirty="0">
                <a:solidFill>
                  <a:schemeClr val="tx1"/>
                </a:solidFill>
              </a:rPr>
              <a:t> a </a:t>
            </a:r>
            <a:r>
              <a:rPr lang="es-ES" sz="1600" dirty="0" err="1">
                <a:solidFill>
                  <a:schemeClr val="tx1"/>
                </a:solidFill>
              </a:rPr>
              <a:t>clear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lack</a:t>
            </a:r>
            <a:r>
              <a:rPr lang="es-ES" sz="1600" b="1" dirty="0">
                <a:solidFill>
                  <a:schemeClr val="tx1"/>
                </a:solidFill>
              </a:rPr>
              <a:t> of </a:t>
            </a:r>
            <a:r>
              <a:rPr lang="es-ES" sz="1600" b="1" dirty="0" err="1">
                <a:solidFill>
                  <a:schemeClr val="tx1"/>
                </a:solidFill>
              </a:rPr>
              <a:t>explotaition</a:t>
            </a:r>
            <a:r>
              <a:rPr lang="es-ES" sz="1600" b="1" dirty="0">
                <a:solidFill>
                  <a:schemeClr val="tx1"/>
                </a:solidFill>
              </a:rPr>
              <a:t> of </a:t>
            </a:r>
            <a:r>
              <a:rPr lang="es-ES" sz="1600" b="1" dirty="0" err="1">
                <a:solidFill>
                  <a:schemeClr val="tx1"/>
                </a:solidFill>
              </a:rPr>
              <a:t>innovative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solutions</a:t>
            </a:r>
            <a:r>
              <a:rPr lang="es-ES" sz="1600" b="1" dirty="0">
                <a:solidFill>
                  <a:schemeClr val="tx1"/>
                </a:solidFill>
              </a:rPr>
              <a:t> to </a:t>
            </a:r>
            <a:r>
              <a:rPr lang="es-ES" sz="1600" b="1" dirty="0" err="1">
                <a:solidFill>
                  <a:schemeClr val="tx1"/>
                </a:solidFill>
              </a:rPr>
              <a:t>address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these</a:t>
            </a:r>
            <a:r>
              <a:rPr lang="es-ES" sz="1600" b="1" dirty="0">
                <a:solidFill>
                  <a:schemeClr val="tx1"/>
                </a:solidFill>
              </a:rPr>
              <a:t> social </a:t>
            </a:r>
            <a:r>
              <a:rPr lang="es-ES" sz="1600" b="1" dirty="0" err="1">
                <a:solidFill>
                  <a:schemeClr val="tx1"/>
                </a:solidFill>
              </a:rPr>
              <a:t>challenges</a:t>
            </a:r>
            <a:r>
              <a:rPr lang="es-ES" sz="1600" dirty="0">
                <a:solidFill>
                  <a:schemeClr val="tx1"/>
                </a:solidFill>
              </a:rPr>
              <a:t>.” </a:t>
            </a:r>
          </a:p>
          <a:p>
            <a:pPr marL="457200" lvl="1" indent="0">
              <a:buNone/>
            </a:pPr>
            <a:r>
              <a:rPr lang="es-ES" sz="1800" dirty="0"/>
              <a:t>		</a:t>
            </a:r>
            <a:r>
              <a:rPr lang="es-ES" sz="1600" dirty="0"/>
              <a:t>OECD, 2011, 7-8 </a:t>
            </a:r>
            <a:r>
              <a:rPr lang="es-ES" sz="1600" dirty="0" err="1"/>
              <a:t>cited</a:t>
            </a:r>
            <a:r>
              <a:rPr lang="es-ES" sz="1600" dirty="0"/>
              <a:t> </a:t>
            </a:r>
            <a:r>
              <a:rPr lang="es-ES" sz="1600" dirty="0" err="1"/>
              <a:t>by</a:t>
            </a:r>
            <a:r>
              <a:rPr lang="es-ES" sz="1600" dirty="0"/>
              <a:t> Salazar et al. (2014) </a:t>
            </a:r>
          </a:p>
          <a:p>
            <a:pPr marL="457200" lvl="1" indent="0">
              <a:buNone/>
            </a:pPr>
            <a:endParaRPr lang="es-ES" sz="1600" dirty="0"/>
          </a:p>
          <a:p>
            <a:pPr marL="457200" lvl="1" indent="0">
              <a:buNone/>
            </a:pPr>
            <a:r>
              <a:rPr lang="es-ES" sz="1600" dirty="0">
                <a:solidFill>
                  <a:schemeClr val="tx1"/>
                </a:solidFill>
              </a:rPr>
              <a:t>‘</a:t>
            </a:r>
            <a:r>
              <a:rPr lang="es-ES" sz="1600" dirty="0" err="1">
                <a:solidFill>
                  <a:schemeClr val="tx1"/>
                </a:solidFill>
              </a:rPr>
              <a:t>this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articulation</a:t>
            </a:r>
            <a:r>
              <a:rPr lang="es-ES" sz="1600" b="1" dirty="0">
                <a:solidFill>
                  <a:schemeClr val="tx1"/>
                </a:solidFill>
              </a:rPr>
              <a:t> [of </a:t>
            </a:r>
            <a:r>
              <a:rPr lang="es-ES" sz="1600" b="1" dirty="0" err="1">
                <a:solidFill>
                  <a:schemeClr val="tx1"/>
                </a:solidFill>
              </a:rPr>
              <a:t>economic</a:t>
            </a:r>
            <a:r>
              <a:rPr lang="es-ES" sz="1600" b="1" dirty="0">
                <a:solidFill>
                  <a:schemeClr val="tx1"/>
                </a:solidFill>
              </a:rPr>
              <a:t> and social </a:t>
            </a:r>
            <a:r>
              <a:rPr lang="es-ES" sz="1600" b="1" dirty="0" err="1">
                <a:solidFill>
                  <a:schemeClr val="tx1"/>
                </a:solidFill>
              </a:rPr>
              <a:t>development</a:t>
            </a:r>
            <a:r>
              <a:rPr lang="es-ES" sz="1600" b="1" dirty="0">
                <a:solidFill>
                  <a:schemeClr val="tx1"/>
                </a:solidFill>
              </a:rPr>
              <a:t>] </a:t>
            </a:r>
            <a:r>
              <a:rPr lang="es-ES" sz="1600" dirty="0" err="1">
                <a:solidFill>
                  <a:schemeClr val="tx1"/>
                </a:solidFill>
              </a:rPr>
              <a:t>is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the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basis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for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an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equal</a:t>
            </a:r>
            <a:r>
              <a:rPr lang="es-ES" sz="1600" dirty="0">
                <a:solidFill>
                  <a:schemeClr val="tx1"/>
                </a:solidFill>
              </a:rPr>
              <a:t>, inclusive, and </a:t>
            </a:r>
            <a:r>
              <a:rPr lang="es-ES" sz="1600" dirty="0" err="1">
                <a:solidFill>
                  <a:schemeClr val="tx1"/>
                </a:solidFill>
              </a:rPr>
              <a:t>peaceful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society</a:t>
            </a:r>
            <a:r>
              <a:rPr lang="es-ES" sz="1600" dirty="0">
                <a:solidFill>
                  <a:schemeClr val="tx1"/>
                </a:solidFill>
              </a:rPr>
              <a:t>’ </a:t>
            </a:r>
          </a:p>
          <a:p>
            <a:pPr marL="457200" lvl="1" indent="0">
              <a:buNone/>
            </a:pPr>
            <a:r>
              <a:rPr lang="es-ES" sz="1600" dirty="0"/>
              <a:t>			</a:t>
            </a:r>
            <a:r>
              <a:rPr lang="es-ES" sz="1600" dirty="0" err="1"/>
              <a:t>cited</a:t>
            </a:r>
            <a:r>
              <a:rPr lang="es-ES" sz="1600" dirty="0"/>
              <a:t> </a:t>
            </a:r>
            <a:r>
              <a:rPr lang="es-ES" sz="1600" dirty="0" err="1"/>
              <a:t>by</a:t>
            </a:r>
            <a:r>
              <a:rPr lang="es-ES" sz="1600" dirty="0"/>
              <a:t> Salazar et al. (2014, p. 143).</a:t>
            </a:r>
          </a:p>
          <a:p>
            <a:pPr marL="457200" lvl="1" indent="0">
              <a:buNone/>
            </a:pPr>
            <a:endParaRPr lang="es-ES" sz="1600" dirty="0"/>
          </a:p>
          <a:p>
            <a:pPr marL="45720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“In terms of STI policy, (…) success usually requires following policies that are </a:t>
            </a:r>
            <a:r>
              <a:rPr lang="en-US" sz="1600" b="1" dirty="0">
                <a:solidFill>
                  <a:schemeClr val="tx1"/>
                </a:solidFill>
              </a:rPr>
              <a:t>tailored to local economic and political realities </a:t>
            </a:r>
            <a:r>
              <a:rPr lang="en-US" sz="1600" dirty="0">
                <a:solidFill>
                  <a:schemeClr val="tx1"/>
                </a:solidFill>
              </a:rPr>
              <a:t>rather than obeying the dictates of the international globalization establishment.”</a:t>
            </a:r>
          </a:p>
          <a:p>
            <a:pPr marL="457200" lvl="1" indent="0">
              <a:buNone/>
            </a:pPr>
            <a:r>
              <a:rPr lang="en-US" sz="1800" dirty="0"/>
              <a:t>			</a:t>
            </a:r>
            <a:r>
              <a:rPr lang="en-US" sz="1600" dirty="0" err="1"/>
              <a:t>Dutrénit</a:t>
            </a:r>
            <a:r>
              <a:rPr lang="en-US" sz="1600" dirty="0"/>
              <a:t> and </a:t>
            </a:r>
            <a:r>
              <a:rPr lang="en-US" sz="1600" dirty="0" err="1"/>
              <a:t>Puchet</a:t>
            </a:r>
            <a:r>
              <a:rPr lang="en-US" sz="1600" dirty="0"/>
              <a:t> (2014, p. 212)</a:t>
            </a:r>
            <a:endParaRPr lang="es-ES" sz="1600" dirty="0"/>
          </a:p>
          <a:p>
            <a:pPr marL="457200" lvl="1" indent="0">
              <a:buNone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07422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153400" cy="838200"/>
          </a:xfrm>
        </p:spPr>
        <p:txBody>
          <a:bodyPr/>
          <a:lstStyle/>
          <a:p>
            <a:r>
              <a:rPr lang="en-GB" sz="2400" b="1" dirty="0"/>
              <a:t>Unspoken assumptions about the benefits of STI</a:t>
            </a:r>
            <a:endParaRPr lang="en-GB" sz="24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/>
          <a:p>
            <a:pPr marL="857250" lvl="1" indent="-457200" eaLnBrk="1" hangingPunct="1"/>
            <a:endParaRPr lang="en-GB" sz="2000" dirty="0">
              <a:solidFill>
                <a:srgbClr val="C00000"/>
              </a:solidFill>
            </a:endParaRPr>
          </a:p>
          <a:p>
            <a:pPr marL="457200" indent="-457200" eaLnBrk="1" hangingPunct="1"/>
            <a:endParaRPr lang="en-GB" dirty="0"/>
          </a:p>
          <a:p>
            <a:pPr marL="457200" indent="-457200" eaLnBrk="1" hangingPunct="1">
              <a:buNone/>
            </a:pP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dirty="0"/>
              <a:t>STI policy:</a:t>
            </a:r>
          </a:p>
          <a:p>
            <a:pPr marL="971550" lvl="1" indent="-514350">
              <a:buFont typeface="Arial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Knowledge from S&amp;T leads to well-being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altLang="ja-JP" sz="2000" dirty="0">
                <a:solidFill>
                  <a:srgbClr val="C00000"/>
                </a:solidFill>
              </a:rPr>
              <a:t>S</a:t>
            </a:r>
            <a:r>
              <a:rPr lang="en-GB" sz="2000" dirty="0" err="1">
                <a:solidFill>
                  <a:srgbClr val="C00000"/>
                </a:solidFill>
              </a:rPr>
              <a:t>tate</a:t>
            </a:r>
            <a:r>
              <a:rPr lang="en-GB" sz="2000" dirty="0">
                <a:solidFill>
                  <a:srgbClr val="C00000"/>
                </a:solidFill>
              </a:rPr>
              <a:t> (e.g. universities or funding agencies)</a:t>
            </a:r>
            <a:r>
              <a:rPr lang="en-US" sz="2000" dirty="0">
                <a:solidFill>
                  <a:srgbClr val="C00000"/>
                </a:solidFill>
              </a:rPr>
              <a:t> is benevolent</a:t>
            </a:r>
            <a:endParaRPr lang="en-GB" sz="2000" dirty="0">
              <a:solidFill>
                <a:srgbClr val="C00000"/>
              </a:solidFill>
            </a:endParaRPr>
          </a:p>
          <a:p>
            <a:pPr marL="971550" lvl="1" indent="-514350">
              <a:buFont typeface="Arial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Expertise serves the public good</a:t>
            </a:r>
          </a:p>
          <a:p>
            <a:endParaRPr lang="en-GB" sz="2000" dirty="0"/>
          </a:p>
          <a:p>
            <a:r>
              <a:rPr lang="en-GB" sz="2000" dirty="0"/>
              <a:t>However </a:t>
            </a:r>
            <a:r>
              <a:rPr lang="mr-IN" sz="2000" dirty="0"/>
              <a:t>–</a:t>
            </a:r>
            <a:r>
              <a:rPr lang="es-ES" sz="2000" dirty="0"/>
              <a:t> </a:t>
            </a:r>
            <a:r>
              <a:rPr lang="es-ES" sz="2000" dirty="0" err="1"/>
              <a:t>instances</a:t>
            </a:r>
            <a:r>
              <a:rPr lang="es-ES" sz="2000" dirty="0"/>
              <a:t> of </a:t>
            </a:r>
            <a:r>
              <a:rPr lang="es-ES" sz="2000" dirty="0" err="1"/>
              <a:t>assumptions</a:t>
            </a:r>
            <a:r>
              <a:rPr lang="es-ES" sz="2000" dirty="0"/>
              <a:t> </a:t>
            </a:r>
            <a:r>
              <a:rPr lang="es-ES" sz="2000" dirty="0" err="1"/>
              <a:t>breaking</a:t>
            </a:r>
            <a:r>
              <a:rPr lang="es-ES" sz="2000" dirty="0"/>
              <a:t> </a:t>
            </a:r>
            <a:r>
              <a:rPr lang="es-ES" sz="2000" dirty="0" err="1"/>
              <a:t>down</a:t>
            </a:r>
            <a:endParaRPr lang="es-ES" sz="2000" dirty="0"/>
          </a:p>
          <a:p>
            <a:endParaRPr lang="en-GB" sz="2000" dirty="0"/>
          </a:p>
          <a:p>
            <a:pPr marL="800100" lvl="1" indent="-342900">
              <a:buFont typeface="Arial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no agreement on benefits of innovation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Focus of health research only in pharma, relative neglect of public health interventions?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the state/admin can favour particular interests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Focus on nuclear energy, relative neglect of other energy techs?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experts’ views can be aligned with particular interests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Not conspiracy -- capture by particular interests</a:t>
            </a:r>
            <a:endParaRPr lang="en-GB" sz="2000" kern="0" dirty="0">
              <a:solidFill>
                <a:schemeClr val="bg2"/>
              </a:solidFill>
              <a:latin typeface="Arial"/>
              <a:cs typeface="Arial"/>
            </a:endParaRP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152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 eaLnBrk="1" hangingPunct="1"/>
            <a:r>
              <a:rPr lang="ca-ES" sz="2400" dirty="0" err="1"/>
              <a:t>Three</a:t>
            </a:r>
            <a:r>
              <a:rPr lang="ca-ES" sz="2400" dirty="0"/>
              <a:t> </a:t>
            </a:r>
            <a:r>
              <a:rPr lang="ca-ES" sz="2400" dirty="0" err="1"/>
              <a:t>innovation</a:t>
            </a:r>
            <a:r>
              <a:rPr lang="ca-ES" sz="2400" dirty="0"/>
              <a:t> </a:t>
            </a:r>
            <a:r>
              <a:rPr lang="ca-ES" sz="2400" dirty="0" err="1"/>
              <a:t>frames</a:t>
            </a:r>
            <a:r>
              <a:rPr lang="ca-ES" sz="2400" dirty="0"/>
              <a:t> </a:t>
            </a:r>
            <a:r>
              <a:rPr lang="ca-ES" sz="1800" dirty="0"/>
              <a:t>(</a:t>
            </a:r>
            <a:r>
              <a:rPr lang="ca-ES" sz="1800" dirty="0" err="1"/>
              <a:t>Schot</a:t>
            </a:r>
            <a:r>
              <a:rPr lang="ca-ES" sz="1800" dirty="0"/>
              <a:t> </a:t>
            </a:r>
            <a:r>
              <a:rPr lang="ca-ES" sz="1800" dirty="0" err="1"/>
              <a:t>and</a:t>
            </a:r>
            <a:r>
              <a:rPr lang="ca-ES" sz="1800" dirty="0"/>
              <a:t> </a:t>
            </a:r>
            <a:r>
              <a:rPr lang="ca-ES" sz="1800" dirty="0" err="1"/>
              <a:t>Steinmueller</a:t>
            </a:r>
            <a:r>
              <a:rPr lang="ca-ES" sz="1800" dirty="0"/>
              <a:t>, 2018)</a:t>
            </a:r>
            <a:endParaRPr lang="en-GB" sz="24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/>
          <a:lstStyle/>
          <a:p>
            <a:pPr marL="857250" lvl="1" indent="-457200" eaLnBrk="1" hangingPunct="1"/>
            <a:endParaRPr lang="en-GB" sz="2000" dirty="0">
              <a:solidFill>
                <a:srgbClr val="C00000"/>
              </a:solidFill>
            </a:endParaRPr>
          </a:p>
          <a:p>
            <a:pPr marL="457200" indent="-457200" eaLnBrk="1" hangingPunct="1"/>
            <a:endParaRPr lang="en-GB" dirty="0"/>
          </a:p>
          <a:p>
            <a:pPr marL="457200" indent="-457200" eaLnBrk="1" hangingPunct="1">
              <a:buNone/>
            </a:pP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Linear model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postwar</a:t>
            </a:r>
            <a:r>
              <a:rPr lang="en-GB" sz="1600" kern="0" dirty="0">
                <a:latin typeface="Arial"/>
                <a:cs typeface="Arial"/>
              </a:rPr>
              <a:t>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until 1980s)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kern="0" dirty="0">
                <a:solidFill>
                  <a:srgbClr val="FF0000"/>
                </a:solidFill>
                <a:latin typeface="Arial"/>
                <a:cs typeface="Arial"/>
              </a:rPr>
              <a:t>Science </a:t>
            </a:r>
            <a:r>
              <a:rPr lang="en-GB" kern="0" dirty="0">
                <a:solidFill>
                  <a:srgbClr val="FF0000"/>
                </a:solidFill>
                <a:latin typeface="Arial"/>
                <a:cs typeface="Arial"/>
                <a:sym typeface="Wingdings" pitchFamily="2" charset="2"/>
              </a:rPr>
              <a:t></a:t>
            </a:r>
            <a:r>
              <a:rPr lang="en-GB" kern="0" dirty="0">
                <a:solidFill>
                  <a:srgbClr val="FF0000"/>
                </a:solidFill>
                <a:latin typeface="Arial"/>
                <a:cs typeface="Arial"/>
              </a:rPr>
              <a:t> Technology </a:t>
            </a:r>
            <a:r>
              <a:rPr lang="en-GB" kern="0" dirty="0">
                <a:solidFill>
                  <a:srgbClr val="FF0000"/>
                </a:solidFill>
                <a:latin typeface="Arial"/>
                <a:cs typeface="Arial"/>
                <a:sym typeface="Wingdings" pitchFamily="2" charset="2"/>
              </a:rPr>
              <a:t></a:t>
            </a:r>
            <a:r>
              <a:rPr lang="en-GB" kern="0" dirty="0">
                <a:solidFill>
                  <a:srgbClr val="FF0000"/>
                </a:solidFill>
                <a:latin typeface="Arial"/>
                <a:cs typeface="Arial"/>
              </a:rPr>
              <a:t> Innovation </a:t>
            </a:r>
            <a:r>
              <a:rPr lang="en-GB" kern="0" dirty="0">
                <a:solidFill>
                  <a:srgbClr val="FF0000"/>
                </a:solidFill>
                <a:latin typeface="Arial"/>
                <a:cs typeface="Arial"/>
                <a:sym typeface="Wingdings" pitchFamily="2" charset="2"/>
              </a:rPr>
              <a:t> Well-being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kern="0" dirty="0">
                <a:solidFill>
                  <a:srgbClr val="FF0000"/>
                </a:solidFill>
                <a:latin typeface="Arial"/>
                <a:cs typeface="Arial"/>
                <a:sym typeface="Wingdings" pitchFamily="2" charset="2"/>
              </a:rPr>
              <a:t>Input ($, people) and output (pubs, pats) indicators of STI.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Innovation Systems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(early 1990s until late 2000s)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a-ES" kern="0" dirty="0" err="1">
                <a:solidFill>
                  <a:srgbClr val="FF0000"/>
                </a:solidFill>
              </a:rPr>
              <a:t>Interactions</a:t>
            </a:r>
            <a:r>
              <a:rPr lang="ca-ES" kern="0" dirty="0">
                <a:solidFill>
                  <a:srgbClr val="FF0000"/>
                </a:solidFill>
              </a:rPr>
              <a:t> </a:t>
            </a:r>
            <a:r>
              <a:rPr lang="ca-ES" kern="0" dirty="0" err="1">
                <a:solidFill>
                  <a:srgbClr val="FF0000"/>
                </a:solidFill>
              </a:rPr>
              <a:t>between</a:t>
            </a:r>
            <a:r>
              <a:rPr lang="ca-ES" kern="0" dirty="0">
                <a:solidFill>
                  <a:srgbClr val="FF0000"/>
                </a:solidFill>
              </a:rPr>
              <a:t> </a:t>
            </a:r>
            <a:r>
              <a:rPr lang="ca-ES" kern="0" dirty="0" err="1">
                <a:solidFill>
                  <a:srgbClr val="FF0000"/>
                </a:solidFill>
              </a:rPr>
              <a:t>stakeholders</a:t>
            </a:r>
            <a:r>
              <a:rPr lang="ca-ES" kern="0" dirty="0">
                <a:solidFill>
                  <a:srgbClr val="FF0000"/>
                </a:solidFill>
              </a:rPr>
              <a:t> </a:t>
            </a:r>
            <a:r>
              <a:rPr lang="ca-ES" kern="0" dirty="0" err="1">
                <a:solidFill>
                  <a:srgbClr val="FF0000"/>
                </a:solidFill>
              </a:rPr>
              <a:t>are</a:t>
            </a:r>
            <a:r>
              <a:rPr lang="ca-ES" kern="0" dirty="0">
                <a:solidFill>
                  <a:srgbClr val="FF0000"/>
                </a:solidFill>
              </a:rPr>
              <a:t> </a:t>
            </a:r>
            <a:r>
              <a:rPr lang="ca-ES" kern="0" dirty="0" err="1">
                <a:solidFill>
                  <a:srgbClr val="FF0000"/>
                </a:solidFill>
              </a:rPr>
              <a:t>key</a:t>
            </a:r>
            <a:r>
              <a:rPr lang="ca-ES" kern="0" dirty="0">
                <a:solidFill>
                  <a:srgbClr val="FF0000"/>
                </a:solidFill>
              </a:rPr>
              <a:t> to </a:t>
            </a:r>
            <a:r>
              <a:rPr lang="ca-ES" kern="0" dirty="0" err="1">
                <a:solidFill>
                  <a:srgbClr val="FF0000"/>
                </a:solidFill>
              </a:rPr>
              <a:t>produce</a:t>
            </a:r>
            <a:r>
              <a:rPr lang="ca-ES" kern="0" dirty="0">
                <a:solidFill>
                  <a:srgbClr val="FF0000"/>
                </a:solidFill>
              </a:rPr>
              <a:t> </a:t>
            </a:r>
            <a:r>
              <a:rPr lang="ca-ES" kern="0" dirty="0" err="1">
                <a:solidFill>
                  <a:srgbClr val="FF0000"/>
                </a:solidFill>
              </a:rPr>
              <a:t>innovation</a:t>
            </a:r>
            <a:r>
              <a:rPr lang="ca-ES" kern="0" dirty="0">
                <a:solidFill>
                  <a:srgbClr val="FF0000"/>
                </a:solidFill>
              </a:rPr>
              <a:t>.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STI </a:t>
            </a:r>
            <a:r>
              <a:rPr kumimoji="0" lang="ca-ES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interactions</a:t>
            </a: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 </a:t>
            </a:r>
            <a:r>
              <a:rPr kumimoji="0" lang="ca-ES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Innovation</a:t>
            </a: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  </a:t>
            </a:r>
            <a:r>
              <a:rPr kumimoji="0" lang="ca-ES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Economic</a:t>
            </a: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 </a:t>
            </a:r>
            <a:r>
              <a:rPr kumimoji="0" lang="ca-ES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Growth</a:t>
            </a:r>
            <a:r>
              <a:rPr kumimoji="0" lang="ca-E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  </a:t>
            </a:r>
            <a:r>
              <a:rPr kumimoji="0" lang="ca-ES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Wingdings" pitchFamily="2" charset="2"/>
              </a:rPr>
              <a:t>Wellbeing</a:t>
            </a:r>
            <a:endParaRPr kumimoji="0" lang="ca-ES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Wingdings" pitchFamily="2" charset="2"/>
            </a:endParaRP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a-ES" kern="0" dirty="0">
                <a:solidFill>
                  <a:srgbClr val="FF0000"/>
                </a:solidFill>
                <a:sym typeface="Wingdings" pitchFamily="2" charset="2"/>
              </a:rPr>
              <a:t>OECD Oslo Manual (1992)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ca-E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  <a:sym typeface="Wingdings" pitchFamily="2" charset="2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000" kern="0" dirty="0">
                <a:solidFill>
                  <a:srgbClr val="000000"/>
                </a:solidFill>
              </a:rPr>
              <a:t>Inclusive or transformative innovation (2010s…)</a:t>
            </a:r>
            <a:endParaRPr lang="en-GB" sz="1400" kern="0" dirty="0">
              <a:solidFill>
                <a:srgbClr val="000000"/>
              </a:solidFill>
            </a:endParaRPr>
          </a:p>
          <a:p>
            <a:pPr marL="857250" lvl="1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ca-ES" kern="0" dirty="0" err="1">
                <a:solidFill>
                  <a:srgbClr val="C00000"/>
                </a:solidFill>
              </a:rPr>
              <a:t>Attention</a:t>
            </a:r>
            <a:r>
              <a:rPr lang="ca-ES" kern="0" dirty="0">
                <a:solidFill>
                  <a:srgbClr val="C00000"/>
                </a:solidFill>
              </a:rPr>
              <a:t> to </a:t>
            </a:r>
            <a:r>
              <a:rPr lang="ca-ES" kern="0" dirty="0" err="1">
                <a:solidFill>
                  <a:srgbClr val="C00000"/>
                </a:solidFill>
              </a:rPr>
              <a:t>diverse</a:t>
            </a:r>
            <a:r>
              <a:rPr lang="ca-ES" kern="0" dirty="0">
                <a:solidFill>
                  <a:srgbClr val="C00000"/>
                </a:solidFill>
              </a:rPr>
              <a:t> </a:t>
            </a:r>
            <a:r>
              <a:rPr lang="ca-ES" kern="0" dirty="0" err="1">
                <a:solidFill>
                  <a:srgbClr val="C00000"/>
                </a:solidFill>
              </a:rPr>
              <a:t>types</a:t>
            </a:r>
            <a:r>
              <a:rPr lang="ca-ES" kern="0" dirty="0">
                <a:solidFill>
                  <a:srgbClr val="C00000"/>
                </a:solidFill>
              </a:rPr>
              <a:t> of </a:t>
            </a:r>
            <a:r>
              <a:rPr lang="ca-ES" kern="0" dirty="0" err="1">
                <a:solidFill>
                  <a:srgbClr val="C00000"/>
                </a:solidFill>
              </a:rPr>
              <a:t>knowledge</a:t>
            </a:r>
            <a:r>
              <a:rPr lang="ca-ES" kern="0" dirty="0">
                <a:solidFill>
                  <a:srgbClr val="C00000"/>
                </a:solidFill>
              </a:rPr>
              <a:t> </a:t>
            </a:r>
          </a:p>
          <a:p>
            <a:pPr marL="857250" lvl="1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ca-ES" kern="0" dirty="0" err="1">
                <a:solidFill>
                  <a:srgbClr val="C00000"/>
                </a:solidFill>
              </a:rPr>
              <a:t>Participation</a:t>
            </a:r>
            <a:r>
              <a:rPr lang="ca-ES" kern="0" dirty="0">
                <a:solidFill>
                  <a:srgbClr val="C00000"/>
                </a:solidFill>
              </a:rPr>
              <a:t> on </a:t>
            </a:r>
            <a:r>
              <a:rPr lang="ca-ES" kern="0" dirty="0" err="1">
                <a:solidFill>
                  <a:srgbClr val="C00000"/>
                </a:solidFill>
              </a:rPr>
              <a:t>directions</a:t>
            </a:r>
            <a:r>
              <a:rPr lang="ca-ES" kern="0" dirty="0">
                <a:solidFill>
                  <a:srgbClr val="C00000"/>
                </a:solidFill>
              </a:rPr>
              <a:t>/</a:t>
            </a:r>
            <a:r>
              <a:rPr lang="ca-ES" kern="0" dirty="0" err="1">
                <a:solidFill>
                  <a:srgbClr val="C00000"/>
                </a:solidFill>
              </a:rPr>
              <a:t>goals</a:t>
            </a:r>
            <a:r>
              <a:rPr lang="ca-ES" kern="0" dirty="0">
                <a:solidFill>
                  <a:srgbClr val="C00000"/>
                </a:solidFill>
              </a:rPr>
              <a:t> of </a:t>
            </a:r>
            <a:r>
              <a:rPr lang="ca-ES" kern="0" dirty="0" err="1">
                <a:solidFill>
                  <a:srgbClr val="C00000"/>
                </a:solidFill>
              </a:rPr>
              <a:t>research</a:t>
            </a:r>
            <a:r>
              <a:rPr lang="ca-ES" kern="0" dirty="0">
                <a:solidFill>
                  <a:srgbClr val="C00000"/>
                </a:solidFill>
              </a:rPr>
              <a:t> </a:t>
            </a:r>
            <a:r>
              <a:rPr lang="ca-ES" kern="0" dirty="0" err="1">
                <a:solidFill>
                  <a:srgbClr val="C00000"/>
                </a:solidFill>
              </a:rPr>
              <a:t>and</a:t>
            </a:r>
            <a:r>
              <a:rPr lang="ca-ES" kern="0" dirty="0">
                <a:solidFill>
                  <a:srgbClr val="C00000"/>
                </a:solidFill>
              </a:rPr>
              <a:t> </a:t>
            </a:r>
            <a:r>
              <a:rPr lang="ca-ES" kern="0" dirty="0" err="1">
                <a:solidFill>
                  <a:srgbClr val="C00000"/>
                </a:solidFill>
              </a:rPr>
              <a:t>innovation</a:t>
            </a:r>
            <a:endParaRPr lang="ca-ES" kern="0" dirty="0">
              <a:solidFill>
                <a:srgbClr val="C00000"/>
              </a:solidFill>
            </a:endParaRPr>
          </a:p>
          <a:p>
            <a:pPr marL="1314450" lvl="2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ca-ES" kern="0" dirty="0" err="1">
                <a:solidFill>
                  <a:srgbClr val="C00000"/>
                </a:solidFill>
              </a:rPr>
              <a:t>Alignment</a:t>
            </a:r>
            <a:r>
              <a:rPr lang="ca-ES" kern="0" dirty="0">
                <a:solidFill>
                  <a:srgbClr val="C00000"/>
                </a:solidFill>
              </a:rPr>
              <a:t> </a:t>
            </a:r>
            <a:r>
              <a:rPr lang="ca-ES" kern="0" dirty="0" err="1">
                <a:solidFill>
                  <a:srgbClr val="C00000"/>
                </a:solidFill>
              </a:rPr>
              <a:t>between</a:t>
            </a:r>
            <a:r>
              <a:rPr lang="ca-ES" kern="0" dirty="0">
                <a:solidFill>
                  <a:srgbClr val="C00000"/>
                </a:solidFill>
              </a:rPr>
              <a:t> STI </a:t>
            </a:r>
            <a:r>
              <a:rPr lang="ca-ES" kern="0" dirty="0" err="1">
                <a:solidFill>
                  <a:srgbClr val="C00000"/>
                </a:solidFill>
              </a:rPr>
              <a:t>goals</a:t>
            </a:r>
            <a:r>
              <a:rPr lang="ca-ES" kern="0" dirty="0">
                <a:solidFill>
                  <a:srgbClr val="C00000"/>
                </a:solidFill>
              </a:rPr>
              <a:t> </a:t>
            </a:r>
            <a:r>
              <a:rPr lang="ca-ES" kern="0" dirty="0" err="1">
                <a:solidFill>
                  <a:srgbClr val="C00000"/>
                </a:solidFill>
              </a:rPr>
              <a:t>and</a:t>
            </a:r>
            <a:r>
              <a:rPr lang="ca-ES" kern="0" dirty="0">
                <a:solidFill>
                  <a:srgbClr val="C00000"/>
                </a:solidFill>
              </a:rPr>
              <a:t> </a:t>
            </a:r>
            <a:r>
              <a:rPr lang="ca-ES" kern="0" dirty="0" err="1">
                <a:solidFill>
                  <a:srgbClr val="C00000"/>
                </a:solidFill>
              </a:rPr>
              <a:t>societal</a:t>
            </a:r>
            <a:r>
              <a:rPr lang="ca-ES" kern="0" dirty="0">
                <a:solidFill>
                  <a:srgbClr val="C00000"/>
                </a:solidFill>
              </a:rPr>
              <a:t> </a:t>
            </a:r>
            <a:r>
              <a:rPr lang="ca-ES" kern="0" dirty="0" err="1">
                <a:solidFill>
                  <a:srgbClr val="C00000"/>
                </a:solidFill>
              </a:rPr>
              <a:t>goals</a:t>
            </a:r>
            <a:endParaRPr lang="ca-ES" kern="0" dirty="0">
              <a:solidFill>
                <a:srgbClr val="C00000"/>
              </a:solidFill>
            </a:endParaRPr>
          </a:p>
          <a:p>
            <a:pPr marL="1314450" lvl="2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ca-ES" kern="0" dirty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ca-ES" kern="0" dirty="0">
                <a:solidFill>
                  <a:srgbClr val="C00000"/>
                </a:solidFill>
              </a:rPr>
              <a:t>RIS -- In </a:t>
            </a:r>
            <a:r>
              <a:rPr lang="ca-ES" kern="0" dirty="0" err="1">
                <a:solidFill>
                  <a:srgbClr val="C00000"/>
                </a:solidFill>
              </a:rPr>
              <a:t>theory</a:t>
            </a:r>
            <a:r>
              <a:rPr lang="ca-ES" kern="0" dirty="0">
                <a:solidFill>
                  <a:srgbClr val="C00000"/>
                </a:solidFill>
              </a:rPr>
              <a:t>, S3 is (3) regional </a:t>
            </a:r>
            <a:r>
              <a:rPr lang="ca-ES" kern="0" dirty="0" err="1">
                <a:solidFill>
                  <a:srgbClr val="C00000"/>
                </a:solidFill>
              </a:rPr>
              <a:t>interactions</a:t>
            </a:r>
            <a:r>
              <a:rPr lang="ca-ES" kern="0" dirty="0">
                <a:solidFill>
                  <a:srgbClr val="C00000"/>
                </a:solidFill>
              </a:rPr>
              <a:t> </a:t>
            </a:r>
            <a:r>
              <a:rPr lang="ca-ES" kern="0" dirty="0" err="1">
                <a:solidFill>
                  <a:srgbClr val="C00000"/>
                </a:solidFill>
              </a:rPr>
              <a:t>and</a:t>
            </a:r>
            <a:r>
              <a:rPr lang="ca-ES" kern="0" dirty="0">
                <a:solidFill>
                  <a:srgbClr val="C00000"/>
                </a:solidFill>
              </a:rPr>
              <a:t> </a:t>
            </a:r>
            <a:r>
              <a:rPr lang="ca-ES" kern="0" dirty="0" err="1">
                <a:solidFill>
                  <a:srgbClr val="C00000"/>
                </a:solidFill>
              </a:rPr>
              <a:t>participation</a:t>
            </a:r>
            <a:r>
              <a:rPr lang="ca-ES" kern="0" dirty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ca-ES" kern="0" dirty="0">
                <a:solidFill>
                  <a:srgbClr val="C00000"/>
                </a:solidFill>
                <a:sym typeface="Wingdings" pitchFamily="2" charset="2"/>
              </a:rPr>
              <a:t>			</a:t>
            </a:r>
            <a:r>
              <a:rPr lang="ca-ES" b="1" kern="0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ca-ES" b="1" kern="0" dirty="0" err="1">
                <a:solidFill>
                  <a:srgbClr val="C00000"/>
                </a:solidFill>
                <a:sym typeface="Wingdings" pitchFamily="2" charset="2"/>
              </a:rPr>
              <a:t>but</a:t>
            </a:r>
            <a:r>
              <a:rPr lang="ca-ES" b="1" kern="0" dirty="0">
                <a:solidFill>
                  <a:srgbClr val="C00000"/>
                </a:solidFill>
                <a:sym typeface="Wingdings" pitchFamily="2" charset="2"/>
              </a:rPr>
              <a:t> is </a:t>
            </a:r>
            <a:r>
              <a:rPr lang="ca-ES" b="1" kern="0" dirty="0" err="1">
                <a:solidFill>
                  <a:srgbClr val="C00000"/>
                </a:solidFill>
                <a:sym typeface="Wingdings" pitchFamily="2" charset="2"/>
              </a:rPr>
              <a:t>this</a:t>
            </a:r>
            <a:r>
              <a:rPr lang="ca-ES" b="1" kern="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ca-ES" b="1" kern="0" dirty="0" err="1">
                <a:solidFill>
                  <a:srgbClr val="C00000"/>
                </a:solidFill>
                <a:sym typeface="Wingdings" pitchFamily="2" charset="2"/>
              </a:rPr>
              <a:t>captured</a:t>
            </a:r>
            <a:r>
              <a:rPr lang="ca-ES" b="1" kern="0" dirty="0">
                <a:solidFill>
                  <a:srgbClr val="C00000"/>
                </a:solidFill>
                <a:sym typeface="Wingdings" pitchFamily="2" charset="2"/>
              </a:rPr>
              <a:t> in </a:t>
            </a:r>
            <a:r>
              <a:rPr lang="ca-ES" b="1" kern="0" dirty="0" err="1">
                <a:solidFill>
                  <a:srgbClr val="C00000"/>
                </a:solidFill>
                <a:sym typeface="Wingdings" pitchFamily="2" charset="2"/>
              </a:rPr>
              <a:t>monitoring</a:t>
            </a:r>
            <a:r>
              <a:rPr lang="ca-ES" b="1" kern="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ca-ES" b="1" kern="0" dirty="0" err="1">
                <a:solidFill>
                  <a:srgbClr val="C00000"/>
                </a:solidFill>
                <a:sym typeface="Wingdings" pitchFamily="2" charset="2"/>
              </a:rPr>
              <a:t>systems</a:t>
            </a:r>
            <a:r>
              <a:rPr lang="ca-ES" b="1" kern="0" dirty="0">
                <a:solidFill>
                  <a:srgbClr val="C00000"/>
                </a:solidFill>
                <a:sym typeface="Wingdings" pitchFamily="2" charset="2"/>
              </a:rPr>
              <a:t>?</a:t>
            </a:r>
            <a:endParaRPr lang="ca-ES" b="1" kern="0" dirty="0">
              <a:solidFill>
                <a:srgbClr val="C00000"/>
              </a:solidFill>
            </a:endParaRPr>
          </a:p>
          <a:p>
            <a:pPr marL="857250" lvl="1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ca-ES" b="1" kern="0" dirty="0">
              <a:solidFill>
                <a:srgbClr val="C00000"/>
              </a:solidFill>
            </a:endParaRPr>
          </a:p>
          <a:p>
            <a:pPr marL="857250" lvl="1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ca-ES" b="1" kern="0" dirty="0">
              <a:solidFill>
                <a:srgbClr val="C00000"/>
              </a:solidFill>
            </a:endParaRPr>
          </a:p>
          <a:p>
            <a:pPr marL="400050" lvl="1">
              <a:spcBef>
                <a:spcPct val="20000"/>
              </a:spcBef>
              <a:defRPr/>
            </a:pPr>
            <a:endParaRPr lang="ca-ES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3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3568" y="3056979"/>
            <a:ext cx="7772400" cy="2604269"/>
          </a:xfrm>
        </p:spPr>
        <p:txBody>
          <a:bodyPr>
            <a:normAutofit fontScale="90000"/>
          </a:bodyPr>
          <a:lstStyle/>
          <a:p>
            <a:br>
              <a:rPr lang="en-GB" sz="3600" dirty="0"/>
            </a:br>
            <a:br>
              <a:rPr lang="en-GB" sz="3600" dirty="0"/>
            </a:br>
            <a:r>
              <a:rPr lang="es-ES" sz="2800" dirty="0" err="1"/>
              <a:t>The</a:t>
            </a:r>
            <a:r>
              <a:rPr lang="es-ES" sz="2800" dirty="0"/>
              <a:t> parable of </a:t>
            </a:r>
            <a:r>
              <a:rPr lang="es-ES" sz="2800" dirty="0" err="1"/>
              <a:t>Prussian</a:t>
            </a:r>
            <a:r>
              <a:rPr lang="es-ES" sz="2800" dirty="0"/>
              <a:t> </a:t>
            </a:r>
            <a:r>
              <a:rPr lang="es-ES" sz="2800" dirty="0" err="1"/>
              <a:t>scientific</a:t>
            </a:r>
            <a:r>
              <a:rPr lang="es-ES" sz="2800" dirty="0"/>
              <a:t> </a:t>
            </a:r>
            <a:r>
              <a:rPr lang="es-ES" sz="2800" dirty="0" err="1"/>
              <a:t>forestry</a:t>
            </a:r>
            <a:r>
              <a:rPr lang="es-ES" sz="2800" dirty="0"/>
              <a:t> and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street</a:t>
            </a:r>
            <a:r>
              <a:rPr lang="es-ES" sz="2800" dirty="0"/>
              <a:t>-light </a:t>
            </a:r>
            <a:r>
              <a:rPr lang="es-ES" sz="2800" dirty="0" err="1"/>
              <a:t>effect</a:t>
            </a:r>
            <a:br>
              <a:rPr lang="en-GB" sz="2700" dirty="0">
                <a:solidFill>
                  <a:srgbClr val="C00000"/>
                </a:solidFill>
              </a:rPr>
            </a:b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033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64924"/>
            <a:ext cx="8420100" cy="725676"/>
          </a:xfrm>
        </p:spPr>
        <p:txBody>
          <a:bodyPr/>
          <a:lstStyle/>
          <a:p>
            <a:r>
              <a:rPr lang="es-ES" sz="2400" dirty="0" err="1"/>
              <a:t>The</a:t>
            </a:r>
            <a:r>
              <a:rPr lang="es-ES" sz="2400" dirty="0"/>
              <a:t> parable of </a:t>
            </a:r>
            <a:r>
              <a:rPr lang="es-ES" sz="2400" dirty="0" err="1"/>
              <a:t>Prussian</a:t>
            </a:r>
            <a:r>
              <a:rPr lang="es-ES" sz="2400" dirty="0"/>
              <a:t> </a:t>
            </a:r>
            <a:r>
              <a:rPr lang="es-ES" sz="2400" dirty="0" err="1"/>
              <a:t>scientific</a:t>
            </a:r>
            <a:r>
              <a:rPr lang="es-ES" sz="2400" dirty="0"/>
              <a:t> </a:t>
            </a:r>
            <a:r>
              <a:rPr lang="es-ES" sz="2400" dirty="0" err="1"/>
              <a:t>forestry</a:t>
            </a:r>
            <a:r>
              <a:rPr lang="es-ES" sz="2400" dirty="0"/>
              <a:t> </a:t>
            </a:r>
            <a:r>
              <a:rPr lang="ca-ES" sz="1400" b="1" dirty="0"/>
              <a:t>(</a:t>
            </a:r>
            <a:r>
              <a:rPr lang="ca-ES" sz="1400" b="1" dirty="0" err="1"/>
              <a:t>Seeing</a:t>
            </a:r>
            <a:r>
              <a:rPr lang="ca-ES" sz="1400" b="1" dirty="0"/>
              <a:t> </a:t>
            </a:r>
            <a:r>
              <a:rPr lang="ca-ES" sz="1400" b="1" dirty="0" err="1"/>
              <a:t>like</a:t>
            </a:r>
            <a:r>
              <a:rPr lang="ca-ES" sz="1400" b="1" dirty="0"/>
              <a:t> a </a:t>
            </a:r>
            <a:r>
              <a:rPr lang="ca-ES" sz="1400" b="1" dirty="0" err="1"/>
              <a:t>state</a:t>
            </a:r>
            <a:r>
              <a:rPr lang="ca-ES" sz="1400" b="1" dirty="0"/>
              <a:t>, </a:t>
            </a:r>
            <a:r>
              <a:rPr lang="ca-ES" sz="1400" b="1" i="1" dirty="0" err="1"/>
              <a:t>J</a:t>
            </a:r>
            <a:r>
              <a:rPr lang="ca-ES" sz="1400" b="1" i="1" dirty="0"/>
              <a:t>. Scott</a:t>
            </a:r>
            <a:r>
              <a:rPr lang="ca-ES" sz="1400" b="1" dirty="0"/>
              <a:t>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1143000"/>
            <a:ext cx="4137083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48000"/>
            <a:ext cx="3954967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2904" y="4419600"/>
            <a:ext cx="435247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err="1"/>
              <a:t>Enlightenment</a:t>
            </a:r>
            <a:r>
              <a:rPr lang="ca-ES" b="1" dirty="0"/>
              <a:t> </a:t>
            </a:r>
            <a:r>
              <a:rPr lang="ca-ES" b="1" dirty="0" err="1"/>
              <a:t>and</a:t>
            </a:r>
            <a:r>
              <a:rPr lang="ca-ES" b="1" dirty="0"/>
              <a:t> </a:t>
            </a:r>
            <a:r>
              <a:rPr lang="ca-ES" b="1" dirty="0" err="1"/>
              <a:t>Scientific</a:t>
            </a:r>
            <a:r>
              <a:rPr lang="ca-ES" b="1" dirty="0"/>
              <a:t> </a:t>
            </a:r>
            <a:r>
              <a:rPr lang="ca-ES" b="1" dirty="0" err="1"/>
              <a:t>forestry</a:t>
            </a:r>
            <a:r>
              <a:rPr lang="ca-ES" b="1" dirty="0"/>
              <a:t>:</a:t>
            </a:r>
            <a:endParaRPr lang="ca-ES" dirty="0"/>
          </a:p>
          <a:p>
            <a:pPr marL="285750" indent="-285750">
              <a:buFont typeface="Arial" charset="0"/>
              <a:buChar char="•"/>
            </a:pPr>
            <a:endParaRPr lang="ca-ES" sz="1600" dirty="0"/>
          </a:p>
          <a:p>
            <a:pPr marL="285750" indent="-285750">
              <a:buFont typeface="Arial" charset="0"/>
              <a:buChar char="•"/>
            </a:pPr>
            <a:r>
              <a:rPr lang="ca-ES" sz="1600" dirty="0" err="1"/>
              <a:t>Cut</a:t>
            </a:r>
            <a:r>
              <a:rPr lang="ca-ES" sz="1600" dirty="0"/>
              <a:t> </a:t>
            </a:r>
            <a:r>
              <a:rPr lang="ca-ES" sz="1600" dirty="0" err="1"/>
              <a:t>the</a:t>
            </a:r>
            <a:r>
              <a:rPr lang="ca-ES" sz="1600" dirty="0"/>
              <a:t> </a:t>
            </a:r>
            <a:r>
              <a:rPr lang="ca-ES" sz="1600" dirty="0" err="1"/>
              <a:t>wild</a:t>
            </a:r>
            <a:r>
              <a:rPr lang="ca-ES" sz="1600" dirty="0"/>
              <a:t> forest </a:t>
            </a:r>
          </a:p>
          <a:p>
            <a:pPr marL="285750" indent="-285750">
              <a:buFont typeface="Arial" charset="0"/>
              <a:buChar char="•"/>
            </a:pPr>
            <a:r>
              <a:rPr lang="ca-ES" sz="1600" dirty="0"/>
              <a:t>Plant </a:t>
            </a:r>
            <a:r>
              <a:rPr lang="ca-ES" sz="1600" dirty="0" err="1"/>
              <a:t>Norway</a:t>
            </a:r>
            <a:r>
              <a:rPr lang="ca-ES" sz="1600" dirty="0"/>
              <a:t> </a:t>
            </a:r>
            <a:r>
              <a:rPr lang="ca-ES" sz="1600" dirty="0" err="1"/>
              <a:t>spruce</a:t>
            </a:r>
            <a:r>
              <a:rPr lang="ca-ES" sz="1600" dirty="0"/>
              <a:t> </a:t>
            </a:r>
            <a:r>
              <a:rPr lang="mr-IN" sz="1600" dirty="0"/>
              <a:t>–</a:t>
            </a:r>
            <a:r>
              <a:rPr lang="ca-ES" sz="1600" dirty="0" err="1"/>
              <a:t>reduce</a:t>
            </a:r>
            <a:r>
              <a:rPr lang="ca-ES" sz="1600" dirty="0"/>
              <a:t> </a:t>
            </a:r>
            <a:r>
              <a:rPr lang="ca-ES" sz="1600" dirty="0" err="1"/>
              <a:t>diversity</a:t>
            </a:r>
            <a:endParaRPr lang="ca-ES" sz="1600" dirty="0"/>
          </a:p>
          <a:p>
            <a:pPr marL="285750" indent="-285750">
              <a:buFont typeface="Arial" charset="0"/>
              <a:buChar char="•"/>
            </a:pPr>
            <a:r>
              <a:rPr lang="ca-ES" sz="1600" dirty="0" err="1"/>
              <a:t>Increase</a:t>
            </a:r>
            <a:r>
              <a:rPr lang="ca-ES" sz="1600" dirty="0"/>
              <a:t> </a:t>
            </a:r>
            <a:r>
              <a:rPr lang="ca-ES" sz="1600" dirty="0" err="1"/>
              <a:t>yield</a:t>
            </a:r>
            <a:r>
              <a:rPr lang="ca-ES" sz="1600" dirty="0"/>
              <a:t> </a:t>
            </a:r>
            <a:r>
              <a:rPr lang="ca-ES" sz="1600" dirty="0" err="1"/>
              <a:t>and</a:t>
            </a:r>
            <a:r>
              <a:rPr lang="ca-ES" sz="1600" dirty="0"/>
              <a:t> </a:t>
            </a:r>
            <a:r>
              <a:rPr lang="ca-ES" sz="1600" dirty="0" err="1"/>
              <a:t>predictability</a:t>
            </a:r>
            <a:endParaRPr lang="ca-ES" sz="1600" dirty="0"/>
          </a:p>
          <a:p>
            <a:pPr marL="285750" indent="-285750">
              <a:buFont typeface="Arial" charset="0"/>
              <a:buChar char="•"/>
            </a:pPr>
            <a:r>
              <a:rPr lang="ca-ES" sz="1600" dirty="0" err="1"/>
              <a:t>Loss</a:t>
            </a:r>
            <a:r>
              <a:rPr lang="ca-ES" sz="1600" dirty="0"/>
              <a:t> of forest </a:t>
            </a:r>
            <a:r>
              <a:rPr lang="ca-ES" sz="1600" dirty="0" err="1"/>
              <a:t>activities</a:t>
            </a:r>
            <a:r>
              <a:rPr lang="ca-ES" sz="1600" dirty="0"/>
              <a:t> for </a:t>
            </a:r>
            <a:r>
              <a:rPr lang="ca-ES" sz="1600" dirty="0" err="1"/>
              <a:t>peasants</a:t>
            </a:r>
            <a:r>
              <a:rPr lang="ca-ES" sz="1600" dirty="0"/>
              <a:t>:</a:t>
            </a:r>
          </a:p>
          <a:p>
            <a:r>
              <a:rPr lang="ca-ES" sz="1600" dirty="0"/>
              <a:t>(fruits, </a:t>
            </a:r>
            <a:r>
              <a:rPr lang="ca-ES" sz="1600" dirty="0" err="1"/>
              <a:t>hunting</a:t>
            </a:r>
            <a:r>
              <a:rPr lang="ca-ES" sz="1600" dirty="0"/>
              <a:t>, medicinal </a:t>
            </a:r>
            <a:r>
              <a:rPr lang="ca-ES" sz="1600" dirty="0" err="1"/>
              <a:t>herbs</a:t>
            </a:r>
            <a:r>
              <a:rPr lang="ca-ES" sz="1600" dirty="0"/>
              <a:t>, etc.)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404" y="1143000"/>
            <a:ext cx="263405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/>
              <a:t>Forests in </a:t>
            </a:r>
            <a:r>
              <a:rPr lang="ca-ES" b="1" dirty="0" err="1"/>
              <a:t>Old</a:t>
            </a:r>
            <a:r>
              <a:rPr lang="ca-ES" b="1" dirty="0"/>
              <a:t> </a:t>
            </a:r>
            <a:r>
              <a:rPr lang="ca-ES" b="1" dirty="0" err="1"/>
              <a:t>Prussia</a:t>
            </a:r>
            <a:endParaRPr lang="ca-ES" sz="1600" dirty="0"/>
          </a:p>
          <a:p>
            <a:pPr marL="285750" indent="-285750">
              <a:buFont typeface="Arial" charset="0"/>
              <a:buChar char="•"/>
            </a:pPr>
            <a:r>
              <a:rPr lang="ca-ES" sz="1600" dirty="0" err="1"/>
              <a:t>Wild</a:t>
            </a:r>
            <a:endParaRPr lang="ca-ES" sz="1600" dirty="0"/>
          </a:p>
          <a:p>
            <a:pPr marL="285750" indent="-285750">
              <a:buFont typeface="Arial" charset="0"/>
              <a:buChar char="•"/>
            </a:pPr>
            <a:r>
              <a:rPr lang="ca-ES" sz="1600" dirty="0" err="1"/>
              <a:t>Uncontrolled</a:t>
            </a:r>
            <a:endParaRPr lang="ca-ES" sz="1600" dirty="0"/>
          </a:p>
          <a:p>
            <a:pPr marL="285750" indent="-285750">
              <a:buFont typeface="Arial" charset="0"/>
              <a:buChar char="•"/>
            </a:pPr>
            <a:r>
              <a:rPr lang="ca-ES" sz="1600" dirty="0" err="1"/>
              <a:t>Unpredictable</a:t>
            </a:r>
            <a:endParaRPr lang="ca-ES" sz="1600" dirty="0"/>
          </a:p>
          <a:p>
            <a:pPr marL="285750" indent="-285750">
              <a:buFont typeface="Arial" charset="0"/>
              <a:buChar char="•"/>
            </a:pPr>
            <a:r>
              <a:rPr lang="ca-ES" sz="1600" dirty="0" err="1"/>
              <a:t>Inefficient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16303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5844</TotalTime>
  <Words>2466</Words>
  <Application>Microsoft Macintosh PowerPoint</Application>
  <PresentationFormat>On-screen Show (4:3)</PresentationFormat>
  <Paragraphs>453</Paragraphs>
  <Slides>39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MS Gothic</vt:lpstr>
      <vt:lpstr>ＭＳ Ｐゴシック</vt:lpstr>
      <vt:lpstr>Arial</vt:lpstr>
      <vt:lpstr>Cambria</vt:lpstr>
      <vt:lpstr>Tahoma</vt:lpstr>
      <vt:lpstr>Times New Roman</vt:lpstr>
      <vt:lpstr>Wingdings</vt:lpstr>
      <vt:lpstr>2_Default Design</vt:lpstr>
      <vt:lpstr>Some tentative thoughts on the potential effects of monitoring in STI policy </vt:lpstr>
      <vt:lpstr>Thinking about the potential effects of  Monitoring Science, Technology and Innovation</vt:lpstr>
      <vt:lpstr>  Models of innovation      </vt:lpstr>
      <vt:lpstr>Three innovation frames (Schot and Steinmueller, 2018)</vt:lpstr>
      <vt:lpstr>Innovation, economic growth and well-being</vt:lpstr>
      <vt:lpstr>Unspoken assumptions about the benefits of STI</vt:lpstr>
      <vt:lpstr>Three innovation frames (Schot and Steinmueller, 2018)</vt:lpstr>
      <vt:lpstr>  The parable of Prussian scientific forestry and the street-light effect      </vt:lpstr>
      <vt:lpstr>The parable of Prussian scientific forestry (Seeing like a state, J. Scott)</vt:lpstr>
      <vt:lpstr>The parable of Prussian scientific forestry (Seeing like a state, J. Scott)</vt:lpstr>
      <vt:lpstr>The parable of Prussian scientific forestry (Seeing like a state, J. Scott)</vt:lpstr>
      <vt:lpstr>  potential effects of mONITORING STI      </vt:lpstr>
      <vt:lpstr>Which type of indicators REALLY matter  in S3 for non-high-tech regions?</vt:lpstr>
      <vt:lpstr>Problems, STI and indicators</vt:lpstr>
      <vt:lpstr>Problems, research, indicators and peripheries</vt:lpstr>
      <vt:lpstr>Problems, research, indicators and peripheries</vt:lpstr>
      <vt:lpstr>Streetlight effect in indicators: mistaking light with “problems”</vt:lpstr>
      <vt:lpstr>Streetlight effect in indicators: mistaking light with “problems”</vt:lpstr>
      <vt:lpstr>Indicators make “peripheral” spaces invisible</vt:lpstr>
      <vt:lpstr>Streetlight effect in indicators: mistaking light with “problems”</vt:lpstr>
      <vt:lpstr>Hypothesis: reduced indicator coverage may contract STI space</vt:lpstr>
      <vt:lpstr>Demands for expanding role of STI in society…</vt:lpstr>
      <vt:lpstr>Demands for expanding role of STI in society…</vt:lpstr>
      <vt:lpstr>…may require expanded data sources</vt:lpstr>
      <vt:lpstr>STI as a biosphere with dozens of diverse ecosystems</vt:lpstr>
      <vt:lpstr>Which type of indicators REALLY matter  in S3 for non-high-tech regions?</vt:lpstr>
      <vt:lpstr>PowerPoint Presentation</vt:lpstr>
      <vt:lpstr>Towards openness in STI monitoring</vt:lpstr>
      <vt:lpstr>The values of (open) science</vt:lpstr>
      <vt:lpstr>Evaluations as learning processes</vt:lpstr>
      <vt:lpstr>PowerPoint Presentation</vt:lpstr>
      <vt:lpstr>Uses of indicators: Pressing demands of research management and evaluation --- Can indicators help?</vt:lpstr>
      <vt:lpstr>Why indicators break down</vt:lpstr>
      <vt:lpstr>Property of indicator is irrelevant</vt:lpstr>
      <vt:lpstr>Model is incorrect</vt:lpstr>
      <vt:lpstr>Indicators are not stable</vt:lpstr>
      <vt:lpstr>University stratification reflected in (pay) OA practices</vt:lpstr>
      <vt:lpstr>Open Science and the Capabilities Approach</vt:lpstr>
      <vt:lpstr>Indicators inspired on the Capabilities Approach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Ismael Rafols</dc:creator>
  <cp:lastModifiedBy>ir</cp:lastModifiedBy>
  <cp:revision>587</cp:revision>
  <cp:lastPrinted>1601-01-01T00:00:00Z</cp:lastPrinted>
  <dcterms:created xsi:type="dcterms:W3CDTF">1601-01-01T00:00:00Z</dcterms:created>
  <dcterms:modified xsi:type="dcterms:W3CDTF">2019-07-02T06:00:23Z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