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B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84"/>
    <p:restoredTop sz="86384" autoAdjust="0"/>
  </p:normalViewPr>
  <p:slideViewPr>
    <p:cSldViewPr snapToGrid="0" snapToObjects="1">
      <p:cViewPr varScale="1">
        <p:scale>
          <a:sx n="114" d="100"/>
          <a:sy n="114" d="100"/>
        </p:scale>
        <p:origin x="-11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1BAE68EC-5361-8744-A65F-A9D14775675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 xmlns:a16="http://schemas.microsoft.com/office/drawing/2014/main" id="{684DA16A-57CB-3E48-8BCF-60773E3BBBA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2E124C-9343-1F4C-9CF8-0ED94CE12672}" type="datetimeFigureOut">
              <a:rPr lang="en-GB" smtClean="0"/>
              <a:t>03/07/2019</a:t>
            </a:fld>
            <a:endParaRPr lang="en-GB" dirty="0"/>
          </a:p>
        </p:txBody>
      </p:sp>
      <p:sp>
        <p:nvSpPr>
          <p:cNvPr id="4" name="Footer Placeholder 3">
            <a:extLst>
              <a:ext uri="{FF2B5EF4-FFF2-40B4-BE49-F238E27FC236}">
                <a16:creationId xmlns="" xmlns:a16="http://schemas.microsoft.com/office/drawing/2014/main" id="{F0ED98E3-0912-BA47-AF0E-DF53ED75026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 xmlns:a16="http://schemas.microsoft.com/office/drawing/2014/main" id="{F3D70271-7F43-6E4D-9A0C-B08B1CB58D6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F4FA21-B158-EE4E-AF94-F1CE11815964}" type="slidenum">
              <a:rPr lang="en-GB" smtClean="0"/>
              <a:t>‹#›</a:t>
            </a:fld>
            <a:endParaRPr lang="en-GB" dirty="0"/>
          </a:p>
        </p:txBody>
      </p:sp>
    </p:spTree>
    <p:extLst>
      <p:ext uri="{BB962C8B-B14F-4D97-AF65-F5344CB8AC3E}">
        <p14:creationId xmlns:p14="http://schemas.microsoft.com/office/powerpoint/2010/main" val="3146058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B09D9A-DA28-E147-A31F-CAC860028F07}" type="datetimeFigureOut">
              <a:rPr lang="en-US" smtClean="0"/>
              <a:t>7/3/2019</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D69295-6154-AB4F-BE0D-1C53A0DA3684}" type="slidenum">
              <a:rPr lang="en-GB" smtClean="0"/>
              <a:t>‹#›</a:t>
            </a:fld>
            <a:endParaRPr lang="en-GB" dirty="0"/>
          </a:p>
        </p:txBody>
      </p:sp>
    </p:spTree>
    <p:extLst>
      <p:ext uri="{BB962C8B-B14F-4D97-AF65-F5344CB8AC3E}">
        <p14:creationId xmlns:p14="http://schemas.microsoft.com/office/powerpoint/2010/main" val="9009855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6D69295-6154-AB4F-BE0D-1C53A0DA3684}" type="slidenum">
              <a:rPr lang="en-GB" smtClean="0"/>
              <a:t>1</a:t>
            </a:fld>
            <a:endParaRPr lang="en-GB" dirty="0"/>
          </a:p>
        </p:txBody>
      </p:sp>
    </p:spTree>
    <p:extLst>
      <p:ext uri="{BB962C8B-B14F-4D97-AF65-F5344CB8AC3E}">
        <p14:creationId xmlns:p14="http://schemas.microsoft.com/office/powerpoint/2010/main" val="294125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7/3/2019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7/3/2019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7/3/2019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7/3/2019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7/3/2019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7/3/2019</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7674" y="1325247"/>
            <a:ext cx="6498158" cy="2551173"/>
          </a:xfrm>
        </p:spPr>
        <p:txBody>
          <a:bodyPr>
            <a:normAutofit/>
          </a:bodyPr>
          <a:lstStyle/>
          <a:p>
            <a:r>
              <a:rPr lang="en-GB" dirty="0"/>
              <a:t>Assessing ToRs</a:t>
            </a:r>
            <a:br>
              <a:rPr lang="en-GB" dirty="0"/>
            </a:br>
            <a:r>
              <a:rPr lang="en-GB" sz="2400" dirty="0"/>
              <a:t>Theory and Practice</a:t>
            </a:r>
            <a:br>
              <a:rPr lang="en-GB" sz="2400" dirty="0"/>
            </a:br>
            <a:r>
              <a:rPr lang="en-GB" sz="2400" dirty="0"/>
              <a:t/>
            </a:r>
            <a:br>
              <a:rPr lang="en-GB" sz="2400" dirty="0"/>
            </a:br>
            <a:r>
              <a:rPr lang="en-GB" sz="1800" dirty="0"/>
              <a:t>Ken Guy</a:t>
            </a:r>
            <a:endParaRPr lang="en-GB" sz="1800" i="1" dirty="0"/>
          </a:p>
        </p:txBody>
      </p:sp>
      <p:sp>
        <p:nvSpPr>
          <p:cNvPr id="3" name="Subtitle 2"/>
          <p:cNvSpPr>
            <a:spLocks noGrp="1"/>
          </p:cNvSpPr>
          <p:nvPr>
            <p:ph type="subTitle" idx="1"/>
          </p:nvPr>
        </p:nvSpPr>
        <p:spPr>
          <a:xfrm>
            <a:off x="1322921" y="4899173"/>
            <a:ext cx="6498159" cy="511361"/>
          </a:xfrm>
        </p:spPr>
        <p:txBody>
          <a:bodyPr>
            <a:normAutofit fontScale="62500" lnSpcReduction="20000"/>
          </a:bodyPr>
          <a:lstStyle/>
          <a:p>
            <a:r>
              <a:rPr lang="en-GB" sz="2400" dirty="0"/>
              <a:t>S3 Targeted Support – Horizontal Activities</a:t>
            </a:r>
          </a:p>
          <a:p>
            <a:r>
              <a:rPr lang="en-GB" sz="2400" dirty="0"/>
              <a:t>Barcelona, Spain, 2 July 2019</a:t>
            </a:r>
            <a:endParaRPr lang="en-GB" sz="2200" dirty="0"/>
          </a:p>
        </p:txBody>
      </p:sp>
      <p:sp>
        <p:nvSpPr>
          <p:cNvPr id="4" name="Subtitle 2"/>
          <p:cNvSpPr txBox="1">
            <a:spLocks/>
          </p:cNvSpPr>
          <p:nvPr/>
        </p:nvSpPr>
        <p:spPr>
          <a:xfrm>
            <a:off x="1322921" y="4701182"/>
            <a:ext cx="6498159" cy="1534113"/>
          </a:xfrm>
          <a:prstGeom prst="rect">
            <a:avLst/>
          </a:prstGeo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defTabSz="914400" rtl="0" eaLnBrk="1" latinLnBrk="0" hangingPunct="1">
              <a:spcBef>
                <a:spcPts val="600"/>
              </a:spcBef>
              <a:buClr>
                <a:schemeClr val="accent1">
                  <a:lumMod val="75000"/>
                </a:schemeClr>
              </a:buClr>
              <a:buSzPct val="110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accent1">
                  <a:lumMod val="60000"/>
                  <a:lumOff val="40000"/>
                </a:schemeClr>
              </a:buClr>
              <a:buSzPct val="110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accent1">
                  <a:lumMod val="75000"/>
                </a:schemeClr>
              </a:buClr>
              <a:buSzPct val="110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2"/>
              </a:buClr>
              <a:buSzPct val="110000"/>
              <a:buFont typeface="Wingdings 2" pitchFamily="18"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lumMod val="60000"/>
                  <a:lumOff val="40000"/>
                </a:schemeClr>
              </a:buClr>
              <a:buSzPct val="110000"/>
              <a:buFont typeface="Wingdings 2" pitchFamily="18" charset="2"/>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2"/>
              </a:buClr>
              <a:buSzPct val="110000"/>
              <a:buFont typeface="Wingdings 2" pitchFamily="18" charset="2"/>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lumMod val="60000"/>
                  <a:lumOff val="40000"/>
                </a:schemeClr>
              </a:buClr>
              <a:buSzPct val="110000"/>
              <a:buFont typeface="Wingdings 2" pitchFamily="18" charset="2"/>
              <a:buNone/>
              <a:defRPr lang="en-US" sz="1800" kern="1200">
                <a:solidFill>
                  <a:schemeClr val="tx1">
                    <a:tint val="75000"/>
                  </a:schemeClr>
                </a:solidFill>
                <a:latin typeface="+mn-lt"/>
                <a:ea typeface="+mn-ea"/>
                <a:cs typeface="+mn-cs"/>
              </a:defRPr>
            </a:lvl9pPr>
          </a:lstStyle>
          <a:p>
            <a:endParaRPr lang="en-GB" dirty="0"/>
          </a:p>
        </p:txBody>
      </p:sp>
      <p:sp>
        <p:nvSpPr>
          <p:cNvPr id="5" name="Text Box 15">
            <a:extLst>
              <a:ext uri="{FF2B5EF4-FFF2-40B4-BE49-F238E27FC236}">
                <a16:creationId xmlns="" xmlns:a16="http://schemas.microsoft.com/office/drawing/2014/main" id="{1780365F-2800-D34E-914C-AFAFDD9DADD6}"/>
              </a:ext>
            </a:extLst>
          </p:cNvPr>
          <p:cNvSpPr txBox="1">
            <a:spLocks/>
          </p:cNvSpPr>
          <p:nvPr/>
        </p:nvSpPr>
        <p:spPr>
          <a:xfrm>
            <a:off x="6011436" y="6141898"/>
            <a:ext cx="3122295" cy="716101"/>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90170">
              <a:lnSpc>
                <a:spcPct val="120000"/>
              </a:lnSpc>
              <a:spcAft>
                <a:spcPts val="0"/>
              </a:spcAft>
              <a:tabLst>
                <a:tab pos="90170" algn="l"/>
                <a:tab pos="1584325" algn="l"/>
              </a:tabLst>
            </a:pPr>
            <a:r>
              <a:rPr lang="en-US" sz="900" dirty="0">
                <a:solidFill>
                  <a:srgbClr val="4F81BD"/>
                </a:solidFill>
                <a:effectLst/>
                <a:latin typeface="Calibri" panose="020F0502020204030204" pitchFamily="34" charset="0"/>
                <a:ea typeface="SimHei" panose="02010609060101010101" pitchFamily="49" charset="-122"/>
                <a:cs typeface="Arial" panose="020B0604020202020204" pitchFamily="34" charset="0"/>
              </a:rPr>
              <a:t>Wise</a:t>
            </a:r>
            <a:r>
              <a:rPr lang="en-US" sz="800" b="1" dirty="0">
                <a:solidFill>
                  <a:srgbClr val="0000FF"/>
                </a:solidFill>
                <a:effectLst/>
                <a:latin typeface="Calibri" panose="020F0502020204030204" pitchFamily="34" charset="0"/>
                <a:ea typeface="SimHei" panose="02010609060101010101" pitchFamily="49" charset="-122"/>
                <a:cs typeface="Arial" panose="020B0604020202020204" pitchFamily="34" charset="0"/>
              </a:rPr>
              <a:t> </a:t>
            </a:r>
            <a:r>
              <a:rPr lang="en-US" sz="900" dirty="0">
                <a:solidFill>
                  <a:srgbClr val="4F81BD"/>
                </a:solidFill>
                <a:effectLst/>
                <a:latin typeface="Calibri" panose="020F0502020204030204" pitchFamily="34" charset="0"/>
                <a:ea typeface="SimHei" panose="02010609060101010101" pitchFamily="49" charset="-122"/>
                <a:cs typeface="Arial" panose="020B0604020202020204" pitchFamily="34" charset="0"/>
              </a:rPr>
              <a:t>Guys </a:t>
            </a:r>
            <a:r>
              <a:rPr lang="en-US" sz="800" dirty="0">
                <a:effectLst/>
                <a:latin typeface="Calibri" panose="020F0502020204030204" pitchFamily="34" charset="0"/>
                <a:ea typeface="SimHei" panose="02010609060101010101" pitchFamily="49" charset="-122"/>
                <a:cs typeface="Arial" panose="020B0604020202020204" pitchFamily="34" charset="0"/>
              </a:rPr>
              <a:t>	</a:t>
            </a:r>
            <a:r>
              <a:rPr lang="en-US" sz="900" dirty="0">
                <a:solidFill>
                  <a:srgbClr val="4F81BD"/>
                </a:solidFill>
                <a:effectLst/>
                <a:latin typeface="Calibri" panose="020F0502020204030204" pitchFamily="34" charset="0"/>
                <a:ea typeface="SimHei" panose="02010609060101010101" pitchFamily="49" charset="-122"/>
                <a:cs typeface="Arial" panose="020B0604020202020204" pitchFamily="34" charset="0"/>
              </a:rPr>
              <a:t>T</a:t>
            </a:r>
            <a:r>
              <a:rPr lang="en-US" sz="800" dirty="0">
                <a:effectLst/>
                <a:latin typeface="Calibri" panose="020F0502020204030204" pitchFamily="34" charset="0"/>
                <a:ea typeface="SimHei" panose="02010609060101010101" pitchFamily="49" charset="-122"/>
                <a:cs typeface="Arial" panose="020B0604020202020204" pitchFamily="34" charset="0"/>
              </a:rPr>
              <a:t>	+44 1273 45 45 35</a:t>
            </a:r>
            <a:endParaRPr lang="en-GB" sz="1100" dirty="0">
              <a:effectLst/>
              <a:latin typeface="Arial" panose="020B0604020202020204" pitchFamily="34" charset="0"/>
              <a:ea typeface="SimHei" panose="02010609060101010101" pitchFamily="49" charset="-122"/>
              <a:cs typeface="Arial" panose="020B0604020202020204" pitchFamily="34" charset="0"/>
            </a:endParaRPr>
          </a:p>
          <a:p>
            <a:pPr marL="90170">
              <a:lnSpc>
                <a:spcPct val="120000"/>
              </a:lnSpc>
              <a:spcAft>
                <a:spcPts val="0"/>
              </a:spcAft>
              <a:tabLst>
                <a:tab pos="90170" algn="l"/>
                <a:tab pos="1584325" algn="l"/>
              </a:tabLst>
            </a:pPr>
            <a:r>
              <a:rPr lang="en-US" sz="800" dirty="0">
                <a:effectLst/>
                <a:latin typeface="Calibri" panose="020F0502020204030204" pitchFamily="34" charset="0"/>
                <a:ea typeface="SimHei" panose="02010609060101010101" pitchFamily="49" charset="-122"/>
                <a:cs typeface="Arial" panose="020B0604020202020204" pitchFamily="34" charset="0"/>
              </a:rPr>
              <a:t>2 Queens Place	</a:t>
            </a:r>
            <a:r>
              <a:rPr lang="en-US" sz="900" dirty="0">
                <a:solidFill>
                  <a:srgbClr val="4F81BD"/>
                </a:solidFill>
                <a:effectLst/>
                <a:latin typeface="Calibri" panose="020F0502020204030204" pitchFamily="34" charset="0"/>
                <a:ea typeface="SimHei" panose="02010609060101010101" pitchFamily="49" charset="-122"/>
                <a:cs typeface="Arial" panose="020B0604020202020204" pitchFamily="34" charset="0"/>
              </a:rPr>
              <a:t>M</a:t>
            </a:r>
            <a:r>
              <a:rPr lang="en-US" sz="800" dirty="0">
                <a:effectLst/>
                <a:latin typeface="Calibri" panose="020F0502020204030204" pitchFamily="34" charset="0"/>
                <a:ea typeface="SimHei" panose="02010609060101010101" pitchFamily="49" charset="-122"/>
                <a:cs typeface="Arial" panose="020B0604020202020204" pitchFamily="34" charset="0"/>
              </a:rPr>
              <a:t>	+44 7715 05 41 10</a:t>
            </a:r>
            <a:endParaRPr lang="en-GB" sz="1100" dirty="0">
              <a:effectLst/>
              <a:latin typeface="Arial" panose="020B0604020202020204" pitchFamily="34" charset="0"/>
              <a:ea typeface="SimHei" panose="02010609060101010101" pitchFamily="49" charset="-122"/>
              <a:cs typeface="Arial" panose="020B0604020202020204" pitchFamily="34" charset="0"/>
            </a:endParaRPr>
          </a:p>
          <a:p>
            <a:pPr marL="90170">
              <a:lnSpc>
                <a:spcPct val="120000"/>
              </a:lnSpc>
              <a:spcAft>
                <a:spcPts val="0"/>
              </a:spcAft>
              <a:tabLst>
                <a:tab pos="90170" algn="l"/>
                <a:tab pos="1584325" algn="l"/>
              </a:tabLst>
            </a:pPr>
            <a:r>
              <a:rPr lang="en-US" sz="800" dirty="0">
                <a:effectLst/>
                <a:latin typeface="Calibri" panose="020F0502020204030204" pitchFamily="34" charset="0"/>
                <a:ea typeface="SimHei" panose="02010609060101010101" pitchFamily="49" charset="-122"/>
                <a:cs typeface="Arial" panose="020B0604020202020204" pitchFamily="34" charset="0"/>
              </a:rPr>
              <a:t>Shoreham-by-Sea, W. Sussex	</a:t>
            </a:r>
            <a:r>
              <a:rPr lang="en-US" sz="900" dirty="0">
                <a:solidFill>
                  <a:srgbClr val="4F81BD"/>
                </a:solidFill>
                <a:effectLst/>
                <a:latin typeface="Calibri" panose="020F0502020204030204" pitchFamily="34" charset="0"/>
                <a:ea typeface="SimHei" panose="02010609060101010101" pitchFamily="49" charset="-122"/>
                <a:cs typeface="Arial" panose="020B0604020202020204" pitchFamily="34" charset="0"/>
              </a:rPr>
              <a:t>E</a:t>
            </a:r>
            <a:r>
              <a:rPr lang="en-US" sz="800" dirty="0">
                <a:effectLst/>
                <a:latin typeface="Calibri" panose="020F0502020204030204" pitchFamily="34" charset="0"/>
                <a:ea typeface="SimHei" panose="02010609060101010101" pitchFamily="49" charset="-122"/>
                <a:cs typeface="Arial" panose="020B0604020202020204" pitchFamily="34" charset="0"/>
              </a:rPr>
              <a:t>	ken.guy@wiseguys.ltd.uk</a:t>
            </a:r>
            <a:endParaRPr lang="en-GB" sz="1100" dirty="0">
              <a:effectLst/>
              <a:latin typeface="Arial" panose="020B0604020202020204" pitchFamily="34" charset="0"/>
              <a:ea typeface="SimHei" panose="02010609060101010101" pitchFamily="49" charset="-122"/>
              <a:cs typeface="Arial" panose="020B0604020202020204" pitchFamily="34" charset="0"/>
            </a:endParaRPr>
          </a:p>
          <a:p>
            <a:pPr marL="90170">
              <a:lnSpc>
                <a:spcPct val="120000"/>
              </a:lnSpc>
              <a:spcAft>
                <a:spcPts val="0"/>
              </a:spcAft>
              <a:tabLst>
                <a:tab pos="90170" algn="l"/>
                <a:tab pos="1584325" algn="l"/>
              </a:tabLst>
            </a:pPr>
            <a:r>
              <a:rPr lang="en-US" sz="800" dirty="0">
                <a:effectLst/>
                <a:latin typeface="Calibri" panose="020F0502020204030204" pitchFamily="34" charset="0"/>
                <a:ea typeface="SimHei" panose="02010609060101010101" pitchFamily="49" charset="-122"/>
                <a:cs typeface="Arial" panose="020B0604020202020204" pitchFamily="34" charset="0"/>
              </a:rPr>
              <a:t>BN43 5AA, UK	</a:t>
            </a:r>
            <a:r>
              <a:rPr lang="en-US" sz="900" dirty="0">
                <a:solidFill>
                  <a:srgbClr val="4F81BD"/>
                </a:solidFill>
                <a:effectLst/>
                <a:latin typeface="Calibri" panose="020F0502020204030204" pitchFamily="34" charset="0"/>
                <a:ea typeface="SimHei" panose="02010609060101010101" pitchFamily="49" charset="-122"/>
                <a:cs typeface="Arial" panose="020B0604020202020204" pitchFamily="34" charset="0"/>
              </a:rPr>
              <a:t>W</a:t>
            </a:r>
            <a:r>
              <a:rPr lang="en-US" sz="800" dirty="0">
                <a:effectLst/>
                <a:latin typeface="Calibri" panose="020F0502020204030204" pitchFamily="34" charset="0"/>
                <a:ea typeface="SimHei" panose="02010609060101010101" pitchFamily="49" charset="-122"/>
                <a:cs typeface="Arial" panose="020B0604020202020204" pitchFamily="34" charset="0"/>
              </a:rPr>
              <a:t>	www.wiseguys.ltd.uk</a:t>
            </a:r>
            <a:endParaRPr lang="en-GB" sz="1100" dirty="0">
              <a:effectLst/>
              <a:latin typeface="Arial" panose="020B0604020202020204" pitchFamily="34" charset="0"/>
              <a:ea typeface="SimHei" panose="02010609060101010101" pitchFamily="49" charset="-122"/>
              <a:cs typeface="Arial" panose="020B0604020202020204" pitchFamily="34" charset="0"/>
            </a:endParaRPr>
          </a:p>
          <a:p>
            <a:pPr>
              <a:lnSpc>
                <a:spcPct val="120000"/>
              </a:lnSpc>
              <a:spcAft>
                <a:spcPts val="1000"/>
              </a:spcAft>
            </a:pPr>
            <a:r>
              <a:rPr lang="en-US" sz="900" dirty="0">
                <a:effectLst/>
                <a:latin typeface="Calibri" panose="020F0502020204030204" pitchFamily="34" charset="0"/>
                <a:ea typeface="SimHei" panose="02010609060101010101" pitchFamily="49" charset="-122"/>
                <a:cs typeface="Arial" panose="020B0604020202020204" pitchFamily="34" charset="0"/>
              </a:rPr>
              <a:t> </a:t>
            </a:r>
            <a:endParaRPr lang="en-GB" sz="1100" dirty="0">
              <a:effectLst/>
              <a:latin typeface="Arial" panose="020B0604020202020204" pitchFamily="34" charset="0"/>
              <a:ea typeface="SimHei" panose="02010609060101010101" pitchFamily="49" charset="-122"/>
              <a:cs typeface="Arial" panose="020B0604020202020204" pitchFamily="34" charset="0"/>
            </a:endParaRPr>
          </a:p>
        </p:txBody>
      </p:sp>
      <p:sp>
        <p:nvSpPr>
          <p:cNvPr id="6" name="Text Box 6">
            <a:extLst>
              <a:ext uri="{FF2B5EF4-FFF2-40B4-BE49-F238E27FC236}">
                <a16:creationId xmlns="" xmlns:a16="http://schemas.microsoft.com/office/drawing/2014/main" id="{296DF0FB-39D8-C34C-9B86-B75286255B11}"/>
              </a:ext>
            </a:extLst>
          </p:cNvPr>
          <p:cNvSpPr txBox="1"/>
          <p:nvPr/>
        </p:nvSpPr>
        <p:spPr>
          <a:xfrm>
            <a:off x="1" y="6235295"/>
            <a:ext cx="1721224" cy="622704"/>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20000"/>
              </a:lnSpc>
              <a:spcAft>
                <a:spcPts val="1000"/>
              </a:spcAft>
            </a:pPr>
            <a:r>
              <a:rPr lang="en-US" sz="2800" dirty="0">
                <a:solidFill>
                  <a:srgbClr val="4F81BD"/>
                </a:solidFill>
                <a:effectLst/>
                <a:latin typeface="Marker Felt" panose="02000400000000000000" pitchFamily="2" charset="77"/>
                <a:ea typeface="SimHei" panose="02010609060101010101" pitchFamily="49" charset="-122"/>
                <a:cs typeface="Arial" panose="020B0604020202020204" pitchFamily="34" charset="0"/>
              </a:rPr>
              <a:t>Wise Guys</a:t>
            </a:r>
            <a:endParaRPr lang="en-GB" sz="2800" dirty="0">
              <a:effectLst/>
              <a:ea typeface="SimHei" panose="02010609060101010101" pitchFamily="49" charset="-122"/>
              <a:cs typeface="Arial" panose="020B0604020202020204" pitchFamily="34" charset="0"/>
            </a:endParaRPr>
          </a:p>
        </p:txBody>
      </p:sp>
    </p:spTree>
    <p:extLst>
      <p:ext uri="{BB962C8B-B14F-4D97-AF65-F5344CB8AC3E}">
        <p14:creationId xmlns:p14="http://schemas.microsoft.com/office/powerpoint/2010/main" val="1009971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10E611-A948-844F-ACF9-0B35CC64C8BD}"/>
              </a:ext>
            </a:extLst>
          </p:cNvPr>
          <p:cNvSpPr>
            <a:spLocks noGrp="1"/>
          </p:cNvSpPr>
          <p:nvPr>
            <p:ph type="title"/>
          </p:nvPr>
        </p:nvSpPr>
        <p:spPr/>
        <p:txBody>
          <a:bodyPr/>
          <a:lstStyle/>
          <a:p>
            <a:r>
              <a:rPr lang="en-GB" dirty="0"/>
              <a:t>Snakes and Ladders</a:t>
            </a:r>
          </a:p>
        </p:txBody>
      </p:sp>
      <p:sp>
        <p:nvSpPr>
          <p:cNvPr id="3" name="Content Placeholder 2">
            <a:extLst>
              <a:ext uri="{FF2B5EF4-FFF2-40B4-BE49-F238E27FC236}">
                <a16:creationId xmlns="" xmlns:a16="http://schemas.microsoft.com/office/drawing/2014/main" id="{EC59E5C8-6E4A-DC48-8D2F-07C7B5AFF3B8}"/>
              </a:ext>
            </a:extLst>
          </p:cNvPr>
          <p:cNvSpPr>
            <a:spLocks noGrp="1"/>
          </p:cNvSpPr>
          <p:nvPr>
            <p:ph idx="1"/>
          </p:nvPr>
        </p:nvSpPr>
        <p:spPr/>
        <p:txBody>
          <a:bodyPr>
            <a:normAutofit lnSpcReduction="10000"/>
          </a:bodyPr>
          <a:lstStyle/>
          <a:p>
            <a:r>
              <a:rPr lang="en-GB" dirty="0"/>
              <a:t>The aim of a commissioner should be to write a ToR that allows an evaluator to assess viability</a:t>
            </a:r>
          </a:p>
          <a:p>
            <a:r>
              <a:rPr lang="en-GB" dirty="0"/>
              <a:t>Drawing a parallel with the game of ‘Snakes and Ladders’, the aim of the commissioner should be to remove all the snakes threatening the attractiveness and feasibility of an evaluation, leaving only the ladders </a:t>
            </a:r>
            <a:r>
              <a:rPr lang="en-GB"/>
              <a:t>that the </a:t>
            </a:r>
            <a:r>
              <a:rPr lang="en-GB" dirty="0"/>
              <a:t>evaluator has to ascend when assessing viability</a:t>
            </a:r>
          </a:p>
          <a:p>
            <a:r>
              <a:rPr lang="en-GB" dirty="0"/>
              <a:t>It’s then up to the evaluator to decide whether the pot of gold at the top of the final ladder is worth all the effort of ascending to that level</a:t>
            </a:r>
          </a:p>
        </p:txBody>
      </p:sp>
    </p:spTree>
    <p:extLst>
      <p:ext uri="{BB962C8B-B14F-4D97-AF65-F5344CB8AC3E}">
        <p14:creationId xmlns:p14="http://schemas.microsoft.com/office/powerpoint/2010/main" val="207082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90F5ED-CF42-1E4A-A96A-03348A6D6D97}"/>
              </a:ext>
            </a:extLst>
          </p:cNvPr>
          <p:cNvSpPr>
            <a:spLocks noGrp="1"/>
          </p:cNvSpPr>
          <p:nvPr>
            <p:ph type="title"/>
          </p:nvPr>
        </p:nvSpPr>
        <p:spPr/>
        <p:txBody>
          <a:bodyPr/>
          <a:lstStyle/>
          <a:p>
            <a:r>
              <a:rPr lang="en-GB" dirty="0"/>
              <a:t>Assessing ToRs in General</a:t>
            </a:r>
          </a:p>
        </p:txBody>
      </p:sp>
      <p:sp>
        <p:nvSpPr>
          <p:cNvPr id="3" name="Content Placeholder 2">
            <a:extLst>
              <a:ext uri="{FF2B5EF4-FFF2-40B4-BE49-F238E27FC236}">
                <a16:creationId xmlns="" xmlns:a16="http://schemas.microsoft.com/office/drawing/2014/main" id="{53F7930E-F9CF-2742-AEA0-B4950B40F4E3}"/>
              </a:ext>
            </a:extLst>
          </p:cNvPr>
          <p:cNvSpPr>
            <a:spLocks noGrp="1"/>
          </p:cNvSpPr>
          <p:nvPr>
            <p:ph idx="1"/>
          </p:nvPr>
        </p:nvSpPr>
        <p:spPr/>
        <p:txBody>
          <a:bodyPr/>
          <a:lstStyle/>
          <a:p>
            <a:r>
              <a:rPr lang="en-GB" dirty="0"/>
              <a:t>Assessing ToRs is a routine everyday activity for a professional evaluator</a:t>
            </a:r>
          </a:p>
          <a:p>
            <a:r>
              <a:rPr lang="en-GB" dirty="0"/>
              <a:t>The main factors taken into account when assessing a ToR are:</a:t>
            </a:r>
          </a:p>
          <a:p>
            <a:pPr lvl="1"/>
            <a:r>
              <a:rPr lang="en-GB" dirty="0"/>
              <a:t>Attractiveness – </a:t>
            </a:r>
            <a:r>
              <a:rPr lang="en-GB" i="1" dirty="0"/>
              <a:t>Does it appeal to me?</a:t>
            </a:r>
          </a:p>
          <a:p>
            <a:pPr lvl="1"/>
            <a:r>
              <a:rPr lang="en-GB" dirty="0"/>
              <a:t>Feasibility – </a:t>
            </a:r>
            <a:r>
              <a:rPr lang="en-GB" i="1" dirty="0"/>
              <a:t>Can I do it?</a:t>
            </a:r>
          </a:p>
          <a:p>
            <a:pPr lvl="1"/>
            <a:r>
              <a:rPr lang="en-GB" dirty="0"/>
              <a:t>Viability – </a:t>
            </a:r>
            <a:r>
              <a:rPr lang="en-GB" i="1" dirty="0"/>
              <a:t>Is it worthwhile doing it?</a:t>
            </a:r>
          </a:p>
          <a:p>
            <a:r>
              <a:rPr lang="en-GB" dirty="0"/>
              <a:t>These are not necessarily separate, sequential steps, but let’s treat them as such for the time being</a:t>
            </a:r>
          </a:p>
        </p:txBody>
      </p:sp>
    </p:spTree>
    <p:extLst>
      <p:ext uri="{BB962C8B-B14F-4D97-AF65-F5344CB8AC3E}">
        <p14:creationId xmlns:p14="http://schemas.microsoft.com/office/powerpoint/2010/main" val="338646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8AA52D-F26C-F948-A3F4-C1DC0C9AB538}"/>
              </a:ext>
            </a:extLst>
          </p:cNvPr>
          <p:cNvSpPr>
            <a:spLocks noGrp="1"/>
          </p:cNvSpPr>
          <p:nvPr>
            <p:ph type="title"/>
          </p:nvPr>
        </p:nvSpPr>
        <p:spPr/>
        <p:txBody>
          <a:bodyPr/>
          <a:lstStyle/>
          <a:p>
            <a:r>
              <a:rPr lang="en-GB" dirty="0"/>
              <a:t>Attractiveness</a:t>
            </a:r>
          </a:p>
        </p:txBody>
      </p:sp>
      <p:sp>
        <p:nvSpPr>
          <p:cNvPr id="3" name="Content Placeholder 2">
            <a:extLst>
              <a:ext uri="{FF2B5EF4-FFF2-40B4-BE49-F238E27FC236}">
                <a16:creationId xmlns="" xmlns:a16="http://schemas.microsoft.com/office/drawing/2014/main" id="{466C5611-5CC7-704F-9A04-B220AA5306EA}"/>
              </a:ext>
            </a:extLst>
          </p:cNvPr>
          <p:cNvSpPr>
            <a:spLocks noGrp="1"/>
          </p:cNvSpPr>
          <p:nvPr>
            <p:ph idx="1"/>
          </p:nvPr>
        </p:nvSpPr>
        <p:spPr/>
        <p:txBody>
          <a:bodyPr>
            <a:normAutofit fontScale="92500" lnSpcReduction="20000"/>
          </a:bodyPr>
          <a:lstStyle/>
          <a:p>
            <a:r>
              <a:rPr lang="en-GB" dirty="0"/>
              <a:t>Before considering aspects of a ToR that can affect its attractiveness and appeal, let us recall that beauty can lie in the eye of the beholder and that the beholder’s perception can be influenced by many factors</a:t>
            </a:r>
          </a:p>
          <a:p>
            <a:r>
              <a:rPr lang="en-GB" dirty="0"/>
              <a:t>Some evaluators are attracted by:</a:t>
            </a:r>
          </a:p>
          <a:p>
            <a:pPr lvl="1"/>
            <a:r>
              <a:rPr lang="en-GB" dirty="0"/>
              <a:t>The intellectual challenge</a:t>
            </a:r>
          </a:p>
          <a:p>
            <a:pPr lvl="1"/>
            <a:r>
              <a:rPr lang="en-GB" dirty="0"/>
              <a:t>The opportunity to experiment with new approaches</a:t>
            </a:r>
          </a:p>
          <a:p>
            <a:pPr lvl="1"/>
            <a:r>
              <a:rPr lang="en-GB" dirty="0"/>
              <a:t>The size of the budget</a:t>
            </a:r>
          </a:p>
          <a:p>
            <a:pPr lvl="1"/>
            <a:r>
              <a:rPr lang="en-GB" dirty="0"/>
              <a:t>The opportunities for future work that an evaluation can present</a:t>
            </a:r>
          </a:p>
          <a:p>
            <a:pPr lvl="1"/>
            <a:r>
              <a:rPr lang="en-GB" dirty="0"/>
              <a:t>Familiarity with the topic area and potential ease of  implementation</a:t>
            </a:r>
          </a:p>
          <a:p>
            <a:r>
              <a:rPr lang="en-GB" dirty="0"/>
              <a:t>But all of these can also be disincentives for some evaluators</a:t>
            </a:r>
          </a:p>
        </p:txBody>
      </p:sp>
    </p:spTree>
    <p:extLst>
      <p:ext uri="{BB962C8B-B14F-4D97-AF65-F5344CB8AC3E}">
        <p14:creationId xmlns:p14="http://schemas.microsoft.com/office/powerpoint/2010/main" val="1141356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9836C7-607E-3146-8F19-3B8118AF4298}"/>
              </a:ext>
            </a:extLst>
          </p:cNvPr>
          <p:cNvSpPr>
            <a:spLocks noGrp="1"/>
          </p:cNvSpPr>
          <p:nvPr>
            <p:ph type="title"/>
          </p:nvPr>
        </p:nvSpPr>
        <p:spPr/>
        <p:txBody>
          <a:bodyPr/>
          <a:lstStyle/>
          <a:p>
            <a:r>
              <a:rPr lang="en-GB" dirty="0"/>
              <a:t>Attractiveness</a:t>
            </a:r>
          </a:p>
        </p:txBody>
      </p:sp>
      <p:sp>
        <p:nvSpPr>
          <p:cNvPr id="3" name="Content Placeholder 2">
            <a:extLst>
              <a:ext uri="{FF2B5EF4-FFF2-40B4-BE49-F238E27FC236}">
                <a16:creationId xmlns="" xmlns:a16="http://schemas.microsoft.com/office/drawing/2014/main" id="{053A0235-522A-F846-85B5-C92B599190E5}"/>
              </a:ext>
            </a:extLst>
          </p:cNvPr>
          <p:cNvSpPr>
            <a:spLocks noGrp="1"/>
          </p:cNvSpPr>
          <p:nvPr>
            <p:ph idx="1"/>
          </p:nvPr>
        </p:nvSpPr>
        <p:spPr/>
        <p:txBody>
          <a:bodyPr>
            <a:normAutofit fontScale="77500" lnSpcReduction="20000"/>
          </a:bodyPr>
          <a:lstStyle/>
          <a:p>
            <a:r>
              <a:rPr lang="en-GB" dirty="0"/>
              <a:t>Remember too that evaluators come in many shapes and sizes, with highly variegated tastes and appetites:</a:t>
            </a:r>
          </a:p>
          <a:p>
            <a:pPr lvl="1"/>
            <a:r>
              <a:rPr lang="en-GB" dirty="0"/>
              <a:t>The specialist international evaluation consultancy firm that can bring lots of experience to the task but charges high prices</a:t>
            </a:r>
          </a:p>
          <a:p>
            <a:pPr lvl="1"/>
            <a:r>
              <a:rPr lang="en-GB" dirty="0"/>
              <a:t>The hungry local consultancy firm trying to establish itself by charging low prices</a:t>
            </a:r>
          </a:p>
          <a:p>
            <a:pPr lvl="1"/>
            <a:r>
              <a:rPr lang="en-GB" dirty="0"/>
              <a:t>The large generalist consultancy firm that sees evaluation work for regional and national administrations as a fantastic opportunity to become acquainted with new potential clients in the private sector</a:t>
            </a:r>
          </a:p>
          <a:p>
            <a:pPr lvl="1"/>
            <a:r>
              <a:rPr lang="en-GB" dirty="0"/>
              <a:t>The academics that only focus on aspects that are highly pertinent to their personal research agendas</a:t>
            </a:r>
          </a:p>
          <a:p>
            <a:pPr lvl="1"/>
            <a:r>
              <a:rPr lang="en-GB" dirty="0"/>
              <a:t>The academics that have a good track record in ‘policy research’ and can afford to offer highly competitive rates</a:t>
            </a:r>
          </a:p>
          <a:p>
            <a:r>
              <a:rPr lang="en-GB" dirty="0"/>
              <a:t>The moral for the commissioners of evaluations is that ToRs have to be drafted with a clear idea of the kind of evaluator they want if they are to succeed in attracting them</a:t>
            </a:r>
          </a:p>
          <a:p>
            <a:pPr marL="0" indent="0">
              <a:buNone/>
            </a:pPr>
            <a:endParaRPr lang="en-GB" dirty="0"/>
          </a:p>
        </p:txBody>
      </p:sp>
    </p:spTree>
    <p:extLst>
      <p:ext uri="{BB962C8B-B14F-4D97-AF65-F5344CB8AC3E}">
        <p14:creationId xmlns:p14="http://schemas.microsoft.com/office/powerpoint/2010/main" val="259141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8D87D20-A216-5F4E-9BF7-DA908D7ED772}"/>
              </a:ext>
            </a:extLst>
          </p:cNvPr>
          <p:cNvSpPr>
            <a:spLocks noGrp="1"/>
          </p:cNvSpPr>
          <p:nvPr>
            <p:ph type="title"/>
          </p:nvPr>
        </p:nvSpPr>
        <p:spPr/>
        <p:txBody>
          <a:bodyPr/>
          <a:lstStyle/>
          <a:p>
            <a:r>
              <a:rPr lang="en-GB" dirty="0"/>
              <a:t>Features Likely to Improve Attractiveness</a:t>
            </a:r>
          </a:p>
        </p:txBody>
      </p:sp>
      <p:sp>
        <p:nvSpPr>
          <p:cNvPr id="3" name="Content Placeholder 2">
            <a:extLst>
              <a:ext uri="{FF2B5EF4-FFF2-40B4-BE49-F238E27FC236}">
                <a16:creationId xmlns="" xmlns:a16="http://schemas.microsoft.com/office/drawing/2014/main" id="{3E1C9C5C-2E57-C340-8380-9C27C6A772C8}"/>
              </a:ext>
            </a:extLst>
          </p:cNvPr>
          <p:cNvSpPr>
            <a:spLocks noGrp="1"/>
          </p:cNvSpPr>
          <p:nvPr>
            <p:ph idx="1"/>
          </p:nvPr>
        </p:nvSpPr>
        <p:spPr>
          <a:xfrm>
            <a:off x="549275" y="1600200"/>
            <a:ext cx="8042276" cy="4671507"/>
          </a:xfrm>
        </p:spPr>
        <p:txBody>
          <a:bodyPr>
            <a:normAutofit fontScale="77500" lnSpcReduction="20000"/>
          </a:bodyPr>
          <a:lstStyle/>
          <a:p>
            <a:r>
              <a:rPr lang="en-GB" dirty="0"/>
              <a:t>The most important feature is </a:t>
            </a:r>
            <a:r>
              <a:rPr lang="en-GB" b="1" dirty="0"/>
              <a:t>clarity of exposition </a:t>
            </a:r>
            <a:r>
              <a:rPr lang="en-GB" dirty="0"/>
              <a:t>in terms of:</a:t>
            </a:r>
          </a:p>
          <a:p>
            <a:pPr lvl="1"/>
            <a:r>
              <a:rPr lang="en-GB" dirty="0"/>
              <a:t>The rationale for the evaluation and the initiative to be evaluated (e.g. a RIS3)</a:t>
            </a:r>
          </a:p>
          <a:p>
            <a:pPr lvl="1"/>
            <a:r>
              <a:rPr lang="en-GB" dirty="0"/>
              <a:t>The aims and objectives of the evaluation and the RIS3</a:t>
            </a:r>
          </a:p>
          <a:p>
            <a:pPr lvl="1"/>
            <a:r>
              <a:rPr lang="en-GB" dirty="0"/>
              <a:t>The target audiences and potential uses of the evaluation</a:t>
            </a:r>
          </a:p>
          <a:p>
            <a:pPr lvl="1"/>
            <a:r>
              <a:rPr lang="en-GB" dirty="0"/>
              <a:t>The evaluation issues to be prioritised</a:t>
            </a:r>
          </a:p>
          <a:p>
            <a:pPr lvl="1"/>
            <a:r>
              <a:rPr lang="en-GB" dirty="0"/>
              <a:t>The types of methodologies that might be deployed</a:t>
            </a:r>
          </a:p>
          <a:p>
            <a:pPr lvl="1"/>
            <a:r>
              <a:rPr lang="en-GB" dirty="0"/>
              <a:t>The range of contextual and monitoring data that could be made available to the evaluators</a:t>
            </a:r>
          </a:p>
          <a:p>
            <a:pPr lvl="1"/>
            <a:r>
              <a:rPr lang="en-GB" dirty="0"/>
              <a:t>The budget range (with clarification concerning the exclusion/inclusion of non-fee costs and the application of statutory tax regimes)</a:t>
            </a:r>
          </a:p>
          <a:p>
            <a:pPr lvl="1"/>
            <a:r>
              <a:rPr lang="en-GB" dirty="0"/>
              <a:t>The rules governing the involvement of multiple partners and sub-contractors</a:t>
            </a:r>
          </a:p>
          <a:p>
            <a:pPr lvl="1"/>
            <a:r>
              <a:rPr lang="en-GB" dirty="0"/>
              <a:t>The rules governing the ownership and publication of evaluation results and reports</a:t>
            </a:r>
          </a:p>
          <a:p>
            <a:pPr lvl="1"/>
            <a:r>
              <a:rPr lang="en-GB" dirty="0"/>
              <a:t>The conditions surrounding involvement in publication and dissemination activities</a:t>
            </a:r>
          </a:p>
        </p:txBody>
      </p:sp>
    </p:spTree>
    <p:extLst>
      <p:ext uri="{BB962C8B-B14F-4D97-AF65-F5344CB8AC3E}">
        <p14:creationId xmlns:p14="http://schemas.microsoft.com/office/powerpoint/2010/main" val="40611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447B9CA-A61B-F649-B7CF-EDCE44305F80}"/>
              </a:ext>
            </a:extLst>
          </p:cNvPr>
          <p:cNvSpPr>
            <a:spLocks noGrp="1"/>
          </p:cNvSpPr>
          <p:nvPr>
            <p:ph type="title"/>
          </p:nvPr>
        </p:nvSpPr>
        <p:spPr/>
        <p:txBody>
          <a:bodyPr/>
          <a:lstStyle/>
          <a:p>
            <a:r>
              <a:rPr lang="en-GB" dirty="0"/>
              <a:t>Features Likely to Improve Attractiveness</a:t>
            </a:r>
          </a:p>
        </p:txBody>
      </p:sp>
      <p:sp>
        <p:nvSpPr>
          <p:cNvPr id="3" name="Content Placeholder 2">
            <a:extLst>
              <a:ext uri="{FF2B5EF4-FFF2-40B4-BE49-F238E27FC236}">
                <a16:creationId xmlns="" xmlns:a16="http://schemas.microsoft.com/office/drawing/2014/main" id="{6E0B04ED-8D1B-4D4A-AE81-C4B5474CD959}"/>
              </a:ext>
            </a:extLst>
          </p:cNvPr>
          <p:cNvSpPr>
            <a:spLocks noGrp="1"/>
          </p:cNvSpPr>
          <p:nvPr>
            <p:ph idx="1"/>
          </p:nvPr>
        </p:nvSpPr>
        <p:spPr/>
        <p:txBody>
          <a:bodyPr>
            <a:normAutofit/>
          </a:bodyPr>
          <a:lstStyle/>
          <a:p>
            <a:r>
              <a:rPr lang="en-GB" dirty="0"/>
              <a:t>A second important feature is a statement in the ToR concerning the scope for discussion and negotiation if clarification is needed about different parameters of the evaluation and the way it is to be conducted</a:t>
            </a:r>
          </a:p>
          <a:p>
            <a:r>
              <a:rPr lang="en-GB" dirty="0"/>
              <a:t>Ideally, there should be statements concerning the possibility of discussion, clarification and negotiation both before and after the signing of contracts</a:t>
            </a:r>
          </a:p>
          <a:p>
            <a:r>
              <a:rPr lang="en-GB" dirty="0"/>
              <a:t>Clues to the </a:t>
            </a:r>
            <a:r>
              <a:rPr lang="en-GB" b="1" dirty="0"/>
              <a:t>flexibility</a:t>
            </a:r>
            <a:r>
              <a:rPr lang="en-GB" dirty="0"/>
              <a:t> of the commissioner concerning the conduct of an evaluation are critical to subsequent assessments of feasibility and viability</a:t>
            </a:r>
          </a:p>
        </p:txBody>
      </p:sp>
    </p:spTree>
    <p:extLst>
      <p:ext uri="{BB962C8B-B14F-4D97-AF65-F5344CB8AC3E}">
        <p14:creationId xmlns:p14="http://schemas.microsoft.com/office/powerpoint/2010/main" val="46247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2958F5-4449-2044-83E0-3C8691C14F5C}"/>
              </a:ext>
            </a:extLst>
          </p:cNvPr>
          <p:cNvSpPr>
            <a:spLocks noGrp="1"/>
          </p:cNvSpPr>
          <p:nvPr>
            <p:ph type="title"/>
          </p:nvPr>
        </p:nvSpPr>
        <p:spPr/>
        <p:txBody>
          <a:bodyPr/>
          <a:lstStyle/>
          <a:p>
            <a:r>
              <a:rPr lang="en-GB" dirty="0"/>
              <a:t>Feasibility and Viability</a:t>
            </a:r>
          </a:p>
        </p:txBody>
      </p:sp>
      <p:sp>
        <p:nvSpPr>
          <p:cNvPr id="3" name="Content Placeholder 2">
            <a:extLst>
              <a:ext uri="{FF2B5EF4-FFF2-40B4-BE49-F238E27FC236}">
                <a16:creationId xmlns="" xmlns:a16="http://schemas.microsoft.com/office/drawing/2014/main" id="{3B107A5C-803E-4B43-BC9D-039044213A0C}"/>
              </a:ext>
            </a:extLst>
          </p:cNvPr>
          <p:cNvSpPr>
            <a:spLocks noGrp="1"/>
          </p:cNvSpPr>
          <p:nvPr>
            <p:ph idx="1"/>
          </p:nvPr>
        </p:nvSpPr>
        <p:spPr/>
        <p:txBody>
          <a:bodyPr/>
          <a:lstStyle/>
          <a:p>
            <a:r>
              <a:rPr lang="en-GB" dirty="0"/>
              <a:t>All evaluators have to judge whether an evaluation is feasible</a:t>
            </a:r>
          </a:p>
          <a:p>
            <a:r>
              <a:rPr lang="en-GB" dirty="0"/>
              <a:t>If the ToR is very poorly articulated and there is no indication that there is scope for discussion and negotiation concerning the way the evaluation could be implemented, the response of most evaluators is highly predictable</a:t>
            </a:r>
          </a:p>
          <a:p>
            <a:r>
              <a:rPr lang="en-GB" b="1" dirty="0"/>
              <a:t>Bin it!</a:t>
            </a:r>
          </a:p>
        </p:txBody>
      </p:sp>
    </p:spTree>
    <p:extLst>
      <p:ext uri="{BB962C8B-B14F-4D97-AF65-F5344CB8AC3E}">
        <p14:creationId xmlns:p14="http://schemas.microsoft.com/office/powerpoint/2010/main" val="211786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2958F5-4449-2044-83E0-3C8691C14F5C}"/>
              </a:ext>
            </a:extLst>
          </p:cNvPr>
          <p:cNvSpPr>
            <a:spLocks noGrp="1"/>
          </p:cNvSpPr>
          <p:nvPr>
            <p:ph type="title"/>
          </p:nvPr>
        </p:nvSpPr>
        <p:spPr/>
        <p:txBody>
          <a:bodyPr/>
          <a:lstStyle/>
          <a:p>
            <a:r>
              <a:rPr lang="en-GB" dirty="0"/>
              <a:t>Feasibility and Viability</a:t>
            </a:r>
          </a:p>
        </p:txBody>
      </p:sp>
      <p:sp>
        <p:nvSpPr>
          <p:cNvPr id="3" name="Content Placeholder 2">
            <a:extLst>
              <a:ext uri="{FF2B5EF4-FFF2-40B4-BE49-F238E27FC236}">
                <a16:creationId xmlns="" xmlns:a16="http://schemas.microsoft.com/office/drawing/2014/main" id="{3B107A5C-803E-4B43-BC9D-039044213A0C}"/>
              </a:ext>
            </a:extLst>
          </p:cNvPr>
          <p:cNvSpPr>
            <a:spLocks noGrp="1"/>
          </p:cNvSpPr>
          <p:nvPr>
            <p:ph idx="1"/>
          </p:nvPr>
        </p:nvSpPr>
        <p:spPr>
          <a:xfrm>
            <a:off x="549275" y="1600200"/>
            <a:ext cx="8042276" cy="4714539"/>
          </a:xfrm>
        </p:spPr>
        <p:txBody>
          <a:bodyPr>
            <a:normAutofit fontScale="92500" lnSpcReduction="20000"/>
          </a:bodyPr>
          <a:lstStyle/>
          <a:p>
            <a:r>
              <a:rPr lang="en-GB" dirty="0"/>
              <a:t>If the ToR is clearly written along lines that make it appealing, evaluators should be in a position:</a:t>
            </a:r>
          </a:p>
          <a:p>
            <a:pPr lvl="1"/>
            <a:r>
              <a:rPr lang="en-GB" dirty="0"/>
              <a:t>To assess whether the evaluation task could be completed </a:t>
            </a:r>
            <a:r>
              <a:rPr lang="en-GB" i="1" dirty="0"/>
              <a:t>in theory</a:t>
            </a:r>
          </a:p>
          <a:p>
            <a:pPr lvl="1"/>
            <a:r>
              <a:rPr lang="en-GB" dirty="0"/>
              <a:t>To assess the resources ideally needed to complete the task and produce a Mark I evaluation strategy</a:t>
            </a:r>
          </a:p>
          <a:p>
            <a:r>
              <a:rPr lang="en-GB" dirty="0"/>
              <a:t>Typically, these rarely match up to the evaluation budgets and timetables expressed in ToRs, requiring some juggling of evaluation elements to produce a Mark II version</a:t>
            </a:r>
          </a:p>
          <a:p>
            <a:r>
              <a:rPr lang="en-GB" dirty="0"/>
              <a:t>If this is not possible because of a lack of flexibility on the part of the commissioners, the response of evaluators should again be predictable</a:t>
            </a:r>
          </a:p>
          <a:p>
            <a:r>
              <a:rPr lang="en-GB" b="1" dirty="0"/>
              <a:t>Bin it!</a:t>
            </a:r>
          </a:p>
        </p:txBody>
      </p:sp>
    </p:spTree>
    <p:extLst>
      <p:ext uri="{BB962C8B-B14F-4D97-AF65-F5344CB8AC3E}">
        <p14:creationId xmlns:p14="http://schemas.microsoft.com/office/powerpoint/2010/main" val="787924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2958F5-4449-2044-83E0-3C8691C14F5C}"/>
              </a:ext>
            </a:extLst>
          </p:cNvPr>
          <p:cNvSpPr>
            <a:spLocks noGrp="1"/>
          </p:cNvSpPr>
          <p:nvPr>
            <p:ph type="title"/>
          </p:nvPr>
        </p:nvSpPr>
        <p:spPr/>
        <p:txBody>
          <a:bodyPr/>
          <a:lstStyle/>
          <a:p>
            <a:r>
              <a:rPr lang="en-GB" dirty="0"/>
              <a:t>Feasibility and Viability</a:t>
            </a:r>
          </a:p>
        </p:txBody>
      </p:sp>
      <p:sp>
        <p:nvSpPr>
          <p:cNvPr id="3" name="Content Placeholder 2">
            <a:extLst>
              <a:ext uri="{FF2B5EF4-FFF2-40B4-BE49-F238E27FC236}">
                <a16:creationId xmlns="" xmlns:a16="http://schemas.microsoft.com/office/drawing/2014/main" id="{3B107A5C-803E-4B43-BC9D-039044213A0C}"/>
              </a:ext>
            </a:extLst>
          </p:cNvPr>
          <p:cNvSpPr>
            <a:spLocks noGrp="1"/>
          </p:cNvSpPr>
          <p:nvPr>
            <p:ph idx="1"/>
          </p:nvPr>
        </p:nvSpPr>
        <p:spPr>
          <a:xfrm>
            <a:off x="549275" y="1600200"/>
            <a:ext cx="8042276" cy="4714539"/>
          </a:xfrm>
        </p:spPr>
        <p:txBody>
          <a:bodyPr>
            <a:normAutofit fontScale="92500" lnSpcReduction="10000"/>
          </a:bodyPr>
          <a:lstStyle/>
          <a:p>
            <a:r>
              <a:rPr lang="en-GB" dirty="0"/>
              <a:t>If the Mark II evaluation strategy appears feasible, i.e. if it looks like: </a:t>
            </a:r>
          </a:p>
          <a:p>
            <a:pPr lvl="1"/>
            <a:r>
              <a:rPr lang="en-GB" dirty="0"/>
              <a:t>Something that could be done</a:t>
            </a:r>
          </a:p>
          <a:p>
            <a:pPr lvl="1"/>
            <a:r>
              <a:rPr lang="en-GB" dirty="0"/>
              <a:t>Something that would be acceptable to the commissioner</a:t>
            </a:r>
          </a:p>
          <a:p>
            <a:r>
              <a:rPr lang="en-GB" dirty="0"/>
              <a:t>Then the final step is to assess its viability</a:t>
            </a:r>
          </a:p>
          <a:p>
            <a:r>
              <a:rPr lang="en-GB" dirty="0"/>
              <a:t>This involves looking at the evaluation from the point of view of whether it fits in with evaluator’s own personal and business priorities</a:t>
            </a:r>
          </a:p>
          <a:p>
            <a:r>
              <a:rPr lang="en-GB" dirty="0"/>
              <a:t>Even if something is highly attractive and eminently feasible, it’s viability is threatened if it’s the right thing at the wrong time; if the opportunity costs are too high; or if it is simply not profitable enough to justify its existence</a:t>
            </a:r>
          </a:p>
        </p:txBody>
      </p:sp>
    </p:spTree>
    <p:extLst>
      <p:ext uri="{BB962C8B-B14F-4D97-AF65-F5344CB8AC3E}">
        <p14:creationId xmlns:p14="http://schemas.microsoft.com/office/powerpoint/2010/main" val="211317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Presentation_KG1" id="{D9598959-2C75-6548-BDD7-DA64EE2384DF}" vid="{6A97202F-1D11-B646-A6DE-A32CEAEB52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emplate>
  <TotalTime>8905</TotalTime>
  <Words>914</Words>
  <Application>Microsoft Office PowerPoint</Application>
  <PresentationFormat>On-screen Show (4:3)</PresentationFormat>
  <Paragraphs>72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Breeze</vt:lpstr>
      <vt:lpstr>Assessing ToRs Theory and Practice  Ken Guy</vt:lpstr>
      <vt:lpstr>Assessing ToRs in General</vt:lpstr>
      <vt:lpstr>Attractiveness</vt:lpstr>
      <vt:lpstr>Attractiveness</vt:lpstr>
      <vt:lpstr>Features Likely to Improve Attractiveness</vt:lpstr>
      <vt:lpstr>Features Likely to Improve Attractiveness</vt:lpstr>
      <vt:lpstr>Feasibility and Viability</vt:lpstr>
      <vt:lpstr>Feasibility and Viability</vt:lpstr>
      <vt:lpstr>Feasibility and Viability</vt:lpstr>
      <vt:lpstr>Snakes and Ladders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Guy</dc:creator>
  <cp:lastModifiedBy>jrc-admin-arssege</cp:lastModifiedBy>
  <cp:revision>95</cp:revision>
  <cp:lastPrinted>2019-05-13T08:13:24Z</cp:lastPrinted>
  <dcterms:created xsi:type="dcterms:W3CDTF">2018-02-16T13:26:07Z</dcterms:created>
  <dcterms:modified xsi:type="dcterms:W3CDTF">2019-07-03T14:46:05Z</dcterms:modified>
</cp:coreProperties>
</file>