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071E7B-8B7A-475F-B632-7199676EEB8F}" type="datetime1">
              <a:rPr lang="es-ES"/>
              <a:pPr lvl="0"/>
              <a:t>02/07/2019</a:t>
            </a:fld>
            <a:endParaRPr lang="es-ES"/>
          </a:p>
        </p:txBody>
      </p:sp>
      <p:sp>
        <p:nvSpPr>
          <p:cNvPr id="5" name="Marcador de pie de pá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2FA929-209F-4750-ACDB-F325359AFDE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209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362BDB-4F9D-4AFF-9043-F665059A9E59}" type="datetime1">
              <a:rPr lang="es-ES"/>
              <a:pPr lvl="0"/>
              <a:t>02/07/2019</a:t>
            </a:fld>
            <a:endParaRPr lang="es-ES"/>
          </a:p>
        </p:txBody>
      </p:sp>
      <p:sp>
        <p:nvSpPr>
          <p:cNvPr id="5" name="Marcador de pie de pá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AC3D5E-53A2-40FD-9757-52158996E16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1268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0D3B6F-9154-410E-AA2A-2CA78F064C88}" type="datetime1">
              <a:rPr lang="es-ES"/>
              <a:pPr lvl="0"/>
              <a:t>02/07/2019</a:t>
            </a:fld>
            <a:endParaRPr lang="es-ES"/>
          </a:p>
        </p:txBody>
      </p:sp>
      <p:sp>
        <p:nvSpPr>
          <p:cNvPr id="5" name="Marcador de pie de pá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C7FE06-4007-47D4-AD28-0A8C63BEB20A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187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7EB18D-37AA-44A3-8209-FACC9716CE27}" type="datetime1">
              <a:rPr lang="es-ES"/>
              <a:pPr lvl="0"/>
              <a:t>02/07/2019</a:t>
            </a:fld>
            <a:endParaRPr lang="es-ES"/>
          </a:p>
        </p:txBody>
      </p:sp>
      <p:sp>
        <p:nvSpPr>
          <p:cNvPr id="5" name="Marcador de pie de pá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F5D5E1-9E0E-4BED-B379-4BE91C12327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429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8E6424-5104-454A-99ED-3409C694671E}" type="datetime1">
              <a:rPr lang="es-ES"/>
              <a:pPr lvl="0"/>
              <a:t>02/07/2019</a:t>
            </a:fld>
            <a:endParaRPr lang="es-ES"/>
          </a:p>
        </p:txBody>
      </p:sp>
      <p:sp>
        <p:nvSpPr>
          <p:cNvPr id="5" name="Marcador de pie de pá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E064A6-507D-4C71-A44B-E3D1950992AB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500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6AE08A-DD55-42BC-8524-3241E71E25C7}" type="datetime1">
              <a:rPr lang="es-ES"/>
              <a:pPr lvl="0"/>
              <a:t>02/07/2019</a:t>
            </a:fld>
            <a:endParaRPr lang="es-ES"/>
          </a:p>
        </p:txBody>
      </p:sp>
      <p:sp>
        <p:nvSpPr>
          <p:cNvPr id="6" name="Marcador de pie de pá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EA7392-8975-4FE3-B2F1-0AF2410E65AA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857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9D6E2E-63FD-4EA4-89F0-36A7D795C7B0}" type="datetime1">
              <a:rPr lang="es-ES"/>
              <a:pPr lvl="0"/>
              <a:t>02/07/2019</a:t>
            </a:fld>
            <a:endParaRPr lang="es-ES"/>
          </a:p>
        </p:txBody>
      </p:sp>
      <p:sp>
        <p:nvSpPr>
          <p:cNvPr id="8" name="Marcador de pie de página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9" name="Marcador de número de diapos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75DB00-733E-4409-B436-8D24F6DB2361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558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4931C9-8FF5-4FCE-A09C-A422F005894F}" type="datetime1">
              <a:rPr lang="es-ES"/>
              <a:pPr lvl="0"/>
              <a:t>02/07/2019</a:t>
            </a:fld>
            <a:endParaRPr lang="es-ES"/>
          </a:p>
        </p:txBody>
      </p:sp>
      <p:sp>
        <p:nvSpPr>
          <p:cNvPr id="4" name="Marcador de pie de página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5" name="Marcador de número de diapos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BADA18-76B4-4981-B5BB-59CE2C846F8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3601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E9E554-5A7A-4CBF-8D3E-1AEC23585A86}" type="datetime1">
              <a:rPr lang="es-ES"/>
              <a:pPr lvl="0"/>
              <a:t>02/07/2019</a:t>
            </a:fld>
            <a:endParaRPr lang="es-ES"/>
          </a:p>
        </p:txBody>
      </p:sp>
      <p:sp>
        <p:nvSpPr>
          <p:cNvPr id="3" name="Marcador de pie de página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4" name="Marcador de número de diapos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B3569D-0658-4084-9EB3-C01DEE27545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441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6D5701-62E3-4E2E-8D89-51606DFCFE42}" type="datetime1">
              <a:rPr lang="es-ES"/>
              <a:pPr lvl="0"/>
              <a:t>02/07/2019</a:t>
            </a:fld>
            <a:endParaRPr lang="es-ES"/>
          </a:p>
        </p:txBody>
      </p:sp>
      <p:sp>
        <p:nvSpPr>
          <p:cNvPr id="6" name="Marcador de pie de pá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1DB672-CF79-41FB-97CC-40E7DA0E0AB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855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s-ES"/>
          </a:p>
        </p:txBody>
      </p:sp>
      <p:sp>
        <p:nvSpPr>
          <p:cNvPr id="4" name="Marcador de texto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EB8AF8-8CEE-4EE0-BCC1-6F0D253D4353}" type="datetime1">
              <a:rPr lang="es-ES"/>
              <a:pPr lvl="0"/>
              <a:t>02/07/2019</a:t>
            </a:fld>
            <a:endParaRPr lang="es-ES"/>
          </a:p>
        </p:txBody>
      </p:sp>
      <p:sp>
        <p:nvSpPr>
          <p:cNvPr id="6" name="Marcador de pie de pá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D78CE2-A56A-46A5-A49E-3D717277F800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212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2789575-BAB0-44ED-96A5-C7693C29A6D7}" type="datetime1">
              <a:rPr lang="es-ES"/>
              <a:pPr lvl="0"/>
              <a:t>02/07/2019</a:t>
            </a:fld>
            <a:endParaRPr lang="es-ES"/>
          </a:p>
        </p:txBody>
      </p:sp>
      <p:sp>
        <p:nvSpPr>
          <p:cNvPr id="5" name="Marcador de pie de página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57D2EEC-FF66-4487-B16A-2483A5C10910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s-E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a 6"/>
          <p:cNvGrpSpPr/>
          <p:nvPr/>
        </p:nvGrpSpPr>
        <p:grpSpPr>
          <a:xfrm>
            <a:off x="816979" y="570073"/>
            <a:ext cx="10617702" cy="5654073"/>
            <a:chOff x="816979" y="570073"/>
            <a:chExt cx="10617702" cy="5654073"/>
          </a:xfrm>
        </p:grpSpPr>
        <p:sp>
          <p:nvSpPr>
            <p:cNvPr id="3" name="Forma libre 2"/>
            <p:cNvSpPr/>
            <p:nvPr/>
          </p:nvSpPr>
          <p:spPr>
            <a:xfrm>
              <a:off x="816979" y="570073"/>
              <a:ext cx="2003340" cy="565407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03339"/>
                <a:gd name="f7" fmla="val 5654078"/>
                <a:gd name="f8" fmla="val 200334"/>
                <a:gd name="f9" fmla="val 89693"/>
                <a:gd name="f10" fmla="val 1803005"/>
                <a:gd name="f11" fmla="val 1913646"/>
                <a:gd name="f12" fmla="val 5453744"/>
                <a:gd name="f13" fmla="val 5564385"/>
                <a:gd name="f14" fmla="+- 0 0 -90"/>
                <a:gd name="f15" fmla="*/ f3 1 2003339"/>
                <a:gd name="f16" fmla="*/ f4 1 5654078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2003339"/>
                <a:gd name="f25" fmla="*/ f21 1 5654078"/>
                <a:gd name="f26" fmla="*/ 0 f22 1"/>
                <a:gd name="f27" fmla="*/ 200334 f21 1"/>
                <a:gd name="f28" fmla="*/ 200334 f22 1"/>
                <a:gd name="f29" fmla="*/ 0 f21 1"/>
                <a:gd name="f30" fmla="*/ 1803005 f22 1"/>
                <a:gd name="f31" fmla="*/ 2003339 f22 1"/>
                <a:gd name="f32" fmla="*/ 5453744 f21 1"/>
                <a:gd name="f33" fmla="*/ 5654078 f21 1"/>
                <a:gd name="f34" fmla="+- f23 0 f1"/>
                <a:gd name="f35" fmla="*/ f26 1 2003339"/>
                <a:gd name="f36" fmla="*/ f27 1 5654078"/>
                <a:gd name="f37" fmla="*/ f28 1 2003339"/>
                <a:gd name="f38" fmla="*/ f29 1 5654078"/>
                <a:gd name="f39" fmla="*/ f30 1 2003339"/>
                <a:gd name="f40" fmla="*/ f31 1 2003339"/>
                <a:gd name="f41" fmla="*/ f32 1 5654078"/>
                <a:gd name="f42" fmla="*/ f33 1 5654078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2003339" h="5654078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D2DEEF"/>
            </a:solidFill>
            <a:ln cap="flat">
              <a:noFill/>
              <a:prstDash val="solid"/>
            </a:ln>
          </p:spPr>
          <p:txBody>
            <a:bodyPr vert="horz" wrap="square" lIns="91440" tIns="91440" rIns="91440" bIns="4049292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Presentations:</a:t>
              </a:r>
              <a:endParaRPr lang="es-E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orma libre 3"/>
            <p:cNvSpPr/>
            <p:nvPr/>
          </p:nvSpPr>
          <p:spPr>
            <a:xfrm>
              <a:off x="1017315" y="2267958"/>
              <a:ext cx="1602668" cy="170477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02671"/>
                <a:gd name="f7" fmla="val 1704781"/>
                <a:gd name="f8" fmla="val 160267"/>
                <a:gd name="f9" fmla="val 71754"/>
                <a:gd name="f10" fmla="val 1442404"/>
                <a:gd name="f11" fmla="val 1530917"/>
                <a:gd name="f12" fmla="val 1544514"/>
                <a:gd name="f13" fmla="val 1633027"/>
                <a:gd name="f14" fmla="+- 0 0 -90"/>
                <a:gd name="f15" fmla="*/ f3 1 1602671"/>
                <a:gd name="f16" fmla="*/ f4 1 170478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602671"/>
                <a:gd name="f25" fmla="*/ f21 1 1704781"/>
                <a:gd name="f26" fmla="*/ 0 f22 1"/>
                <a:gd name="f27" fmla="*/ 160267 f21 1"/>
                <a:gd name="f28" fmla="*/ 160267 f22 1"/>
                <a:gd name="f29" fmla="*/ 0 f21 1"/>
                <a:gd name="f30" fmla="*/ 1442404 f22 1"/>
                <a:gd name="f31" fmla="*/ 1602671 f22 1"/>
                <a:gd name="f32" fmla="*/ 1544514 f21 1"/>
                <a:gd name="f33" fmla="*/ 1704781 f21 1"/>
                <a:gd name="f34" fmla="+- f23 0 f1"/>
                <a:gd name="f35" fmla="*/ f26 1 1602671"/>
                <a:gd name="f36" fmla="*/ f27 1 1704781"/>
                <a:gd name="f37" fmla="*/ f28 1 1602671"/>
                <a:gd name="f38" fmla="*/ f29 1 1704781"/>
                <a:gd name="f39" fmla="*/ f30 1 1602671"/>
                <a:gd name="f40" fmla="*/ f31 1 1602671"/>
                <a:gd name="f41" fmla="*/ f32 1 1704781"/>
                <a:gd name="f42" fmla="*/ f33 1 170478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602671" h="170478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7740" tIns="85039" rIns="97740" bIns="85039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Creation of national observatory for open data</a:t>
              </a:r>
              <a:endParaRPr lang="es-ES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Forma libre 4"/>
            <p:cNvSpPr/>
            <p:nvPr/>
          </p:nvSpPr>
          <p:spPr>
            <a:xfrm>
              <a:off x="1017315" y="4235016"/>
              <a:ext cx="1602668" cy="170477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02671"/>
                <a:gd name="f7" fmla="val 1704781"/>
                <a:gd name="f8" fmla="val 160267"/>
                <a:gd name="f9" fmla="val 71754"/>
                <a:gd name="f10" fmla="val 1442404"/>
                <a:gd name="f11" fmla="val 1530917"/>
                <a:gd name="f12" fmla="val 1544514"/>
                <a:gd name="f13" fmla="val 1633027"/>
                <a:gd name="f14" fmla="+- 0 0 -90"/>
                <a:gd name="f15" fmla="*/ f3 1 1602671"/>
                <a:gd name="f16" fmla="*/ f4 1 170478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602671"/>
                <a:gd name="f25" fmla="*/ f21 1 1704781"/>
                <a:gd name="f26" fmla="*/ 0 f22 1"/>
                <a:gd name="f27" fmla="*/ 160267 f21 1"/>
                <a:gd name="f28" fmla="*/ 160267 f22 1"/>
                <a:gd name="f29" fmla="*/ 0 f21 1"/>
                <a:gd name="f30" fmla="*/ 1442404 f22 1"/>
                <a:gd name="f31" fmla="*/ 1602671 f22 1"/>
                <a:gd name="f32" fmla="*/ 1544514 f21 1"/>
                <a:gd name="f33" fmla="*/ 1704781 f21 1"/>
                <a:gd name="f34" fmla="+- f23 0 f1"/>
                <a:gd name="f35" fmla="*/ f26 1 1602671"/>
                <a:gd name="f36" fmla="*/ f27 1 1704781"/>
                <a:gd name="f37" fmla="*/ f28 1 1602671"/>
                <a:gd name="f38" fmla="*/ f29 1 1704781"/>
                <a:gd name="f39" fmla="*/ f30 1 1602671"/>
                <a:gd name="f40" fmla="*/ f31 1 1602671"/>
                <a:gd name="f41" fmla="*/ f32 1 1704781"/>
                <a:gd name="f42" fmla="*/ f33 1 170478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602671" h="170478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07899" tIns="92665" rIns="107899" bIns="92665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Effects of monitoring systems</a:t>
              </a:r>
              <a:endParaRPr lang="es-ES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" name="Forma libre 5"/>
            <p:cNvSpPr/>
            <p:nvPr/>
          </p:nvSpPr>
          <p:spPr>
            <a:xfrm>
              <a:off x="2970574" y="570073"/>
              <a:ext cx="2003340" cy="565407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03339"/>
                <a:gd name="f7" fmla="val 5654078"/>
                <a:gd name="f8" fmla="val 200334"/>
                <a:gd name="f9" fmla="val 89693"/>
                <a:gd name="f10" fmla="val 1803005"/>
                <a:gd name="f11" fmla="val 1913646"/>
                <a:gd name="f12" fmla="val 5453744"/>
                <a:gd name="f13" fmla="val 5564385"/>
                <a:gd name="f14" fmla="+- 0 0 -90"/>
                <a:gd name="f15" fmla="*/ f3 1 2003339"/>
                <a:gd name="f16" fmla="*/ f4 1 5654078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2003339"/>
                <a:gd name="f25" fmla="*/ f21 1 5654078"/>
                <a:gd name="f26" fmla="*/ 0 f22 1"/>
                <a:gd name="f27" fmla="*/ 200334 f21 1"/>
                <a:gd name="f28" fmla="*/ 200334 f22 1"/>
                <a:gd name="f29" fmla="*/ 0 f21 1"/>
                <a:gd name="f30" fmla="*/ 1803005 f22 1"/>
                <a:gd name="f31" fmla="*/ 2003339 f22 1"/>
                <a:gd name="f32" fmla="*/ 5453744 f21 1"/>
                <a:gd name="f33" fmla="*/ 5654078 f21 1"/>
                <a:gd name="f34" fmla="+- f23 0 f1"/>
                <a:gd name="f35" fmla="*/ f26 1 2003339"/>
                <a:gd name="f36" fmla="*/ f27 1 5654078"/>
                <a:gd name="f37" fmla="*/ f28 1 2003339"/>
                <a:gd name="f38" fmla="*/ f29 1 5654078"/>
                <a:gd name="f39" fmla="*/ f30 1 2003339"/>
                <a:gd name="f40" fmla="*/ f31 1 2003339"/>
                <a:gd name="f41" fmla="*/ f32 1 5654078"/>
                <a:gd name="f42" fmla="*/ f33 1 5654078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2003339" h="5654078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D2DEEF"/>
            </a:solidFill>
            <a:ln cap="flat">
              <a:noFill/>
              <a:prstDash val="solid"/>
            </a:ln>
          </p:spPr>
          <p:txBody>
            <a:bodyPr vert="horz" wrap="square" lIns="91440" tIns="91440" rIns="91440" bIns="4049292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Open data/Open science for S3 monitoring </a:t>
              </a:r>
              <a:endParaRPr lang="es-E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orma libre 6"/>
            <p:cNvSpPr/>
            <p:nvPr/>
          </p:nvSpPr>
          <p:spPr>
            <a:xfrm>
              <a:off x="3170910" y="2266788"/>
              <a:ext cx="1602668" cy="111079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02671"/>
                <a:gd name="f7" fmla="val 1110799"/>
                <a:gd name="f8" fmla="val 111080"/>
                <a:gd name="f9" fmla="val 49732"/>
                <a:gd name="f10" fmla="val 1491591"/>
                <a:gd name="f11" fmla="val 1552939"/>
                <a:gd name="f12" fmla="val 999719"/>
                <a:gd name="f13" fmla="val 1061067"/>
                <a:gd name="f14" fmla="+- 0 0 -90"/>
                <a:gd name="f15" fmla="*/ f3 1 1602671"/>
                <a:gd name="f16" fmla="*/ f4 1 1110799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602671"/>
                <a:gd name="f25" fmla="*/ f21 1 1110799"/>
                <a:gd name="f26" fmla="*/ 0 f22 1"/>
                <a:gd name="f27" fmla="*/ 111080 f21 1"/>
                <a:gd name="f28" fmla="*/ 111080 f22 1"/>
                <a:gd name="f29" fmla="*/ 0 f21 1"/>
                <a:gd name="f30" fmla="*/ 1491591 f22 1"/>
                <a:gd name="f31" fmla="*/ 1602671 f22 1"/>
                <a:gd name="f32" fmla="*/ 999719 f21 1"/>
                <a:gd name="f33" fmla="*/ 1110799 f21 1"/>
                <a:gd name="f34" fmla="+- f23 0 f1"/>
                <a:gd name="f35" fmla="*/ f26 1 1602671"/>
                <a:gd name="f36" fmla="*/ f27 1 1110799"/>
                <a:gd name="f37" fmla="*/ f28 1 1602671"/>
                <a:gd name="f38" fmla="*/ f29 1 1110799"/>
                <a:gd name="f39" fmla="*/ f30 1 1602671"/>
                <a:gd name="f40" fmla="*/ f31 1 1602671"/>
                <a:gd name="f41" fmla="*/ f32 1 1110799"/>
                <a:gd name="f42" fmla="*/ f33 1 1110799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602671" h="111079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83338" tIns="70637" rIns="83338" bIns="70637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Review of aims and objectives</a:t>
              </a:r>
              <a:endParaRPr lang="es-ES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Forma libre 7"/>
            <p:cNvSpPr/>
            <p:nvPr/>
          </p:nvSpPr>
          <p:spPr>
            <a:xfrm>
              <a:off x="3170910" y="3548475"/>
              <a:ext cx="1602668" cy="111079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02671"/>
                <a:gd name="f7" fmla="val 1110799"/>
                <a:gd name="f8" fmla="val 111080"/>
                <a:gd name="f9" fmla="val 49732"/>
                <a:gd name="f10" fmla="val 1491591"/>
                <a:gd name="f11" fmla="val 1552939"/>
                <a:gd name="f12" fmla="val 999719"/>
                <a:gd name="f13" fmla="val 1061067"/>
                <a:gd name="f14" fmla="+- 0 0 -90"/>
                <a:gd name="f15" fmla="*/ f3 1 1602671"/>
                <a:gd name="f16" fmla="*/ f4 1 1110799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602671"/>
                <a:gd name="f25" fmla="*/ f21 1 1110799"/>
                <a:gd name="f26" fmla="*/ 0 f22 1"/>
                <a:gd name="f27" fmla="*/ 111080 f21 1"/>
                <a:gd name="f28" fmla="*/ 111080 f22 1"/>
                <a:gd name="f29" fmla="*/ 0 f21 1"/>
                <a:gd name="f30" fmla="*/ 1491591 f22 1"/>
                <a:gd name="f31" fmla="*/ 1602671 f22 1"/>
                <a:gd name="f32" fmla="*/ 999719 f21 1"/>
                <a:gd name="f33" fmla="*/ 1110799 f21 1"/>
                <a:gd name="f34" fmla="+- f23 0 f1"/>
                <a:gd name="f35" fmla="*/ f26 1 1602671"/>
                <a:gd name="f36" fmla="*/ f27 1 1110799"/>
                <a:gd name="f37" fmla="*/ f28 1 1602671"/>
                <a:gd name="f38" fmla="*/ f29 1 1110799"/>
                <a:gd name="f39" fmla="*/ f30 1 1602671"/>
                <a:gd name="f40" fmla="*/ f31 1 1602671"/>
                <a:gd name="f41" fmla="*/ f32 1 1110799"/>
                <a:gd name="f42" fmla="*/ f33 1 1110799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602671" h="111079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75712" tIns="64922" rIns="75712" bIns="64922" anchor="ctr" anchorCtr="1" compatLnSpc="1">
              <a:noAutofit/>
            </a:bodyPr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Exercise 1: National reflections</a:t>
              </a:r>
              <a:endParaRPr lang="es-ES" sz="17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9" name="Forma libre 8"/>
            <p:cNvSpPr/>
            <p:nvPr/>
          </p:nvSpPr>
          <p:spPr>
            <a:xfrm>
              <a:off x="3170910" y="4830171"/>
              <a:ext cx="1602668" cy="111079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02671"/>
                <a:gd name="f7" fmla="val 1110799"/>
                <a:gd name="f8" fmla="val 111080"/>
                <a:gd name="f9" fmla="val 49732"/>
                <a:gd name="f10" fmla="val 1491591"/>
                <a:gd name="f11" fmla="val 1552939"/>
                <a:gd name="f12" fmla="val 999719"/>
                <a:gd name="f13" fmla="val 1061067"/>
                <a:gd name="f14" fmla="+- 0 0 -90"/>
                <a:gd name="f15" fmla="*/ f3 1 1602671"/>
                <a:gd name="f16" fmla="*/ f4 1 1110799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602671"/>
                <a:gd name="f25" fmla="*/ f21 1 1110799"/>
                <a:gd name="f26" fmla="*/ 0 f22 1"/>
                <a:gd name="f27" fmla="*/ 111080 f21 1"/>
                <a:gd name="f28" fmla="*/ 111080 f22 1"/>
                <a:gd name="f29" fmla="*/ 0 f21 1"/>
                <a:gd name="f30" fmla="*/ 1491591 f22 1"/>
                <a:gd name="f31" fmla="*/ 1602671 f22 1"/>
                <a:gd name="f32" fmla="*/ 999719 f21 1"/>
                <a:gd name="f33" fmla="*/ 1110799 f21 1"/>
                <a:gd name="f34" fmla="+- f23 0 f1"/>
                <a:gd name="f35" fmla="*/ f26 1 1602671"/>
                <a:gd name="f36" fmla="*/ f27 1 1110799"/>
                <a:gd name="f37" fmla="*/ f28 1 1602671"/>
                <a:gd name="f38" fmla="*/ f29 1 1110799"/>
                <a:gd name="f39" fmla="*/ f30 1 1602671"/>
                <a:gd name="f40" fmla="*/ f31 1 1602671"/>
                <a:gd name="f41" fmla="*/ f32 1 1110799"/>
                <a:gd name="f42" fmla="*/ f33 1 1110799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602671" h="111079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75712" tIns="64922" rIns="75712" bIns="64922" anchor="ctr" anchorCtr="1" compatLnSpc="1">
              <a:noAutofit/>
            </a:bodyPr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Exercise 2</a:t>
              </a:r>
              <a:r>
                <a:rPr lang="es-ES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: </a:t>
              </a: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International reflections – Peer learning </a:t>
              </a:r>
              <a:endParaRPr lang="es-ES" sz="17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0" name="Forma libre 9"/>
            <p:cNvSpPr/>
            <p:nvPr/>
          </p:nvSpPr>
          <p:spPr>
            <a:xfrm>
              <a:off x="5124160" y="570073"/>
              <a:ext cx="2003340" cy="565407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03339"/>
                <a:gd name="f7" fmla="val 5654078"/>
                <a:gd name="f8" fmla="val 200334"/>
                <a:gd name="f9" fmla="val 89693"/>
                <a:gd name="f10" fmla="val 1803005"/>
                <a:gd name="f11" fmla="val 1913646"/>
                <a:gd name="f12" fmla="val 5453744"/>
                <a:gd name="f13" fmla="val 5564385"/>
                <a:gd name="f14" fmla="+- 0 0 -90"/>
                <a:gd name="f15" fmla="*/ f3 1 2003339"/>
                <a:gd name="f16" fmla="*/ f4 1 5654078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2003339"/>
                <a:gd name="f25" fmla="*/ f21 1 5654078"/>
                <a:gd name="f26" fmla="*/ 0 f22 1"/>
                <a:gd name="f27" fmla="*/ 200334 f21 1"/>
                <a:gd name="f28" fmla="*/ 200334 f22 1"/>
                <a:gd name="f29" fmla="*/ 0 f21 1"/>
                <a:gd name="f30" fmla="*/ 1803005 f22 1"/>
                <a:gd name="f31" fmla="*/ 2003339 f22 1"/>
                <a:gd name="f32" fmla="*/ 5453744 f21 1"/>
                <a:gd name="f33" fmla="*/ 5654078 f21 1"/>
                <a:gd name="f34" fmla="+- f23 0 f1"/>
                <a:gd name="f35" fmla="*/ f26 1 2003339"/>
                <a:gd name="f36" fmla="*/ f27 1 5654078"/>
                <a:gd name="f37" fmla="*/ f28 1 2003339"/>
                <a:gd name="f38" fmla="*/ f29 1 5654078"/>
                <a:gd name="f39" fmla="*/ f30 1 2003339"/>
                <a:gd name="f40" fmla="*/ f31 1 2003339"/>
                <a:gd name="f41" fmla="*/ f32 1 5654078"/>
                <a:gd name="f42" fmla="*/ f33 1 5654078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2003339" h="5654078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D2DEEF"/>
            </a:solidFill>
            <a:ln cap="flat">
              <a:noFill/>
              <a:prstDash val="solid"/>
            </a:ln>
          </p:spPr>
          <p:txBody>
            <a:bodyPr vert="horz" wrap="square" lIns="91440" tIns="91440" rIns="91440" bIns="4049292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Proposal from Prof Varga</a:t>
              </a:r>
              <a:endParaRPr lang="es-E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orma libre 10"/>
            <p:cNvSpPr/>
            <p:nvPr/>
          </p:nvSpPr>
          <p:spPr>
            <a:xfrm>
              <a:off x="5324496" y="2266303"/>
              <a:ext cx="1602668" cy="367514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02671"/>
                <a:gd name="f7" fmla="val 3675150"/>
                <a:gd name="f8" fmla="val 160267"/>
                <a:gd name="f9" fmla="val 71754"/>
                <a:gd name="f10" fmla="val 1442404"/>
                <a:gd name="f11" fmla="val 1530917"/>
                <a:gd name="f12" fmla="val 3514883"/>
                <a:gd name="f13" fmla="val 3603396"/>
                <a:gd name="f14" fmla="+- 0 0 -90"/>
                <a:gd name="f15" fmla="*/ f3 1 1602671"/>
                <a:gd name="f16" fmla="*/ f4 1 367515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602671"/>
                <a:gd name="f25" fmla="*/ f21 1 3675150"/>
                <a:gd name="f26" fmla="*/ 0 f22 1"/>
                <a:gd name="f27" fmla="*/ 160267 f21 1"/>
                <a:gd name="f28" fmla="*/ 160267 f22 1"/>
                <a:gd name="f29" fmla="*/ 0 f21 1"/>
                <a:gd name="f30" fmla="*/ 1442404 f22 1"/>
                <a:gd name="f31" fmla="*/ 1602671 f22 1"/>
                <a:gd name="f32" fmla="*/ 3514883 f21 1"/>
                <a:gd name="f33" fmla="*/ 3675150 f21 1"/>
                <a:gd name="f34" fmla="+- f23 0 f1"/>
                <a:gd name="f35" fmla="*/ f26 1 1602671"/>
                <a:gd name="f36" fmla="*/ f27 1 3675150"/>
                <a:gd name="f37" fmla="*/ f28 1 1602671"/>
                <a:gd name="f38" fmla="*/ f29 1 3675150"/>
                <a:gd name="f39" fmla="*/ f30 1 1602671"/>
                <a:gd name="f40" fmla="*/ f31 1 1602671"/>
                <a:gd name="f41" fmla="*/ f32 1 3675150"/>
                <a:gd name="f42" fmla="*/ f33 1 3675150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602671" h="367515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0123" tIns="79324" rIns="90123" bIns="79324" anchor="ctr" anchorCtr="1" compatLnSpc="1">
              <a:noAutofit/>
            </a:bodyPr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Regions interested in evaluation exercise</a:t>
              </a:r>
              <a:endParaRPr lang="es-ES" sz="17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2" name="Forma libre 11"/>
            <p:cNvSpPr/>
            <p:nvPr/>
          </p:nvSpPr>
          <p:spPr>
            <a:xfrm>
              <a:off x="7277755" y="570073"/>
              <a:ext cx="2003340" cy="565407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03339"/>
                <a:gd name="f7" fmla="val 5654078"/>
                <a:gd name="f8" fmla="val 200334"/>
                <a:gd name="f9" fmla="val 89693"/>
                <a:gd name="f10" fmla="val 1803005"/>
                <a:gd name="f11" fmla="val 1913646"/>
                <a:gd name="f12" fmla="val 5453744"/>
                <a:gd name="f13" fmla="val 5564385"/>
                <a:gd name="f14" fmla="+- 0 0 -90"/>
                <a:gd name="f15" fmla="*/ f3 1 2003339"/>
                <a:gd name="f16" fmla="*/ f4 1 5654078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2003339"/>
                <a:gd name="f25" fmla="*/ f21 1 5654078"/>
                <a:gd name="f26" fmla="*/ 0 f22 1"/>
                <a:gd name="f27" fmla="*/ 200334 f21 1"/>
                <a:gd name="f28" fmla="*/ 200334 f22 1"/>
                <a:gd name="f29" fmla="*/ 0 f21 1"/>
                <a:gd name="f30" fmla="*/ 1803005 f22 1"/>
                <a:gd name="f31" fmla="*/ 2003339 f22 1"/>
                <a:gd name="f32" fmla="*/ 5453744 f21 1"/>
                <a:gd name="f33" fmla="*/ 5654078 f21 1"/>
                <a:gd name="f34" fmla="+- f23 0 f1"/>
                <a:gd name="f35" fmla="*/ f26 1 2003339"/>
                <a:gd name="f36" fmla="*/ f27 1 5654078"/>
                <a:gd name="f37" fmla="*/ f28 1 2003339"/>
                <a:gd name="f38" fmla="*/ f29 1 5654078"/>
                <a:gd name="f39" fmla="*/ f30 1 2003339"/>
                <a:gd name="f40" fmla="*/ f31 1 2003339"/>
                <a:gd name="f41" fmla="*/ f32 1 5654078"/>
                <a:gd name="f42" fmla="*/ f33 1 5654078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2003339" h="5654078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D2DEEF"/>
            </a:solidFill>
            <a:ln cap="flat">
              <a:noFill/>
              <a:prstDash val="solid"/>
            </a:ln>
          </p:spPr>
          <p:txBody>
            <a:bodyPr vert="horz" wrap="square" lIns="91440" tIns="91440" rIns="91440" bIns="4049292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Evaluation – Focus on ToR</a:t>
              </a:r>
              <a:endParaRPr lang="es-E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orma libre 12"/>
            <p:cNvSpPr/>
            <p:nvPr/>
          </p:nvSpPr>
          <p:spPr>
            <a:xfrm>
              <a:off x="7478082" y="2267958"/>
              <a:ext cx="1602668" cy="170477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02671"/>
                <a:gd name="f7" fmla="val 1704781"/>
                <a:gd name="f8" fmla="val 160267"/>
                <a:gd name="f9" fmla="val 71754"/>
                <a:gd name="f10" fmla="val 1442404"/>
                <a:gd name="f11" fmla="val 1530917"/>
                <a:gd name="f12" fmla="val 1544514"/>
                <a:gd name="f13" fmla="val 1633027"/>
                <a:gd name="f14" fmla="+- 0 0 -90"/>
                <a:gd name="f15" fmla="*/ f3 1 1602671"/>
                <a:gd name="f16" fmla="*/ f4 1 170478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602671"/>
                <a:gd name="f25" fmla="*/ f21 1 1704781"/>
                <a:gd name="f26" fmla="*/ 0 f22 1"/>
                <a:gd name="f27" fmla="*/ 160267 f21 1"/>
                <a:gd name="f28" fmla="*/ 160267 f22 1"/>
                <a:gd name="f29" fmla="*/ 0 f21 1"/>
                <a:gd name="f30" fmla="*/ 1442404 f22 1"/>
                <a:gd name="f31" fmla="*/ 1602671 f22 1"/>
                <a:gd name="f32" fmla="*/ 1544514 f21 1"/>
                <a:gd name="f33" fmla="*/ 1704781 f21 1"/>
                <a:gd name="f34" fmla="+- f23 0 f1"/>
                <a:gd name="f35" fmla="*/ f26 1 1602671"/>
                <a:gd name="f36" fmla="*/ f27 1 1704781"/>
                <a:gd name="f37" fmla="*/ f28 1 1602671"/>
                <a:gd name="f38" fmla="*/ f29 1 1704781"/>
                <a:gd name="f39" fmla="*/ f30 1 1602671"/>
                <a:gd name="f40" fmla="*/ f31 1 1602671"/>
                <a:gd name="f41" fmla="*/ f32 1 1704781"/>
                <a:gd name="f42" fmla="*/ f33 1 170478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602671" h="170478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0123" tIns="79324" rIns="90123" bIns="79324" anchor="ctr" anchorCtr="1" compatLnSpc="1">
              <a:noAutofit/>
            </a:bodyPr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Presentation on Castilla y Leon Evaluation: insider and outsiders view</a:t>
              </a:r>
              <a:endParaRPr lang="es-ES" sz="17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4" name="Forma libre 13"/>
            <p:cNvSpPr/>
            <p:nvPr/>
          </p:nvSpPr>
          <p:spPr>
            <a:xfrm>
              <a:off x="7478082" y="4235016"/>
              <a:ext cx="1602668" cy="170477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02671"/>
                <a:gd name="f7" fmla="val 1704781"/>
                <a:gd name="f8" fmla="val 160267"/>
                <a:gd name="f9" fmla="val 71754"/>
                <a:gd name="f10" fmla="val 1442404"/>
                <a:gd name="f11" fmla="val 1530917"/>
                <a:gd name="f12" fmla="val 1544514"/>
                <a:gd name="f13" fmla="val 1633027"/>
                <a:gd name="f14" fmla="+- 0 0 -90"/>
                <a:gd name="f15" fmla="*/ f3 1 1602671"/>
                <a:gd name="f16" fmla="*/ f4 1 170478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602671"/>
                <a:gd name="f25" fmla="*/ f21 1 1704781"/>
                <a:gd name="f26" fmla="*/ 0 f22 1"/>
                <a:gd name="f27" fmla="*/ 160267 f21 1"/>
                <a:gd name="f28" fmla="*/ 160267 f22 1"/>
                <a:gd name="f29" fmla="*/ 0 f21 1"/>
                <a:gd name="f30" fmla="*/ 1442404 f22 1"/>
                <a:gd name="f31" fmla="*/ 1602671 f22 1"/>
                <a:gd name="f32" fmla="*/ 1544514 f21 1"/>
                <a:gd name="f33" fmla="*/ 1704781 f21 1"/>
                <a:gd name="f34" fmla="+- f23 0 f1"/>
                <a:gd name="f35" fmla="*/ f26 1 1602671"/>
                <a:gd name="f36" fmla="*/ f27 1 1704781"/>
                <a:gd name="f37" fmla="*/ f28 1 1602671"/>
                <a:gd name="f38" fmla="*/ f29 1 1704781"/>
                <a:gd name="f39" fmla="*/ f30 1 1602671"/>
                <a:gd name="f40" fmla="*/ f31 1 1602671"/>
                <a:gd name="f41" fmla="*/ f32 1 1704781"/>
                <a:gd name="f42" fmla="*/ f33 1 170478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602671" h="170478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0123" tIns="79324" rIns="90123" bIns="79324" anchor="ctr" anchorCtr="1" compatLnSpc="1">
              <a:noAutofit/>
            </a:bodyPr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Exercise: Assessing real ToRs for evaluation</a:t>
              </a:r>
              <a:endParaRPr lang="es-ES" sz="17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5" name="Forma libre 14"/>
            <p:cNvSpPr/>
            <p:nvPr/>
          </p:nvSpPr>
          <p:spPr>
            <a:xfrm>
              <a:off x="9431341" y="570073"/>
              <a:ext cx="2003340" cy="565407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03339"/>
                <a:gd name="f7" fmla="val 5654078"/>
                <a:gd name="f8" fmla="val 200334"/>
                <a:gd name="f9" fmla="val 89693"/>
                <a:gd name="f10" fmla="val 1803005"/>
                <a:gd name="f11" fmla="val 1913646"/>
                <a:gd name="f12" fmla="val 5453744"/>
                <a:gd name="f13" fmla="val 5564385"/>
                <a:gd name="f14" fmla="+- 0 0 -90"/>
                <a:gd name="f15" fmla="*/ f3 1 2003339"/>
                <a:gd name="f16" fmla="*/ f4 1 5654078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2003339"/>
                <a:gd name="f25" fmla="*/ f21 1 5654078"/>
                <a:gd name="f26" fmla="*/ 0 f22 1"/>
                <a:gd name="f27" fmla="*/ 200334 f21 1"/>
                <a:gd name="f28" fmla="*/ 200334 f22 1"/>
                <a:gd name="f29" fmla="*/ 0 f21 1"/>
                <a:gd name="f30" fmla="*/ 1803005 f22 1"/>
                <a:gd name="f31" fmla="*/ 2003339 f22 1"/>
                <a:gd name="f32" fmla="*/ 5453744 f21 1"/>
                <a:gd name="f33" fmla="*/ 5654078 f21 1"/>
                <a:gd name="f34" fmla="+- f23 0 f1"/>
                <a:gd name="f35" fmla="*/ f26 1 2003339"/>
                <a:gd name="f36" fmla="*/ f27 1 5654078"/>
                <a:gd name="f37" fmla="*/ f28 1 2003339"/>
                <a:gd name="f38" fmla="*/ f29 1 5654078"/>
                <a:gd name="f39" fmla="*/ f30 1 2003339"/>
                <a:gd name="f40" fmla="*/ f31 1 2003339"/>
                <a:gd name="f41" fmla="*/ f32 1 5654078"/>
                <a:gd name="f42" fmla="*/ f33 1 5654078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2003339" h="5654078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D2DEEF"/>
            </a:solidFill>
            <a:ln cap="flat">
              <a:noFill/>
              <a:prstDash val="solid"/>
            </a:ln>
          </p:spPr>
          <p:txBody>
            <a:bodyPr vert="horz" wrap="square" lIns="91440" tIns="91440" rIns="91440" bIns="4049292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Concluding remarks</a:t>
              </a:r>
              <a:endParaRPr lang="es-E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orma libre 15"/>
            <p:cNvSpPr/>
            <p:nvPr/>
          </p:nvSpPr>
          <p:spPr>
            <a:xfrm>
              <a:off x="9631676" y="2266303"/>
              <a:ext cx="1602668" cy="367514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02671"/>
                <a:gd name="f7" fmla="val 3675150"/>
                <a:gd name="f8" fmla="val 160267"/>
                <a:gd name="f9" fmla="val 71754"/>
                <a:gd name="f10" fmla="val 1442404"/>
                <a:gd name="f11" fmla="val 1530917"/>
                <a:gd name="f12" fmla="val 3514883"/>
                <a:gd name="f13" fmla="val 3603396"/>
                <a:gd name="f14" fmla="+- 0 0 -90"/>
                <a:gd name="f15" fmla="*/ f3 1 1602671"/>
                <a:gd name="f16" fmla="*/ f4 1 367515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602671"/>
                <a:gd name="f25" fmla="*/ f21 1 3675150"/>
                <a:gd name="f26" fmla="*/ 0 f22 1"/>
                <a:gd name="f27" fmla="*/ 160267 f21 1"/>
                <a:gd name="f28" fmla="*/ 160267 f22 1"/>
                <a:gd name="f29" fmla="*/ 0 f21 1"/>
                <a:gd name="f30" fmla="*/ 1442404 f22 1"/>
                <a:gd name="f31" fmla="*/ 1602671 f22 1"/>
                <a:gd name="f32" fmla="*/ 3514883 f21 1"/>
                <a:gd name="f33" fmla="*/ 3675150 f21 1"/>
                <a:gd name="f34" fmla="+- f23 0 f1"/>
                <a:gd name="f35" fmla="*/ f26 1 1602671"/>
                <a:gd name="f36" fmla="*/ f27 1 3675150"/>
                <a:gd name="f37" fmla="*/ f28 1 1602671"/>
                <a:gd name="f38" fmla="*/ f29 1 3675150"/>
                <a:gd name="f39" fmla="*/ f30 1 1602671"/>
                <a:gd name="f40" fmla="*/ f31 1 1602671"/>
                <a:gd name="f41" fmla="*/ f32 1 3675150"/>
                <a:gd name="f42" fmla="*/ f33 1 3675150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602671" h="367515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0123" tIns="79324" rIns="90123" bIns="79324" anchor="ctr" anchorCtr="1" compatLnSpc="1">
              <a:noAutofit/>
            </a:bodyPr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Setting date for next meeting, preliminary plans</a:t>
              </a:r>
              <a:endParaRPr lang="es-ES" sz="17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79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history &amp; logic</dc:title>
  <dc:creator>Elisabetta Marinelli</dc:creator>
  <cp:lastModifiedBy>Elisabetta Marinelli</cp:lastModifiedBy>
  <cp:revision>3</cp:revision>
  <dcterms:created xsi:type="dcterms:W3CDTF">2019-07-01T11:33:01Z</dcterms:created>
  <dcterms:modified xsi:type="dcterms:W3CDTF">2019-07-02T06:48:24Z</dcterms:modified>
</cp:coreProperties>
</file>