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3" r:id="rId2"/>
  </p:sldMasterIdLst>
  <p:notesMasterIdLst>
    <p:notesMasterId r:id="rId27"/>
  </p:notesMasterIdLst>
  <p:handoutMasterIdLst>
    <p:handoutMasterId r:id="rId28"/>
  </p:handoutMasterIdLst>
  <p:sldIdLst>
    <p:sldId id="321" r:id="rId3"/>
    <p:sldId id="421" r:id="rId4"/>
    <p:sldId id="422" r:id="rId5"/>
    <p:sldId id="423" r:id="rId6"/>
    <p:sldId id="362" r:id="rId7"/>
    <p:sldId id="365" r:id="rId8"/>
    <p:sldId id="434" r:id="rId9"/>
    <p:sldId id="435" r:id="rId10"/>
    <p:sldId id="437" r:id="rId11"/>
    <p:sldId id="436" r:id="rId12"/>
    <p:sldId id="260" r:id="rId13"/>
    <p:sldId id="438" r:id="rId14"/>
    <p:sldId id="404" r:id="rId15"/>
    <p:sldId id="406" r:id="rId16"/>
    <p:sldId id="424" r:id="rId17"/>
    <p:sldId id="425" r:id="rId18"/>
    <p:sldId id="426" r:id="rId19"/>
    <p:sldId id="427" r:id="rId20"/>
    <p:sldId id="429" r:id="rId21"/>
    <p:sldId id="430" r:id="rId22"/>
    <p:sldId id="431" r:id="rId23"/>
    <p:sldId id="377" r:id="rId24"/>
    <p:sldId id="433" r:id="rId25"/>
    <p:sldId id="393" r:id="rId2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74">
          <p15:clr>
            <a:srgbClr val="A4A3A4"/>
          </p15:clr>
        </p15:guide>
        <p15:guide id="4" pos="6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3399FF"/>
    <a:srgbClr val="0080FF"/>
    <a:srgbClr val="FFC000"/>
    <a:srgbClr val="0000FF"/>
    <a:srgbClr val="00CC99"/>
    <a:srgbClr val="FFCC00"/>
    <a:srgbClr val="FF3300"/>
    <a:srgbClr val="FF66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8462" autoAdjust="0"/>
  </p:normalViewPr>
  <p:slideViewPr>
    <p:cSldViewPr snapToGrid="0">
      <p:cViewPr varScale="1">
        <p:scale>
          <a:sx n="64" d="100"/>
          <a:sy n="64" d="100"/>
        </p:scale>
        <p:origin x="324" y="44"/>
      </p:cViewPr>
      <p:guideLst>
        <p:guide pos="3840"/>
        <p:guide orient="horz" pos="2160"/>
        <p:guide orient="horz" pos="1774"/>
        <p:guide pos="6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9538175175563"/>
          <c:y val="0.16648030491589688"/>
          <c:w val="0.68995703573920064"/>
          <c:h val="0.6521850330460818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layout>
                <c:manualLayout>
                  <c:x val="-0.45802222989932934"/>
                  <c:y val="6.2989032964591235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Agriculture 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769289900170701"/>
                      <c:h val="0.32281879394353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30-429A-83E3-F15FFB5FC36F}"/>
                </c:ext>
              </c:extLst>
            </c:dLbl>
            <c:dLbl>
              <c:idx val="1"/>
              <c:layout>
                <c:manualLayout>
                  <c:x val="-6.7515241048794417E-2"/>
                  <c:y val="1.1768985017711396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Industry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2-460B-A80C-345A66CC5FF7}"/>
                </c:ext>
              </c:extLst>
            </c:dLbl>
            <c:dLbl>
              <c:idx val="2"/>
              <c:layout>
                <c:manualLayout>
                  <c:x val="-5.6714048632657476E-3"/>
                  <c:y val="-4.3864917786912594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Building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771195612959"/>
                      <c:h val="0.29573350976875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930-429A-83E3-F15FFB5FC36F}"/>
                </c:ext>
              </c:extLst>
            </c:dLbl>
            <c:dLbl>
              <c:idx val="3"/>
              <c:layout>
                <c:manualLayout>
                  <c:x val="1.6189914065975811E-2"/>
                  <c:y val="1.486417183804962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Services
74%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68385302867584"/>
                      <c:h val="0.29573350976875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30-429A-83E3-F15FFB5FC3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Agriculture,     livestock, etc…</c:v>
                </c:pt>
                <c:pt idx="1">
                  <c:v>Industry</c:v>
                </c:pt>
                <c:pt idx="2">
                  <c:v>Constructions</c:v>
                </c:pt>
                <c:pt idx="3">
                  <c:v>Services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4.7</c:v>
                </c:pt>
                <c:pt idx="1">
                  <c:v>12.4</c:v>
                </c:pt>
                <c:pt idx="2">
                  <c:v>9.1</c:v>
                </c:pt>
                <c:pt idx="3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30-429A-83E3-F15FFB5FC36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75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48A7C-C62D-4388-9A1E-CA111BD974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01CD78-96F2-4604-8D61-1E019D918F12}">
      <dgm:prSet phldrT="[Texto]" custT="1"/>
      <dgm:spPr>
        <a:solidFill>
          <a:srgbClr val="007B69"/>
        </a:solidFill>
      </dgm:spPr>
      <dgm:t>
        <a:bodyPr/>
        <a:lstStyle/>
        <a:p>
          <a:pPr>
            <a:lnSpc>
              <a:spcPct val="70000"/>
            </a:lnSpc>
          </a:pPr>
          <a:r>
            <a:rPr lang="es-ES_tradnl" sz="1600" b="1" dirty="0">
              <a:latin typeface="+mn-lt"/>
              <a:ea typeface="Arial Unicode MS" pitchFamily="34" charset="-128"/>
              <a:cs typeface="Arial Unicode MS" pitchFamily="34" charset="-128"/>
            </a:rPr>
            <a:t>Area</a:t>
          </a:r>
        </a:p>
        <a:p>
          <a:pPr>
            <a:lnSpc>
              <a:spcPct val="70000"/>
            </a:lnSpc>
          </a:pPr>
          <a:r>
            <a:rPr lang="es-ES_tradnl" sz="1600" b="1" dirty="0">
              <a:latin typeface="+mn-lt"/>
              <a:ea typeface="Arial Unicode MS" pitchFamily="34" charset="-128"/>
              <a:cs typeface="Arial Unicode MS" pitchFamily="34" charset="-128"/>
            </a:rPr>
            <a:t>87.597 km</a:t>
          </a:r>
          <a:r>
            <a:rPr lang="es-ES_tradnl" sz="1600" b="1" baseline="30000" dirty="0">
              <a:latin typeface="+mn-lt"/>
              <a:ea typeface="Arial Unicode MS" pitchFamily="34" charset="-128"/>
              <a:cs typeface="Arial Unicode MS" pitchFamily="34" charset="-128"/>
            </a:rPr>
            <a:t>2</a:t>
          </a:r>
          <a:endParaRPr lang="es-ES" sz="1600" b="1" baseline="30000" dirty="0"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7EC9449C-93F9-4920-B667-22604EF472BF}" type="par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173EBDD-4B74-4A63-A3F7-D492479A9BE7}" type="sibTrans" cxnId="{A4ECD539-C2E9-409B-AD6F-A9C27EC5A6CC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9708DE-1AFB-4FCA-B756-734B26ED14C2}">
      <dgm:prSet phldrT="[Texto]" custT="1"/>
      <dgm:spPr>
        <a:solidFill>
          <a:srgbClr val="007B69"/>
        </a:solidFill>
      </dgm:spPr>
      <dgm:t>
        <a:bodyPr/>
        <a:lstStyle/>
        <a:p>
          <a:pPr>
            <a:lnSpc>
              <a:spcPct val="70000"/>
            </a:lnSpc>
          </a:pPr>
          <a:r>
            <a:rPr lang="es-ES_tradnl" sz="1600" b="1" dirty="0">
              <a:latin typeface="+mn-lt"/>
              <a:ea typeface="Arial Unicode MS" pitchFamily="34" charset="-128"/>
              <a:cs typeface="Arial Unicode MS" pitchFamily="34" charset="-128"/>
            </a:rPr>
            <a:t>Population (2014) 8.392.635</a:t>
          </a:r>
        </a:p>
      </dgm:t>
    </dgm:pt>
    <dgm:pt modelId="{37438086-468D-4285-B2A3-DAFB44FF7CD8}" type="sib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11C0C11-516D-4AB8-86BC-A5849BE1E643}" type="parTrans" cxnId="{C8A3B0E3-C1D4-4126-9FD9-470D38514578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C3AF7C-067B-4875-BD49-6F4B8D5A9D2E}">
      <dgm:prSet custT="1"/>
      <dgm:spPr>
        <a:solidFill>
          <a:srgbClr val="007B69"/>
        </a:solidFill>
      </dgm:spPr>
      <dgm:t>
        <a:bodyPr/>
        <a:lstStyle/>
        <a:p>
          <a:r>
            <a:rPr lang="es-ES" sz="1600" b="1" dirty="0">
              <a:latin typeface="+mn-lt"/>
              <a:ea typeface="Arial Unicode MS" pitchFamily="34" charset="-128"/>
              <a:cs typeface="Arial Unicode MS" pitchFamily="34" charset="-128"/>
            </a:rPr>
            <a:t>Nº of companies (2013) 472.370</a:t>
          </a:r>
        </a:p>
        <a:p>
          <a:endParaRPr lang="es-ES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ED33F93-FD57-4CA4-89A1-5AAB2578A545}" type="parTrans" cxnId="{AE21B7BC-6B97-4F43-A1FD-112AF33DE6A1}">
      <dgm:prSet/>
      <dgm:spPr/>
      <dgm:t>
        <a:bodyPr/>
        <a:lstStyle/>
        <a:p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6955FCC-19C7-4498-88BE-4EE9854B2DC2}" type="sibTrans" cxnId="{AE21B7BC-6B97-4F43-A1FD-112AF33DE6A1}">
      <dgm:prSet/>
      <dgm:spPr/>
      <dgm:t>
        <a:bodyPr/>
        <a:lstStyle/>
        <a:p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1E8A7E4-CCF4-4D6A-BD4C-8DC4B4094013}">
      <dgm:prSet custT="1"/>
      <dgm:spPr>
        <a:solidFill>
          <a:srgbClr val="007B69"/>
        </a:solidFill>
      </dgm:spPr>
      <dgm:t>
        <a:bodyPr/>
        <a:lstStyle/>
        <a:p>
          <a:r>
            <a:rPr lang="es-ES" sz="1600" b="1" dirty="0">
              <a:latin typeface="+mn-lt"/>
              <a:ea typeface="Arial Unicode MS" pitchFamily="34" charset="-128"/>
              <a:cs typeface="Arial Unicode MS" pitchFamily="34" charset="-128"/>
            </a:rPr>
            <a:t>83% qualified working population</a:t>
          </a:r>
        </a:p>
        <a:p>
          <a:r>
            <a:rPr lang="es-ES" sz="1600" b="1" dirty="0">
              <a:latin typeface="+mn-lt"/>
              <a:ea typeface="Arial Unicode MS" pitchFamily="34" charset="-128"/>
              <a:cs typeface="Arial Unicode MS" pitchFamily="34" charset="-128"/>
            </a:rPr>
            <a:t>34,2 </a:t>
          </a:r>
          <a:r>
            <a:rPr lang="es-ES_tradnl" sz="1600" b="1" dirty="0">
              <a:latin typeface="+mn-lt"/>
              <a:ea typeface="Arial Unicode MS" pitchFamily="34" charset="-128"/>
              <a:cs typeface="Arial Unicode MS" pitchFamily="34" charset="-128"/>
            </a:rPr>
            <a:t>% university graduates</a:t>
          </a:r>
          <a:endParaRPr lang="es-ES" sz="1600" b="1" dirty="0"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AD55F6C9-6F3C-4EAA-99D1-4F86ECEBAB4F}" type="parTrans" cxnId="{0CC265F6-E516-4055-AC21-383817430C4A}">
      <dgm:prSet/>
      <dgm:spPr/>
      <dgm:t>
        <a:bodyPr/>
        <a:lstStyle/>
        <a:p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E028364-08E6-428F-B3EC-0F48DA6DC2AB}" type="sibTrans" cxnId="{0CC265F6-E516-4055-AC21-383817430C4A}">
      <dgm:prSet/>
      <dgm:spPr/>
      <dgm:t>
        <a:bodyPr/>
        <a:lstStyle/>
        <a:p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DDAEFB2-5BF4-44A8-A03A-922ACAA7C9B5}">
      <dgm:prSet custT="1"/>
      <dgm:spPr/>
      <dgm:t>
        <a:bodyPr/>
        <a:lstStyle/>
        <a:p>
          <a:endParaRPr lang="es-ES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09A57CF-A7A1-4DAB-AA83-30E5ED96EA5C}" type="parTrans" cxnId="{52F93236-A2B7-4984-A474-207DDC457B67}">
      <dgm:prSet/>
      <dgm:spPr/>
      <dgm:t>
        <a:bodyPr/>
        <a:lstStyle/>
        <a:p>
          <a:endParaRPr lang="es-ES" sz="1600"/>
        </a:p>
      </dgm:t>
    </dgm:pt>
    <dgm:pt modelId="{C1918B01-B2D7-4D62-9270-E7BD6ADF073E}" type="sibTrans" cxnId="{52F93236-A2B7-4984-A474-207DDC457B67}">
      <dgm:prSet/>
      <dgm:spPr/>
      <dgm:t>
        <a:bodyPr/>
        <a:lstStyle/>
        <a:p>
          <a:endParaRPr lang="es-ES" sz="1600"/>
        </a:p>
      </dgm:t>
    </dgm:pt>
    <dgm:pt modelId="{77FCB56E-19ED-4446-8155-664989709875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es-ES" sz="1600" b="1" dirty="0" err="1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Transition</a:t>
          </a:r>
          <a:r>
            <a:rPr lang="es-ES" sz="1600" b="1" dirty="0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 </a:t>
          </a:r>
          <a:r>
            <a:rPr lang="es-ES" sz="1600" b="1" dirty="0" err="1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Region</a:t>
          </a:r>
          <a:r>
            <a:rPr lang="es-ES" sz="1600" b="1" dirty="0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 </a:t>
          </a:r>
        </a:p>
      </dgm:t>
    </dgm:pt>
    <dgm:pt modelId="{3C44695A-0B84-4CBC-AE0E-63FE22EF20BD}" type="sib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7A0D3F1-5143-46DC-BD62-68DD71FD3657}" type="parTrans" cxnId="{6AAE7418-B74B-48DE-A1F3-5DD15ACF6EAC}">
      <dgm:prSet/>
      <dgm:spPr/>
      <dgm:t>
        <a:bodyPr/>
        <a:lstStyle/>
        <a:p>
          <a:pPr>
            <a:lnSpc>
              <a:spcPct val="70000"/>
            </a:lnSpc>
          </a:pPr>
          <a:endParaRPr lang="es-ES" sz="16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272FE80-B179-4CBE-9CAE-3A2868ECF1AD}" type="pres">
      <dgm:prSet presAssocID="{1B348A7C-C62D-4388-9A1E-CA111BD974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BAE999-2333-4C33-8784-0E7FD7A1A9FA}" type="pres">
      <dgm:prSet presAssocID="{1B348A7C-C62D-4388-9A1E-CA111BD97447}" presName="matrix" presStyleCnt="0"/>
      <dgm:spPr/>
    </dgm:pt>
    <dgm:pt modelId="{112D4841-91F5-42F1-9203-E3217CA752B4}" type="pres">
      <dgm:prSet presAssocID="{1B348A7C-C62D-4388-9A1E-CA111BD97447}" presName="tile1" presStyleLbl="node1" presStyleIdx="0" presStyleCnt="4" custLinFactNeighborX="0"/>
      <dgm:spPr/>
    </dgm:pt>
    <dgm:pt modelId="{681CC206-12BE-484A-87C9-0F6BDAEE394D}" type="pres">
      <dgm:prSet presAssocID="{1B348A7C-C62D-4388-9A1E-CA111BD974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51AAC8-6B40-48A2-B0BF-EB252E4CF575}" type="pres">
      <dgm:prSet presAssocID="{1B348A7C-C62D-4388-9A1E-CA111BD97447}" presName="tile2" presStyleLbl="node1" presStyleIdx="1" presStyleCnt="4" custLinFactNeighborX="381" custLinFactNeighborY="-5398"/>
      <dgm:spPr/>
    </dgm:pt>
    <dgm:pt modelId="{99D329B1-1B62-439B-8C44-371536B21E0B}" type="pres">
      <dgm:prSet presAssocID="{1B348A7C-C62D-4388-9A1E-CA111BD974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1A6A6A-EFCE-4FB8-8E37-735FB183BDC3}" type="pres">
      <dgm:prSet presAssocID="{1B348A7C-C62D-4388-9A1E-CA111BD97447}" presName="tile3" presStyleLbl="node1" presStyleIdx="2" presStyleCnt="4" custLinFactNeighborX="-4939" custLinFactNeighborY="161"/>
      <dgm:spPr/>
    </dgm:pt>
    <dgm:pt modelId="{1E6F7340-5520-47CF-A876-1F248BCC9C13}" type="pres">
      <dgm:prSet presAssocID="{1B348A7C-C62D-4388-9A1E-CA111BD974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AE4BF9-BE05-493A-9B76-7758C4E5D6CA}" type="pres">
      <dgm:prSet presAssocID="{1B348A7C-C62D-4388-9A1E-CA111BD97447}" presName="tile4" presStyleLbl="node1" presStyleIdx="3" presStyleCnt="4" custScaleY="108334" custLinFactNeighborX="1961" custLinFactNeighborY="-4167"/>
      <dgm:spPr/>
    </dgm:pt>
    <dgm:pt modelId="{65B2A88B-F786-4A65-B36E-BC49885588F4}" type="pres">
      <dgm:prSet presAssocID="{1B348A7C-C62D-4388-9A1E-CA111BD974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6072B4-CC33-402A-9465-8B673634367D}" type="pres">
      <dgm:prSet presAssocID="{1B348A7C-C62D-4388-9A1E-CA111BD97447}" presName="centerTile" presStyleLbl="fgShp" presStyleIdx="0" presStyleCnt="1" custScaleX="202381" custScaleY="40379">
        <dgm:presLayoutVars>
          <dgm:chMax val="0"/>
          <dgm:chPref val="0"/>
        </dgm:presLayoutVars>
      </dgm:prSet>
      <dgm:spPr/>
    </dgm:pt>
  </dgm:ptLst>
  <dgm:cxnLst>
    <dgm:cxn modelId="{103B330F-DFD2-4566-8E32-CD216F397797}" type="presOf" srcId="{D29708DE-1AFB-4FCA-B756-734B26ED14C2}" destId="{D751AAC8-6B40-48A2-B0BF-EB252E4CF575}" srcOrd="0" destOrd="0" presId="urn:microsoft.com/office/officeart/2005/8/layout/matrix1"/>
    <dgm:cxn modelId="{C26D2915-228A-4EB0-B159-496E63CCEB7C}" type="presOf" srcId="{97C3AF7C-067B-4875-BD49-6F4B8D5A9D2E}" destId="{F51A6A6A-EFCE-4FB8-8E37-735FB183BDC3}" srcOrd="0" destOrd="0" presId="urn:microsoft.com/office/officeart/2005/8/layout/matrix1"/>
    <dgm:cxn modelId="{6AAE7418-B74B-48DE-A1F3-5DD15ACF6EAC}" srcId="{1B348A7C-C62D-4388-9A1E-CA111BD97447}" destId="{77FCB56E-19ED-4446-8155-664989709875}" srcOrd="0" destOrd="0" parTransId="{F7A0D3F1-5143-46DC-BD62-68DD71FD3657}" sibTransId="{3C44695A-0B84-4CBC-AE0E-63FE22EF20BD}"/>
    <dgm:cxn modelId="{52F93236-A2B7-4984-A474-207DDC457B67}" srcId="{77FCB56E-19ED-4446-8155-664989709875}" destId="{ADDAEFB2-5BF4-44A8-A03A-922ACAA7C9B5}" srcOrd="4" destOrd="0" parTransId="{809A57CF-A7A1-4DAB-AA83-30E5ED96EA5C}" sibTransId="{C1918B01-B2D7-4D62-9270-E7BD6ADF073E}"/>
    <dgm:cxn modelId="{A4ECD539-C2E9-409B-AD6F-A9C27EC5A6CC}" srcId="{77FCB56E-19ED-4446-8155-664989709875}" destId="{D601CD78-96F2-4604-8D61-1E019D918F12}" srcOrd="0" destOrd="0" parTransId="{7EC9449C-93F9-4920-B667-22604EF472BF}" sibTransId="{E173EBDD-4B74-4A63-A3F7-D492479A9BE7}"/>
    <dgm:cxn modelId="{C0310E3B-0C24-4A3A-A933-F9AEDA60F685}" type="presOf" srcId="{1B348A7C-C62D-4388-9A1E-CA111BD97447}" destId="{2272FE80-B179-4CBE-9CAE-3A2868ECF1AD}" srcOrd="0" destOrd="0" presId="urn:microsoft.com/office/officeart/2005/8/layout/matrix1"/>
    <dgm:cxn modelId="{4564D45A-19BD-4313-8830-88478151929B}" type="presOf" srcId="{F1E8A7E4-CCF4-4D6A-BD4C-8DC4B4094013}" destId="{51AE4BF9-BE05-493A-9B76-7758C4E5D6CA}" srcOrd="0" destOrd="0" presId="urn:microsoft.com/office/officeart/2005/8/layout/matrix1"/>
    <dgm:cxn modelId="{D339C296-F130-47FE-8108-6D21DA44CAC3}" type="presOf" srcId="{F1E8A7E4-CCF4-4D6A-BD4C-8DC4B4094013}" destId="{65B2A88B-F786-4A65-B36E-BC49885588F4}" srcOrd="1" destOrd="0" presId="urn:microsoft.com/office/officeart/2005/8/layout/matrix1"/>
    <dgm:cxn modelId="{34ADC39B-7947-4C2B-95BF-61F97C275D2F}" type="presOf" srcId="{D601CD78-96F2-4604-8D61-1E019D918F12}" destId="{681CC206-12BE-484A-87C9-0F6BDAEE394D}" srcOrd="1" destOrd="0" presId="urn:microsoft.com/office/officeart/2005/8/layout/matrix1"/>
    <dgm:cxn modelId="{408677A7-4A3E-4369-B89B-354E914788C2}" type="presOf" srcId="{97C3AF7C-067B-4875-BD49-6F4B8D5A9D2E}" destId="{1E6F7340-5520-47CF-A876-1F248BCC9C13}" srcOrd="1" destOrd="0" presId="urn:microsoft.com/office/officeart/2005/8/layout/matrix1"/>
    <dgm:cxn modelId="{AE21B7BC-6B97-4F43-A1FD-112AF33DE6A1}" srcId="{77FCB56E-19ED-4446-8155-664989709875}" destId="{97C3AF7C-067B-4875-BD49-6F4B8D5A9D2E}" srcOrd="2" destOrd="0" parTransId="{DED33F93-FD57-4CA4-89A1-5AAB2578A545}" sibTransId="{F6955FCC-19C7-4498-88BE-4EE9854B2DC2}"/>
    <dgm:cxn modelId="{F2048FD6-6B60-48A2-8A66-E91851169C27}" type="presOf" srcId="{D601CD78-96F2-4604-8D61-1E019D918F12}" destId="{112D4841-91F5-42F1-9203-E3217CA752B4}" srcOrd="0" destOrd="0" presId="urn:microsoft.com/office/officeart/2005/8/layout/matrix1"/>
    <dgm:cxn modelId="{C8A3B0E3-C1D4-4126-9FD9-470D38514578}" srcId="{77FCB56E-19ED-4446-8155-664989709875}" destId="{D29708DE-1AFB-4FCA-B756-734B26ED14C2}" srcOrd="1" destOrd="0" parTransId="{311C0C11-516D-4AB8-86BC-A5849BE1E643}" sibTransId="{37438086-468D-4285-B2A3-DAFB44FF7CD8}"/>
    <dgm:cxn modelId="{53240FE6-542C-43FD-9CAA-44644C0AC684}" type="presOf" srcId="{77FCB56E-19ED-4446-8155-664989709875}" destId="{EC6072B4-CC33-402A-9465-8B673634367D}" srcOrd="0" destOrd="0" presId="urn:microsoft.com/office/officeart/2005/8/layout/matrix1"/>
    <dgm:cxn modelId="{1BE843F4-2B73-4ABC-A108-98E78DB33458}" type="presOf" srcId="{D29708DE-1AFB-4FCA-B756-734B26ED14C2}" destId="{99D329B1-1B62-439B-8C44-371536B21E0B}" srcOrd="1" destOrd="0" presId="urn:microsoft.com/office/officeart/2005/8/layout/matrix1"/>
    <dgm:cxn modelId="{0CC265F6-E516-4055-AC21-383817430C4A}" srcId="{77FCB56E-19ED-4446-8155-664989709875}" destId="{F1E8A7E4-CCF4-4D6A-BD4C-8DC4B4094013}" srcOrd="3" destOrd="0" parTransId="{AD55F6C9-6F3C-4EAA-99D1-4F86ECEBAB4F}" sibTransId="{0E028364-08E6-428F-B3EC-0F48DA6DC2AB}"/>
    <dgm:cxn modelId="{1A037AC7-E55E-4E31-A042-EAF6924EB99B}" type="presParOf" srcId="{2272FE80-B179-4CBE-9CAE-3A2868ECF1AD}" destId="{76BAE999-2333-4C33-8784-0E7FD7A1A9FA}" srcOrd="0" destOrd="0" presId="urn:microsoft.com/office/officeart/2005/8/layout/matrix1"/>
    <dgm:cxn modelId="{79767AC6-494D-4DBE-958B-6DFD6D1FDBE1}" type="presParOf" srcId="{76BAE999-2333-4C33-8784-0E7FD7A1A9FA}" destId="{112D4841-91F5-42F1-9203-E3217CA752B4}" srcOrd="0" destOrd="0" presId="urn:microsoft.com/office/officeart/2005/8/layout/matrix1"/>
    <dgm:cxn modelId="{10CBB634-59B4-4CA7-8DF4-7355615A5EAD}" type="presParOf" srcId="{76BAE999-2333-4C33-8784-0E7FD7A1A9FA}" destId="{681CC206-12BE-484A-87C9-0F6BDAEE394D}" srcOrd="1" destOrd="0" presId="urn:microsoft.com/office/officeart/2005/8/layout/matrix1"/>
    <dgm:cxn modelId="{42268B3D-EC32-4867-B30C-80A42E4AB15E}" type="presParOf" srcId="{76BAE999-2333-4C33-8784-0E7FD7A1A9FA}" destId="{D751AAC8-6B40-48A2-B0BF-EB252E4CF575}" srcOrd="2" destOrd="0" presId="urn:microsoft.com/office/officeart/2005/8/layout/matrix1"/>
    <dgm:cxn modelId="{565B79E3-9AB8-4015-8C1C-A2E0007397AC}" type="presParOf" srcId="{76BAE999-2333-4C33-8784-0E7FD7A1A9FA}" destId="{99D329B1-1B62-439B-8C44-371536B21E0B}" srcOrd="3" destOrd="0" presId="urn:microsoft.com/office/officeart/2005/8/layout/matrix1"/>
    <dgm:cxn modelId="{231E121D-8D79-47D9-90AB-3F1D9AA3AF81}" type="presParOf" srcId="{76BAE999-2333-4C33-8784-0E7FD7A1A9FA}" destId="{F51A6A6A-EFCE-4FB8-8E37-735FB183BDC3}" srcOrd="4" destOrd="0" presId="urn:microsoft.com/office/officeart/2005/8/layout/matrix1"/>
    <dgm:cxn modelId="{EE89ADF0-280C-4820-B6A8-A4A957154940}" type="presParOf" srcId="{76BAE999-2333-4C33-8784-0E7FD7A1A9FA}" destId="{1E6F7340-5520-47CF-A876-1F248BCC9C13}" srcOrd="5" destOrd="0" presId="urn:microsoft.com/office/officeart/2005/8/layout/matrix1"/>
    <dgm:cxn modelId="{B422E55D-2613-474A-834C-E551EE1CC657}" type="presParOf" srcId="{76BAE999-2333-4C33-8784-0E7FD7A1A9FA}" destId="{51AE4BF9-BE05-493A-9B76-7758C4E5D6CA}" srcOrd="6" destOrd="0" presId="urn:microsoft.com/office/officeart/2005/8/layout/matrix1"/>
    <dgm:cxn modelId="{070D5C3A-2AD7-4D0F-93A0-41A7EBA84542}" type="presParOf" srcId="{76BAE999-2333-4C33-8784-0E7FD7A1A9FA}" destId="{65B2A88B-F786-4A65-B36E-BC49885588F4}" srcOrd="7" destOrd="0" presId="urn:microsoft.com/office/officeart/2005/8/layout/matrix1"/>
    <dgm:cxn modelId="{E7855F03-E843-4657-9FC2-DCBC7A1833B2}" type="presParOf" srcId="{2272FE80-B179-4CBE-9CAE-3A2868ECF1AD}" destId="{EC6072B4-CC33-402A-9465-8B67363436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40656-1F8A-45E2-8BC2-F0E2CBC4AAB1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6876F4-5A41-4A73-9F76-CEF41C5BB977}">
      <dgm:prSet phldrT="[Texto]" custT="1"/>
      <dgm:spPr/>
      <dgm:t>
        <a:bodyPr/>
        <a:lstStyle/>
        <a:p>
          <a:pPr algn="just"/>
          <a:r>
            <a:rPr lang="en-GB" sz="20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Andalusia: Competitive Advantages</a:t>
          </a:r>
          <a:endParaRPr lang="es-ES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B5C2F42-0671-4C71-AD38-03208C496A3E}" type="parTrans" cxnId="{9549B5AE-8AF8-4E1B-A37B-10073183A02A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48A17C3-9239-4ACD-8B78-069F8E045861}" type="sibTrans" cxnId="{9549B5AE-8AF8-4E1B-A37B-10073183A02A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001F68F-DC23-4267-B32F-90FDD61DD696}">
      <dgm:prSet phldrT="[Texto]" custT="1"/>
      <dgm:spPr/>
      <dgm:t>
        <a:bodyPr/>
        <a:lstStyle/>
        <a:p>
          <a:pPr algn="just"/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World leader in some areas and 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technologies of renewable energy, </a:t>
          </a:r>
          <a:r>
            <a:rPr lang="en-GB" sz="1600" b="0" noProof="0" dirty="0">
              <a:solidFill>
                <a:schemeClr val="tx1">
                  <a:lumMod val="85000"/>
                  <a:lumOff val="15000"/>
                </a:schemeClr>
              </a:solidFill>
            </a:rPr>
            <a:t>such as 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solar energy, biomass and biofuels. </a:t>
          </a:r>
          <a:endParaRPr lang="es-ES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F610B32-68ED-46A9-A690-3B48EEF96756}" type="parTrans" cxnId="{C7061CAC-1495-4BF5-9BC6-DE81221655EE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DFEFE8-8DDA-45E4-8C9D-0EC24A674B61}" type="sibTrans" cxnId="{C7061CAC-1495-4BF5-9BC6-DE81221655EE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CCCDCCD-8809-470C-B9C7-123590E17925}">
      <dgm:prSet phldrT="[Texto]" custT="1"/>
      <dgm:spPr/>
      <dgm:t>
        <a:bodyPr/>
        <a:lstStyle/>
        <a:p>
          <a:pPr algn="just"/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Research centres of reference </a:t>
          </a:r>
          <a:r>
            <a:rPr lang="en-GB" sz="1600" b="0" noProof="0" dirty="0">
              <a:solidFill>
                <a:schemeClr val="tx1">
                  <a:lumMod val="85000"/>
                  <a:lumOff val="15000"/>
                </a:schemeClr>
              </a:solidFill>
            </a:rPr>
            <a:t>in 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these areas, such as the 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Solar Platform of Almeria </a:t>
          </a:r>
          <a:r>
            <a:rPr lang="en-US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- considered as one of the most important technological research </a:t>
          </a:r>
          <a:r>
            <a:rPr lang="en-US" sz="16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centres</a:t>
          </a:r>
          <a:r>
            <a:rPr lang="en-US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 in the world, 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biomass testing facilities, as well as the </a:t>
          </a:r>
          <a:r>
            <a:rPr lang="en-GB" sz="16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Solúcar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 Platform in </a:t>
          </a:r>
          <a:r>
            <a:rPr lang="en-GB" sz="16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Sanlúcar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 la Mayor (Seville).</a:t>
          </a:r>
          <a:endParaRPr lang="es-ES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C816FD-7E89-4EF9-B80D-04AFA1719989}" type="parTrans" cxnId="{C3D04817-C7DC-45EB-AE8E-602FD3DB7AA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4798F3-817C-4287-8D75-F5940D115699}" type="sibTrans" cxnId="{C3D04817-C7DC-45EB-AE8E-602FD3DB7AA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D720834-C402-4E85-A864-470779D59DC9}">
      <dgm:prSet phldrT="[Texto]" custT="1"/>
      <dgm:spPr/>
      <dgm:t>
        <a:bodyPr/>
        <a:lstStyle/>
        <a:p>
          <a:pPr algn="just"/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Experience in the implementation of a wide set of programmes aimed at 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improving energy efficiency </a:t>
          </a:r>
          <a:r>
            <a:rPr lang="en-GB" sz="1600" b="0" noProof="0" dirty="0">
              <a:solidFill>
                <a:schemeClr val="tx1">
                  <a:lumMod val="85000"/>
                  <a:lumOff val="15000"/>
                </a:schemeClr>
              </a:solidFill>
            </a:rPr>
            <a:t>in c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onstruction, tourism and industry, with an important number of companies, some of them being leaders in their field. </a:t>
          </a:r>
          <a:endParaRPr lang="es-ES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1E3419-D108-426B-A8D3-CECC911498AA}" type="parTrans" cxnId="{97F16552-D40A-4523-9E68-645F50B16EE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926171C-59AF-4918-8E68-2252FB9BB6A1}" type="sibTrans" cxnId="{97F16552-D40A-4523-9E68-645F50B16EE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3E4CE20-0654-45E7-8B70-F3F31FA5C119}">
      <dgm:prSet phldrT="[Texto]" custT="1"/>
      <dgm:spPr/>
      <dgm:t>
        <a:bodyPr/>
        <a:lstStyle/>
        <a:p>
          <a:pPr algn="just"/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Experience in the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 construction sector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, with a high volume of skilled workers in the different industries linked to it and </a:t>
          </a:r>
          <a:r>
            <a:rPr lang="en-US" sz="1600" dirty="0">
              <a:solidFill>
                <a:schemeClr val="tx1">
                  <a:lumMod val="85000"/>
                  <a:lumOff val="15000"/>
                </a:schemeClr>
              </a:solidFill>
            </a:rPr>
            <a:t>several </a:t>
          </a:r>
          <a:r>
            <a:rPr lang="en-US" sz="1600" dirty="0" err="1">
              <a:solidFill>
                <a:schemeClr val="tx1">
                  <a:lumMod val="85000"/>
                  <a:lumOff val="15000"/>
                </a:schemeClr>
              </a:solidFill>
            </a:rPr>
            <a:t>centres</a:t>
          </a:r>
          <a:r>
            <a:rPr lang="en-US" sz="1600" dirty="0">
              <a:solidFill>
                <a:schemeClr val="tx1">
                  <a:lumMod val="85000"/>
                  <a:lumOff val="15000"/>
                </a:schemeClr>
              </a:solidFill>
            </a:rPr>
            <a:t> and research groups 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with experience in the development of new material, such as multifunctional, ceramics or </a:t>
          </a:r>
          <a:r>
            <a:rPr lang="en-GB" sz="16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micronised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 marble </a:t>
          </a:r>
          <a:r>
            <a:rPr lang="en-US" sz="1600" dirty="0">
              <a:solidFill>
                <a:schemeClr val="tx1">
                  <a:lumMod val="85000"/>
                  <a:lumOff val="15000"/>
                </a:schemeClr>
              </a:solidFill>
            </a:rPr>
            <a:t>that play an important role in knowledge transfer and technology with the sector.</a:t>
          </a:r>
          <a:endParaRPr lang="en-GB" sz="1600" noProof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8E7DDC-536D-4383-8635-174051B41533}" type="parTrans" cxnId="{1E3B33E3-2E8F-4291-B289-A53BB77A5364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56B85C-09A7-4F10-A584-BF64C6565BBD}" type="sibTrans" cxnId="{1E3B33E3-2E8F-4291-B289-A53BB77A5364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36793A1-D10E-4E2E-920C-C2749B269D51}">
      <dgm:prSet phldrT="[Texto]" custT="1"/>
      <dgm:spPr/>
      <dgm:t>
        <a:bodyPr/>
        <a:lstStyle/>
        <a:p>
          <a:pPr algn="just"/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The 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Andalusian energy sector </a:t>
          </a:r>
          <a:r>
            <a:rPr lang="en-GB" sz="1600" noProof="0" dirty="0">
              <a:solidFill>
                <a:schemeClr val="tx1">
                  <a:lumMod val="85000"/>
                  <a:lumOff val="15000"/>
                </a:schemeClr>
              </a:solidFill>
            </a:rPr>
            <a:t>has experienced an important growth of renewable energy in recent years which has generated a new business field. The sector as a whole is formed of </a:t>
          </a:r>
          <a:r>
            <a: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rPr>
            <a:t>more than 7,800 companies (17.4%  in renewables) that generate 125,000 jobs (36.2%  in renewables.) </a:t>
          </a:r>
          <a:endParaRPr lang="es-ES" sz="16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40A65C5-A3E1-478C-85F0-659FC9716850}" type="parTrans" cxnId="{C4B7BB2B-B2E1-49FA-A404-DA5FC0856A0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1CB8D7D-AC07-4B0B-A985-5CB67C7E73C5}" type="sibTrans" cxnId="{C4B7BB2B-B2E1-49FA-A404-DA5FC0856A01}">
      <dgm:prSet/>
      <dgm:spPr/>
      <dgm:t>
        <a:bodyPr/>
        <a:lstStyle/>
        <a:p>
          <a:pPr algn="just"/>
          <a:endParaRPr lang="es-ES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48EB4E7-2B5D-4D1E-B50E-0662994FF98E}" type="pres">
      <dgm:prSet presAssocID="{57540656-1F8A-45E2-8BC2-F0E2CBC4AAB1}" presName="vert0" presStyleCnt="0">
        <dgm:presLayoutVars>
          <dgm:dir/>
          <dgm:animOne val="branch"/>
          <dgm:animLvl val="lvl"/>
        </dgm:presLayoutVars>
      </dgm:prSet>
      <dgm:spPr/>
    </dgm:pt>
    <dgm:pt modelId="{54387855-BB70-4D3C-B8BD-98838BE3FCBB}" type="pres">
      <dgm:prSet presAssocID="{D76876F4-5A41-4A73-9F76-CEF41C5BB977}" presName="thickLine" presStyleLbl="alignNode1" presStyleIdx="0" presStyleCnt="1"/>
      <dgm:spPr/>
    </dgm:pt>
    <dgm:pt modelId="{C4BE2796-F55E-4392-BE44-0A51B7E06061}" type="pres">
      <dgm:prSet presAssocID="{D76876F4-5A41-4A73-9F76-CEF41C5BB977}" presName="horz1" presStyleCnt="0"/>
      <dgm:spPr/>
    </dgm:pt>
    <dgm:pt modelId="{F85D3D4E-17C0-4E03-ABCF-C0BAECC64EF4}" type="pres">
      <dgm:prSet presAssocID="{D76876F4-5A41-4A73-9F76-CEF41C5BB977}" presName="tx1" presStyleLbl="revTx" presStyleIdx="0" presStyleCnt="6"/>
      <dgm:spPr/>
    </dgm:pt>
    <dgm:pt modelId="{96B00BFA-22C3-45A8-AD0E-4EEA98136261}" type="pres">
      <dgm:prSet presAssocID="{D76876F4-5A41-4A73-9F76-CEF41C5BB977}" presName="vert1" presStyleCnt="0"/>
      <dgm:spPr/>
    </dgm:pt>
    <dgm:pt modelId="{E6B05FF1-6833-4A1D-88B0-4ED56BDA130A}" type="pres">
      <dgm:prSet presAssocID="{B001F68F-DC23-4267-B32F-90FDD61DD696}" presName="vertSpace2a" presStyleCnt="0"/>
      <dgm:spPr/>
    </dgm:pt>
    <dgm:pt modelId="{AA3269C3-A33B-4268-987E-AAD70992ECE1}" type="pres">
      <dgm:prSet presAssocID="{B001F68F-DC23-4267-B32F-90FDD61DD696}" presName="horz2" presStyleCnt="0"/>
      <dgm:spPr/>
    </dgm:pt>
    <dgm:pt modelId="{E7BF908E-5C85-491E-B079-6DEF0B507AB4}" type="pres">
      <dgm:prSet presAssocID="{B001F68F-DC23-4267-B32F-90FDD61DD696}" presName="horzSpace2" presStyleCnt="0"/>
      <dgm:spPr/>
    </dgm:pt>
    <dgm:pt modelId="{C70E6E94-15DF-4BE6-A92A-1CFC2026ACB9}" type="pres">
      <dgm:prSet presAssocID="{B001F68F-DC23-4267-B32F-90FDD61DD696}" presName="tx2" presStyleLbl="revTx" presStyleIdx="1" presStyleCnt="6" custScaleX="103886" custScaleY="55756" custLinFactY="100000" custLinFactNeighborX="-547" custLinFactNeighborY="163338"/>
      <dgm:spPr/>
    </dgm:pt>
    <dgm:pt modelId="{38D95062-0768-4E69-A530-17CA9B7E9C78}" type="pres">
      <dgm:prSet presAssocID="{B001F68F-DC23-4267-B32F-90FDD61DD696}" presName="vert2" presStyleCnt="0"/>
      <dgm:spPr/>
    </dgm:pt>
    <dgm:pt modelId="{94407F12-9464-412B-843E-AABBA056ADD2}" type="pres">
      <dgm:prSet presAssocID="{B001F68F-DC23-4267-B32F-90FDD61DD696}" presName="thinLine2b" presStyleLbl="callout" presStyleIdx="0" presStyleCnt="5" custLinFactY="433464" custLinFactNeighborX="1403" custLinFactNeighborY="500000"/>
      <dgm:spPr/>
    </dgm:pt>
    <dgm:pt modelId="{0141A8BB-E5AD-4DD0-B8F4-ECC1D5A3401F}" type="pres">
      <dgm:prSet presAssocID="{B001F68F-DC23-4267-B32F-90FDD61DD696}" presName="vertSpace2b" presStyleCnt="0"/>
      <dgm:spPr/>
    </dgm:pt>
    <dgm:pt modelId="{C0478C8E-E7FA-4394-8C69-3B3A911A49F7}" type="pres">
      <dgm:prSet presAssocID="{ACCCDCCD-8809-470C-B9C7-123590E17925}" presName="horz2" presStyleCnt="0"/>
      <dgm:spPr/>
    </dgm:pt>
    <dgm:pt modelId="{51FA981B-C14D-468A-8449-8E9656B6D713}" type="pres">
      <dgm:prSet presAssocID="{ACCCDCCD-8809-470C-B9C7-123590E17925}" presName="horzSpace2" presStyleCnt="0"/>
      <dgm:spPr/>
    </dgm:pt>
    <dgm:pt modelId="{22F90C91-88D7-4FD2-95C8-7FB252F64706}" type="pres">
      <dgm:prSet presAssocID="{ACCCDCCD-8809-470C-B9C7-123590E17925}" presName="tx2" presStyleLbl="revTx" presStyleIdx="2" presStyleCnt="6" custScaleX="106867" custScaleY="80186" custLinFactY="100000" custLinFactNeighborX="-1643" custLinFactNeighborY="165278"/>
      <dgm:spPr/>
    </dgm:pt>
    <dgm:pt modelId="{083C539F-E34C-4611-A38C-F3B6EEC117D3}" type="pres">
      <dgm:prSet presAssocID="{ACCCDCCD-8809-470C-B9C7-123590E17925}" presName="vert2" presStyleCnt="0"/>
      <dgm:spPr/>
    </dgm:pt>
    <dgm:pt modelId="{CAEB06E6-EA32-4196-9448-D3C3B7B7FE62}" type="pres">
      <dgm:prSet presAssocID="{ACCCDCCD-8809-470C-B9C7-123590E17925}" presName="thinLine2b" presStyleLbl="callout" presStyleIdx="1" presStyleCnt="5" custLinFactY="300000" custLinFactNeighborX="1388" custLinFactNeighborY="385577"/>
      <dgm:spPr/>
    </dgm:pt>
    <dgm:pt modelId="{65846877-7AB5-4872-9232-4A1813F10603}" type="pres">
      <dgm:prSet presAssocID="{ACCCDCCD-8809-470C-B9C7-123590E17925}" presName="vertSpace2b" presStyleCnt="0"/>
      <dgm:spPr/>
    </dgm:pt>
    <dgm:pt modelId="{D4F64483-F760-4958-B787-076E1A399BE3}" type="pres">
      <dgm:prSet presAssocID="{0D720834-C402-4E85-A864-470779D59DC9}" presName="horz2" presStyleCnt="0"/>
      <dgm:spPr/>
    </dgm:pt>
    <dgm:pt modelId="{2E6C0DFC-7215-4CFA-8BF2-0A352C895BF1}" type="pres">
      <dgm:prSet presAssocID="{0D720834-C402-4E85-A864-470779D59DC9}" presName="horzSpace2" presStyleCnt="0"/>
      <dgm:spPr/>
    </dgm:pt>
    <dgm:pt modelId="{99F9A460-4089-4270-A74F-DD70E26F3FF7}" type="pres">
      <dgm:prSet presAssocID="{0D720834-C402-4E85-A864-470779D59DC9}" presName="tx2" presStyleLbl="revTx" presStyleIdx="3" presStyleCnt="6" custScaleX="107106" custScaleY="80530" custLinFactNeighborX="-862" custLinFactNeighborY="-45682"/>
      <dgm:spPr/>
    </dgm:pt>
    <dgm:pt modelId="{277D8990-F09E-4920-9DC6-527335890C10}" type="pres">
      <dgm:prSet presAssocID="{0D720834-C402-4E85-A864-470779D59DC9}" presName="vert2" presStyleCnt="0"/>
      <dgm:spPr/>
    </dgm:pt>
    <dgm:pt modelId="{DF1001A9-64D6-4C99-A423-B26613B66D3C}" type="pres">
      <dgm:prSet presAssocID="{0D720834-C402-4E85-A864-470779D59DC9}" presName="thinLine2b" presStyleLbl="callout" presStyleIdx="2" presStyleCnt="5" custLinFactY="400000" custLinFactNeighborX="1941" custLinFactNeighborY="471598"/>
      <dgm:spPr/>
    </dgm:pt>
    <dgm:pt modelId="{D008F68D-7E43-4F76-B450-35C93C27AA44}" type="pres">
      <dgm:prSet presAssocID="{0D720834-C402-4E85-A864-470779D59DC9}" presName="vertSpace2b" presStyleCnt="0"/>
      <dgm:spPr/>
    </dgm:pt>
    <dgm:pt modelId="{031BB21D-DDBE-449A-89B3-A4D23F257496}" type="pres">
      <dgm:prSet presAssocID="{03E4CE20-0654-45E7-8B70-F3F31FA5C119}" presName="horz2" presStyleCnt="0"/>
      <dgm:spPr/>
    </dgm:pt>
    <dgm:pt modelId="{1D12A4CB-3ABF-4696-9F73-0A3FD6FB27FD}" type="pres">
      <dgm:prSet presAssocID="{03E4CE20-0654-45E7-8B70-F3F31FA5C119}" presName="horzSpace2" presStyleCnt="0"/>
      <dgm:spPr/>
    </dgm:pt>
    <dgm:pt modelId="{201F61BD-8015-4523-847B-E20440FEF4D6}" type="pres">
      <dgm:prSet presAssocID="{03E4CE20-0654-45E7-8B70-F3F31FA5C119}" presName="tx2" presStyleLbl="revTx" presStyleIdx="4" presStyleCnt="6" custScaleX="106645" custScaleY="78348" custLinFactNeighborX="-897" custLinFactNeighborY="-57321"/>
      <dgm:spPr/>
    </dgm:pt>
    <dgm:pt modelId="{E958581C-E9E7-4F19-84CB-108AFE173B2A}" type="pres">
      <dgm:prSet presAssocID="{03E4CE20-0654-45E7-8B70-F3F31FA5C119}" presName="vert2" presStyleCnt="0"/>
      <dgm:spPr/>
    </dgm:pt>
    <dgm:pt modelId="{0C9C29F3-F49A-4DCA-9CED-7E46425CAC4B}" type="pres">
      <dgm:prSet presAssocID="{03E4CE20-0654-45E7-8B70-F3F31FA5C119}" presName="thinLine2b" presStyleLbl="callout" presStyleIdx="3" presStyleCnt="5" custLinFactY="55678" custLinFactNeighborX="2301" custLinFactNeighborY="100000"/>
      <dgm:spPr/>
    </dgm:pt>
    <dgm:pt modelId="{02BAE071-7862-444C-8C53-7DBA756503AC}" type="pres">
      <dgm:prSet presAssocID="{03E4CE20-0654-45E7-8B70-F3F31FA5C119}" presName="vertSpace2b" presStyleCnt="0"/>
      <dgm:spPr/>
    </dgm:pt>
    <dgm:pt modelId="{5758EFCA-A53A-42C7-912D-B24B85D1A831}" type="pres">
      <dgm:prSet presAssocID="{B36793A1-D10E-4E2E-920C-C2749B269D51}" presName="horz2" presStyleCnt="0"/>
      <dgm:spPr/>
    </dgm:pt>
    <dgm:pt modelId="{6C92DD74-A7F2-4703-9094-D132A88C834F}" type="pres">
      <dgm:prSet presAssocID="{B36793A1-D10E-4E2E-920C-C2749B269D51}" presName="horzSpace2" presStyleCnt="0"/>
      <dgm:spPr/>
    </dgm:pt>
    <dgm:pt modelId="{4E944B53-8774-4822-9555-78DC613E880A}" type="pres">
      <dgm:prSet presAssocID="{B36793A1-D10E-4E2E-920C-C2749B269D51}" presName="tx2" presStyleLbl="revTx" presStyleIdx="5" presStyleCnt="6" custScaleX="104985" custLinFactY="-158028" custLinFactNeighborX="-425" custLinFactNeighborY="-200000"/>
      <dgm:spPr/>
    </dgm:pt>
    <dgm:pt modelId="{1401C0DC-DE2F-4C0F-A9C4-91303F740C57}" type="pres">
      <dgm:prSet presAssocID="{B36793A1-D10E-4E2E-920C-C2749B269D51}" presName="vert2" presStyleCnt="0"/>
      <dgm:spPr/>
    </dgm:pt>
    <dgm:pt modelId="{06863AAD-8837-47B2-944D-832BE1DD7515}" type="pres">
      <dgm:prSet presAssocID="{B36793A1-D10E-4E2E-920C-C2749B269D51}" presName="thinLine2b" presStyleLbl="callout" presStyleIdx="4" presStyleCnt="5"/>
      <dgm:spPr/>
    </dgm:pt>
    <dgm:pt modelId="{00F8C824-92D2-4206-A4F2-BE6844169540}" type="pres">
      <dgm:prSet presAssocID="{B36793A1-D10E-4E2E-920C-C2749B269D51}" presName="vertSpace2b" presStyleCnt="0"/>
      <dgm:spPr/>
    </dgm:pt>
  </dgm:ptLst>
  <dgm:cxnLst>
    <dgm:cxn modelId="{C3D04817-C7DC-45EB-AE8E-602FD3DB7AA1}" srcId="{D76876F4-5A41-4A73-9F76-CEF41C5BB977}" destId="{ACCCDCCD-8809-470C-B9C7-123590E17925}" srcOrd="1" destOrd="0" parTransId="{6DC816FD-7E89-4EF9-B80D-04AFA1719989}" sibTransId="{C54798F3-817C-4287-8D75-F5940D115699}"/>
    <dgm:cxn modelId="{C4B7BB2B-B2E1-49FA-A404-DA5FC0856A01}" srcId="{D76876F4-5A41-4A73-9F76-CEF41C5BB977}" destId="{B36793A1-D10E-4E2E-920C-C2749B269D51}" srcOrd="4" destOrd="0" parTransId="{740A65C5-A3E1-478C-85F0-659FC9716850}" sibTransId="{91CB8D7D-AC07-4B0B-A985-5CB67C7E73C5}"/>
    <dgm:cxn modelId="{86297267-74E2-4071-AAB5-C304F21D109C}" type="presOf" srcId="{B001F68F-DC23-4267-B32F-90FDD61DD696}" destId="{C70E6E94-15DF-4BE6-A92A-1CFC2026ACB9}" srcOrd="0" destOrd="0" presId="urn:microsoft.com/office/officeart/2008/layout/LinedList"/>
    <dgm:cxn modelId="{97F16552-D40A-4523-9E68-645F50B16EE1}" srcId="{D76876F4-5A41-4A73-9F76-CEF41C5BB977}" destId="{0D720834-C402-4E85-A864-470779D59DC9}" srcOrd="2" destOrd="0" parTransId="{431E3419-D108-426B-A8D3-CECC911498AA}" sibTransId="{D926171C-59AF-4918-8E68-2252FB9BB6A1}"/>
    <dgm:cxn modelId="{DF8CBA7F-1D2A-4639-9BBB-9E4A265D3EBE}" type="presOf" srcId="{03E4CE20-0654-45E7-8B70-F3F31FA5C119}" destId="{201F61BD-8015-4523-847B-E20440FEF4D6}" srcOrd="0" destOrd="0" presId="urn:microsoft.com/office/officeart/2008/layout/LinedList"/>
    <dgm:cxn modelId="{D9BEB39B-1030-4F3F-BE09-953F0F6705C0}" type="presOf" srcId="{D76876F4-5A41-4A73-9F76-CEF41C5BB977}" destId="{F85D3D4E-17C0-4E03-ABCF-C0BAECC64EF4}" srcOrd="0" destOrd="0" presId="urn:microsoft.com/office/officeart/2008/layout/LinedList"/>
    <dgm:cxn modelId="{C7061CAC-1495-4BF5-9BC6-DE81221655EE}" srcId="{D76876F4-5A41-4A73-9F76-CEF41C5BB977}" destId="{B001F68F-DC23-4267-B32F-90FDD61DD696}" srcOrd="0" destOrd="0" parTransId="{2F610B32-68ED-46A9-A690-3B48EEF96756}" sibTransId="{51DFEFE8-8DDA-45E4-8C9D-0EC24A674B61}"/>
    <dgm:cxn modelId="{FB85C3AC-B355-41C3-B0D9-249597DC4FFC}" type="presOf" srcId="{ACCCDCCD-8809-470C-B9C7-123590E17925}" destId="{22F90C91-88D7-4FD2-95C8-7FB252F64706}" srcOrd="0" destOrd="0" presId="urn:microsoft.com/office/officeart/2008/layout/LinedList"/>
    <dgm:cxn modelId="{9549B5AE-8AF8-4E1B-A37B-10073183A02A}" srcId="{57540656-1F8A-45E2-8BC2-F0E2CBC4AAB1}" destId="{D76876F4-5A41-4A73-9F76-CEF41C5BB977}" srcOrd="0" destOrd="0" parTransId="{6B5C2F42-0671-4C71-AD38-03208C496A3E}" sibTransId="{348A17C3-9239-4ACD-8B78-069F8E045861}"/>
    <dgm:cxn modelId="{AA89C9B4-EA6A-425A-B458-D06875DAA05E}" type="presOf" srcId="{B36793A1-D10E-4E2E-920C-C2749B269D51}" destId="{4E944B53-8774-4822-9555-78DC613E880A}" srcOrd="0" destOrd="0" presId="urn:microsoft.com/office/officeart/2008/layout/LinedList"/>
    <dgm:cxn modelId="{47D993C5-C1A4-40A1-9415-EBD22CF67B19}" type="presOf" srcId="{57540656-1F8A-45E2-8BC2-F0E2CBC4AAB1}" destId="{048EB4E7-2B5D-4D1E-B50E-0662994FF98E}" srcOrd="0" destOrd="0" presId="urn:microsoft.com/office/officeart/2008/layout/LinedList"/>
    <dgm:cxn modelId="{17AEDFD5-C5C9-4370-85B9-4108F393D0E4}" type="presOf" srcId="{0D720834-C402-4E85-A864-470779D59DC9}" destId="{99F9A460-4089-4270-A74F-DD70E26F3FF7}" srcOrd="0" destOrd="0" presId="urn:microsoft.com/office/officeart/2008/layout/LinedList"/>
    <dgm:cxn modelId="{1E3B33E3-2E8F-4291-B289-A53BB77A5364}" srcId="{D76876F4-5A41-4A73-9F76-CEF41C5BB977}" destId="{03E4CE20-0654-45E7-8B70-F3F31FA5C119}" srcOrd="3" destOrd="0" parTransId="{448E7DDC-536D-4383-8635-174051B41533}" sibTransId="{CA56B85C-09A7-4F10-A584-BF64C6565BBD}"/>
    <dgm:cxn modelId="{94C69EB6-DAE0-4820-8C02-873C8CD7C681}" type="presParOf" srcId="{048EB4E7-2B5D-4D1E-B50E-0662994FF98E}" destId="{54387855-BB70-4D3C-B8BD-98838BE3FCBB}" srcOrd="0" destOrd="0" presId="urn:microsoft.com/office/officeart/2008/layout/LinedList"/>
    <dgm:cxn modelId="{B04135ED-41E1-4199-8065-E3AEECEF6B0A}" type="presParOf" srcId="{048EB4E7-2B5D-4D1E-B50E-0662994FF98E}" destId="{C4BE2796-F55E-4392-BE44-0A51B7E06061}" srcOrd="1" destOrd="0" presId="urn:microsoft.com/office/officeart/2008/layout/LinedList"/>
    <dgm:cxn modelId="{3022A07F-8806-44ED-A045-14E9487E72FD}" type="presParOf" srcId="{C4BE2796-F55E-4392-BE44-0A51B7E06061}" destId="{F85D3D4E-17C0-4E03-ABCF-C0BAECC64EF4}" srcOrd="0" destOrd="0" presId="urn:microsoft.com/office/officeart/2008/layout/LinedList"/>
    <dgm:cxn modelId="{EC17C2B3-4519-4504-8950-F438326870FE}" type="presParOf" srcId="{C4BE2796-F55E-4392-BE44-0A51B7E06061}" destId="{96B00BFA-22C3-45A8-AD0E-4EEA98136261}" srcOrd="1" destOrd="0" presId="urn:microsoft.com/office/officeart/2008/layout/LinedList"/>
    <dgm:cxn modelId="{287F24E7-C193-4AB1-B478-421A7B830A88}" type="presParOf" srcId="{96B00BFA-22C3-45A8-AD0E-4EEA98136261}" destId="{E6B05FF1-6833-4A1D-88B0-4ED56BDA130A}" srcOrd="0" destOrd="0" presId="urn:microsoft.com/office/officeart/2008/layout/LinedList"/>
    <dgm:cxn modelId="{4B716995-F936-47E1-ACB2-A12FE736EF9B}" type="presParOf" srcId="{96B00BFA-22C3-45A8-AD0E-4EEA98136261}" destId="{AA3269C3-A33B-4268-987E-AAD70992ECE1}" srcOrd="1" destOrd="0" presId="urn:microsoft.com/office/officeart/2008/layout/LinedList"/>
    <dgm:cxn modelId="{8336F699-76F6-432E-9AF3-5E32726B80A8}" type="presParOf" srcId="{AA3269C3-A33B-4268-987E-AAD70992ECE1}" destId="{E7BF908E-5C85-491E-B079-6DEF0B507AB4}" srcOrd="0" destOrd="0" presId="urn:microsoft.com/office/officeart/2008/layout/LinedList"/>
    <dgm:cxn modelId="{ED0091E4-9E67-432D-91DA-FA616E76BECC}" type="presParOf" srcId="{AA3269C3-A33B-4268-987E-AAD70992ECE1}" destId="{C70E6E94-15DF-4BE6-A92A-1CFC2026ACB9}" srcOrd="1" destOrd="0" presId="urn:microsoft.com/office/officeart/2008/layout/LinedList"/>
    <dgm:cxn modelId="{8E2DA0C1-2847-47C7-9A7F-E401552E2AEB}" type="presParOf" srcId="{AA3269C3-A33B-4268-987E-AAD70992ECE1}" destId="{38D95062-0768-4E69-A530-17CA9B7E9C78}" srcOrd="2" destOrd="0" presId="urn:microsoft.com/office/officeart/2008/layout/LinedList"/>
    <dgm:cxn modelId="{918A0894-5BF1-47C3-81C1-8C5FEEBC9088}" type="presParOf" srcId="{96B00BFA-22C3-45A8-AD0E-4EEA98136261}" destId="{94407F12-9464-412B-843E-AABBA056ADD2}" srcOrd="2" destOrd="0" presId="urn:microsoft.com/office/officeart/2008/layout/LinedList"/>
    <dgm:cxn modelId="{B42F6803-84AE-405E-866E-10BB02582E87}" type="presParOf" srcId="{96B00BFA-22C3-45A8-AD0E-4EEA98136261}" destId="{0141A8BB-E5AD-4DD0-B8F4-ECC1D5A3401F}" srcOrd="3" destOrd="0" presId="urn:microsoft.com/office/officeart/2008/layout/LinedList"/>
    <dgm:cxn modelId="{5EEB5B6B-CAEC-4DF3-80B3-8C411DA6B9BD}" type="presParOf" srcId="{96B00BFA-22C3-45A8-AD0E-4EEA98136261}" destId="{C0478C8E-E7FA-4394-8C69-3B3A911A49F7}" srcOrd="4" destOrd="0" presId="urn:microsoft.com/office/officeart/2008/layout/LinedList"/>
    <dgm:cxn modelId="{B06F3C50-DFFE-434D-A542-2E98FDD4A4CB}" type="presParOf" srcId="{C0478C8E-E7FA-4394-8C69-3B3A911A49F7}" destId="{51FA981B-C14D-468A-8449-8E9656B6D713}" srcOrd="0" destOrd="0" presId="urn:microsoft.com/office/officeart/2008/layout/LinedList"/>
    <dgm:cxn modelId="{17ABD6EE-76C7-473B-A36A-69937016C865}" type="presParOf" srcId="{C0478C8E-E7FA-4394-8C69-3B3A911A49F7}" destId="{22F90C91-88D7-4FD2-95C8-7FB252F64706}" srcOrd="1" destOrd="0" presId="urn:microsoft.com/office/officeart/2008/layout/LinedList"/>
    <dgm:cxn modelId="{49B5CE89-5418-437B-8D4A-722F44BB3F19}" type="presParOf" srcId="{C0478C8E-E7FA-4394-8C69-3B3A911A49F7}" destId="{083C539F-E34C-4611-A38C-F3B6EEC117D3}" srcOrd="2" destOrd="0" presId="urn:microsoft.com/office/officeart/2008/layout/LinedList"/>
    <dgm:cxn modelId="{11AEF4DB-BDBB-4733-9DC2-340CB06D38F4}" type="presParOf" srcId="{96B00BFA-22C3-45A8-AD0E-4EEA98136261}" destId="{CAEB06E6-EA32-4196-9448-D3C3B7B7FE62}" srcOrd="5" destOrd="0" presId="urn:microsoft.com/office/officeart/2008/layout/LinedList"/>
    <dgm:cxn modelId="{23351B9D-F509-40B4-BCF3-74A47F9BAEB3}" type="presParOf" srcId="{96B00BFA-22C3-45A8-AD0E-4EEA98136261}" destId="{65846877-7AB5-4872-9232-4A1813F10603}" srcOrd="6" destOrd="0" presId="urn:microsoft.com/office/officeart/2008/layout/LinedList"/>
    <dgm:cxn modelId="{3D92CCFD-6F25-44ED-811A-CD049421DE76}" type="presParOf" srcId="{96B00BFA-22C3-45A8-AD0E-4EEA98136261}" destId="{D4F64483-F760-4958-B787-076E1A399BE3}" srcOrd="7" destOrd="0" presId="urn:microsoft.com/office/officeart/2008/layout/LinedList"/>
    <dgm:cxn modelId="{47E11618-F361-4B0A-884F-C35EEFC5A6C2}" type="presParOf" srcId="{D4F64483-F760-4958-B787-076E1A399BE3}" destId="{2E6C0DFC-7215-4CFA-8BF2-0A352C895BF1}" srcOrd="0" destOrd="0" presId="urn:microsoft.com/office/officeart/2008/layout/LinedList"/>
    <dgm:cxn modelId="{AD8DF4DE-33B0-40E5-A5E6-E1CE5224B03E}" type="presParOf" srcId="{D4F64483-F760-4958-B787-076E1A399BE3}" destId="{99F9A460-4089-4270-A74F-DD70E26F3FF7}" srcOrd="1" destOrd="0" presId="urn:microsoft.com/office/officeart/2008/layout/LinedList"/>
    <dgm:cxn modelId="{AEBD78EB-5BFD-4140-B286-4C516398288F}" type="presParOf" srcId="{D4F64483-F760-4958-B787-076E1A399BE3}" destId="{277D8990-F09E-4920-9DC6-527335890C10}" srcOrd="2" destOrd="0" presId="urn:microsoft.com/office/officeart/2008/layout/LinedList"/>
    <dgm:cxn modelId="{DF8EA270-B504-43FE-9A3E-7CB863E228C4}" type="presParOf" srcId="{96B00BFA-22C3-45A8-AD0E-4EEA98136261}" destId="{DF1001A9-64D6-4C99-A423-B26613B66D3C}" srcOrd="8" destOrd="0" presId="urn:microsoft.com/office/officeart/2008/layout/LinedList"/>
    <dgm:cxn modelId="{CE74738A-D3E5-4088-BC1F-84D848E4E4A3}" type="presParOf" srcId="{96B00BFA-22C3-45A8-AD0E-4EEA98136261}" destId="{D008F68D-7E43-4F76-B450-35C93C27AA44}" srcOrd="9" destOrd="0" presId="urn:microsoft.com/office/officeart/2008/layout/LinedList"/>
    <dgm:cxn modelId="{B800A4D2-DD67-4866-878A-D1FD48E59A0F}" type="presParOf" srcId="{96B00BFA-22C3-45A8-AD0E-4EEA98136261}" destId="{031BB21D-DDBE-449A-89B3-A4D23F257496}" srcOrd="10" destOrd="0" presId="urn:microsoft.com/office/officeart/2008/layout/LinedList"/>
    <dgm:cxn modelId="{8A2FCED1-8C02-458C-9D99-E4B7C3654036}" type="presParOf" srcId="{031BB21D-DDBE-449A-89B3-A4D23F257496}" destId="{1D12A4CB-3ABF-4696-9F73-0A3FD6FB27FD}" srcOrd="0" destOrd="0" presId="urn:microsoft.com/office/officeart/2008/layout/LinedList"/>
    <dgm:cxn modelId="{538FE1CB-387F-4F26-B47F-EBA24C5A3536}" type="presParOf" srcId="{031BB21D-DDBE-449A-89B3-A4D23F257496}" destId="{201F61BD-8015-4523-847B-E20440FEF4D6}" srcOrd="1" destOrd="0" presId="urn:microsoft.com/office/officeart/2008/layout/LinedList"/>
    <dgm:cxn modelId="{87C1F23E-EB88-4F1A-8BC0-5AE5B03CD3D9}" type="presParOf" srcId="{031BB21D-DDBE-449A-89B3-A4D23F257496}" destId="{E958581C-E9E7-4F19-84CB-108AFE173B2A}" srcOrd="2" destOrd="0" presId="urn:microsoft.com/office/officeart/2008/layout/LinedList"/>
    <dgm:cxn modelId="{EA364D95-72F8-4C7B-B03D-CF0BBBDCFD57}" type="presParOf" srcId="{96B00BFA-22C3-45A8-AD0E-4EEA98136261}" destId="{0C9C29F3-F49A-4DCA-9CED-7E46425CAC4B}" srcOrd="11" destOrd="0" presId="urn:microsoft.com/office/officeart/2008/layout/LinedList"/>
    <dgm:cxn modelId="{C30D6162-6C0D-4CD4-92A4-C20CA2B8A17E}" type="presParOf" srcId="{96B00BFA-22C3-45A8-AD0E-4EEA98136261}" destId="{02BAE071-7862-444C-8C53-7DBA756503AC}" srcOrd="12" destOrd="0" presId="urn:microsoft.com/office/officeart/2008/layout/LinedList"/>
    <dgm:cxn modelId="{2E980120-87CA-42DF-814E-F18B84D5D986}" type="presParOf" srcId="{96B00BFA-22C3-45A8-AD0E-4EEA98136261}" destId="{5758EFCA-A53A-42C7-912D-B24B85D1A831}" srcOrd="13" destOrd="0" presId="urn:microsoft.com/office/officeart/2008/layout/LinedList"/>
    <dgm:cxn modelId="{BCFF2A4F-8380-4F52-99DD-14BD509EF41C}" type="presParOf" srcId="{5758EFCA-A53A-42C7-912D-B24B85D1A831}" destId="{6C92DD74-A7F2-4703-9094-D132A88C834F}" srcOrd="0" destOrd="0" presId="urn:microsoft.com/office/officeart/2008/layout/LinedList"/>
    <dgm:cxn modelId="{69628E50-F005-4C9B-8958-802143BF3F1A}" type="presParOf" srcId="{5758EFCA-A53A-42C7-912D-B24B85D1A831}" destId="{4E944B53-8774-4822-9555-78DC613E880A}" srcOrd="1" destOrd="0" presId="urn:microsoft.com/office/officeart/2008/layout/LinedList"/>
    <dgm:cxn modelId="{149277BB-4C68-433F-ADEF-C5CF9BE82E88}" type="presParOf" srcId="{5758EFCA-A53A-42C7-912D-B24B85D1A831}" destId="{1401C0DC-DE2F-4C0F-A9C4-91303F740C57}" srcOrd="2" destOrd="0" presId="urn:microsoft.com/office/officeart/2008/layout/LinedList"/>
    <dgm:cxn modelId="{721A55EF-8871-4D74-BB6E-DADCDE9B4029}" type="presParOf" srcId="{96B00BFA-22C3-45A8-AD0E-4EEA98136261}" destId="{06863AAD-8837-47B2-944D-832BE1DD7515}" srcOrd="14" destOrd="0" presId="urn:microsoft.com/office/officeart/2008/layout/LinedList"/>
    <dgm:cxn modelId="{8C6B412F-9AC8-41DD-A09A-8633E8D96E22}" type="presParOf" srcId="{96B00BFA-22C3-45A8-AD0E-4EEA98136261}" destId="{00F8C824-92D2-4206-A4F2-BE684416954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D43EF-B0E2-4EFC-AE1A-5B2CC317EF7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BCFE178-1AE4-4A73-AAA6-8628458F0B07}">
      <dgm:prSet phldrT="[Texto]" custT="1"/>
      <dgm:spPr/>
      <dgm:t>
        <a:bodyPr/>
        <a:lstStyle/>
        <a:p>
          <a:pPr>
            <a:lnSpc>
              <a:spcPct val="80000"/>
            </a:lnSpc>
          </a:pPr>
          <a:endParaRPr lang="es-ES" sz="1600" b="1" dirty="0"/>
        </a:p>
        <a:p>
          <a:pPr>
            <a:lnSpc>
              <a:spcPct val="80000"/>
            </a:lnSpc>
          </a:pPr>
          <a:r>
            <a:rPr lang="es-ES" sz="1600" b="1" dirty="0"/>
            <a:t>SMART </a:t>
          </a:r>
          <a:r>
            <a:rPr lang="es-ES" sz="1800" b="1" dirty="0"/>
            <a:t>SPECIALISATION</a:t>
          </a:r>
        </a:p>
        <a:p>
          <a:pPr>
            <a:lnSpc>
              <a:spcPct val="80000"/>
            </a:lnSpc>
          </a:pPr>
          <a:endParaRPr lang="es-ES" sz="1600" b="1" dirty="0"/>
        </a:p>
      </dgm:t>
    </dgm:pt>
    <dgm:pt modelId="{CDBA23A9-A23A-46B6-B761-638525289326}" type="parTrans" cxnId="{BBB286CB-1999-43C1-9BD7-8B4E4B6525BD}">
      <dgm:prSet/>
      <dgm:spPr/>
      <dgm:t>
        <a:bodyPr/>
        <a:lstStyle/>
        <a:p>
          <a:endParaRPr lang="es-ES"/>
        </a:p>
      </dgm:t>
    </dgm:pt>
    <dgm:pt modelId="{ED8F171A-A6B4-499E-A314-2E71F98210F9}" type="sibTrans" cxnId="{BBB286CB-1999-43C1-9BD7-8B4E4B6525BD}">
      <dgm:prSet/>
      <dgm:spPr/>
      <dgm:t>
        <a:bodyPr/>
        <a:lstStyle/>
        <a:p>
          <a:endParaRPr lang="es-ES"/>
        </a:p>
      </dgm:t>
    </dgm:pt>
    <dgm:pt modelId="{78A2A53E-7ED4-42CA-8DD0-A51FE9F8E58D}">
      <dgm:prSet phldrT="[Texto]" custT="1"/>
      <dgm:spPr/>
      <dgm:t>
        <a:bodyPr/>
        <a:lstStyle/>
        <a:p>
          <a:r>
            <a:rPr lang="es-ES" sz="1800" b="1" dirty="0"/>
            <a:t>PLANNING</a:t>
          </a:r>
        </a:p>
      </dgm:t>
    </dgm:pt>
    <dgm:pt modelId="{FF3E8C84-24CD-4777-9AA9-602CB472A65F}" type="parTrans" cxnId="{80CE5051-6AA4-4F9E-958D-16F996CF8AD7}">
      <dgm:prSet/>
      <dgm:spPr/>
      <dgm:t>
        <a:bodyPr/>
        <a:lstStyle/>
        <a:p>
          <a:endParaRPr lang="es-ES"/>
        </a:p>
      </dgm:t>
    </dgm:pt>
    <dgm:pt modelId="{7A6392F3-4DDC-4375-9E4B-5BA498121A64}" type="sibTrans" cxnId="{80CE5051-6AA4-4F9E-958D-16F996CF8AD7}">
      <dgm:prSet/>
      <dgm:spPr/>
      <dgm:t>
        <a:bodyPr/>
        <a:lstStyle/>
        <a:p>
          <a:endParaRPr lang="es-ES"/>
        </a:p>
      </dgm:t>
    </dgm:pt>
    <dgm:pt modelId="{D94FF13C-1685-4B52-A734-687D59BF2E00}">
      <dgm:prSet phldrT="[Texto]" custT="1"/>
      <dgm:spPr/>
      <dgm:t>
        <a:bodyPr/>
        <a:lstStyle/>
        <a:p>
          <a:r>
            <a:rPr lang="es-ES" sz="1800" b="1" dirty="0"/>
            <a:t>REGIONAL POLICY INSTRUMENTS</a:t>
          </a:r>
        </a:p>
      </dgm:t>
    </dgm:pt>
    <dgm:pt modelId="{5B99B4CD-8D1A-4C24-9DD2-66B310E324D4}" type="parTrans" cxnId="{C7399D3A-17BD-454C-A41D-F5D3BDCDEB04}">
      <dgm:prSet/>
      <dgm:spPr/>
      <dgm:t>
        <a:bodyPr/>
        <a:lstStyle/>
        <a:p>
          <a:endParaRPr lang="es-ES"/>
        </a:p>
      </dgm:t>
    </dgm:pt>
    <dgm:pt modelId="{70C05F80-E65C-4CDD-A228-58C404EC83DC}" type="sibTrans" cxnId="{C7399D3A-17BD-454C-A41D-F5D3BDCDEB04}">
      <dgm:prSet/>
      <dgm:spPr/>
      <dgm:t>
        <a:bodyPr/>
        <a:lstStyle/>
        <a:p>
          <a:endParaRPr lang="es-ES"/>
        </a:p>
      </dgm:t>
    </dgm:pt>
    <dgm:pt modelId="{6678CDC3-9B37-4AF1-8DF7-4380B2576556}" type="pres">
      <dgm:prSet presAssocID="{F91D43EF-B0E2-4EFC-AE1A-5B2CC317EF7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F34D883-1AA0-43BA-A9CB-62A152E1B6B3}" type="pres">
      <dgm:prSet presAssocID="{EBCFE178-1AE4-4A73-AAA6-8628458F0B07}" presName="parentText1" presStyleLbl="node1" presStyleIdx="0" presStyleCnt="3" custScaleY="148190" custLinFactNeighborY="2127">
        <dgm:presLayoutVars>
          <dgm:chMax/>
          <dgm:chPref val="3"/>
          <dgm:bulletEnabled val="1"/>
        </dgm:presLayoutVars>
      </dgm:prSet>
      <dgm:spPr/>
    </dgm:pt>
    <dgm:pt modelId="{2AC85E42-3458-40E1-92DF-AB45F3D3C216}" type="pres">
      <dgm:prSet presAssocID="{78A2A53E-7ED4-42CA-8DD0-A51FE9F8E58D}" presName="parentText2" presStyleLbl="node1" presStyleIdx="1" presStyleCnt="3" custScaleY="148190">
        <dgm:presLayoutVars>
          <dgm:chMax/>
          <dgm:chPref val="3"/>
          <dgm:bulletEnabled val="1"/>
        </dgm:presLayoutVars>
      </dgm:prSet>
      <dgm:spPr/>
    </dgm:pt>
    <dgm:pt modelId="{DD897CA7-7D75-498D-8B1B-A8F4CE3F51FD}" type="pres">
      <dgm:prSet presAssocID="{D94FF13C-1685-4B52-A734-687D59BF2E00}" presName="parentText3" presStyleLbl="node1" presStyleIdx="2" presStyleCnt="3" custScaleY="148190">
        <dgm:presLayoutVars>
          <dgm:chMax/>
          <dgm:chPref val="3"/>
          <dgm:bulletEnabled val="1"/>
        </dgm:presLayoutVars>
      </dgm:prSet>
      <dgm:spPr/>
    </dgm:pt>
  </dgm:ptLst>
  <dgm:cxnLst>
    <dgm:cxn modelId="{4CA78A15-CBF3-4643-B61A-17087B57CC83}" type="presOf" srcId="{D94FF13C-1685-4B52-A734-687D59BF2E00}" destId="{DD897CA7-7D75-498D-8B1B-A8F4CE3F51FD}" srcOrd="0" destOrd="0" presId="urn:microsoft.com/office/officeart/2009/3/layout/IncreasingArrowsProcess"/>
    <dgm:cxn modelId="{C7399D3A-17BD-454C-A41D-F5D3BDCDEB04}" srcId="{F91D43EF-B0E2-4EFC-AE1A-5B2CC317EF72}" destId="{D94FF13C-1685-4B52-A734-687D59BF2E00}" srcOrd="2" destOrd="0" parTransId="{5B99B4CD-8D1A-4C24-9DD2-66B310E324D4}" sibTransId="{70C05F80-E65C-4CDD-A228-58C404EC83DC}"/>
    <dgm:cxn modelId="{80CE5051-6AA4-4F9E-958D-16F996CF8AD7}" srcId="{F91D43EF-B0E2-4EFC-AE1A-5B2CC317EF72}" destId="{78A2A53E-7ED4-42CA-8DD0-A51FE9F8E58D}" srcOrd="1" destOrd="0" parTransId="{FF3E8C84-24CD-4777-9AA9-602CB472A65F}" sibTransId="{7A6392F3-4DDC-4375-9E4B-5BA498121A64}"/>
    <dgm:cxn modelId="{7DF84D87-570B-4E96-B21D-41EDCED69480}" type="presOf" srcId="{F91D43EF-B0E2-4EFC-AE1A-5B2CC317EF72}" destId="{6678CDC3-9B37-4AF1-8DF7-4380B2576556}" srcOrd="0" destOrd="0" presId="urn:microsoft.com/office/officeart/2009/3/layout/IncreasingArrowsProcess"/>
    <dgm:cxn modelId="{D1465EAB-F506-4132-A26E-11B6241E294C}" type="presOf" srcId="{78A2A53E-7ED4-42CA-8DD0-A51FE9F8E58D}" destId="{2AC85E42-3458-40E1-92DF-AB45F3D3C216}" srcOrd="0" destOrd="0" presId="urn:microsoft.com/office/officeart/2009/3/layout/IncreasingArrowsProcess"/>
    <dgm:cxn modelId="{BBB286CB-1999-43C1-9BD7-8B4E4B6525BD}" srcId="{F91D43EF-B0E2-4EFC-AE1A-5B2CC317EF72}" destId="{EBCFE178-1AE4-4A73-AAA6-8628458F0B07}" srcOrd="0" destOrd="0" parTransId="{CDBA23A9-A23A-46B6-B761-638525289326}" sibTransId="{ED8F171A-A6B4-499E-A314-2E71F98210F9}"/>
    <dgm:cxn modelId="{110F4BEE-E383-4B20-965E-A8362860EDF3}" type="presOf" srcId="{EBCFE178-1AE4-4A73-AAA6-8628458F0B07}" destId="{AF34D883-1AA0-43BA-A9CB-62A152E1B6B3}" srcOrd="0" destOrd="0" presId="urn:microsoft.com/office/officeart/2009/3/layout/IncreasingArrowsProcess"/>
    <dgm:cxn modelId="{6EEF6C29-F5C8-4DF5-B59C-31A92ED67141}" type="presParOf" srcId="{6678CDC3-9B37-4AF1-8DF7-4380B2576556}" destId="{AF34D883-1AA0-43BA-A9CB-62A152E1B6B3}" srcOrd="0" destOrd="0" presId="urn:microsoft.com/office/officeart/2009/3/layout/IncreasingArrowsProcess"/>
    <dgm:cxn modelId="{0B62039C-80F1-4833-9E97-6863352F97B3}" type="presParOf" srcId="{6678CDC3-9B37-4AF1-8DF7-4380B2576556}" destId="{2AC85E42-3458-40E1-92DF-AB45F3D3C216}" srcOrd="1" destOrd="0" presId="urn:microsoft.com/office/officeart/2009/3/layout/IncreasingArrowsProcess"/>
    <dgm:cxn modelId="{23DF3F43-31E5-4FD8-88A2-F9427BD97C29}" type="presParOf" srcId="{6678CDC3-9B37-4AF1-8DF7-4380B2576556}" destId="{DD897CA7-7D75-498D-8B1B-A8F4CE3F51FD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D4841-91F5-42F1-9203-E3217CA752B4}">
      <dsp:nvSpPr>
        <dsp:cNvPr id="0" name=""/>
        <dsp:cNvSpPr/>
      </dsp:nvSpPr>
      <dsp:spPr>
        <a:xfrm rot="16200000">
          <a:off x="132256" y="-163724"/>
          <a:ext cx="1510350" cy="1774863"/>
        </a:xfrm>
        <a:prstGeom prst="round1Rect">
          <a:avLst/>
        </a:prstGeom>
        <a:solidFill>
          <a:srgbClr val="007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Area</a:t>
          </a: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87.597 km</a:t>
          </a:r>
          <a:r>
            <a:rPr lang="es-ES_tradnl" sz="1600" b="1" kern="1200" baseline="30000" dirty="0">
              <a:latin typeface="+mn-lt"/>
              <a:ea typeface="Arial Unicode MS" pitchFamily="34" charset="-128"/>
              <a:cs typeface="Arial Unicode MS" pitchFamily="34" charset="-128"/>
            </a:rPr>
            <a:t>2</a:t>
          </a:r>
          <a:endParaRPr lang="es-ES" sz="1600" b="1" kern="1200" baseline="30000" dirty="0">
            <a:latin typeface="+mn-lt"/>
            <a:ea typeface="Arial Unicode MS" pitchFamily="34" charset="-128"/>
            <a:cs typeface="Arial Unicode MS" pitchFamily="34" charset="-128"/>
          </a:endParaRPr>
        </a:p>
      </dsp:txBody>
      <dsp:txXfrm rot="5400000">
        <a:off x="0" y="-31468"/>
        <a:ext cx="1774863" cy="1132762"/>
      </dsp:txXfrm>
    </dsp:sp>
    <dsp:sp modelId="{D751AAC8-6B40-48A2-B0BF-EB252E4CF575}">
      <dsp:nvSpPr>
        <dsp:cNvPr id="0" name=""/>
        <dsp:cNvSpPr/>
      </dsp:nvSpPr>
      <dsp:spPr>
        <a:xfrm>
          <a:off x="1774863" y="-31468"/>
          <a:ext cx="1774863" cy="1510350"/>
        </a:xfrm>
        <a:prstGeom prst="round1Rect">
          <a:avLst/>
        </a:prstGeom>
        <a:solidFill>
          <a:srgbClr val="007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Population (2014) 8.392.635</a:t>
          </a:r>
        </a:p>
      </dsp:txBody>
      <dsp:txXfrm>
        <a:off x="1774863" y="-31468"/>
        <a:ext cx="1774863" cy="1132762"/>
      </dsp:txXfrm>
    </dsp:sp>
    <dsp:sp modelId="{F51A6A6A-EFCE-4FB8-8E37-735FB183BDC3}">
      <dsp:nvSpPr>
        <dsp:cNvPr id="0" name=""/>
        <dsp:cNvSpPr/>
      </dsp:nvSpPr>
      <dsp:spPr>
        <a:xfrm rot="10800000">
          <a:off x="0" y="1481314"/>
          <a:ext cx="1774863" cy="1510350"/>
        </a:xfrm>
        <a:prstGeom prst="round1Rect">
          <a:avLst/>
        </a:prstGeom>
        <a:solidFill>
          <a:srgbClr val="007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Nº of companies (2013) 472.370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10800000">
        <a:off x="0" y="1858901"/>
        <a:ext cx="1774863" cy="1132762"/>
      </dsp:txXfrm>
    </dsp:sp>
    <dsp:sp modelId="{51AE4BF9-BE05-493A-9B76-7758C4E5D6CA}">
      <dsp:nvSpPr>
        <dsp:cNvPr id="0" name=""/>
        <dsp:cNvSpPr/>
      </dsp:nvSpPr>
      <dsp:spPr>
        <a:xfrm rot="5400000">
          <a:off x="1844182" y="1283689"/>
          <a:ext cx="1636223" cy="1774863"/>
        </a:xfrm>
        <a:prstGeom prst="round1Rect">
          <a:avLst/>
        </a:prstGeom>
        <a:solidFill>
          <a:srgbClr val="007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83% qualified working population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34,2 </a:t>
          </a:r>
          <a:r>
            <a:rPr lang="es-ES_tradnl" sz="1600" b="1" kern="1200" dirty="0">
              <a:latin typeface="+mn-lt"/>
              <a:ea typeface="Arial Unicode MS" pitchFamily="34" charset="-128"/>
              <a:cs typeface="Arial Unicode MS" pitchFamily="34" charset="-128"/>
            </a:rPr>
            <a:t>% university graduates</a:t>
          </a:r>
          <a:endParaRPr lang="es-ES" sz="1600" b="1" kern="1200" dirty="0">
            <a:latin typeface="+mn-lt"/>
            <a:ea typeface="Arial Unicode MS" pitchFamily="34" charset="-128"/>
            <a:cs typeface="Arial Unicode MS" pitchFamily="34" charset="-128"/>
          </a:endParaRPr>
        </a:p>
      </dsp:txBody>
      <dsp:txXfrm rot="-5400000">
        <a:off x="1774862" y="1762065"/>
        <a:ext cx="1774863" cy="1227167"/>
      </dsp:txXfrm>
    </dsp:sp>
    <dsp:sp modelId="{EC6072B4-CC33-402A-9465-8B673634367D}">
      <dsp:nvSpPr>
        <dsp:cNvPr id="0" name=""/>
        <dsp:cNvSpPr/>
      </dsp:nvSpPr>
      <dsp:spPr>
        <a:xfrm>
          <a:off x="697267" y="1357884"/>
          <a:ext cx="2155191" cy="30493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Transition</a:t>
          </a:r>
          <a:r>
            <a:rPr lang="es-ES" sz="16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 </a:t>
          </a:r>
          <a:r>
            <a:rPr lang="es-ES" sz="1600" b="1" kern="1200" dirty="0" err="1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Region</a:t>
          </a:r>
          <a:r>
            <a:rPr lang="es-ES" sz="16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rPr>
            <a:t> </a:t>
          </a:r>
        </a:p>
      </dsp:txBody>
      <dsp:txXfrm>
        <a:off x="712153" y="1372770"/>
        <a:ext cx="2125419" cy="27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7855-BB70-4D3C-B8BD-98838BE3FCBB}">
      <dsp:nvSpPr>
        <dsp:cNvPr id="0" name=""/>
        <dsp:cNvSpPr/>
      </dsp:nvSpPr>
      <dsp:spPr>
        <a:xfrm>
          <a:off x="0" y="2194"/>
          <a:ext cx="105441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D3D4E-17C0-4E03-ABCF-C0BAECC64EF4}">
      <dsp:nvSpPr>
        <dsp:cNvPr id="0" name=""/>
        <dsp:cNvSpPr/>
      </dsp:nvSpPr>
      <dsp:spPr>
        <a:xfrm>
          <a:off x="0" y="2194"/>
          <a:ext cx="1995567" cy="449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Andalusia: Competitive Advantages</a:t>
          </a:r>
          <a:endParaRPr lang="es-ES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194"/>
        <a:ext cx="1995567" cy="4490734"/>
      </dsp:txXfrm>
    </dsp:sp>
    <dsp:sp modelId="{C70E6E94-15DF-4BE6-A92A-1CFC2026ACB9}">
      <dsp:nvSpPr>
        <dsp:cNvPr id="0" name=""/>
        <dsp:cNvSpPr/>
      </dsp:nvSpPr>
      <dsp:spPr>
        <a:xfrm>
          <a:off x="2102390" y="2838262"/>
          <a:ext cx="8136977" cy="58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World leader in some areas and 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technologies of renewable energy, </a:t>
          </a:r>
          <a:r>
            <a:rPr lang="en-GB" sz="1600" b="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such as 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solar energy, biomass and biofuels. </a:t>
          </a:r>
          <a:endParaRPr lang="es-ES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102390" y="2838262"/>
        <a:ext cx="8136977" cy="589285"/>
      </dsp:txXfrm>
    </dsp:sp>
    <dsp:sp modelId="{94407F12-9464-412B-843E-AABBA056ADD2}">
      <dsp:nvSpPr>
        <dsp:cNvPr id="0" name=""/>
        <dsp:cNvSpPr/>
      </dsp:nvSpPr>
      <dsp:spPr>
        <a:xfrm>
          <a:off x="2107558" y="1064598"/>
          <a:ext cx="79822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90C91-88D7-4FD2-95C8-7FB252F64706}">
      <dsp:nvSpPr>
        <dsp:cNvPr id="0" name=""/>
        <dsp:cNvSpPr/>
      </dsp:nvSpPr>
      <dsp:spPr>
        <a:xfrm>
          <a:off x="2016545" y="3500897"/>
          <a:ext cx="8370467" cy="8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Research centres of reference </a:t>
          </a:r>
          <a:r>
            <a:rPr lang="en-GB" sz="1600" b="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in 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these areas, such as the 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Solar Platform of Almeria </a:t>
          </a:r>
          <a:r>
            <a:rPr lang="en-US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- considered as one of the most important technological research </a:t>
          </a:r>
          <a:r>
            <a:rPr lang="en-US" sz="1600" kern="12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centres</a:t>
          </a:r>
          <a:r>
            <a:rPr lang="en-US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 in the world, 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biomass testing facilities, as well as the </a:t>
          </a:r>
          <a:r>
            <a:rPr lang="en-GB" sz="1600" kern="12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Solúcar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 Platform in </a:t>
          </a:r>
          <a:r>
            <a:rPr lang="en-GB" sz="1600" kern="12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Sanlúcar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 la Mayor (Seville).</a:t>
          </a:r>
          <a:endParaRPr lang="es-ES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16545" y="3500897"/>
        <a:ext cx="8370467" cy="847486"/>
      </dsp:txXfrm>
    </dsp:sp>
    <dsp:sp modelId="{CAEB06E6-EA32-4196-9448-D3C3B7B7FE62}">
      <dsp:nvSpPr>
        <dsp:cNvPr id="0" name=""/>
        <dsp:cNvSpPr/>
      </dsp:nvSpPr>
      <dsp:spPr>
        <a:xfrm>
          <a:off x="2106361" y="1856416"/>
          <a:ext cx="79822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9A460-4089-4270-A74F-DD70E26F3FF7}">
      <dsp:nvSpPr>
        <dsp:cNvPr id="0" name=""/>
        <dsp:cNvSpPr/>
      </dsp:nvSpPr>
      <dsp:spPr>
        <a:xfrm>
          <a:off x="2077718" y="1114689"/>
          <a:ext cx="8389187" cy="85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Experience in the implementation of a wide set of programmes aimed at 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improving energy efficiency </a:t>
          </a:r>
          <a:r>
            <a:rPr lang="en-GB" sz="1600" b="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in c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onstruction, tourism and industry, with an important number of companies, some of them being leaders in their field. </a:t>
          </a:r>
          <a:endParaRPr lang="es-ES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7718" y="1114689"/>
        <a:ext cx="8389187" cy="851122"/>
      </dsp:txXfrm>
    </dsp:sp>
    <dsp:sp modelId="{DF1001A9-64D6-4C99-A423-B26613B66D3C}">
      <dsp:nvSpPr>
        <dsp:cNvPr id="0" name=""/>
        <dsp:cNvSpPr/>
      </dsp:nvSpPr>
      <dsp:spPr>
        <a:xfrm>
          <a:off x="2150503" y="2841841"/>
          <a:ext cx="79822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F61BD-8015-4523-847B-E20440FEF4D6}">
      <dsp:nvSpPr>
        <dsp:cNvPr id="0" name=""/>
        <dsp:cNvSpPr/>
      </dsp:nvSpPr>
      <dsp:spPr>
        <a:xfrm>
          <a:off x="2074976" y="1895644"/>
          <a:ext cx="8353078" cy="82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Experience in the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 construction sector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, with a high volume of skilled workers in the different industries linked to it and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several </a:t>
          </a:r>
          <a:r>
            <a:rPr lang="en-US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centres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and research groups 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with experience in the development of new material, such as multifunctional, ceramics or </a:t>
          </a:r>
          <a:r>
            <a:rPr lang="en-GB" sz="1600" kern="1200" noProof="0" dirty="0" err="1">
              <a:solidFill>
                <a:schemeClr val="tx1">
                  <a:lumMod val="85000"/>
                  <a:lumOff val="15000"/>
                </a:schemeClr>
              </a:solidFill>
            </a:rPr>
            <a:t>micronised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 marble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that play an important role in knowledge transfer and technology with the sector.</a:t>
          </a:r>
          <a:endParaRPr lang="en-GB" sz="1600" kern="1200" noProof="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4976" y="1895644"/>
        <a:ext cx="8353078" cy="828061"/>
      </dsp:txXfrm>
    </dsp:sp>
    <dsp:sp modelId="{0C9C29F3-F49A-4DCA-9CED-7E46425CAC4B}">
      <dsp:nvSpPr>
        <dsp:cNvPr id="0" name=""/>
        <dsp:cNvSpPr/>
      </dsp:nvSpPr>
      <dsp:spPr>
        <a:xfrm>
          <a:off x="2179239" y="3402420"/>
          <a:ext cx="79822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4B53-8774-4822-9555-78DC613E880A}">
      <dsp:nvSpPr>
        <dsp:cNvPr id="0" name=""/>
        <dsp:cNvSpPr/>
      </dsp:nvSpPr>
      <dsp:spPr>
        <a:xfrm>
          <a:off x="2111946" y="0"/>
          <a:ext cx="8223057" cy="105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The 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Andalusian energy sector </a:t>
          </a:r>
          <a:r>
            <a:rPr lang="en-GB" sz="1600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has experienced an important growth of renewable energy in recent years which has generated a new business field. The sector as a whole is formed of </a:t>
          </a:r>
          <a:r>
            <a:rPr lang="en-GB" sz="1600" b="1" kern="1200" noProof="0" dirty="0">
              <a:solidFill>
                <a:schemeClr val="tx1">
                  <a:lumMod val="85000"/>
                  <a:lumOff val="15000"/>
                </a:schemeClr>
              </a:solidFill>
            </a:rPr>
            <a:t>more than 7,800 companies (17.4%  in renewables) that generate 125,000 jobs (36.2%  in renewables.) </a:t>
          </a:r>
          <a:endParaRPr lang="es-ES" sz="1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111946" y="0"/>
        <a:ext cx="8223057" cy="1056901"/>
      </dsp:txXfrm>
    </dsp:sp>
    <dsp:sp modelId="{06863AAD-8837-47B2-944D-832BE1DD7515}">
      <dsp:nvSpPr>
        <dsp:cNvPr id="0" name=""/>
        <dsp:cNvSpPr/>
      </dsp:nvSpPr>
      <dsp:spPr>
        <a:xfrm>
          <a:off x="1995567" y="4439277"/>
          <a:ext cx="79822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4D883-1AA0-43BA-A9CB-62A152E1B6B3}">
      <dsp:nvSpPr>
        <dsp:cNvPr id="0" name=""/>
        <dsp:cNvSpPr/>
      </dsp:nvSpPr>
      <dsp:spPr>
        <a:xfrm>
          <a:off x="0" y="663571"/>
          <a:ext cx="9662314" cy="20853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23393" numCol="1" spcCol="1270" anchor="ctr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SMART </a:t>
          </a:r>
          <a:r>
            <a:rPr lang="es-ES" sz="1800" b="1" kern="1200" dirty="0"/>
            <a:t>SPECIALISATION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0" y="1184904"/>
        <a:ext cx="9140981" cy="1042665"/>
      </dsp:txXfrm>
    </dsp:sp>
    <dsp:sp modelId="{2AC85E42-3458-40E1-92DF-AB45F3D3C216}">
      <dsp:nvSpPr>
        <dsp:cNvPr id="0" name=""/>
        <dsp:cNvSpPr/>
      </dsp:nvSpPr>
      <dsp:spPr>
        <a:xfrm>
          <a:off x="2975992" y="1102707"/>
          <a:ext cx="6686321" cy="20853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33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PLANNING</a:t>
          </a:r>
        </a:p>
      </dsp:txBody>
      <dsp:txXfrm>
        <a:off x="2975992" y="1624040"/>
        <a:ext cx="6164988" cy="1042665"/>
      </dsp:txXfrm>
    </dsp:sp>
    <dsp:sp modelId="{DD897CA7-7D75-498D-8B1B-A8F4CE3F51FD}">
      <dsp:nvSpPr>
        <dsp:cNvPr id="0" name=""/>
        <dsp:cNvSpPr/>
      </dsp:nvSpPr>
      <dsp:spPr>
        <a:xfrm>
          <a:off x="5951985" y="1571774"/>
          <a:ext cx="3710328" cy="20853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339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REGIONAL POLICY INSTRUMENTS</a:t>
          </a:r>
        </a:p>
      </dsp:txBody>
      <dsp:txXfrm>
        <a:off x="5951985" y="2093107"/>
        <a:ext cx="3188995" cy="104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3454182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37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C2F19-C8F2-4EB2-83B9-8C0FEE7A79C4}" type="slidenum">
              <a:rPr lang="en-GB" altLang="en-US" smtClean="0">
                <a:latin typeface="Calibri" pitchFamily="34" charset="0"/>
                <a:cs typeface="Arial" charset="0"/>
              </a:rPr>
              <a:pPr/>
              <a:t>22</a:t>
            </a:fld>
            <a:endParaRPr lang="en-GB" alt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99"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EB72-A161-4B51-8CAE-519C69C736D8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69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86923" y="6401714"/>
            <a:ext cx="2844800" cy="365125"/>
          </a:xfrm>
        </p:spPr>
        <p:txBody>
          <a:bodyPr/>
          <a:lstStyle/>
          <a:p>
            <a:fld id="{E2EA7491-BEF1-6941-998C-BAD663AAE083}" type="datetimeFigureOut">
              <a:rPr lang="es-ES" smtClean="0"/>
              <a:pPr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6320-C6F4-234C-AEF8-8F0297735002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Group 4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2397967" y="6064896"/>
            <a:ext cx="3424335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8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59" y="6083559"/>
            <a:ext cx="2765778" cy="48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arcador de contenido 2"/>
          <p:cNvSpPr>
            <a:spLocks noGrp="1"/>
          </p:cNvSpPr>
          <p:nvPr>
            <p:ph idx="13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2397967" y="6064896"/>
            <a:ext cx="3424335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\\svrficheros\AAE\01_DG\Dep_IP\GENERAL\GENERAL 2019\Logo_AAE_Nuevo\Loco_Agencia_Ene2019.jpg">
            <a:extLst>
              <a:ext uri="{FF2B5EF4-FFF2-40B4-BE49-F238E27FC236}">
                <a16:creationId xmlns:a16="http://schemas.microsoft.com/office/drawing/2014/main" id="{7CD1AE8C-7596-41FC-9256-993919D470F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64" y="6064896"/>
            <a:ext cx="2879725" cy="62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7491-BEF1-6941-998C-BAD663AAE083}" type="datetimeFigureOut">
              <a:rPr lang="es-ES" smtClean="0"/>
              <a:pPr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6320-C6F4-234C-AEF8-8F0297735002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23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8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0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 descr="Logoaa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6" y="5887917"/>
            <a:ext cx="5424783" cy="6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7491-BEF1-6941-998C-BAD663AAE083}" type="datetimeFigureOut">
              <a:rPr lang="es-ES" smtClean="0"/>
              <a:pPr/>
              <a:t>08/07/2019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6320-C6F4-234C-AEF8-8F029773500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38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0" name="Imagen 59" descr="Logoaa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9" y="5989980"/>
            <a:ext cx="5424783" cy="6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5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juntadeandalucia.es/organismos/presidencia/areas/referencia/paginas/constr-rehabil-201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s3platform.jrc.ec.europa.e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3617531"/>
            <a:ext cx="12192000" cy="324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n 17" descr="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8522" y="2752169"/>
            <a:ext cx="9357503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noProof="1">
                <a:solidFill>
                  <a:srgbClr val="FFFFFF"/>
                </a:solidFill>
              </a:rPr>
              <a:t>REGIONAL AND/OR NATIONAL PERSPECTIVES</a:t>
            </a:r>
            <a:r>
              <a:rPr lang="en-US" sz="4000" b="1" noProof="1">
                <a:solidFill>
                  <a:srgbClr val="FFFFFF"/>
                </a:solidFill>
              </a:rPr>
              <a:t>: Andalusia</a:t>
            </a:r>
            <a:endParaRPr lang="es-ES" sz="4000" b="1" noProof="1">
              <a:solidFill>
                <a:srgbClr val="FFFFFF"/>
              </a:solidFill>
            </a:endParaRPr>
          </a:p>
        </p:txBody>
      </p:sp>
      <p:pic>
        <p:nvPicPr>
          <p:cNvPr id="8" name="Imagen 15" descr="Logoaa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1"/>
          <a:stretch/>
        </p:blipFill>
        <p:spPr>
          <a:xfrm>
            <a:off x="1111200" y="5216501"/>
            <a:ext cx="2341127" cy="809563"/>
          </a:xfrm>
          <a:prstGeom prst="rect">
            <a:avLst/>
          </a:prstGeom>
        </p:spPr>
      </p:pic>
      <p:pic>
        <p:nvPicPr>
          <p:cNvPr id="11" name="Imagen 10" descr="\\svrficheros\AAE\01_DG\Dep_IP\GENERAL\GENERAL 2019\Logo_AAE_Nuevo\Loco_Agencia_Ene2019.jpg">
            <a:extLst>
              <a:ext uri="{FF2B5EF4-FFF2-40B4-BE49-F238E27FC236}">
                <a16:creationId xmlns:a16="http://schemas.microsoft.com/office/drawing/2014/main" id="{1CE637ED-A337-44A0-876C-B31B1B4654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5" y="5257643"/>
            <a:ext cx="2957859" cy="69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4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389" y="-188140"/>
            <a:ext cx="11347628" cy="1789024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Energy and Innovation in the Industrial Policy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68D1E5-79B6-4BF0-8CAA-215F3A1371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9406643" y="39657"/>
            <a:ext cx="2647865" cy="101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CustomShape 3">
            <a:extLst>
              <a:ext uri="{FF2B5EF4-FFF2-40B4-BE49-F238E27FC236}">
                <a16:creationId xmlns:a16="http://schemas.microsoft.com/office/drawing/2014/main" id="{2D2EBCEA-2230-4731-99B0-9F0F994A81CE}"/>
              </a:ext>
            </a:extLst>
          </p:cNvPr>
          <p:cNvSpPr/>
          <p:nvPr/>
        </p:nvSpPr>
        <p:spPr>
          <a:xfrm>
            <a:off x="219081" y="1658034"/>
            <a:ext cx="5931085" cy="2564220"/>
          </a:xfrm>
          <a:prstGeom prst="roundRect">
            <a:avLst>
              <a:gd name="adj" fmla="val 16667"/>
            </a:avLst>
          </a:prstGeom>
          <a:ln>
            <a:solidFill>
              <a:schemeClr val="accent3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1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es-ES" b="1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b="1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s-ES" b="1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+D+i</a:t>
            </a:r>
            <a:r>
              <a:rPr lang="es-E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43	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Hybridization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sources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44	Smart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46	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Prodution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oriented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bioeconomy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1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</a:t>
            </a:r>
            <a:r>
              <a:rPr lang="es-ES" b="1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47	Smart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Grid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48	Smart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logistics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new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hydrocarbons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49	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Distribution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grids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FC8DCA8-04DF-442F-BF8B-FAA2982AD46B}"/>
              </a:ext>
            </a:extLst>
          </p:cNvPr>
          <p:cNvGrpSpPr/>
          <p:nvPr/>
        </p:nvGrpSpPr>
        <p:grpSpPr>
          <a:xfrm>
            <a:off x="5827904" y="2889216"/>
            <a:ext cx="6211690" cy="2756951"/>
            <a:chOff x="5591289" y="2651450"/>
            <a:chExt cx="6211690" cy="2756951"/>
          </a:xfrm>
        </p:grpSpPr>
        <p:sp>
          <p:nvSpPr>
            <p:cNvPr id="44" name="CustomShape 3">
              <a:extLst>
                <a:ext uri="{FF2B5EF4-FFF2-40B4-BE49-F238E27FC236}">
                  <a16:creationId xmlns:a16="http://schemas.microsoft.com/office/drawing/2014/main" id="{CC8220FF-2320-4C6F-BB5B-FC31ED8E2297}"/>
                </a:ext>
              </a:extLst>
            </p:cNvPr>
            <p:cNvSpPr/>
            <p:nvPr/>
          </p:nvSpPr>
          <p:spPr>
            <a:xfrm>
              <a:off x="5591289" y="2651450"/>
              <a:ext cx="6211690" cy="2756951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3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endPara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F57D93B-C32F-4FD3-BEB1-2064C8E66037}"/>
                </a:ext>
              </a:extLst>
            </p:cNvPr>
            <p:cNvSpPr/>
            <p:nvPr/>
          </p:nvSpPr>
          <p:spPr>
            <a:xfrm>
              <a:off x="5928273" y="2730766"/>
              <a:ext cx="559410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b="1" spc="-1" dirty="0" err="1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Auxiliary</a:t>
              </a:r>
              <a:r>
                <a:rPr lang="es-ES" b="1" spc="-1" dirty="0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b="1" spc="-1" dirty="0" err="1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energy</a:t>
              </a:r>
              <a:r>
                <a:rPr lang="es-ES" b="1" spc="-1" dirty="0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	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50	Tractor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integration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for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renewables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51	International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expansion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of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renewables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52	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Energy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efficiency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services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and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products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b="1" spc="-1" dirty="0" err="1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Chemical</a:t>
              </a:r>
              <a:r>
                <a:rPr lang="es-ES" b="1" spc="-1" dirty="0">
                  <a:solidFill>
                    <a:srgbClr val="92D050"/>
                  </a:solidFill>
                  <a:uFill>
                    <a:solidFill>
                      <a:srgbClr val="FFFFFF"/>
                    </a:solidFill>
                  </a:uFill>
                </a:rPr>
                <a:t>	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54	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Innovation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in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biorefiniries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55	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Efficient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chemical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logistics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56	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Energy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efficient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chemistry</a:t>
              </a:r>
              <a:endPara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57	Tractor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integration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for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</a:t>
              </a:r>
              <a:r>
                <a:rPr lang="es-ES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chemical</a:t>
              </a:r>
              <a:r>
                <a:rPr lang="es-E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 industries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2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6057344" y="5024729"/>
            <a:ext cx="3324047" cy="1371731"/>
          </a:xfrm>
          <a:prstGeom prst="rect">
            <a:avLst/>
          </a:prstGeom>
          <a:solidFill>
            <a:srgbClr val="00CC33"/>
          </a:solidFill>
          <a:ln w="2556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733" tIns="42867" rIns="85733" bIns="42867"/>
          <a:lstStyle/>
          <a:p>
            <a:r>
              <a:rPr lang="es-ES" sz="1715" b="1" spc="-1">
                <a:latin typeface="Arial"/>
              </a:rPr>
              <a:t>CO-DECISION COMMITEE</a:t>
            </a:r>
          </a:p>
          <a:p>
            <a:r>
              <a:rPr lang="es-ES" sz="1715" spc="-1">
                <a:latin typeface="Arial"/>
              </a:rPr>
              <a:t>Andalusian Government</a:t>
            </a:r>
            <a:endParaRPr lang="es-ES" sz="1715" b="1" spc="-1">
              <a:latin typeface="Arial"/>
            </a:endParaRPr>
          </a:p>
          <a:p>
            <a:r>
              <a:rPr lang="es-ES" sz="1715" spc="-1">
                <a:latin typeface="Arial"/>
              </a:rPr>
              <a:t>Andalusian trade Unions </a:t>
            </a:r>
            <a:endParaRPr lang="es-ES" sz="1715" b="1" spc="-1">
              <a:latin typeface="Arial"/>
            </a:endParaRPr>
          </a:p>
          <a:p>
            <a:r>
              <a:rPr lang="es-ES" sz="1715" spc="-1">
                <a:latin typeface="Arial"/>
              </a:rPr>
              <a:t>Andalusian bussiness association</a:t>
            </a:r>
            <a:endParaRPr lang="es-ES" sz="1715" b="1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9406643" y="6267279"/>
            <a:ext cx="2398815" cy="363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079" tIns="49039" rIns="98079" bIns="49039" anchor="ctr"/>
          <a:lstStyle/>
          <a:p>
            <a:pPr algn="r">
              <a:lnSpc>
                <a:spcPct val="100000"/>
              </a:lnSpc>
            </a:pPr>
            <a:fld id="{CE7D5685-1D70-4BC8-B900-D6519A0FA2D2}" type="slidenum">
              <a:rPr lang="es-ES" sz="1238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es-ES" sz="1238" b="1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530632" y="1595402"/>
            <a:ext cx="3324047" cy="960212"/>
          </a:xfrm>
          <a:prstGeom prst="rect">
            <a:avLst/>
          </a:prstGeom>
          <a:solidFill>
            <a:srgbClr val="99FF99"/>
          </a:solidFill>
          <a:ln w="25560">
            <a:solidFill>
              <a:srgbClr val="00CC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733" tIns="42867" rIns="85733" bIns="42867"/>
          <a:lstStyle/>
          <a:p>
            <a:r>
              <a:rPr lang="es-ES" sz="1715" b="1" spc="-1">
                <a:latin typeface="Arial"/>
              </a:rPr>
              <a:t>FORUMS</a:t>
            </a:r>
          </a:p>
          <a:p>
            <a:r>
              <a:rPr lang="es-ES" sz="1715" spc="-1">
                <a:latin typeface="Arial"/>
              </a:rPr>
              <a:t>Private sector terrritorial or sectorial meetings</a:t>
            </a:r>
            <a:endParaRPr lang="es-ES" sz="1715" b="1" spc="-1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3624922" y="3447239"/>
            <a:ext cx="3324047" cy="960212"/>
          </a:xfrm>
          <a:prstGeom prst="rect">
            <a:avLst/>
          </a:prstGeom>
          <a:solidFill>
            <a:srgbClr val="66FF66"/>
          </a:solidFill>
          <a:ln w="25560">
            <a:solidFill>
              <a:srgbClr val="9999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733" tIns="42867" rIns="85733" bIns="42867"/>
          <a:lstStyle/>
          <a:p>
            <a:r>
              <a:rPr lang="es-ES" sz="1715" b="1" spc="-1">
                <a:latin typeface="Arial"/>
              </a:rPr>
              <a:t>WORKING GROUPS </a:t>
            </a:r>
          </a:p>
          <a:p>
            <a:r>
              <a:rPr lang="es-ES" sz="1715" spc="-1">
                <a:latin typeface="Arial"/>
              </a:rPr>
              <a:t>Private sector experts-public experts meetings</a:t>
            </a:r>
            <a:endParaRPr lang="es-ES" sz="1715" b="1" spc="-1">
              <a:latin typeface="Arial"/>
            </a:endParaRPr>
          </a:p>
          <a:p>
            <a:endParaRPr lang="es-ES" sz="1715" b="1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7772008" y="3241479"/>
            <a:ext cx="3324047" cy="1371731"/>
          </a:xfrm>
          <a:prstGeom prst="rect">
            <a:avLst/>
          </a:prstGeom>
          <a:solidFill>
            <a:srgbClr val="DDDDDD"/>
          </a:solidFill>
          <a:ln w="25560">
            <a:solidFill>
              <a:srgbClr val="9BBB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733" tIns="42867" rIns="85733" bIns="42867"/>
          <a:lstStyle/>
          <a:p>
            <a:r>
              <a:rPr lang="es-ES" sz="1715" b="1" spc="-1">
                <a:latin typeface="Arial"/>
              </a:rPr>
              <a:t>TECHNICAL ASSISTANCE</a:t>
            </a:r>
            <a:r>
              <a:rPr lang="es-ES" sz="1715" spc="-1">
                <a:latin typeface="Arial"/>
              </a:rPr>
              <a:t> </a:t>
            </a:r>
            <a:endParaRPr lang="es-ES" sz="1715" b="1" spc="-1">
              <a:latin typeface="Arial"/>
            </a:endParaRPr>
          </a:p>
          <a:p>
            <a:r>
              <a:rPr lang="es-ES" sz="1715" spc="-1">
                <a:latin typeface="Arial"/>
              </a:rPr>
              <a:t>Technical Team</a:t>
            </a:r>
            <a:endParaRPr lang="es-ES" sz="1715" b="1" spc="-1">
              <a:latin typeface="Arial"/>
            </a:endParaRPr>
          </a:p>
          <a:p>
            <a:r>
              <a:rPr lang="es-ES" sz="1715" spc="-1">
                <a:latin typeface="Arial"/>
              </a:rPr>
              <a:t>Technical Secretary</a:t>
            </a:r>
            <a:endParaRPr lang="es-ES" sz="1715" b="1" spc="-1">
              <a:latin typeface="Arial"/>
            </a:endParaRPr>
          </a:p>
          <a:p>
            <a:r>
              <a:rPr lang="es-ES" sz="1715" spc="-1">
                <a:latin typeface="Arial"/>
              </a:rPr>
              <a:t>DG Industry, Energy and Mining</a:t>
            </a:r>
            <a:endParaRPr lang="es-ES" sz="1715" b="1" spc="-1">
              <a:latin typeface="Arial"/>
            </a:endParaRPr>
          </a:p>
          <a:p>
            <a:endParaRPr lang="es-ES" sz="1715" b="1" spc="-1">
              <a:latin typeface="Arial"/>
            </a:endParaRPr>
          </a:p>
          <a:p>
            <a:endParaRPr lang="es-ES" sz="1715" b="1" spc="-1">
              <a:latin typeface="Arial"/>
            </a:endParaRPr>
          </a:p>
        </p:txBody>
      </p:sp>
      <p:cxnSp>
        <p:nvCxnSpPr>
          <p:cNvPr id="242" name="Line 7"/>
          <p:cNvCxnSpPr>
            <a:stCxn id="239" idx="2"/>
            <a:endCxn id="240" idx="1"/>
          </p:cNvCxnSpPr>
          <p:nvPr/>
        </p:nvCxnSpPr>
        <p:spPr>
          <a:xfrm>
            <a:off x="3192484" y="2555614"/>
            <a:ext cx="432781" cy="1372074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cxnSp>
        <p:nvCxnSpPr>
          <p:cNvPr id="243" name="Line 8"/>
          <p:cNvCxnSpPr>
            <a:cxnSpLocks/>
            <a:stCxn id="240" idx="2"/>
            <a:endCxn id="236" idx="1"/>
          </p:cNvCxnSpPr>
          <p:nvPr/>
        </p:nvCxnSpPr>
        <p:spPr>
          <a:xfrm>
            <a:off x="5286774" y="4407451"/>
            <a:ext cx="770913" cy="1303487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cxnSp>
        <p:nvCxnSpPr>
          <p:cNvPr id="244" name="Line 9"/>
          <p:cNvCxnSpPr>
            <a:stCxn id="241" idx="0"/>
            <a:endCxn id="239" idx="2"/>
          </p:cNvCxnSpPr>
          <p:nvPr/>
        </p:nvCxnSpPr>
        <p:spPr>
          <a:xfrm flipH="1" flipV="1">
            <a:off x="3192484" y="2555614"/>
            <a:ext cx="6241719" cy="686208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cxnSp>
        <p:nvCxnSpPr>
          <p:cNvPr id="245" name="Line 10"/>
          <p:cNvCxnSpPr>
            <a:stCxn id="241" idx="1"/>
            <a:endCxn id="240" idx="3"/>
          </p:cNvCxnSpPr>
          <p:nvPr/>
        </p:nvCxnSpPr>
        <p:spPr>
          <a:xfrm flipH="1">
            <a:off x="6948969" y="3927345"/>
            <a:ext cx="823382" cy="343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cxnSp>
        <p:nvCxnSpPr>
          <p:cNvPr id="246" name="Line 11"/>
          <p:cNvCxnSpPr>
            <a:cxnSpLocks/>
            <a:stCxn id="241" idx="2"/>
            <a:endCxn id="236" idx="0"/>
          </p:cNvCxnSpPr>
          <p:nvPr/>
        </p:nvCxnSpPr>
        <p:spPr>
          <a:xfrm flipH="1">
            <a:off x="7719196" y="4613210"/>
            <a:ext cx="1715007" cy="411862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sp>
        <p:nvSpPr>
          <p:cNvPr id="13" name="12 Rectángulo"/>
          <p:cNvSpPr/>
          <p:nvPr/>
        </p:nvSpPr>
        <p:spPr>
          <a:xfrm>
            <a:off x="6125818" y="1869193"/>
            <a:ext cx="3884653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15" b="1" spc="-1" dirty="0" err="1">
                <a:solidFill>
                  <a:srgbClr val="00B0F0"/>
                </a:solidFill>
              </a:rPr>
              <a:t>AGENTS</a:t>
            </a:r>
            <a:r>
              <a:rPr lang="es-ES" sz="1715" b="1" spc="-1" dirty="0">
                <a:solidFill>
                  <a:srgbClr val="00B0F0"/>
                </a:solidFill>
              </a:rPr>
              <a:t>: </a:t>
            </a:r>
            <a:r>
              <a:rPr lang="es-ES" sz="1715" b="1" spc="-1" dirty="0" err="1">
                <a:solidFill>
                  <a:srgbClr val="00B0F0"/>
                </a:solidFill>
              </a:rPr>
              <a:t>PRIVATE-PUBLIC</a:t>
            </a:r>
            <a:r>
              <a:rPr lang="es-ES" sz="1715" b="1" spc="-1" dirty="0">
                <a:solidFill>
                  <a:srgbClr val="00B0F0"/>
                </a:solidFill>
              </a:rPr>
              <a:t> </a:t>
            </a:r>
            <a:r>
              <a:rPr lang="es-ES" sz="1715" b="1" spc="-1" dirty="0" err="1">
                <a:solidFill>
                  <a:srgbClr val="00B0F0"/>
                </a:solidFill>
              </a:rPr>
              <a:t>COOPERATION</a:t>
            </a:r>
            <a:endParaRPr lang="es-ES" sz="1715" dirty="0">
              <a:solidFill>
                <a:srgbClr val="00B0F0"/>
              </a:solidFill>
            </a:endParaRPr>
          </a:p>
        </p:txBody>
      </p:sp>
      <p:pic>
        <p:nvPicPr>
          <p:cNvPr id="14" name="Imagen 13" descr="encabezadocolor.png">
            <a:extLst>
              <a:ext uri="{FF2B5EF4-FFF2-40B4-BE49-F238E27FC236}">
                <a16:creationId xmlns:a16="http://schemas.microsoft.com/office/drawing/2014/main" id="{C082E733-F89F-498B-A4A7-DF0D48B38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7"/>
            <a:ext cx="12192000" cy="183711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E4BA43E-03EC-4278-A798-82AB906090C8}"/>
              </a:ext>
            </a:extLst>
          </p:cNvPr>
          <p:cNvSpPr txBox="1">
            <a:spLocks/>
          </p:cNvSpPr>
          <p:nvPr/>
        </p:nvSpPr>
        <p:spPr>
          <a:xfrm>
            <a:off x="221520" y="238392"/>
            <a:ext cx="11347628" cy="6724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500" b="1" noProof="1">
                <a:solidFill>
                  <a:srgbClr val="FFFFFF"/>
                </a:solidFill>
              </a:rPr>
              <a:t>Industrial Policy: Governance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BC70A3E-0C9A-4982-9E3B-618D673960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9406643" y="39657"/>
            <a:ext cx="2647865" cy="101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2"/>
          <p:cNvSpPr/>
          <p:nvPr/>
        </p:nvSpPr>
        <p:spPr>
          <a:xfrm>
            <a:off x="9406643" y="6267279"/>
            <a:ext cx="2398815" cy="363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079" tIns="49039" rIns="98079" bIns="49039" anchor="ctr"/>
          <a:lstStyle/>
          <a:p>
            <a:pPr algn="r">
              <a:lnSpc>
                <a:spcPct val="100000"/>
              </a:lnSpc>
            </a:pPr>
            <a:fld id="{CE7D5685-1D70-4BC8-B900-D6519A0FA2D2}" type="slidenum">
              <a:rPr lang="es-ES" sz="1238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12</a:t>
            </a:fld>
            <a:endParaRPr lang="es-ES" sz="1238" b="1" spc="-1">
              <a:latin typeface="Arial"/>
            </a:endParaRPr>
          </a:p>
        </p:txBody>
      </p:sp>
      <p:pic>
        <p:nvPicPr>
          <p:cNvPr id="14" name="Imagen 13" descr="encabezadocolor.png">
            <a:extLst>
              <a:ext uri="{FF2B5EF4-FFF2-40B4-BE49-F238E27FC236}">
                <a16:creationId xmlns:a16="http://schemas.microsoft.com/office/drawing/2014/main" id="{C082E733-F89F-498B-A4A7-DF0D48B38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77"/>
            <a:ext cx="12192000" cy="183711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E4BA43E-03EC-4278-A798-82AB906090C8}"/>
              </a:ext>
            </a:extLst>
          </p:cNvPr>
          <p:cNvSpPr txBox="1">
            <a:spLocks/>
          </p:cNvSpPr>
          <p:nvPr/>
        </p:nvSpPr>
        <p:spPr>
          <a:xfrm>
            <a:off x="221520" y="238392"/>
            <a:ext cx="11347628" cy="6724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500" b="1" noProof="1">
                <a:solidFill>
                  <a:srgbClr val="FFFFFF"/>
                </a:solidFill>
              </a:rPr>
              <a:t>Industrial Policy: Governance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BC70A3E-0C9A-4982-9E3B-618D673960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9406643" y="39657"/>
            <a:ext cx="2647865" cy="101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3">
            <a:extLst>
              <a:ext uri="{FF2B5EF4-FFF2-40B4-BE49-F238E27FC236}">
                <a16:creationId xmlns:a16="http://schemas.microsoft.com/office/drawing/2014/main" id="{54F3261A-A2FD-4949-9C79-90D764160BA8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529332" y="3634357"/>
            <a:ext cx="2716920" cy="1811160"/>
          </a:xfrm>
          <a:prstGeom prst="rect">
            <a:avLst/>
          </a:prstGeom>
          <a:ln>
            <a:noFill/>
          </a:ln>
        </p:spPr>
      </p:pic>
      <p:pic>
        <p:nvPicPr>
          <p:cNvPr id="18" name="7 Imagen">
            <a:extLst>
              <a:ext uri="{FF2B5EF4-FFF2-40B4-BE49-F238E27FC236}">
                <a16:creationId xmlns:a16="http://schemas.microsoft.com/office/drawing/2014/main" id="{3C61EA84-ACE9-4414-9432-82998F66F87E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1723069" y="840016"/>
            <a:ext cx="3976920" cy="2639520"/>
          </a:xfrm>
          <a:prstGeom prst="rect">
            <a:avLst/>
          </a:prstGeom>
          <a:ln>
            <a:noFill/>
          </a:ln>
        </p:spPr>
      </p:pic>
      <p:sp>
        <p:nvSpPr>
          <p:cNvPr id="19" name="CustomShape 5">
            <a:extLst>
              <a:ext uri="{FF2B5EF4-FFF2-40B4-BE49-F238E27FC236}">
                <a16:creationId xmlns:a16="http://schemas.microsoft.com/office/drawing/2014/main" id="{4A86D25F-102A-4E41-8D92-608D8C1FE878}"/>
              </a:ext>
            </a:extLst>
          </p:cNvPr>
          <p:cNvSpPr/>
          <p:nvPr/>
        </p:nvSpPr>
        <p:spPr>
          <a:xfrm>
            <a:off x="361080" y="3747240"/>
            <a:ext cx="181116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4C3CB59-A66E-43A4-825F-B788DECA20FA}"/>
              </a:ext>
            </a:extLst>
          </p:cNvPr>
          <p:cNvSpPr/>
          <p:nvPr/>
        </p:nvSpPr>
        <p:spPr>
          <a:xfrm>
            <a:off x="1072800" y="5815440"/>
            <a:ext cx="233748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Huelva, 14 de febrero 2017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7">
            <a:extLst>
              <a:ext uri="{FF2B5EF4-FFF2-40B4-BE49-F238E27FC236}">
                <a16:creationId xmlns:a16="http://schemas.microsoft.com/office/drawing/2014/main" id="{595A47FB-1254-4540-9FAF-E5C60D854B6D}"/>
              </a:ext>
            </a:extLst>
          </p:cNvPr>
          <p:cNvSpPr/>
          <p:nvPr/>
        </p:nvSpPr>
        <p:spPr>
          <a:xfrm>
            <a:off x="5236920" y="5499360"/>
            <a:ext cx="20797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E13E7842-C99A-4A61-81AA-E6190C278570}"/>
              </a:ext>
            </a:extLst>
          </p:cNvPr>
          <p:cNvSpPr/>
          <p:nvPr/>
        </p:nvSpPr>
        <p:spPr>
          <a:xfrm>
            <a:off x="4863240" y="3147840"/>
            <a:ext cx="233748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3303D0B-7580-42E6-8E8F-ECB561DD5A7E}"/>
              </a:ext>
            </a:extLst>
          </p:cNvPr>
          <p:cNvGrpSpPr/>
          <p:nvPr/>
        </p:nvGrpSpPr>
        <p:grpSpPr>
          <a:xfrm>
            <a:off x="221520" y="5406331"/>
            <a:ext cx="11228358" cy="1182742"/>
            <a:chOff x="647353" y="5733938"/>
            <a:chExt cx="9247591" cy="1182742"/>
          </a:xfrm>
        </p:grpSpPr>
        <p:sp>
          <p:nvSpPr>
            <p:cNvPr id="23" name="CustomShape 9">
              <a:extLst>
                <a:ext uri="{FF2B5EF4-FFF2-40B4-BE49-F238E27FC236}">
                  <a16:creationId xmlns:a16="http://schemas.microsoft.com/office/drawing/2014/main" id="{EBC08D9D-1BCF-4543-A7D2-3333826FC070}"/>
                </a:ext>
              </a:extLst>
            </p:cNvPr>
            <p:cNvSpPr/>
            <p:nvPr/>
          </p:nvSpPr>
          <p:spPr>
            <a:xfrm>
              <a:off x="647353" y="5903912"/>
              <a:ext cx="9145015" cy="1012768"/>
            </a:xfrm>
            <a:prstGeom prst="roundRect">
              <a:avLst>
                <a:gd name="adj" fmla="val 16667"/>
              </a:avLst>
            </a:prstGeom>
            <a:solidFill>
              <a:srgbClr val="03A68C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0">
              <a:extLst>
                <a:ext uri="{FF2B5EF4-FFF2-40B4-BE49-F238E27FC236}">
                  <a16:creationId xmlns:a16="http://schemas.microsoft.com/office/drawing/2014/main" id="{2B91C593-D0CB-4717-A587-A484A2ED996A}"/>
                </a:ext>
              </a:extLst>
            </p:cNvPr>
            <p:cNvSpPr/>
            <p:nvPr/>
          </p:nvSpPr>
          <p:spPr>
            <a:xfrm>
              <a:off x="965952" y="5733938"/>
              <a:ext cx="8928992" cy="86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endPara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 2015 professionals, companies and institutions adhered to the Andalusian pact for the industry </a:t>
              </a:r>
            </a:p>
          </p:txBody>
        </p:sp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A183902B-DAC6-4DF3-9E15-F6559B7703AE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6587908" y="926671"/>
            <a:ext cx="3363480" cy="1842840"/>
          </a:xfrm>
          <a:prstGeom prst="rect">
            <a:avLst/>
          </a:prstGeom>
          <a:ln w="9360">
            <a:noFill/>
          </a:ln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D4658889-7B98-44DA-9708-F17BD5484CB9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6587908" y="3030042"/>
            <a:ext cx="3074760" cy="20473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0628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17"/>
            <a:ext cx="12192000" cy="1837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26" y="2704305"/>
            <a:ext cx="1200099" cy="103264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contenido 2"/>
          <p:cNvSpPr>
            <a:spLocks noGrp="1"/>
          </p:cNvSpPr>
          <p:nvPr>
            <p:ph idx="1"/>
          </p:nvPr>
        </p:nvSpPr>
        <p:spPr>
          <a:xfrm>
            <a:off x="895010" y="2285792"/>
            <a:ext cx="9241138" cy="2420531"/>
          </a:xfrm>
        </p:spPr>
        <p:txBody>
          <a:bodyPr>
            <a:noAutofit/>
          </a:bodyPr>
          <a:lstStyle/>
          <a:p>
            <a:pPr marL="514350" lvl="1" indent="-514350">
              <a:spcBef>
                <a:spcPts val="1800"/>
              </a:spcBef>
              <a:buFont typeface="Arial"/>
              <a:buChar char="•"/>
            </a:pPr>
            <a:r>
              <a:rPr lang="es-ES" sz="2000" b="1" noProof="1"/>
              <a:t>Need for concentration in the regional Operative Programme</a:t>
            </a:r>
          </a:p>
          <a:p>
            <a:r>
              <a:rPr lang="es-ES" sz="2000" b="1" noProof="1"/>
              <a:t>   Need to incorporate the following concepts: </a:t>
            </a:r>
          </a:p>
          <a:p>
            <a:pPr lvl="1"/>
            <a:r>
              <a:rPr lang="es-ES" sz="2000" b="1" noProof="1"/>
              <a:t>Specialisation </a:t>
            </a:r>
            <a:r>
              <a:rPr lang="es-ES" sz="2000" noProof="1"/>
              <a:t>and integration of the </a:t>
            </a:r>
            <a:r>
              <a:rPr lang="es-ES" sz="2000" b="1" noProof="1"/>
              <a:t>value chain</a:t>
            </a:r>
          </a:p>
          <a:p>
            <a:pPr lvl="1"/>
            <a:r>
              <a:rPr lang="es-ES" sz="2000" b="1" noProof="1"/>
              <a:t>Innovation</a:t>
            </a:r>
            <a:r>
              <a:rPr lang="es-ES" sz="2000" noProof="1"/>
              <a:t>, knowledge, added </a:t>
            </a:r>
            <a:r>
              <a:rPr lang="es-ES" sz="2000" b="1" noProof="1"/>
              <a:t>value</a:t>
            </a:r>
          </a:p>
          <a:p>
            <a:pPr lvl="1"/>
            <a:r>
              <a:rPr lang="es-ES" sz="2000" noProof="1"/>
              <a:t>Creation of quality </a:t>
            </a:r>
            <a:r>
              <a:rPr lang="es-ES" sz="2000" b="1" noProof="1"/>
              <a:t>employment</a:t>
            </a:r>
            <a:endParaRPr lang="es-ES" sz="2000" noProof="1"/>
          </a:p>
          <a:p>
            <a:pPr lvl="1"/>
            <a:r>
              <a:rPr lang="es-ES" sz="2000" noProof="1"/>
              <a:t>Need for integration of policies to generate wealth: </a:t>
            </a:r>
            <a:r>
              <a:rPr lang="es-ES" sz="2000" b="1" noProof="1"/>
              <a:t>reindustrialisation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endParaRPr lang="en-U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38" y="1763062"/>
            <a:ext cx="1089839" cy="10898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99" y="3724921"/>
            <a:ext cx="1137907" cy="9780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59" y="4867954"/>
            <a:ext cx="935505" cy="65173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6F94E49-610E-4C32-94C7-C536B322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33" y="306702"/>
            <a:ext cx="9986995" cy="114238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" sz="3500" b="1" noProof="1">
                <a:solidFill>
                  <a:srgbClr val="FFFFFF"/>
                </a:solidFill>
              </a:rPr>
              <a:t>Regional Policy: Budget distribution </a:t>
            </a:r>
            <a:br>
              <a:rPr lang="es-ES" sz="3500" b="1" noProof="1">
                <a:solidFill>
                  <a:srgbClr val="FFFFFF"/>
                </a:solidFill>
              </a:rPr>
            </a:br>
            <a:r>
              <a:rPr lang="es-ES" sz="3500" b="1" noProof="1">
                <a:solidFill>
                  <a:srgbClr val="FFFFFF"/>
                </a:solidFill>
              </a:rPr>
              <a:t>(by programmes and beneficaries)</a:t>
            </a:r>
          </a:p>
        </p:txBody>
      </p:sp>
    </p:spTree>
    <p:extLst>
      <p:ext uri="{BB962C8B-B14F-4D97-AF65-F5344CB8AC3E}">
        <p14:creationId xmlns:p14="http://schemas.microsoft.com/office/powerpoint/2010/main" val="16129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092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533" y="306702"/>
            <a:ext cx="9986995" cy="114238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" sz="3500" b="1" noProof="1">
                <a:solidFill>
                  <a:srgbClr val="FFFFFF"/>
                </a:solidFill>
              </a:rPr>
              <a:t>Regional Policy: Budget distribution </a:t>
            </a:r>
            <a:br>
              <a:rPr lang="es-ES" sz="3500" b="1" noProof="1">
                <a:solidFill>
                  <a:srgbClr val="FFFFFF"/>
                </a:solidFill>
              </a:rPr>
            </a:br>
            <a:r>
              <a:rPr lang="es-ES" sz="3500" b="1" noProof="1">
                <a:solidFill>
                  <a:srgbClr val="FFFFFF"/>
                </a:solidFill>
              </a:rPr>
              <a:t>(by programmes and beneficaries)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906206" y="2785082"/>
            <a:ext cx="192139" cy="306795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043" y="2614514"/>
            <a:ext cx="5215935" cy="3263772"/>
          </a:xfrm>
          <a:prstGeom prst="rect">
            <a:avLst/>
          </a:prstGeom>
        </p:spPr>
      </p:pic>
      <p:pic>
        <p:nvPicPr>
          <p:cNvPr id="15" name="Imagen 14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326" y="3920271"/>
            <a:ext cx="2248695" cy="8412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4" y="3028510"/>
            <a:ext cx="964630" cy="96463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23" y="4666365"/>
            <a:ext cx="883530" cy="98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brir llave 16"/>
          <p:cNvSpPr/>
          <p:nvPr/>
        </p:nvSpPr>
        <p:spPr>
          <a:xfrm>
            <a:off x="7832660" y="2704721"/>
            <a:ext cx="206658" cy="307953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7786" y="3553012"/>
            <a:ext cx="430887" cy="1629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600" dirty="0" err="1"/>
              <a:t>programme</a:t>
            </a:r>
            <a:endParaRPr lang="es-ES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55809" y="3286020"/>
            <a:ext cx="430887" cy="16355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600" dirty="0" err="1"/>
              <a:t>beneficiaries</a:t>
            </a:r>
            <a:endParaRPr lang="es-ES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555892" y="1954319"/>
            <a:ext cx="206884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255.3 M€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056570" y="2916213"/>
            <a:ext cx="4140009" cy="2486210"/>
            <a:chOff x="8056570" y="2916213"/>
            <a:chExt cx="4140009" cy="2486210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570" y="2916213"/>
              <a:ext cx="4140009" cy="2486210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8056570" y="5063869"/>
              <a:ext cx="40249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Public </a:t>
              </a:r>
              <a:r>
                <a:rPr lang="en-US" sz="1600" dirty="0" err="1">
                  <a:solidFill>
                    <a:srgbClr val="1F49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</a:t>
              </a:r>
              <a:r>
                <a:rPr lang="en-US" sz="1600" dirty="0">
                  <a:solidFill>
                    <a:srgbClr val="1F49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    Citizens            Companies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5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Why cooperation is important to better implement your RIS3 energy-related priorities? 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8D3CAE91-3F47-431D-B858-3228FB15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9288" y="5919029"/>
            <a:ext cx="2133600" cy="365125"/>
          </a:xfrm>
        </p:spPr>
        <p:txBody>
          <a:bodyPr/>
          <a:lstStyle/>
          <a:p>
            <a:fld id="{7D65B45B-4852-4469-A87A-926167D6CCAC}" type="slidenum">
              <a:rPr lang="fr-BE" smtClean="0"/>
              <a:t>15</a:t>
            </a:fld>
            <a:endParaRPr lang="fr-BE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B899D15-1926-4DA3-B5A6-300C14B980C2}"/>
              </a:ext>
            </a:extLst>
          </p:cNvPr>
          <p:cNvGrpSpPr>
            <a:grpSpLocks noChangeAspect="1"/>
          </p:cNvGrpSpPr>
          <p:nvPr/>
        </p:nvGrpSpPr>
        <p:grpSpPr>
          <a:xfrm>
            <a:off x="1127424" y="2391323"/>
            <a:ext cx="5334635" cy="3599815"/>
            <a:chOff x="0" y="0"/>
            <a:chExt cx="9318171" cy="610391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82AB842-0C63-418C-A8A0-AAFE533F2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b="9578"/>
            <a:stretch/>
          </p:blipFill>
          <p:spPr>
            <a:xfrm>
              <a:off x="0" y="0"/>
              <a:ext cx="9318171" cy="6103917"/>
            </a:xfrm>
            <a:prstGeom prst="rect">
              <a:avLst/>
            </a:prstGeom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C9B41BF-8C94-4A1C-A124-A22F7A60A5FC}"/>
                </a:ext>
              </a:extLst>
            </p:cNvPr>
            <p:cNvSpPr/>
            <p:nvPr/>
          </p:nvSpPr>
          <p:spPr>
            <a:xfrm>
              <a:off x="4690754" y="73572"/>
              <a:ext cx="4180115" cy="70419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579FF21-C711-4A9C-9946-4A4A32641A8B}"/>
              </a:ext>
            </a:extLst>
          </p:cNvPr>
          <p:cNvSpPr/>
          <p:nvPr/>
        </p:nvSpPr>
        <p:spPr>
          <a:xfrm>
            <a:off x="1504076" y="1642768"/>
            <a:ext cx="62067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es-E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Smart </a:t>
            </a:r>
            <a:r>
              <a:rPr lang="es-ES" b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Specialisation</a:t>
            </a:r>
            <a:r>
              <a:rPr lang="es-E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b="1" dirty="0">
                <a:solidFill>
                  <a:srgbClr val="538135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Eye@RIS3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5CCE831-A56A-4F1B-858F-5172808B811A}"/>
              </a:ext>
            </a:extLst>
          </p:cNvPr>
          <p:cNvSpPr/>
          <p:nvPr/>
        </p:nvSpPr>
        <p:spPr>
          <a:xfrm>
            <a:off x="1809635" y="2000297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solidFill>
                  <a:srgbClr val="0563C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http://s3platform.jrc.ec.europa.eu/</a:t>
            </a:r>
            <a:r>
              <a:rPr lang="es-ES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C70178A-50C0-4949-8530-B905F58B8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06" y="1461174"/>
            <a:ext cx="3132652" cy="2216351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ADCD3577-23A0-4A46-9E5E-7BD3B3703B93}"/>
              </a:ext>
            </a:extLst>
          </p:cNvPr>
          <p:cNvSpPr/>
          <p:nvPr/>
        </p:nvSpPr>
        <p:spPr>
          <a:xfrm>
            <a:off x="7710801" y="3775733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E74B6"/>
                </a:solidFill>
                <a:latin typeface="CalibriLight"/>
              </a:rPr>
              <a:t>Towards a Model of Sustainable Construction and Energy Efficient Buildings. </a:t>
            </a:r>
            <a:endParaRPr lang="en-GB" sz="1600" b="1" dirty="0"/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1C3E2F95-CB92-408E-B543-47648F20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91" y="4704938"/>
            <a:ext cx="3148594" cy="110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id="{91ABB2AC-7888-48C7-BEA6-6593EF0F2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5019" b="22123"/>
          <a:stretch/>
        </p:blipFill>
        <p:spPr bwMode="auto">
          <a:xfrm>
            <a:off x="8755137" y="5250397"/>
            <a:ext cx="2667861" cy="110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European Partnerships in areas of interest for Andalusia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FEBD6C-AF66-4D29-B153-CBBAEFD7CEF2}"/>
              </a:ext>
            </a:extLst>
          </p:cNvPr>
          <p:cNvSpPr/>
          <p:nvPr/>
        </p:nvSpPr>
        <p:spPr>
          <a:xfrm>
            <a:off x="2630292" y="3410814"/>
            <a:ext cx="9561708" cy="737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8C5CC2-EDFF-48F2-854B-749B98F0A2C2}"/>
              </a:ext>
            </a:extLst>
          </p:cNvPr>
          <p:cNvSpPr/>
          <p:nvPr/>
        </p:nvSpPr>
        <p:spPr>
          <a:xfrm>
            <a:off x="2626911" y="2035187"/>
            <a:ext cx="9570189" cy="737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41 Rectángulo">
            <a:extLst>
              <a:ext uri="{FF2B5EF4-FFF2-40B4-BE49-F238E27FC236}">
                <a16:creationId xmlns:a16="http://schemas.microsoft.com/office/drawing/2014/main" id="{336EAD52-3EBD-4470-8211-52BCEB523D42}"/>
              </a:ext>
            </a:extLst>
          </p:cNvPr>
          <p:cNvSpPr/>
          <p:nvPr/>
        </p:nvSpPr>
        <p:spPr>
          <a:xfrm>
            <a:off x="2623903" y="2057268"/>
            <a:ext cx="947432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824" lvl="1">
              <a:spcBef>
                <a:spcPct val="20000"/>
              </a:spcBef>
            </a:pPr>
            <a:r>
              <a:rPr lang="es-ES" sz="1600" dirty="0" err="1">
                <a:solidFill>
                  <a:srgbClr val="C00000"/>
                </a:solidFill>
              </a:rPr>
              <a:t>Led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by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Andalusia</a:t>
            </a:r>
            <a:r>
              <a:rPr lang="es-ES" sz="1600" dirty="0">
                <a:solidFill>
                  <a:srgbClr val="595959"/>
                </a:solidFill>
              </a:rPr>
              <a:t>, </a:t>
            </a:r>
            <a:r>
              <a:rPr lang="es-ES" sz="1600" dirty="0" err="1">
                <a:solidFill>
                  <a:srgbClr val="595959"/>
                </a:solidFill>
              </a:rPr>
              <a:t>Castille</a:t>
            </a:r>
            <a:r>
              <a:rPr lang="es-ES" sz="1600" dirty="0">
                <a:solidFill>
                  <a:srgbClr val="595959"/>
                </a:solidFill>
              </a:rPr>
              <a:t> and </a:t>
            </a:r>
            <a:r>
              <a:rPr lang="es-ES" sz="1600" dirty="0" err="1">
                <a:solidFill>
                  <a:srgbClr val="595959"/>
                </a:solidFill>
              </a:rPr>
              <a:t>Leon</a:t>
            </a:r>
            <a:r>
              <a:rPr lang="es-ES" sz="1600" dirty="0">
                <a:solidFill>
                  <a:srgbClr val="595959"/>
                </a:solidFill>
              </a:rPr>
              <a:t> and </a:t>
            </a:r>
            <a:r>
              <a:rPr lang="es-ES" sz="1600" dirty="0" err="1">
                <a:solidFill>
                  <a:srgbClr val="595959"/>
                </a:solidFill>
              </a:rPr>
              <a:t>Slovenia</a:t>
            </a:r>
            <a:endParaRPr lang="es-ES" sz="1600" dirty="0">
              <a:solidFill>
                <a:srgbClr val="595959"/>
              </a:solidFill>
            </a:endParaRPr>
          </a:p>
          <a:p>
            <a:pPr marL="359824" lvl="1">
              <a:spcBef>
                <a:spcPct val="20000"/>
              </a:spcBef>
            </a:pPr>
            <a:r>
              <a:rPr lang="es-ES" sz="1600" dirty="0">
                <a:solidFill>
                  <a:srgbClr val="595959"/>
                </a:solidFill>
              </a:rPr>
              <a:t>Wide </a:t>
            </a:r>
            <a:r>
              <a:rPr lang="es-ES" sz="1600" dirty="0" err="1">
                <a:solidFill>
                  <a:srgbClr val="595959"/>
                </a:solidFill>
              </a:rPr>
              <a:t>Andalusian</a:t>
            </a:r>
            <a:r>
              <a:rPr lang="es-ES" sz="1600" dirty="0">
                <a:solidFill>
                  <a:srgbClr val="595959"/>
                </a:solidFill>
              </a:rPr>
              <a:t> </a:t>
            </a:r>
            <a:r>
              <a:rPr lang="es-ES" sz="1600" dirty="0" err="1">
                <a:solidFill>
                  <a:srgbClr val="595959"/>
                </a:solidFill>
              </a:rPr>
              <a:t>representation</a:t>
            </a:r>
            <a:r>
              <a:rPr lang="es-ES" sz="1600" dirty="0">
                <a:solidFill>
                  <a:srgbClr val="595959"/>
                </a:solidFill>
              </a:rPr>
              <a:t>: 23 </a:t>
            </a:r>
            <a:r>
              <a:rPr lang="es-ES" sz="1600" dirty="0" err="1">
                <a:solidFill>
                  <a:srgbClr val="595959"/>
                </a:solidFill>
              </a:rPr>
              <a:t>entities</a:t>
            </a:r>
            <a:r>
              <a:rPr lang="es-ES" sz="1600" dirty="0">
                <a:solidFill>
                  <a:srgbClr val="595959"/>
                </a:solidFill>
              </a:rPr>
              <a:t> </a:t>
            </a:r>
            <a:r>
              <a:rPr lang="es-ES" sz="1600" dirty="0" err="1">
                <a:solidFill>
                  <a:srgbClr val="595959"/>
                </a:solidFill>
              </a:rPr>
              <a:t>involved</a:t>
            </a:r>
            <a:endParaRPr lang="es-ES" sz="1600" dirty="0">
              <a:solidFill>
                <a:srgbClr val="595959"/>
              </a:solidFill>
            </a:endParaRPr>
          </a:p>
        </p:txBody>
      </p:sp>
      <p:pic>
        <p:nvPicPr>
          <p:cNvPr id="17" name="39 Imagen">
            <a:extLst>
              <a:ext uri="{FF2B5EF4-FFF2-40B4-BE49-F238E27FC236}">
                <a16:creationId xmlns:a16="http://schemas.microsoft.com/office/drawing/2014/main" id="{991032A1-B7CF-4C17-9350-6110767BC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97" y="2026684"/>
            <a:ext cx="685867" cy="762852"/>
          </a:xfrm>
          <a:prstGeom prst="rect">
            <a:avLst/>
          </a:prstGeom>
        </p:spPr>
      </p:pic>
      <p:sp>
        <p:nvSpPr>
          <p:cNvPr id="18" name="42 Rectángulo">
            <a:extLst>
              <a:ext uri="{FF2B5EF4-FFF2-40B4-BE49-F238E27FC236}">
                <a16:creationId xmlns:a16="http://schemas.microsoft.com/office/drawing/2014/main" id="{DCB5B975-63FC-4CCA-8E91-E5707D2A8122}"/>
              </a:ext>
            </a:extLst>
          </p:cNvPr>
          <p:cNvSpPr/>
          <p:nvPr/>
        </p:nvSpPr>
        <p:spPr>
          <a:xfrm>
            <a:off x="3125628" y="1591223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133" b="1" dirty="0" err="1">
                <a:solidFill>
                  <a:srgbClr val="86AB1D"/>
                </a:solidFill>
              </a:rPr>
              <a:t>European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Partnership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on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Advanced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Materials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for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Batteries</a:t>
            </a:r>
            <a:r>
              <a:rPr lang="es-ES" sz="2400" dirty="0"/>
              <a:t> </a:t>
            </a:r>
            <a:endParaRPr lang="es-ES" sz="2133" dirty="0">
              <a:solidFill>
                <a:srgbClr val="86AB1D"/>
              </a:solidFill>
            </a:endParaRPr>
          </a:p>
        </p:txBody>
      </p:sp>
      <p:sp>
        <p:nvSpPr>
          <p:cNvPr id="19" name="43 Rectángulo">
            <a:extLst>
              <a:ext uri="{FF2B5EF4-FFF2-40B4-BE49-F238E27FC236}">
                <a16:creationId xmlns:a16="http://schemas.microsoft.com/office/drawing/2014/main" id="{D8B79463-DE1F-4BE0-96B0-1D3987641E63}"/>
              </a:ext>
            </a:extLst>
          </p:cNvPr>
          <p:cNvSpPr/>
          <p:nvPr/>
        </p:nvSpPr>
        <p:spPr>
          <a:xfrm>
            <a:off x="2570988" y="3437197"/>
            <a:ext cx="537659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824" lvl="1">
              <a:spcBef>
                <a:spcPct val="20000"/>
              </a:spcBef>
            </a:pPr>
            <a:r>
              <a:rPr lang="es-ES" sz="1600" dirty="0" err="1">
                <a:solidFill>
                  <a:srgbClr val="C00000"/>
                </a:solidFill>
              </a:rPr>
              <a:t>Led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by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Andalusia</a:t>
            </a:r>
            <a:endParaRPr lang="es-ES" sz="1600" dirty="0">
              <a:solidFill>
                <a:srgbClr val="C00000"/>
              </a:solidFill>
            </a:endParaRPr>
          </a:p>
          <a:p>
            <a:pPr marL="359824" lvl="1">
              <a:spcBef>
                <a:spcPct val="20000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1st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pilot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project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selected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EC: Smart Campus</a:t>
            </a:r>
          </a:p>
        </p:txBody>
      </p:sp>
      <p:sp>
        <p:nvSpPr>
          <p:cNvPr id="20" name="44 Rectángulo">
            <a:extLst>
              <a:ext uri="{FF2B5EF4-FFF2-40B4-BE49-F238E27FC236}">
                <a16:creationId xmlns:a16="http://schemas.microsoft.com/office/drawing/2014/main" id="{1D9BCA8D-AD75-4F38-B26B-3B90230DF098}"/>
              </a:ext>
            </a:extLst>
          </p:cNvPr>
          <p:cNvSpPr/>
          <p:nvPr/>
        </p:nvSpPr>
        <p:spPr>
          <a:xfrm>
            <a:off x="3125628" y="2975741"/>
            <a:ext cx="72008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133" b="1" dirty="0" err="1">
                <a:solidFill>
                  <a:srgbClr val="86AB1D"/>
                </a:solidFill>
              </a:rPr>
              <a:t>European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Partnership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on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Sustainable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Buildings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</a:p>
        </p:txBody>
      </p:sp>
      <p:sp>
        <p:nvSpPr>
          <p:cNvPr id="21" name="45 Rectángulo">
            <a:extLst>
              <a:ext uri="{FF2B5EF4-FFF2-40B4-BE49-F238E27FC236}">
                <a16:creationId xmlns:a16="http://schemas.microsoft.com/office/drawing/2014/main" id="{6E9AA26B-645C-46AE-B97D-1C2FC39D1ACF}"/>
              </a:ext>
            </a:extLst>
          </p:cNvPr>
          <p:cNvSpPr/>
          <p:nvPr/>
        </p:nvSpPr>
        <p:spPr>
          <a:xfrm>
            <a:off x="7892850" y="1984336"/>
            <a:ext cx="1675247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22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European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regions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15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countries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</p:txBody>
      </p:sp>
      <p:sp>
        <p:nvSpPr>
          <p:cNvPr id="22" name="47 Rectángulo">
            <a:extLst>
              <a:ext uri="{FF2B5EF4-FFF2-40B4-BE49-F238E27FC236}">
                <a16:creationId xmlns:a16="http://schemas.microsoft.com/office/drawing/2014/main" id="{32E6A4CF-DC3D-4639-A690-54980FAD3BE3}"/>
              </a:ext>
            </a:extLst>
          </p:cNvPr>
          <p:cNvSpPr/>
          <p:nvPr/>
        </p:nvSpPr>
        <p:spPr>
          <a:xfrm>
            <a:off x="7896933" y="3381819"/>
            <a:ext cx="1701012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53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European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regions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23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countries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</p:txBody>
      </p:sp>
      <p:sp>
        <p:nvSpPr>
          <p:cNvPr id="23" name="48 Rectángulo">
            <a:extLst>
              <a:ext uri="{FF2B5EF4-FFF2-40B4-BE49-F238E27FC236}">
                <a16:creationId xmlns:a16="http://schemas.microsoft.com/office/drawing/2014/main" id="{83D6DCF5-4817-482A-A147-EB4444B0F900}"/>
              </a:ext>
            </a:extLst>
          </p:cNvPr>
          <p:cNvSpPr/>
          <p:nvPr/>
        </p:nvSpPr>
        <p:spPr>
          <a:xfrm>
            <a:off x="9759831" y="2029359"/>
            <a:ext cx="256416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Wide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support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from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the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EC: </a:t>
            </a:r>
          </a:p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1 of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the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6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strategic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sectors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</a:p>
        </p:txBody>
      </p:sp>
      <p:pic>
        <p:nvPicPr>
          <p:cNvPr id="24" name="51 Imagen">
            <a:extLst>
              <a:ext uri="{FF2B5EF4-FFF2-40B4-BE49-F238E27FC236}">
                <a16:creationId xmlns:a16="http://schemas.microsoft.com/office/drawing/2014/main" id="{87B0CBE3-E71E-4EF7-BE4A-C8B5C52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60" y="3339566"/>
            <a:ext cx="653005" cy="839580"/>
          </a:xfrm>
          <a:prstGeom prst="rect">
            <a:avLst/>
          </a:prstGeom>
        </p:spPr>
      </p:pic>
      <p:sp>
        <p:nvSpPr>
          <p:cNvPr id="26" name="53 Rectángulo">
            <a:extLst>
              <a:ext uri="{FF2B5EF4-FFF2-40B4-BE49-F238E27FC236}">
                <a16:creationId xmlns:a16="http://schemas.microsoft.com/office/drawing/2014/main" id="{8A2D6A59-0912-462C-8470-2DCA62AF176D}"/>
              </a:ext>
            </a:extLst>
          </p:cNvPr>
          <p:cNvSpPr/>
          <p:nvPr/>
        </p:nvSpPr>
        <p:spPr>
          <a:xfrm>
            <a:off x="2656882" y="5838346"/>
            <a:ext cx="9502140" cy="796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Commission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foresees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allocating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1,000 M Euros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promoted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67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Partnerships</a:t>
            </a:r>
            <a:r>
              <a:rPr lang="es-ES" sz="1867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s-ES" sz="2133" dirty="0">
                <a:solidFill>
                  <a:srgbClr val="2F7F95"/>
                </a:solidFill>
              </a:rPr>
              <a:t> </a:t>
            </a:r>
            <a:r>
              <a:rPr lang="es-ES" sz="2133" b="1" dirty="0" err="1">
                <a:solidFill>
                  <a:srgbClr val="2F7F95"/>
                </a:solidFill>
              </a:rPr>
              <a:t>Good</a:t>
            </a:r>
            <a:r>
              <a:rPr lang="es-ES" sz="2133" b="1" dirty="0">
                <a:solidFill>
                  <a:srgbClr val="2F7F95"/>
                </a:solidFill>
              </a:rPr>
              <a:t> </a:t>
            </a:r>
            <a:r>
              <a:rPr lang="es-ES" sz="2133" b="1" dirty="0" err="1">
                <a:solidFill>
                  <a:srgbClr val="2F7F95"/>
                </a:solidFill>
              </a:rPr>
              <a:t>positioning</a:t>
            </a:r>
            <a:r>
              <a:rPr lang="es-ES" sz="2133" b="1" dirty="0">
                <a:solidFill>
                  <a:srgbClr val="2F7F95"/>
                </a:solidFill>
              </a:rPr>
              <a:t> of </a:t>
            </a:r>
            <a:r>
              <a:rPr lang="es-ES" sz="2133" b="1" dirty="0" err="1">
                <a:solidFill>
                  <a:srgbClr val="2F7F95"/>
                </a:solidFill>
              </a:rPr>
              <a:t>Andalusia</a:t>
            </a:r>
            <a:r>
              <a:rPr lang="es-ES" sz="2133" b="1" dirty="0">
                <a:solidFill>
                  <a:srgbClr val="2F7F95"/>
                </a:solidFill>
              </a:rPr>
              <a:t>.</a:t>
            </a:r>
          </a:p>
        </p:txBody>
      </p:sp>
      <p:sp>
        <p:nvSpPr>
          <p:cNvPr id="36" name="54 Rectángulo">
            <a:extLst>
              <a:ext uri="{FF2B5EF4-FFF2-40B4-BE49-F238E27FC236}">
                <a16:creationId xmlns:a16="http://schemas.microsoft.com/office/drawing/2014/main" id="{1FC3F07A-CE5B-40E3-8F99-3A60B91F9FFD}"/>
              </a:ext>
            </a:extLst>
          </p:cNvPr>
          <p:cNvSpPr/>
          <p:nvPr/>
        </p:nvSpPr>
        <p:spPr>
          <a:xfrm>
            <a:off x="9703908" y="3378928"/>
            <a:ext cx="256416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First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Partnership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promoted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by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the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European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Commission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in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energy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</p:txBody>
      </p:sp>
      <p:grpSp>
        <p:nvGrpSpPr>
          <p:cNvPr id="37" name="29 Grupo">
            <a:extLst>
              <a:ext uri="{FF2B5EF4-FFF2-40B4-BE49-F238E27FC236}">
                <a16:creationId xmlns:a16="http://schemas.microsoft.com/office/drawing/2014/main" id="{73753EB4-2318-4059-9299-4C85F162E533}"/>
              </a:ext>
            </a:extLst>
          </p:cNvPr>
          <p:cNvGrpSpPr/>
          <p:nvPr/>
        </p:nvGrpSpPr>
        <p:grpSpPr>
          <a:xfrm>
            <a:off x="2793825" y="1696821"/>
            <a:ext cx="308993" cy="290083"/>
            <a:chOff x="1023211" y="2139702"/>
            <a:chExt cx="763097" cy="716395"/>
          </a:xfrm>
        </p:grpSpPr>
        <p:sp>
          <p:nvSpPr>
            <p:cNvPr id="38" name="30 Elipse">
              <a:extLst>
                <a:ext uri="{FF2B5EF4-FFF2-40B4-BE49-F238E27FC236}">
                  <a16:creationId xmlns:a16="http://schemas.microsoft.com/office/drawing/2014/main" id="{8A417C5F-0D39-4F4D-A1D8-6ED5529146FE}"/>
                </a:ext>
              </a:extLst>
            </p:cNvPr>
            <p:cNvSpPr/>
            <p:nvPr/>
          </p:nvSpPr>
          <p:spPr>
            <a:xfrm>
              <a:off x="1023211" y="2139702"/>
              <a:ext cx="763097" cy="71639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prstClr val="white"/>
                </a:solidFill>
              </a:endParaRPr>
            </a:p>
          </p:txBody>
        </p:sp>
        <p:sp>
          <p:nvSpPr>
            <p:cNvPr id="39" name="31 Elipse">
              <a:extLst>
                <a:ext uri="{FF2B5EF4-FFF2-40B4-BE49-F238E27FC236}">
                  <a16:creationId xmlns:a16="http://schemas.microsoft.com/office/drawing/2014/main" id="{7BB0B23A-2D5A-46F3-B8E3-D620A4ACCD6C}"/>
                </a:ext>
              </a:extLst>
            </p:cNvPr>
            <p:cNvSpPr/>
            <p:nvPr/>
          </p:nvSpPr>
          <p:spPr>
            <a:xfrm>
              <a:off x="1079544" y="2200783"/>
              <a:ext cx="642176" cy="611545"/>
            </a:xfrm>
            <a:prstGeom prst="ellipse">
              <a:avLst/>
            </a:prstGeom>
            <a:gradFill>
              <a:gsLst>
                <a:gs pos="0">
                  <a:srgbClr val="9DC822"/>
                </a:gs>
                <a:gs pos="34000">
                  <a:srgbClr val="7AC34F"/>
                </a:gs>
                <a:gs pos="98000">
                  <a:srgbClr val="0070C0"/>
                </a:gs>
              </a:gsLst>
              <a:lin ang="36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33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29 Grupo">
            <a:extLst>
              <a:ext uri="{FF2B5EF4-FFF2-40B4-BE49-F238E27FC236}">
                <a16:creationId xmlns:a16="http://schemas.microsoft.com/office/drawing/2014/main" id="{E062417E-249A-4F68-80A4-B645E1F8C17F}"/>
              </a:ext>
            </a:extLst>
          </p:cNvPr>
          <p:cNvGrpSpPr/>
          <p:nvPr/>
        </p:nvGrpSpPr>
        <p:grpSpPr>
          <a:xfrm>
            <a:off x="2788753" y="3084388"/>
            <a:ext cx="308993" cy="290083"/>
            <a:chOff x="1023211" y="2139702"/>
            <a:chExt cx="763097" cy="716395"/>
          </a:xfrm>
        </p:grpSpPr>
        <p:sp>
          <p:nvSpPr>
            <p:cNvPr id="41" name="30 Elipse">
              <a:extLst>
                <a:ext uri="{FF2B5EF4-FFF2-40B4-BE49-F238E27FC236}">
                  <a16:creationId xmlns:a16="http://schemas.microsoft.com/office/drawing/2014/main" id="{E50C47D4-8EDC-4C28-B462-667237615C43}"/>
                </a:ext>
              </a:extLst>
            </p:cNvPr>
            <p:cNvSpPr/>
            <p:nvPr/>
          </p:nvSpPr>
          <p:spPr>
            <a:xfrm>
              <a:off x="1023211" y="2139702"/>
              <a:ext cx="763097" cy="71639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prstClr val="white"/>
                </a:solidFill>
              </a:endParaRPr>
            </a:p>
          </p:txBody>
        </p:sp>
        <p:sp>
          <p:nvSpPr>
            <p:cNvPr id="42" name="31 Elipse">
              <a:extLst>
                <a:ext uri="{FF2B5EF4-FFF2-40B4-BE49-F238E27FC236}">
                  <a16:creationId xmlns:a16="http://schemas.microsoft.com/office/drawing/2014/main" id="{F344A84A-6E94-4E8D-AB3E-AAF59B15BC03}"/>
                </a:ext>
              </a:extLst>
            </p:cNvPr>
            <p:cNvSpPr/>
            <p:nvPr/>
          </p:nvSpPr>
          <p:spPr>
            <a:xfrm>
              <a:off x="1079544" y="2200783"/>
              <a:ext cx="642176" cy="611545"/>
            </a:xfrm>
            <a:prstGeom prst="ellipse">
              <a:avLst/>
            </a:prstGeom>
            <a:gradFill>
              <a:gsLst>
                <a:gs pos="0">
                  <a:srgbClr val="9DC822"/>
                </a:gs>
                <a:gs pos="34000">
                  <a:srgbClr val="7AC34F"/>
                </a:gs>
                <a:gs pos="98000">
                  <a:srgbClr val="0070C0"/>
                </a:gs>
              </a:gsLst>
              <a:lin ang="36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33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7D137AF-391A-4C8D-B7B9-42EE9961F835}"/>
              </a:ext>
            </a:extLst>
          </p:cNvPr>
          <p:cNvSpPr/>
          <p:nvPr/>
        </p:nvSpPr>
        <p:spPr>
          <a:xfrm>
            <a:off x="2623904" y="4769507"/>
            <a:ext cx="9568096" cy="737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3 Rectángulo">
            <a:extLst>
              <a:ext uri="{FF2B5EF4-FFF2-40B4-BE49-F238E27FC236}">
                <a16:creationId xmlns:a16="http://schemas.microsoft.com/office/drawing/2014/main" id="{9F781CDE-82AB-481B-9EC8-78DE0400A778}"/>
              </a:ext>
            </a:extLst>
          </p:cNvPr>
          <p:cNvSpPr/>
          <p:nvPr/>
        </p:nvSpPr>
        <p:spPr>
          <a:xfrm>
            <a:off x="2630292" y="4807908"/>
            <a:ext cx="593470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824" lvl="1">
              <a:spcBef>
                <a:spcPct val="20000"/>
              </a:spcBef>
            </a:pPr>
            <a:r>
              <a:rPr lang="es-ES" sz="1600" dirty="0" err="1">
                <a:solidFill>
                  <a:srgbClr val="C00000"/>
                </a:solidFill>
              </a:rPr>
              <a:t>Led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directly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by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the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European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Commission</a:t>
            </a:r>
            <a:endParaRPr lang="es-ES" sz="1600" dirty="0">
              <a:solidFill>
                <a:srgbClr val="C00000"/>
              </a:solidFill>
            </a:endParaRPr>
          </a:p>
          <a:p>
            <a:pPr marL="359824" lvl="1">
              <a:spcBef>
                <a:spcPct val="20000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2nd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pilot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project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selected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EC: Network of </a:t>
            </a:r>
            <a:r>
              <a:rPr lang="es-ES" sz="1600" b="1">
                <a:solidFill>
                  <a:schemeClr val="accent5">
                    <a:lumMod val="50000"/>
                  </a:schemeClr>
                </a:solidFill>
              </a:rPr>
              <a:t>networks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44 Rectángulo">
            <a:extLst>
              <a:ext uri="{FF2B5EF4-FFF2-40B4-BE49-F238E27FC236}">
                <a16:creationId xmlns:a16="http://schemas.microsoft.com/office/drawing/2014/main" id="{82F517A8-AB29-47C6-9EDE-397666EC0D84}"/>
              </a:ext>
            </a:extLst>
          </p:cNvPr>
          <p:cNvSpPr/>
          <p:nvPr/>
        </p:nvSpPr>
        <p:spPr>
          <a:xfrm>
            <a:off x="3125628" y="4308051"/>
            <a:ext cx="72008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133" b="1" dirty="0" err="1">
                <a:solidFill>
                  <a:srgbClr val="86AB1D"/>
                </a:solidFill>
              </a:rPr>
              <a:t>European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Partnership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on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  <a:r>
              <a:rPr lang="es-ES" sz="2133" b="1" dirty="0" err="1">
                <a:solidFill>
                  <a:srgbClr val="86AB1D"/>
                </a:solidFill>
              </a:rPr>
              <a:t>Heating</a:t>
            </a:r>
            <a:r>
              <a:rPr lang="es-ES" sz="2133" b="1" dirty="0">
                <a:solidFill>
                  <a:srgbClr val="86AB1D"/>
                </a:solidFill>
              </a:rPr>
              <a:t> and </a:t>
            </a:r>
            <a:r>
              <a:rPr lang="es-ES" sz="2133" b="1" dirty="0" err="1">
                <a:solidFill>
                  <a:srgbClr val="86AB1D"/>
                </a:solidFill>
              </a:rPr>
              <a:t>Cooling</a:t>
            </a:r>
            <a:r>
              <a:rPr lang="es-ES" sz="2133" b="1" dirty="0">
                <a:solidFill>
                  <a:srgbClr val="86AB1D"/>
                </a:solidFill>
              </a:rPr>
              <a:t> </a:t>
            </a:r>
          </a:p>
        </p:txBody>
      </p:sp>
      <p:sp>
        <p:nvSpPr>
          <p:cNvPr id="47" name="47 Rectángulo">
            <a:extLst>
              <a:ext uri="{FF2B5EF4-FFF2-40B4-BE49-F238E27FC236}">
                <a16:creationId xmlns:a16="http://schemas.microsoft.com/office/drawing/2014/main" id="{A9CC6E43-E0AB-4903-8B9A-8E58B92396E2}"/>
              </a:ext>
            </a:extLst>
          </p:cNvPr>
          <p:cNvSpPr/>
          <p:nvPr/>
        </p:nvSpPr>
        <p:spPr>
          <a:xfrm>
            <a:off x="8058819" y="4737621"/>
            <a:ext cx="1701012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10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European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regions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8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countries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</p:txBody>
      </p:sp>
      <p:grpSp>
        <p:nvGrpSpPr>
          <p:cNvPr id="48" name="29 Grupo">
            <a:extLst>
              <a:ext uri="{FF2B5EF4-FFF2-40B4-BE49-F238E27FC236}">
                <a16:creationId xmlns:a16="http://schemas.microsoft.com/office/drawing/2014/main" id="{3EEE2510-A891-420E-B18B-642C4C58806A}"/>
              </a:ext>
            </a:extLst>
          </p:cNvPr>
          <p:cNvGrpSpPr/>
          <p:nvPr/>
        </p:nvGrpSpPr>
        <p:grpSpPr>
          <a:xfrm>
            <a:off x="2788753" y="4416698"/>
            <a:ext cx="308993" cy="290083"/>
            <a:chOff x="1023211" y="2139702"/>
            <a:chExt cx="763097" cy="716395"/>
          </a:xfrm>
        </p:grpSpPr>
        <p:sp>
          <p:nvSpPr>
            <p:cNvPr id="49" name="30 Elipse">
              <a:extLst>
                <a:ext uri="{FF2B5EF4-FFF2-40B4-BE49-F238E27FC236}">
                  <a16:creationId xmlns:a16="http://schemas.microsoft.com/office/drawing/2014/main" id="{22C62557-8C5F-4723-A6E2-33C047F050E4}"/>
                </a:ext>
              </a:extLst>
            </p:cNvPr>
            <p:cNvSpPr/>
            <p:nvPr/>
          </p:nvSpPr>
          <p:spPr>
            <a:xfrm>
              <a:off x="1023211" y="2139702"/>
              <a:ext cx="763097" cy="71639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prstClr val="white"/>
                </a:solidFill>
              </a:endParaRPr>
            </a:p>
          </p:txBody>
        </p:sp>
        <p:sp>
          <p:nvSpPr>
            <p:cNvPr id="50" name="31 Elipse">
              <a:extLst>
                <a:ext uri="{FF2B5EF4-FFF2-40B4-BE49-F238E27FC236}">
                  <a16:creationId xmlns:a16="http://schemas.microsoft.com/office/drawing/2014/main" id="{BC4DDF39-5E38-4DA7-A360-21BBE7A747EE}"/>
                </a:ext>
              </a:extLst>
            </p:cNvPr>
            <p:cNvSpPr/>
            <p:nvPr/>
          </p:nvSpPr>
          <p:spPr>
            <a:xfrm>
              <a:off x="1079544" y="2200783"/>
              <a:ext cx="642176" cy="611545"/>
            </a:xfrm>
            <a:prstGeom prst="ellipse">
              <a:avLst/>
            </a:prstGeom>
            <a:gradFill>
              <a:gsLst>
                <a:gs pos="0">
                  <a:srgbClr val="9DC822"/>
                </a:gs>
                <a:gs pos="34000">
                  <a:srgbClr val="7AC34F"/>
                </a:gs>
                <a:gs pos="98000">
                  <a:srgbClr val="0070C0"/>
                </a:gs>
              </a:gsLst>
              <a:lin ang="36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33">
                <a:solidFill>
                  <a:prstClr val="white"/>
                </a:solidFill>
              </a:endParaRPr>
            </a:p>
          </p:txBody>
        </p:sp>
      </p:grpSp>
      <p:pic>
        <p:nvPicPr>
          <p:cNvPr id="51" name="39 Imagen">
            <a:extLst>
              <a:ext uri="{FF2B5EF4-FFF2-40B4-BE49-F238E27FC236}">
                <a16:creationId xmlns:a16="http://schemas.microsoft.com/office/drawing/2014/main" id="{42063E30-DBF9-4662-B1CB-84267158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91" y="4763619"/>
            <a:ext cx="685867" cy="762852"/>
          </a:xfrm>
          <a:prstGeom prst="rect">
            <a:avLst/>
          </a:prstGeom>
        </p:spPr>
      </p:pic>
      <p:sp>
        <p:nvSpPr>
          <p:cNvPr id="52" name="54 Rectángulo">
            <a:extLst>
              <a:ext uri="{FF2B5EF4-FFF2-40B4-BE49-F238E27FC236}">
                <a16:creationId xmlns:a16="http://schemas.microsoft.com/office/drawing/2014/main" id="{2482EBE8-3ABA-4112-B549-076BFF3BED92}"/>
              </a:ext>
            </a:extLst>
          </p:cNvPr>
          <p:cNvSpPr/>
          <p:nvPr/>
        </p:nvSpPr>
        <p:spPr>
          <a:xfrm>
            <a:off x="10234758" y="4737621"/>
            <a:ext cx="1859531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Support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to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regions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in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their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heating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and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cooling</a:t>
            </a:r>
            <a:r>
              <a:rPr lang="es-ES" sz="1467" b="1" kern="0" dirty="0">
                <a:solidFill>
                  <a:srgbClr val="2F7F95"/>
                </a:solidFill>
                <a:cs typeface="Arial" charset="0"/>
                <a:sym typeface="Arial"/>
              </a:rPr>
              <a:t> </a:t>
            </a:r>
            <a:r>
              <a:rPr lang="es-ES" sz="1467" b="1" kern="0" dirty="0" err="1">
                <a:solidFill>
                  <a:srgbClr val="2F7F95"/>
                </a:solidFill>
                <a:cs typeface="Arial" charset="0"/>
                <a:sym typeface="Arial"/>
              </a:rPr>
              <a:t>policies</a:t>
            </a:r>
            <a:endParaRPr lang="es-ES" sz="1467" b="1" kern="0" dirty="0">
              <a:solidFill>
                <a:srgbClr val="2F7F95"/>
              </a:solidFill>
              <a:cs typeface="Arial" charset="0"/>
              <a:sym typeface="Arial"/>
            </a:endParaRPr>
          </a:p>
        </p:txBody>
      </p:sp>
      <p:pic>
        <p:nvPicPr>
          <p:cNvPr id="55" name="Picture 2" descr="\\svrficheros\AAE\Zona personal\Maria Fernanda Montoto\Creatividad\Recursos\Mapamundi.png">
            <a:extLst>
              <a:ext uri="{FF2B5EF4-FFF2-40B4-BE49-F238E27FC236}">
                <a16:creationId xmlns:a16="http://schemas.microsoft.com/office/drawing/2014/main" id="{83EA2BD3-FE49-4B1B-83DB-67CE4654E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33448"/>
          <a:stretch/>
        </p:blipFill>
        <p:spPr bwMode="auto">
          <a:xfrm>
            <a:off x="4763" y="1751007"/>
            <a:ext cx="2639617" cy="51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ADVANCED MATERIAL FOR BATTERIES PARTNERSHIP – AMBP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3" name="CustomShape 6">
            <a:extLst>
              <a:ext uri="{FF2B5EF4-FFF2-40B4-BE49-F238E27FC236}">
                <a16:creationId xmlns:a16="http://schemas.microsoft.com/office/drawing/2014/main" id="{87C3A388-5E7C-4FDF-819B-C3F4972A9F9F}"/>
              </a:ext>
            </a:extLst>
          </p:cNvPr>
          <p:cNvSpPr/>
          <p:nvPr/>
        </p:nvSpPr>
        <p:spPr>
          <a:xfrm>
            <a:off x="323528" y="4824150"/>
            <a:ext cx="4501008" cy="444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1463" indent="-26987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800" spc="-1" dirty="0">
              <a:solidFill>
                <a:srgbClr val="7FA443"/>
              </a:solidFill>
              <a:uFill>
                <a:solidFill>
                  <a:srgbClr val="FFFFFF"/>
                </a:solidFill>
              </a:uFill>
            </a:endParaRPr>
          </a:p>
          <a:p>
            <a:pPr marL="4593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2800" b="1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EECC0333-A952-4BA5-A2CD-8E1176A37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17508" r="42272" b="41246"/>
          <a:stretch/>
        </p:blipFill>
        <p:spPr bwMode="auto">
          <a:xfrm>
            <a:off x="8718179" y="3780319"/>
            <a:ext cx="3124512" cy="28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23 Rectángulo">
            <a:extLst>
              <a:ext uri="{FF2B5EF4-FFF2-40B4-BE49-F238E27FC236}">
                <a16:creationId xmlns:a16="http://schemas.microsoft.com/office/drawing/2014/main" id="{FC4002D7-27EA-49F5-9B15-D30D1BAA68F2}"/>
              </a:ext>
            </a:extLst>
          </p:cNvPr>
          <p:cNvSpPr/>
          <p:nvPr/>
        </p:nvSpPr>
        <p:spPr>
          <a:xfrm>
            <a:off x="201167" y="1532459"/>
            <a:ext cx="1164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Main</a:t>
            </a:r>
            <a:r>
              <a:rPr lang="es-ES" b="1" dirty="0"/>
              <a:t> </a:t>
            </a:r>
            <a:r>
              <a:rPr lang="es-ES" b="1" dirty="0" err="1"/>
              <a:t>aim</a:t>
            </a:r>
            <a:r>
              <a:rPr lang="es-ES" b="1" dirty="0"/>
              <a:t>: </a:t>
            </a:r>
            <a:r>
              <a:rPr lang="en-US" dirty="0"/>
              <a:t>develop joint R&amp;D&amp;I projects on advanced materials for application in the field of batteries for electric mobility and to improve the capacity and performance of stationary energy storage</a:t>
            </a:r>
            <a:endParaRPr lang="es-ES" dirty="0"/>
          </a:p>
        </p:txBody>
      </p:sp>
      <p:sp>
        <p:nvSpPr>
          <p:cNvPr id="53" name="24 CuadroTexto">
            <a:extLst>
              <a:ext uri="{FF2B5EF4-FFF2-40B4-BE49-F238E27FC236}">
                <a16:creationId xmlns:a16="http://schemas.microsoft.com/office/drawing/2014/main" id="{AD09B342-8392-4179-8373-D14F05BC7AC6}"/>
              </a:ext>
            </a:extLst>
          </p:cNvPr>
          <p:cNvSpPr txBox="1"/>
          <p:nvPr/>
        </p:nvSpPr>
        <p:spPr>
          <a:xfrm>
            <a:off x="10193267" y="2183676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22 </a:t>
            </a:r>
            <a:r>
              <a:rPr lang="es-ES" b="1" dirty="0" err="1">
                <a:solidFill>
                  <a:srgbClr val="0070C0"/>
                </a:solidFill>
              </a:rPr>
              <a:t>regions</a:t>
            </a:r>
            <a:r>
              <a:rPr lang="es-E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4" name="Picture 7">
            <a:extLst>
              <a:ext uri="{FF2B5EF4-FFF2-40B4-BE49-F238E27FC236}">
                <a16:creationId xmlns:a16="http://schemas.microsoft.com/office/drawing/2014/main" id="{C1E08791-645F-45EF-A6CD-3823AE455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50000" r="71055" b="37587"/>
          <a:stretch/>
        </p:blipFill>
        <p:spPr bwMode="auto">
          <a:xfrm>
            <a:off x="8718179" y="2662896"/>
            <a:ext cx="3366527" cy="96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2047 Rectángulo">
            <a:extLst>
              <a:ext uri="{FF2B5EF4-FFF2-40B4-BE49-F238E27FC236}">
                <a16:creationId xmlns:a16="http://schemas.microsoft.com/office/drawing/2014/main" id="{E961C5F0-5CA6-44C8-A2CF-D06DCEF6D6C2}"/>
              </a:ext>
            </a:extLst>
          </p:cNvPr>
          <p:cNvSpPr/>
          <p:nvPr/>
        </p:nvSpPr>
        <p:spPr>
          <a:xfrm>
            <a:off x="201167" y="2428266"/>
            <a:ext cx="7757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Key </a:t>
            </a:r>
            <a:r>
              <a:rPr lang="es-ES" b="1" dirty="0" err="1"/>
              <a:t>elements</a:t>
            </a:r>
            <a:r>
              <a:rPr lang="es-ES" b="1" dirty="0"/>
              <a:t>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</a:t>
            </a:r>
            <a:r>
              <a:rPr lang="en-US" dirty="0" err="1"/>
              <a:t>ontribute</a:t>
            </a:r>
            <a:r>
              <a:rPr lang="en-US" dirty="0"/>
              <a:t> to the </a:t>
            </a:r>
            <a:r>
              <a:rPr lang="en-US" dirty="0" err="1"/>
              <a:t>modernisation</a:t>
            </a:r>
            <a:r>
              <a:rPr lang="en-US" dirty="0"/>
              <a:t> of the industry in the field of </a:t>
            </a:r>
            <a:r>
              <a:rPr lang="en-US" dirty="0" err="1"/>
              <a:t>specialised</a:t>
            </a:r>
            <a:r>
              <a:rPr lang="en-US" dirty="0"/>
              <a:t> advanced materials for </a:t>
            </a:r>
            <a:r>
              <a:rPr lang="en-US" dirty="0" err="1"/>
              <a:t>electromobility</a:t>
            </a:r>
            <a:r>
              <a:rPr lang="en-US" dirty="0"/>
              <a:t> and stationary energy storage;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Accelerate the transition from the laboratory to the market;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the development of regional innovation ecosystems as catalysts for new innovative companies;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 interactions between industry, SMEs and universities based on complementarities and promoting synergies; and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</a:t>
            </a:r>
            <a:r>
              <a:rPr lang="en-US" dirty="0" err="1"/>
              <a:t>industrialisation</a:t>
            </a:r>
            <a:r>
              <a:rPr lang="en-US" dirty="0"/>
              <a:t> processes and the creation of complete competitive value chains in Europe.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7" name="2048 Rectángulo">
            <a:extLst>
              <a:ext uri="{FF2B5EF4-FFF2-40B4-BE49-F238E27FC236}">
                <a16:creationId xmlns:a16="http://schemas.microsoft.com/office/drawing/2014/main" id="{C6024464-67CA-4EEC-8C86-C8073BD65DE9}"/>
              </a:ext>
            </a:extLst>
          </p:cNvPr>
          <p:cNvSpPr/>
          <p:nvPr/>
        </p:nvSpPr>
        <p:spPr>
          <a:xfrm>
            <a:off x="8793881" y="2167404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Composition</a:t>
            </a:r>
            <a:r>
              <a:rPr lang="es-ES" b="1" dirty="0"/>
              <a:t>:</a:t>
            </a:r>
            <a:endParaRPr lang="es-ES" dirty="0"/>
          </a:p>
        </p:txBody>
      </p:sp>
      <p:pic>
        <p:nvPicPr>
          <p:cNvPr id="58" name="Picture 9">
            <a:extLst>
              <a:ext uri="{FF2B5EF4-FFF2-40B4-BE49-F238E27FC236}">
                <a16:creationId xmlns:a16="http://schemas.microsoft.com/office/drawing/2014/main" id="{B48DAC91-22A5-4764-833C-25969CCBE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53603" r="30771" b="26412"/>
          <a:stretch/>
        </p:blipFill>
        <p:spPr bwMode="auto">
          <a:xfrm>
            <a:off x="487457" y="5567587"/>
            <a:ext cx="7115977" cy="1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</a:rPr>
              <a:t>ADVANCED MATERIAL FOR BATTERIES PARTNERSHIP – AMBP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C1DCC0A-6502-485F-A687-220A57537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18892" r="43699" b="17306"/>
          <a:stretch/>
        </p:blipFill>
        <p:spPr bwMode="auto">
          <a:xfrm>
            <a:off x="5472658" y="859632"/>
            <a:ext cx="6719342" cy="59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B100EC15-72BB-4079-B06E-9D8EE40A98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2411113"/>
            <a:ext cx="5201374" cy="2977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1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Sustainable Buildings Partnership </a:t>
            </a:r>
          </a:p>
        </p:txBody>
      </p:sp>
      <p:pic>
        <p:nvPicPr>
          <p:cNvPr id="6" name="23 Imagen">
            <a:extLst>
              <a:ext uri="{FF2B5EF4-FFF2-40B4-BE49-F238E27FC236}">
                <a16:creationId xmlns:a16="http://schemas.microsoft.com/office/drawing/2014/main" id="{E31B212C-F77E-4A36-9A8B-DD8FAAA00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"/>
          <a:stretch/>
        </p:blipFill>
        <p:spPr>
          <a:xfrm>
            <a:off x="1196237" y="1678752"/>
            <a:ext cx="5109476" cy="2476271"/>
          </a:xfrm>
          <a:prstGeom prst="rect">
            <a:avLst/>
          </a:prstGeom>
        </p:spPr>
      </p:pic>
      <p:grpSp>
        <p:nvGrpSpPr>
          <p:cNvPr id="7" name="2 Grupo">
            <a:extLst>
              <a:ext uri="{FF2B5EF4-FFF2-40B4-BE49-F238E27FC236}">
                <a16:creationId xmlns:a16="http://schemas.microsoft.com/office/drawing/2014/main" id="{2A2BAFCB-DDFB-44AA-A998-17AB844607BB}"/>
              </a:ext>
            </a:extLst>
          </p:cNvPr>
          <p:cNvGrpSpPr/>
          <p:nvPr/>
        </p:nvGrpSpPr>
        <p:grpSpPr>
          <a:xfrm>
            <a:off x="6925071" y="1500091"/>
            <a:ext cx="3526613" cy="4500319"/>
            <a:chOff x="7002251" y="2295325"/>
            <a:chExt cx="6118540" cy="7240879"/>
          </a:xfrm>
        </p:grpSpPr>
        <p:pic>
          <p:nvPicPr>
            <p:cNvPr id="8" name="Imagen 9">
              <a:extLst>
                <a:ext uri="{FF2B5EF4-FFF2-40B4-BE49-F238E27FC236}">
                  <a16:creationId xmlns:a16="http://schemas.microsoft.com/office/drawing/2014/main" id="{5C2A74E3-CBE7-4CFF-891E-7CFE06272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38" t="8165" r="44488" b="24899"/>
            <a:stretch/>
          </p:blipFill>
          <p:spPr>
            <a:xfrm>
              <a:off x="7002251" y="2295325"/>
              <a:ext cx="6118540" cy="7240879"/>
            </a:xfrm>
            <a:prstGeom prst="rect">
              <a:avLst/>
            </a:prstGeom>
          </p:spPr>
        </p:pic>
        <p:sp>
          <p:nvSpPr>
            <p:cNvPr id="9" name="CuadroTexto 10">
              <a:extLst>
                <a:ext uri="{FF2B5EF4-FFF2-40B4-BE49-F238E27FC236}">
                  <a16:creationId xmlns:a16="http://schemas.microsoft.com/office/drawing/2014/main" id="{19FFD0D4-5FD3-480B-91AF-C4F8FF7A02D5}"/>
                </a:ext>
              </a:extLst>
            </p:cNvPr>
            <p:cNvSpPr txBox="1"/>
            <p:nvPr/>
          </p:nvSpPr>
          <p:spPr>
            <a:xfrm>
              <a:off x="7277237" y="2295325"/>
              <a:ext cx="3566917" cy="1121642"/>
            </a:xfrm>
            <a:prstGeom prst="rect">
              <a:avLst/>
            </a:prstGeom>
            <a:solidFill>
              <a:srgbClr val="EDEDED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F2679E6C-4980-49FF-873C-1F5A489B0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586928"/>
              </p:ext>
            </p:extLst>
          </p:nvPr>
        </p:nvGraphicFramePr>
        <p:xfrm>
          <a:off x="592067" y="4760711"/>
          <a:ext cx="5894117" cy="112113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0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58">
                <a:tc>
                  <a:txBody>
                    <a:bodyPr/>
                    <a:lstStyle/>
                    <a:p>
                      <a:pPr marL="268200" indent="-266040">
                        <a:lnSpc>
                          <a:spcPct val="100000"/>
                        </a:lnSpc>
                      </a:pPr>
                      <a:r>
                        <a:rPr lang="en-GB" sz="1800" strike="noStrike" kern="1200" spc="-1" baseline="0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Leader</a:t>
                      </a:r>
                      <a:endParaRPr lang="en-GB" sz="1800" b="1" strike="noStrike" kern="1200" spc="-1" baseline="0" noProof="0" dirty="0">
                        <a:solidFill>
                          <a:srgbClr val="00206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217" marR="86217" anchor="ctr"/>
                </a:tc>
                <a:tc>
                  <a:txBody>
                    <a:bodyPr/>
                    <a:lstStyle/>
                    <a:p>
                      <a:r>
                        <a:rPr lang="en-GB" sz="1800" b="1" strike="noStrike" kern="1200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Andalusian </a:t>
                      </a:r>
                      <a:r>
                        <a:rPr lang="en-GB" sz="1800" b="1" strike="noStrike" kern="1200" spc="-1" baseline="0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Energy Agency, Spain</a:t>
                      </a:r>
                      <a:endParaRPr lang="en-GB" sz="1800" b="1" strike="noStrike" kern="1200" spc="-1" noProof="0" dirty="0">
                        <a:solidFill>
                          <a:srgbClr val="0F5494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217" marR="862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 marL="268200" indent="-266040">
                        <a:lnSpc>
                          <a:spcPct val="100000"/>
                        </a:lnSpc>
                      </a:pPr>
                      <a:r>
                        <a:rPr lang="en-GB" sz="1800" strike="noStrike" kern="1200" spc="-1" baseline="0" noProof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Co - Leaders</a:t>
                      </a:r>
                      <a:endParaRPr lang="en-GB" sz="1800" b="1" strike="noStrike" kern="1200" spc="-1" baseline="0" noProof="0">
                        <a:solidFill>
                          <a:srgbClr val="00206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217" marR="86217" anchor="ctr"/>
                </a:tc>
                <a:tc>
                  <a:txBody>
                    <a:bodyPr/>
                    <a:lstStyle/>
                    <a:p>
                      <a:r>
                        <a:rPr lang="en-GB" sz="1800" b="1" strike="noStrike" kern="1200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LENERG, North Great Plain Hungary and REGEA, North Croatia Energy Agency</a:t>
                      </a:r>
                      <a:endParaRPr lang="en-GB" sz="1800" b="1" strike="noStrike" kern="1200" spc="-1" noProof="0" dirty="0">
                        <a:solidFill>
                          <a:srgbClr val="0F5494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6217" marR="862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4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24" y="-189052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Energy: Regional context in Andalusia  </a:t>
            </a:r>
          </a:p>
        </p:txBody>
      </p:sp>
      <p:sp>
        <p:nvSpPr>
          <p:cNvPr id="68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770867" y="6323462"/>
            <a:ext cx="2844800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8C2BDC7-66EA-43A0-9F48-A550363B2628}"/>
              </a:ext>
            </a:extLst>
          </p:cNvPr>
          <p:cNvSpPr txBox="1">
            <a:spLocks/>
          </p:cNvSpPr>
          <p:nvPr/>
        </p:nvSpPr>
        <p:spPr>
          <a:xfrm>
            <a:off x="324000" y="1413344"/>
            <a:ext cx="8496000" cy="51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2500"/>
            </a:br>
            <a:br>
              <a:rPr lang="en-GB"/>
            </a:br>
            <a:endParaRPr lang="en-GB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E1674587-1C76-491B-AA87-86697653834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5B45B-4852-4469-A87A-926167D6CCAC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42" name="6 CuadroTexto">
            <a:extLst>
              <a:ext uri="{FF2B5EF4-FFF2-40B4-BE49-F238E27FC236}">
                <a16:creationId xmlns:a16="http://schemas.microsoft.com/office/drawing/2014/main" id="{B1273A23-1115-433E-AE13-B918BF5D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643188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43" name="19 Diagrama">
            <a:extLst>
              <a:ext uri="{FF2B5EF4-FFF2-40B4-BE49-F238E27FC236}">
                <a16:creationId xmlns:a16="http://schemas.microsoft.com/office/drawing/2014/main" id="{A052D9D1-4CBF-4892-81F1-1D65A68B8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263099"/>
              </p:ext>
            </p:extLst>
          </p:nvPr>
        </p:nvGraphicFramePr>
        <p:xfrm>
          <a:off x="4036312" y="1451748"/>
          <a:ext cx="3549726" cy="302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" name="Picture 63" descr="C:\Mis documentos\PROYECTOS\090715 CAPTACION DE INVERSIONES EXTRANJERAS\creatividad\ppt\presentacion de andalucia\imagenes\22b.jpg">
            <a:extLst>
              <a:ext uri="{FF2B5EF4-FFF2-40B4-BE49-F238E27FC236}">
                <a16:creationId xmlns:a16="http://schemas.microsoft.com/office/drawing/2014/main" id="{77BE2E03-734C-495E-AA43-2EDF0CDE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9742" y="1159642"/>
            <a:ext cx="2736304" cy="1574938"/>
          </a:xfrm>
          <a:prstGeom prst="rect">
            <a:avLst/>
          </a:prstGeom>
          <a:noFill/>
        </p:spPr>
      </p:pic>
      <p:pic>
        <p:nvPicPr>
          <p:cNvPr id="48" name="Picture 5" descr="C:\TRABAJOS\RIS3_arenal_oct2014\europa.emf">
            <a:extLst>
              <a:ext uri="{FF2B5EF4-FFF2-40B4-BE49-F238E27FC236}">
                <a16:creationId xmlns:a16="http://schemas.microsoft.com/office/drawing/2014/main" id="{D573AC23-A09E-4F6F-BADF-932A5F51D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34900" b="19842"/>
          <a:stretch/>
        </p:blipFill>
        <p:spPr bwMode="auto">
          <a:xfrm>
            <a:off x="1363627" y="3284250"/>
            <a:ext cx="1663800" cy="2024328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2" name="34 Rectángulo">
            <a:extLst>
              <a:ext uri="{FF2B5EF4-FFF2-40B4-BE49-F238E27FC236}">
                <a16:creationId xmlns:a16="http://schemas.microsoft.com/office/drawing/2014/main" id="{BB513D84-15F3-48D6-A819-1435D1A331AE}"/>
              </a:ext>
            </a:extLst>
          </p:cNvPr>
          <p:cNvSpPr/>
          <p:nvPr/>
        </p:nvSpPr>
        <p:spPr>
          <a:xfrm>
            <a:off x="4263003" y="4538771"/>
            <a:ext cx="30963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88950" fontAlgn="base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Total spending R&amp;D /GDP 1,1%</a:t>
            </a:r>
          </a:p>
          <a:p>
            <a:pPr algn="ctr" defTabSz="488950" fontAlgn="base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Private sector 36,3 %</a:t>
            </a:r>
          </a:p>
        </p:txBody>
      </p:sp>
      <p:sp>
        <p:nvSpPr>
          <p:cNvPr id="54" name="15 Rectángulo">
            <a:extLst>
              <a:ext uri="{FF2B5EF4-FFF2-40B4-BE49-F238E27FC236}">
                <a16:creationId xmlns:a16="http://schemas.microsoft.com/office/drawing/2014/main" id="{B69953C5-E9EA-44D2-B850-B97263E3F7A9}"/>
              </a:ext>
            </a:extLst>
          </p:cNvPr>
          <p:cNvSpPr/>
          <p:nvPr/>
        </p:nvSpPr>
        <p:spPr>
          <a:xfrm>
            <a:off x="1271663" y="2765812"/>
            <a:ext cx="2046837" cy="469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88950" fontAlgn="base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GDP 16.666 € pc (2013)</a:t>
            </a:r>
          </a:p>
          <a:p>
            <a:pPr algn="ctr" defTabSz="488950" fontAlgn="base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73% pc EU 27 (2011)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2896D208-DB8E-4861-8B31-EB4D8B61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9801" y="2889694"/>
            <a:ext cx="3253221" cy="19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13 Rectángulo">
            <a:extLst>
              <a:ext uri="{FF2B5EF4-FFF2-40B4-BE49-F238E27FC236}">
                <a16:creationId xmlns:a16="http://schemas.microsoft.com/office/drawing/2014/main" id="{B09344FD-A4EE-4F35-A2BB-99E2D884BC68}"/>
              </a:ext>
            </a:extLst>
          </p:cNvPr>
          <p:cNvSpPr/>
          <p:nvPr/>
        </p:nvSpPr>
        <p:spPr>
          <a:xfrm>
            <a:off x="8482051" y="2449755"/>
            <a:ext cx="2348720" cy="43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88950" fontAlgn="base"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Excellent communication networks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E636552-77AD-4854-8EDF-B317737684F9}"/>
              </a:ext>
            </a:extLst>
          </p:cNvPr>
          <p:cNvSpPr/>
          <p:nvPr/>
        </p:nvSpPr>
        <p:spPr>
          <a:xfrm>
            <a:off x="472198" y="5508398"/>
            <a:ext cx="4953663" cy="1169551"/>
          </a:xfrm>
          <a:prstGeom prst="rect">
            <a:avLst/>
          </a:prstGeom>
          <a:solidFill>
            <a:srgbClr val="70AD4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0000"/>
                </a:solidFill>
              </a:rPr>
              <a:t>Andalusia has a very </a:t>
            </a:r>
            <a:r>
              <a:rPr lang="en-GB" sz="1400" b="1" dirty="0">
                <a:solidFill>
                  <a:srgbClr val="000000"/>
                </a:solidFill>
              </a:rPr>
              <a:t>high potential of renewable resources</a:t>
            </a:r>
            <a:r>
              <a:rPr lang="en-GB" sz="1400" dirty="0">
                <a:solidFill>
                  <a:srgbClr val="000000"/>
                </a:solidFill>
              </a:rPr>
              <a:t> due to its geographical situation, climatology and morphology.</a:t>
            </a:r>
          </a:p>
          <a:p>
            <a:pPr algn="just"/>
            <a:endParaRPr lang="en-GB" sz="1400" dirty="0">
              <a:solidFill>
                <a:srgbClr val="000000"/>
              </a:solidFill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</a:rPr>
              <a:t>The use of renewable energies </a:t>
            </a:r>
            <a:r>
              <a:rPr lang="en-GB" sz="1400" dirty="0"/>
              <a:t>has </a:t>
            </a:r>
            <a:r>
              <a:rPr lang="en-GB" sz="1400" b="1" dirty="0"/>
              <a:t>tripled</a:t>
            </a:r>
            <a:r>
              <a:rPr lang="en-GB" sz="1400" dirty="0"/>
              <a:t> </a:t>
            </a:r>
            <a:r>
              <a:rPr lang="en-GB" sz="1400" b="1" dirty="0"/>
              <a:t>in the last 10 years </a:t>
            </a:r>
            <a:r>
              <a:rPr lang="en-GB" sz="1400" dirty="0"/>
              <a:t>and currently contributes up to 20</a:t>
            </a:r>
            <a:r>
              <a:rPr lang="en-GB" sz="1400" b="1" dirty="0"/>
              <a:t>%</a:t>
            </a:r>
            <a:r>
              <a:rPr lang="en-GB" sz="1400" dirty="0"/>
              <a:t> of the total energy consumed.</a:t>
            </a:r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67" name="22 Gráfico">
            <a:extLst>
              <a:ext uri="{FF2B5EF4-FFF2-40B4-BE49-F238E27FC236}">
                <a16:creationId xmlns:a16="http://schemas.microsoft.com/office/drawing/2014/main" id="{43DC7550-7A0B-493D-99A9-6D4426E36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571073"/>
              </p:ext>
            </p:extLst>
          </p:nvPr>
        </p:nvGraphicFramePr>
        <p:xfrm>
          <a:off x="7936304" y="169413"/>
          <a:ext cx="3253221" cy="215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2" name="Grupo 71">
            <a:extLst>
              <a:ext uri="{FF2B5EF4-FFF2-40B4-BE49-F238E27FC236}">
                <a16:creationId xmlns:a16="http://schemas.microsoft.com/office/drawing/2014/main" id="{D37A3185-C705-4691-BD7F-D858E20A0555}"/>
              </a:ext>
            </a:extLst>
          </p:cNvPr>
          <p:cNvGrpSpPr/>
          <p:nvPr/>
        </p:nvGrpSpPr>
        <p:grpSpPr>
          <a:xfrm>
            <a:off x="7828918" y="4967922"/>
            <a:ext cx="4140665" cy="1927116"/>
            <a:chOff x="5424469" y="5054419"/>
            <a:chExt cx="3995178" cy="1743690"/>
          </a:xfrm>
        </p:grpSpPr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DC150D7F-2808-4316-95E9-A0F8BE7DE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710" b="20708"/>
            <a:stretch/>
          </p:blipFill>
          <p:spPr bwMode="auto">
            <a:xfrm>
              <a:off x="5424469" y="5054419"/>
              <a:ext cx="3828051" cy="174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8FD5E8E-816A-4819-9CDD-CC00467058D9}"/>
                </a:ext>
              </a:extLst>
            </p:cNvPr>
            <p:cNvSpPr/>
            <p:nvPr/>
          </p:nvSpPr>
          <p:spPr>
            <a:xfrm>
              <a:off x="5974620" y="5054419"/>
              <a:ext cx="15404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err="1"/>
                <a:t>Primary</a:t>
              </a:r>
              <a:r>
                <a:rPr lang="es-ES" sz="1200" dirty="0"/>
                <a:t> </a:t>
              </a:r>
              <a:r>
                <a:rPr lang="es-ES" sz="1200" dirty="0" err="1"/>
                <a:t>energy</a:t>
              </a:r>
              <a:r>
                <a:rPr lang="es-ES" sz="1200" dirty="0"/>
                <a:t> (</a:t>
              </a:r>
              <a:r>
                <a:rPr lang="es-ES" sz="1200" dirty="0" err="1"/>
                <a:t>ktoe</a:t>
              </a:r>
              <a:r>
                <a:rPr lang="es-ES" sz="1200" dirty="0"/>
                <a:t>)</a:t>
              </a: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DC052169-DEB3-4D78-8116-74E074068F26}"/>
                </a:ext>
              </a:extLst>
            </p:cNvPr>
            <p:cNvSpPr txBox="1"/>
            <p:nvPr/>
          </p:nvSpPr>
          <p:spPr>
            <a:xfrm>
              <a:off x="8195089" y="5509537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err="1"/>
                <a:t>Renewable</a:t>
              </a:r>
              <a:endParaRPr lang="es-ES" sz="1000" dirty="0"/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9DC0141E-DD16-4569-B8E4-548393C3A7C3}"/>
                </a:ext>
              </a:extLst>
            </p:cNvPr>
            <p:cNvSpPr txBox="1"/>
            <p:nvPr/>
          </p:nvSpPr>
          <p:spPr>
            <a:xfrm>
              <a:off x="8553896" y="5826347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err="1"/>
                <a:t>Oil</a:t>
              </a:r>
              <a:endParaRPr lang="es-ES" sz="1000" dirty="0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E8BAA515-B02F-4A4F-AF7A-80C8F1C86A05}"/>
                </a:ext>
              </a:extLst>
            </p:cNvPr>
            <p:cNvSpPr txBox="1"/>
            <p:nvPr/>
          </p:nvSpPr>
          <p:spPr>
            <a:xfrm>
              <a:off x="8556185" y="6153823"/>
              <a:ext cx="8634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Coal</a:t>
              </a: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E467D351-251D-46B0-8313-4D4F8C14B04E}"/>
                </a:ext>
              </a:extLst>
            </p:cNvPr>
            <p:cNvSpPr txBox="1"/>
            <p:nvPr/>
          </p:nvSpPr>
          <p:spPr>
            <a:xfrm>
              <a:off x="8195089" y="6345981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Natural 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Sustainable Buildings Partnership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CBED0A0-84C4-42F2-9953-A615F30C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2633" y="1475321"/>
            <a:ext cx="1800000" cy="14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B0FAA2E0-04EA-4F64-93E7-EF6C6AF4E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93197"/>
              </p:ext>
            </p:extLst>
          </p:nvPr>
        </p:nvGraphicFramePr>
        <p:xfrm>
          <a:off x="3429371" y="4605297"/>
          <a:ext cx="5333258" cy="1336972"/>
        </p:xfrm>
        <a:graphic>
          <a:graphicData uri="http://schemas.openxmlformats.org/drawingml/2006/table">
            <a:tbl>
              <a:tblPr/>
              <a:tblGrid>
                <a:gridCol w="533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6972">
                <a:tc>
                  <a:txBody>
                    <a:bodyPr/>
                    <a:lstStyle/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1: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Climatisation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renewable energies</a:t>
                      </a:r>
                    </a:p>
                    <a:p>
                      <a:pPr marL="0" lvl="0" algn="just" defTabSz="914400" rtl="0" eaLnBrk="1" latinLnBrk="0" hangingPunct="1"/>
                      <a:endParaRPr lang="en-GB" sz="12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2: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Self-consumption and energy storage</a:t>
                      </a:r>
                    </a:p>
                    <a:p>
                      <a:pPr marL="0" lvl="0" algn="just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3: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 cost solutions aimed at vulnerable groups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4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611775B9-BF18-4C9E-A695-10F49BB3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8839" y="4538483"/>
            <a:ext cx="1800000" cy="14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37ABF2B-3B04-4C81-8E81-804BF2BD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317" y="1452147"/>
            <a:ext cx="1800000" cy="150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6FE02D-E43A-4397-A8CE-F0D1977A9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63767"/>
              </p:ext>
            </p:extLst>
          </p:nvPr>
        </p:nvGraphicFramePr>
        <p:xfrm>
          <a:off x="6296360" y="2321394"/>
          <a:ext cx="4068000" cy="2027668"/>
        </p:xfrm>
        <a:graphic>
          <a:graphicData uri="http://schemas.openxmlformats.org/drawingml/2006/table">
            <a:tbl>
              <a:tblPr/>
              <a:tblGrid>
                <a:gridCol w="40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7668">
                <a:tc>
                  <a:txBody>
                    <a:bodyPr/>
                    <a:lstStyle/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1: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Innovative solutions of high energy efficiency: evaporative cooling, LED lighting, micro-cogeneration.…</a:t>
                      </a:r>
                    </a:p>
                    <a:p>
                      <a:pPr marL="0" lvl="0" algn="just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2: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Smart energy management systems and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IoT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Internet of Things :</a:t>
                      </a:r>
                    </a:p>
                    <a:p>
                      <a:pPr marL="0" lvl="0" algn="just" defTabSz="914400" rtl="0" eaLnBrk="1" latinLnBrk="0" hangingPunct="1"/>
                      <a:endParaRPr lang="en-GB" sz="12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lvl="0" algn="just" defTabSz="914400" rtl="0" eaLnBrk="1" latinLnBrk="0" hangingPunct="1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3: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Advanced solutions for energy rehabilitation of historical heritage buildings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5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7ECF5E04-0EDC-4753-A64B-769194EDC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5733"/>
              </p:ext>
            </p:extLst>
          </p:nvPr>
        </p:nvGraphicFramePr>
        <p:xfrm>
          <a:off x="2028000" y="2345728"/>
          <a:ext cx="4068000" cy="2039190"/>
        </p:xfrm>
        <a:graphic>
          <a:graphicData uri="http://schemas.openxmlformats.org/drawingml/2006/table">
            <a:tbl>
              <a:tblPr/>
              <a:tblGrid>
                <a:gridCol w="40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9190">
                <a:tc>
                  <a:txBody>
                    <a:bodyPr/>
                    <a:lstStyle/>
                    <a:p>
                      <a:pPr lvl="0" algn="just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1: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materials with low carbon footprint</a:t>
                      </a:r>
                    </a:p>
                    <a:p>
                      <a:pPr lvl="0" algn="just"/>
                      <a:endParaRPr lang="es-ES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 algn="just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2: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Innovative constructive processes: light prefabrication of low-cost housing,  advanced manufacturing for new construction elements</a:t>
                      </a:r>
                    </a:p>
                    <a:p>
                      <a:pPr lvl="0" algn="just"/>
                      <a:endParaRPr lang="es-ES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 algn="just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 3: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Bioclimatic solutions based on green bio elements (in roofs, facades etc.)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A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ángulo 6">
            <a:extLst>
              <a:ext uri="{FF2B5EF4-FFF2-40B4-BE49-F238E27FC236}">
                <a16:creationId xmlns:a16="http://schemas.microsoft.com/office/drawing/2014/main" id="{523E6D9B-CA73-4C50-B5FB-80FB34AAAFF0}"/>
              </a:ext>
            </a:extLst>
          </p:cNvPr>
          <p:cNvSpPr/>
          <p:nvPr/>
        </p:nvSpPr>
        <p:spPr>
          <a:xfrm>
            <a:off x="2332850" y="1579089"/>
            <a:ext cx="8653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" dirty="0">
                <a:solidFill>
                  <a:srgbClr val="7FA443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Scope: Areas of interest/work for 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13006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6">
            <a:extLst>
              <a:ext uri="{FF2B5EF4-FFF2-40B4-BE49-F238E27FC236}">
                <a16:creationId xmlns:a16="http://schemas.microsoft.com/office/drawing/2014/main" id="{5BB2745B-11F6-4032-B6E6-FDBF6E9011CE}"/>
              </a:ext>
            </a:extLst>
          </p:cNvPr>
          <p:cNvSpPr/>
          <p:nvPr/>
        </p:nvSpPr>
        <p:spPr>
          <a:xfrm>
            <a:off x="2757789" y="2085790"/>
            <a:ext cx="8653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pc="-1" dirty="0">
                <a:solidFill>
                  <a:srgbClr val="7FA443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of collaboration business offers</a:t>
            </a:r>
          </a:p>
        </p:txBody>
      </p:sp>
      <p:grpSp>
        <p:nvGrpSpPr>
          <p:cNvPr id="11" name="18 Grupo">
            <a:extLst>
              <a:ext uri="{FF2B5EF4-FFF2-40B4-BE49-F238E27FC236}">
                <a16:creationId xmlns:a16="http://schemas.microsoft.com/office/drawing/2014/main" id="{C2A6500C-9C13-405D-9327-0C53E0374382}"/>
              </a:ext>
            </a:extLst>
          </p:cNvPr>
          <p:cNvGrpSpPr/>
          <p:nvPr/>
        </p:nvGrpSpPr>
        <p:grpSpPr>
          <a:xfrm>
            <a:off x="5863493" y="2814179"/>
            <a:ext cx="4237869" cy="1718028"/>
            <a:chOff x="11681" y="2586180"/>
            <a:chExt cx="8195654" cy="293439"/>
          </a:xfrm>
        </p:grpSpPr>
        <p:sp>
          <p:nvSpPr>
            <p:cNvPr id="14" name="19 Redondear rectángulo de esquina diagonal">
              <a:extLst>
                <a:ext uri="{FF2B5EF4-FFF2-40B4-BE49-F238E27FC236}">
                  <a16:creationId xmlns:a16="http://schemas.microsoft.com/office/drawing/2014/main" id="{9C2FE5EC-8C49-4CF8-B4D4-A97035374A06}"/>
                </a:ext>
              </a:extLst>
            </p:cNvPr>
            <p:cNvSpPr/>
            <p:nvPr/>
          </p:nvSpPr>
          <p:spPr bwMode="auto">
            <a:xfrm>
              <a:off x="179513" y="2586180"/>
              <a:ext cx="8027821" cy="293439"/>
            </a:xfrm>
            <a:prstGeom prst="roundRect">
              <a:avLst/>
            </a:prstGeom>
            <a:solidFill>
              <a:srgbClr val="A22A8E">
                <a:alpha val="6902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306" algn="r">
                <a:buClr>
                  <a:srgbClr val="FF0000"/>
                </a:buClr>
              </a:pPr>
              <a:endParaRPr lang="es-ES" sz="1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Rectángulo 5">
              <a:extLst>
                <a:ext uri="{FF2B5EF4-FFF2-40B4-BE49-F238E27FC236}">
                  <a16:creationId xmlns:a16="http://schemas.microsoft.com/office/drawing/2014/main" id="{331CE600-6EDA-4306-9E92-E3E16E6B2704}"/>
                </a:ext>
              </a:extLst>
            </p:cNvPr>
            <p:cNvSpPr/>
            <p:nvPr/>
          </p:nvSpPr>
          <p:spPr>
            <a:xfrm>
              <a:off x="11681" y="2594542"/>
              <a:ext cx="8195654" cy="280615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306" algn="r">
                <a:buClr>
                  <a:srgbClr val="FF0000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Smart Campus Project:  </a:t>
              </a:r>
            </a:p>
            <a:p>
              <a:pPr marL="1306" algn="r">
                <a:buClr>
                  <a:srgbClr val="FF0000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Objective: improve the energy efficiency of University Campuses</a:t>
              </a:r>
            </a:p>
            <a:p>
              <a:pPr marL="1306" algn="r">
                <a:buClr>
                  <a:srgbClr val="FF0000"/>
                </a:buClr>
              </a:pPr>
              <a:r>
                <a:rPr lang="en-GB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Regions involved: Andalusia, LR (ES); Friuli Venezia Giulia Region, SC (IT); Algarve Region (PT); South Karelia (FI); Provence-Alpes-Côte-d'Azur (FR); Central Slovenia (SI)</a:t>
              </a:r>
            </a:p>
          </p:txBody>
        </p:sp>
      </p:grpSp>
      <p:pic>
        <p:nvPicPr>
          <p:cNvPr id="17" name="Imagen 3">
            <a:extLst>
              <a:ext uri="{FF2B5EF4-FFF2-40B4-BE49-F238E27FC236}">
                <a16:creationId xmlns:a16="http://schemas.microsoft.com/office/drawing/2014/main" id="{A65D0F31-2D09-4680-BDE0-3BCDFB90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5" t="55578" r="16138" b="12349"/>
          <a:stretch/>
        </p:blipFill>
        <p:spPr>
          <a:xfrm>
            <a:off x="2119435" y="2814179"/>
            <a:ext cx="3220164" cy="16401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014692-9A3B-46D6-A56D-33D6E5902398}"/>
              </a:ext>
            </a:extLst>
          </p:cNvPr>
          <p:cNvSpPr/>
          <p:nvPr/>
        </p:nvSpPr>
        <p:spPr bwMode="auto">
          <a:xfrm>
            <a:off x="1940768" y="2678631"/>
            <a:ext cx="8310464" cy="194501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Imagen 23" descr="encabezadocolor.png">
            <a:extLst>
              <a:ext uri="{FF2B5EF4-FFF2-40B4-BE49-F238E27FC236}">
                <a16:creationId xmlns:a16="http://schemas.microsoft.com/office/drawing/2014/main" id="{789E85AE-35D2-44B1-8E01-3E11F54D3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434"/>
            <a:ext cx="12192000" cy="1837116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EB9568FE-03AB-43C9-BFFD-050D3AE7A223}"/>
              </a:ext>
            </a:extLst>
          </p:cNvPr>
          <p:cNvSpPr txBox="1">
            <a:spLocks/>
          </p:cNvSpPr>
          <p:nvPr/>
        </p:nvSpPr>
        <p:spPr>
          <a:xfrm>
            <a:off x="500162" y="-396434"/>
            <a:ext cx="9601200" cy="1678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Sustainable Buildings Partnership </a:t>
            </a:r>
          </a:p>
        </p:txBody>
      </p:sp>
    </p:spTree>
    <p:extLst>
      <p:ext uri="{BB962C8B-B14F-4D97-AF65-F5344CB8AC3E}">
        <p14:creationId xmlns:p14="http://schemas.microsoft.com/office/powerpoint/2010/main" val="28470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1663668" y="2412156"/>
            <a:ext cx="8702676" cy="4048125"/>
            <a:chOff x="258840" y="2348208"/>
            <a:chExt cx="8701921" cy="4047760"/>
          </a:xfrm>
        </p:grpSpPr>
        <p:grpSp>
          <p:nvGrpSpPr>
            <p:cNvPr id="25610" name="Group 1"/>
            <p:cNvGrpSpPr>
              <a:grpSpLocks/>
            </p:cNvGrpSpPr>
            <p:nvPr/>
          </p:nvGrpSpPr>
          <p:grpSpPr bwMode="auto">
            <a:xfrm>
              <a:off x="262015" y="2348208"/>
              <a:ext cx="8047927" cy="4047760"/>
              <a:chOff x="262015" y="2204360"/>
              <a:chExt cx="8047927" cy="4047760"/>
            </a:xfrm>
          </p:grpSpPr>
          <p:sp>
            <p:nvSpPr>
              <p:cNvPr id="351" name="CustomShape 1"/>
              <p:cNvSpPr/>
              <p:nvPr/>
            </p:nvSpPr>
            <p:spPr>
              <a:xfrm>
                <a:off x="909659" y="2348809"/>
                <a:ext cx="7400283" cy="390331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" name="CustomShape 10"/>
              <p:cNvSpPr/>
              <p:nvPr/>
            </p:nvSpPr>
            <p:spPr>
              <a:xfrm>
                <a:off x="262015" y="2204360"/>
                <a:ext cx="3323937" cy="1095276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4977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0000" tIns="45000" rIns="90000" bIns="45000" anchor="ctr"/>
              <a:lstStyle/>
              <a:p>
                <a:pPr marL="3240" algn="ctr">
                  <a:defRPr/>
                </a:pPr>
                <a:r>
                  <a:rPr lang="fr-BE" sz="1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Support </a:t>
                </a:r>
                <a:r>
                  <a:rPr lang="fr-BE" sz="1600" spc="-1" dirty="0" err="1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from</a:t>
                </a:r>
                <a:r>
                  <a:rPr lang="fr-BE" sz="1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 S3Platform and </a:t>
                </a:r>
                <a:r>
                  <a:rPr lang="fr-BE" sz="1600" spc="-1" dirty="0" err="1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external</a:t>
                </a:r>
                <a:r>
                  <a:rPr lang="fr-BE" sz="16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 experts</a:t>
                </a:r>
                <a:endParaRPr lang="en-GB" sz="16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p:grpSp>
        <p:sp>
          <p:nvSpPr>
            <p:cNvPr id="352" name="CustomShape 2"/>
            <p:cNvSpPr/>
            <p:nvPr/>
          </p:nvSpPr>
          <p:spPr>
            <a:xfrm>
              <a:off x="258840" y="3521264"/>
              <a:ext cx="1534979" cy="15603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0600" tIns="120600" rIns="45720" bIns="12096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fr-FR" sz="1400" b="1" spc="-1" err="1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Learn</a:t>
              </a:r>
              <a:endParaRPr lang="fr-FR" b="1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53" name="CustomShape 3"/>
            <p:cNvSpPr/>
            <p:nvPr/>
          </p:nvSpPr>
          <p:spPr>
            <a:xfrm>
              <a:off x="2050972" y="3521264"/>
              <a:ext cx="1534980" cy="15603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0600" tIns="120600" rIns="45720" bIns="12096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fr-FR" sz="1400" b="1" spc="-1" err="1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Connect</a:t>
              </a:r>
              <a:endParaRPr lang="fr-FR" b="1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54" name="CustomShape 4"/>
            <p:cNvSpPr/>
            <p:nvPr/>
          </p:nvSpPr>
          <p:spPr>
            <a:xfrm>
              <a:off x="3787546" y="3521264"/>
              <a:ext cx="1620151" cy="156037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0600" tIns="120600" rIns="45720" bIns="12096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fr-FR" sz="1400" b="1" spc="-1" err="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Demonstrate</a:t>
              </a:r>
              <a:endParaRPr lang="fr-FR" sz="14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55" name="CustomShape 5"/>
            <p:cNvSpPr/>
            <p:nvPr/>
          </p:nvSpPr>
          <p:spPr>
            <a:xfrm>
              <a:off x="5514968" y="3521264"/>
              <a:ext cx="1792801" cy="156037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0600" tIns="120600" rIns="45720" bIns="12096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fr-FR" sz="1400" b="1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Commercialise</a:t>
              </a:r>
            </a:p>
          </p:txBody>
        </p:sp>
        <p:sp>
          <p:nvSpPr>
            <p:cNvPr id="356" name="CustomShape 6"/>
            <p:cNvSpPr/>
            <p:nvPr/>
          </p:nvSpPr>
          <p:spPr>
            <a:xfrm>
              <a:off x="7415041" y="3521264"/>
              <a:ext cx="1545720" cy="156037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0600" tIns="120600" rIns="45720" bIns="12096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fr-FR" sz="1400" b="1" spc="-1" err="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Scale</a:t>
              </a:r>
              <a:r>
                <a:rPr lang="fr-FR" sz="1400" b="1" spc="-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-up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0307" y="5338792"/>
            <a:ext cx="6584726" cy="1477328"/>
          </a:xfrm>
          <a:prstGeom prst="rect">
            <a:avLst/>
          </a:prstGeom>
          <a:solidFill>
            <a:srgbClr val="FF9900">
              <a:alpha val="43137"/>
            </a:srgb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>
                <a:latin typeface="+mj-lt"/>
              </a:rPr>
              <a:t>Following a call for expression of interest in 2017</a:t>
            </a:r>
          </a:p>
          <a:p>
            <a:pPr>
              <a:defRPr/>
            </a:pPr>
            <a:r>
              <a:rPr lang="de-DE" sz="1400" b="1" dirty="0">
                <a:latin typeface="+mj-lt"/>
              </a:rPr>
              <a:t>8 pilots were selected, with an addiional 9th Pilot in 2019</a:t>
            </a:r>
          </a:p>
          <a:p>
            <a:pPr>
              <a:defRPr/>
            </a:pPr>
            <a:r>
              <a:rPr lang="en-GB" sz="1200" dirty="0">
                <a:latin typeface="+mj-lt"/>
              </a:rPr>
              <a:t>►3D Printing 		</a:t>
            </a: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>
                <a:latin typeface="+mj-lt"/>
              </a:rPr>
              <a:t>Bio-economy </a:t>
            </a:r>
          </a:p>
          <a:p>
            <a:pPr>
              <a:defRPr/>
            </a:pP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 err="1">
                <a:latin typeface="+mj-lt"/>
              </a:rPr>
              <a:t>Cybersecurity</a:t>
            </a:r>
            <a:r>
              <a:rPr lang="en-GB" sz="1200" dirty="0">
                <a:latin typeface="+mj-lt"/>
              </a:rPr>
              <a:t> 	</a:t>
            </a: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>
                <a:latin typeface="+mj-lt"/>
              </a:rPr>
              <a:t>De-&amp;Re-manufacturing for circular economy </a:t>
            </a:r>
          </a:p>
          <a:p>
            <a:pPr>
              <a:defRPr/>
            </a:pP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>
                <a:latin typeface="+mj-lt"/>
              </a:rPr>
              <a:t>High-tech farming 	</a:t>
            </a: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>
                <a:latin typeface="+mj-lt"/>
              </a:rPr>
              <a:t>Marine renewable energy</a:t>
            </a:r>
          </a:p>
          <a:p>
            <a:pPr>
              <a:defRPr/>
            </a:pP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Sustainable buildings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>
                <a:latin typeface="+mj-lt"/>
                <a:cs typeface="Arial"/>
              </a:rPr>
              <a:t>► </a:t>
            </a:r>
            <a:r>
              <a:rPr lang="en-GB" sz="1200" dirty="0">
                <a:latin typeface="+mj-lt"/>
              </a:rPr>
              <a:t>Traceability and big data</a:t>
            </a:r>
          </a:p>
          <a:p>
            <a:pPr>
              <a:defRPr/>
            </a:pPr>
            <a:r>
              <a:rPr lang="en-GB" sz="1200" dirty="0">
                <a:cs typeface="Arial"/>
              </a:rPr>
              <a:t>► </a:t>
            </a:r>
            <a:r>
              <a:rPr lang="en-GB" sz="1200" dirty="0">
                <a:latin typeface="+mj-lt"/>
              </a:rPr>
              <a:t>Batteries (from 2019)</a:t>
            </a:r>
          </a:p>
        </p:txBody>
      </p:sp>
      <p:sp>
        <p:nvSpPr>
          <p:cNvPr id="20" name="CustomShape 10"/>
          <p:cNvSpPr/>
          <p:nvPr/>
        </p:nvSpPr>
        <p:spPr bwMode="auto">
          <a:xfrm>
            <a:off x="5138706" y="1491747"/>
            <a:ext cx="5227638" cy="212974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en-GB" b="1" i="1" u="sng" dirty="0">
                <a:solidFill>
                  <a:schemeClr val="accent6">
                    <a:lumMod val="75000"/>
                  </a:schemeClr>
                </a:solidFill>
              </a:rPr>
              <a:t>The pilot action will accelerate </a:t>
            </a:r>
          </a:p>
          <a:p>
            <a:pPr algn="ctr">
              <a:defRPr/>
            </a:pPr>
            <a:r>
              <a:rPr lang="en-GB" b="1" i="1" u="sng" dirty="0">
                <a:solidFill>
                  <a:schemeClr val="accent6">
                    <a:lumMod val="75000"/>
                  </a:schemeClr>
                </a:solidFill>
              </a:rPr>
              <a:t>the work done within the TSSP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focus will be on projects on higher TRLs (&gt;5/6 TRL)</a:t>
            </a:r>
          </a:p>
          <a:p>
            <a:pPr algn="ctr">
              <a:defRPr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The results will feed the EC’s discussions for 2021-2027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3038" y="144353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nl-BE" dirty="0"/>
              <a:t>Context: 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Interregional Innovation Projects</a:t>
            </a:r>
          </a:p>
        </p:txBody>
      </p:sp>
      <p:pic>
        <p:nvPicPr>
          <p:cNvPr id="16" name="Imagen 15" descr="encabezadocolor.png">
            <a:extLst>
              <a:ext uri="{FF2B5EF4-FFF2-40B4-BE49-F238E27FC236}">
                <a16:creationId xmlns:a16="http://schemas.microsoft.com/office/drawing/2014/main" id="{3D8E091C-405C-48CA-998A-1528268FD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08"/>
            <a:ext cx="12192000" cy="1837116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6A0234E6-49C3-4B79-B342-AD4335E82156}"/>
              </a:ext>
            </a:extLst>
          </p:cNvPr>
          <p:cNvSpPr txBox="1">
            <a:spLocks/>
          </p:cNvSpPr>
          <p:nvPr/>
        </p:nvSpPr>
        <p:spPr>
          <a:xfrm>
            <a:off x="592067" y="-89209"/>
            <a:ext cx="9601200" cy="1678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</a:rPr>
              <a:t>Sustainable Buildings Partnership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87AFFD3-EA6D-40B6-B089-97F16D06F165}"/>
              </a:ext>
            </a:extLst>
          </p:cNvPr>
          <p:cNvSpPr/>
          <p:nvPr/>
        </p:nvSpPr>
        <p:spPr>
          <a:xfrm>
            <a:off x="364602" y="5882435"/>
            <a:ext cx="6056076" cy="90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ounded Rectangle 57"/>
          <p:cNvSpPr/>
          <p:nvPr/>
        </p:nvSpPr>
        <p:spPr>
          <a:xfrm>
            <a:off x="7690649" y="1833712"/>
            <a:ext cx="2437353" cy="4469360"/>
          </a:xfrm>
          <a:prstGeom prst="roundRect">
            <a:avLst/>
          </a:prstGeom>
          <a:solidFill>
            <a:srgbClr val="EAA39E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spcAft>
                <a:spcPts val="1200"/>
              </a:spcAft>
              <a:defRPr/>
            </a:pPr>
            <a:r>
              <a:rPr lang="en-GB" sz="16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 to transition technological solutions to market</a:t>
            </a:r>
          </a:p>
          <a:p>
            <a:pPr marL="444500" indent="-177800">
              <a:buFont typeface="+mj-lt"/>
              <a:buAutoNum type="arabicPeriod"/>
              <a:defRPr/>
            </a:pPr>
            <a:endParaRPr lang="nl-BE" sz="105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0" indent="-177800">
              <a:buFont typeface="+mj-lt"/>
              <a:buAutoNum type="arabicPeriod"/>
              <a:defRPr/>
            </a:pPr>
            <a:endParaRPr lang="nl-BE" sz="105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ounded Rectangle 44">
            <a:extLst>
              <a:ext uri="{FF2B5EF4-FFF2-40B4-BE49-F238E27FC236}">
                <a16:creationId xmlns:a16="http://schemas.microsoft.com/office/drawing/2014/main" id="{FE7DFB01-4824-4881-BFE8-2AD9619FFC97}"/>
              </a:ext>
            </a:extLst>
          </p:cNvPr>
          <p:cNvSpPr/>
          <p:nvPr/>
        </p:nvSpPr>
        <p:spPr>
          <a:xfrm>
            <a:off x="1717178" y="1194399"/>
            <a:ext cx="8654565" cy="5472607"/>
          </a:xfrm>
          <a:prstGeom prst="rect">
            <a:avLst/>
          </a:prstGeom>
          <a:noFill/>
          <a:ln w="219075">
            <a:solidFill>
              <a:schemeClr val="accent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endParaRPr lang="en-GB" sz="1100" b="1" i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1100" b="1" i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Cross-regional Interface: </a:t>
            </a:r>
            <a:r>
              <a:rPr lang="en-GB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exchange and development of technologies between campuses, a</a:t>
            </a:r>
            <a:r>
              <a:rPr lang="en-GB" sz="11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greement</a:t>
            </a:r>
            <a:r>
              <a:rPr lang="en-GB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governance structure, IPR, data sharing, etc. </a:t>
            </a: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GB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38234" y="3571943"/>
            <a:ext cx="8579296" cy="529851"/>
          </a:xfrm>
        </p:spPr>
        <p:txBody>
          <a:bodyPr>
            <a:normAutofit/>
          </a:bodyPr>
          <a:lstStyle/>
          <a:p>
            <a:r>
              <a:rPr lang="en-GB" sz="2000" dirty="0"/>
              <a:t>Interregional Smart campus ecosystem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877229" y="1833713"/>
            <a:ext cx="2437200" cy="446300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4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 Campuses</a:t>
            </a:r>
            <a:endParaRPr lang="en-GB" sz="1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819510" y="1833713"/>
            <a:ext cx="2437200" cy="4463008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defRPr/>
            </a:pPr>
            <a:endParaRPr lang="nl-BE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78909" y="2828892"/>
            <a:ext cx="1539903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</a:t>
            </a:r>
            <a:r>
              <a:rPr lang="en-GB" sz="1000" kern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Fancoil</a:t>
            </a: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1000" kern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ambients</a:t>
            </a: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IoT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76870" y="4454304"/>
            <a:ext cx="1430260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9FBC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Malaga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72760" y="2288111"/>
            <a:ext cx="1539903" cy="48712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A12C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control and monitoring of electrical distribution grid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385902" y="5354241"/>
            <a:ext cx="1421229" cy="49343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Lappeenranta</a:t>
            </a:r>
          </a:p>
          <a:p>
            <a:pPr lvl="0"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Technology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374569" y="2688698"/>
            <a:ext cx="1432560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Udine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785028" y="5694915"/>
            <a:ext cx="2471683" cy="375041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lvl="0" algn="ctr">
              <a:defRPr/>
            </a:pPr>
            <a:r>
              <a:rPr lang="en-US" sz="900" b="1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Providers: </a:t>
            </a:r>
          </a:p>
          <a:p>
            <a:pPr lvl="0" algn="ctr">
              <a:defRPr/>
            </a:pPr>
            <a:r>
              <a:rPr lang="en-US" sz="9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RTOs, Universities, Energy related companies, energy agencies, etc. 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268158" y="4630848"/>
            <a:ext cx="1539901" cy="418303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9FBC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plugs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284536" y="6241839"/>
            <a:ext cx="2676081" cy="372638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nl-BE" sz="1000" ker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and advacing Solutions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376869" y="3572866"/>
            <a:ext cx="1430261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 campus de Sainte Tulle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403871" y="5896518"/>
            <a:ext cx="1412101" cy="367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campus system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76946" y="4201454"/>
            <a:ext cx="1539902" cy="3708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9FBC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phase balancer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276946" y="3775661"/>
            <a:ext cx="1539902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E-automated thermal comfort management 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374569" y="2255967"/>
            <a:ext cx="1432560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Trieste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374569" y="3117153"/>
            <a:ext cx="1432560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Ljubljana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ed Rectangle 66">
            <a:extLst>
              <a:ext uri="{FF2B5EF4-FFF2-40B4-BE49-F238E27FC236}">
                <a16:creationId xmlns:a16="http://schemas.microsoft.com/office/drawing/2014/main" id="{2E55FDF9-D7C4-4C27-B9DD-22680E5985A6}"/>
              </a:ext>
            </a:extLst>
          </p:cNvPr>
          <p:cNvSpPr/>
          <p:nvPr/>
        </p:nvSpPr>
        <p:spPr>
          <a:xfrm>
            <a:off x="2376870" y="4010706"/>
            <a:ext cx="1430261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Aix Marseille University</a:t>
            </a:r>
          </a:p>
        </p:txBody>
      </p:sp>
      <p:sp>
        <p:nvSpPr>
          <p:cNvPr id="82" name="Rounded Rectangle 66">
            <a:extLst>
              <a:ext uri="{FF2B5EF4-FFF2-40B4-BE49-F238E27FC236}">
                <a16:creationId xmlns:a16="http://schemas.microsoft.com/office/drawing/2014/main" id="{B283BC3F-0ED0-4ED8-8AE9-09F2BAE26FE0}"/>
              </a:ext>
            </a:extLst>
          </p:cNvPr>
          <p:cNvSpPr/>
          <p:nvPr/>
        </p:nvSpPr>
        <p:spPr>
          <a:xfrm>
            <a:off x="2385711" y="4902959"/>
            <a:ext cx="1430260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Algarve</a:t>
            </a:r>
          </a:p>
        </p:txBody>
      </p:sp>
      <p:sp>
        <p:nvSpPr>
          <p:cNvPr id="83" name="Rounded Rectangle 79">
            <a:extLst>
              <a:ext uri="{FF2B5EF4-FFF2-40B4-BE49-F238E27FC236}">
                <a16:creationId xmlns:a16="http://schemas.microsoft.com/office/drawing/2014/main" id="{A6DBBDE3-65BD-4388-802B-32BDF5E3BB85}"/>
              </a:ext>
            </a:extLst>
          </p:cNvPr>
          <p:cNvSpPr/>
          <p:nvPr/>
        </p:nvSpPr>
        <p:spPr>
          <a:xfrm>
            <a:off x="5268157" y="3252536"/>
            <a:ext cx="1539902" cy="46363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Intelligent Indoor Environment Quality (IEQ)</a:t>
            </a:r>
          </a:p>
        </p:txBody>
      </p:sp>
      <p:sp>
        <p:nvSpPr>
          <p:cNvPr id="84" name="Rounded Rectangle 66">
            <a:extLst>
              <a:ext uri="{FF2B5EF4-FFF2-40B4-BE49-F238E27FC236}">
                <a16:creationId xmlns:a16="http://schemas.microsoft.com/office/drawing/2014/main" id="{281CA55D-477F-43F1-BA04-1141DA6121B6}"/>
              </a:ext>
            </a:extLst>
          </p:cNvPr>
          <p:cNvSpPr/>
          <p:nvPr/>
        </p:nvSpPr>
        <p:spPr>
          <a:xfrm>
            <a:off x="5274547" y="5124765"/>
            <a:ext cx="1532905" cy="3672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nl-BE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Charging of Electrical Vehicles</a:t>
            </a: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id="{B0F92107-218F-4343-8FE9-2CF60177AAC8}"/>
              </a:ext>
            </a:extLst>
          </p:cNvPr>
          <p:cNvSpPr/>
          <p:nvPr/>
        </p:nvSpPr>
        <p:spPr>
          <a:xfrm>
            <a:off x="4828901" y="1922555"/>
            <a:ext cx="2436669" cy="242832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 solutions </a:t>
            </a:r>
          </a:p>
          <a:p>
            <a:pPr algn="ctr">
              <a:defRPr/>
            </a:pPr>
            <a:endParaRPr lang="nl-BE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2337B8A0-00F0-4193-9907-084D434118FC}"/>
              </a:ext>
            </a:extLst>
          </p:cNvPr>
          <p:cNvSpPr/>
          <p:nvPr/>
        </p:nvSpPr>
        <p:spPr>
          <a:xfrm>
            <a:off x="8099324" y="3173732"/>
            <a:ext cx="1620000" cy="504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cases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ounded Rectangle 46">
            <a:extLst>
              <a:ext uri="{FF2B5EF4-FFF2-40B4-BE49-F238E27FC236}">
                <a16:creationId xmlns:a16="http://schemas.microsoft.com/office/drawing/2014/main" id="{2934A8A5-2975-46F7-B513-1563600F43CB}"/>
              </a:ext>
            </a:extLst>
          </p:cNvPr>
          <p:cNvSpPr/>
          <p:nvPr/>
        </p:nvSpPr>
        <p:spPr>
          <a:xfrm>
            <a:off x="8102722" y="3836868"/>
            <a:ext cx="1620000" cy="504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Investors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ounded Rectangle 46">
            <a:extLst>
              <a:ext uri="{FF2B5EF4-FFF2-40B4-BE49-F238E27FC236}">
                <a16:creationId xmlns:a16="http://schemas.microsoft.com/office/drawing/2014/main" id="{7CA9F09A-7263-4874-962F-461686841979}"/>
              </a:ext>
            </a:extLst>
          </p:cNvPr>
          <p:cNvSpPr/>
          <p:nvPr/>
        </p:nvSpPr>
        <p:spPr>
          <a:xfrm>
            <a:off x="8099324" y="4509120"/>
            <a:ext cx="1620000" cy="504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ounded Rectangle 46">
            <a:extLst>
              <a:ext uri="{FF2B5EF4-FFF2-40B4-BE49-F238E27FC236}">
                <a16:creationId xmlns:a16="http://schemas.microsoft.com/office/drawing/2014/main" id="{F5DF8BE9-A7D1-4998-982A-A7FF1CD1497E}"/>
              </a:ext>
            </a:extLst>
          </p:cNvPr>
          <p:cNvSpPr/>
          <p:nvPr/>
        </p:nvSpPr>
        <p:spPr>
          <a:xfrm>
            <a:off x="8105883" y="5157192"/>
            <a:ext cx="1620000" cy="504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0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nl-BE" sz="1000" ker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5E2BF4-7E10-4F54-9EE7-12FE8F7BEAF3}"/>
              </a:ext>
            </a:extLst>
          </p:cNvPr>
          <p:cNvSpPr/>
          <p:nvPr/>
        </p:nvSpPr>
        <p:spPr>
          <a:xfrm>
            <a:off x="4356338" y="1009733"/>
            <a:ext cx="261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Smart Campus Ecosystem</a:t>
            </a:r>
          </a:p>
        </p:txBody>
      </p:sp>
      <p:cxnSp>
        <p:nvCxnSpPr>
          <p:cNvPr id="73" name="Elbow Connector 77">
            <a:extLst>
              <a:ext uri="{FF2B5EF4-FFF2-40B4-BE49-F238E27FC236}">
                <a16:creationId xmlns:a16="http://schemas.microsoft.com/office/drawing/2014/main" id="{051044CF-7935-4D23-ABEE-E269046E3B19}"/>
              </a:ext>
            </a:extLst>
          </p:cNvPr>
          <p:cNvCxnSpPr>
            <a:cxnSpLocks/>
          </p:cNvCxnSpPr>
          <p:nvPr/>
        </p:nvCxnSpPr>
        <p:spPr>
          <a:xfrm>
            <a:off x="3807129" y="2412099"/>
            <a:ext cx="1461028" cy="127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Elbow Connector 69">
            <a:extLst>
              <a:ext uri="{FF2B5EF4-FFF2-40B4-BE49-F238E27FC236}">
                <a16:creationId xmlns:a16="http://schemas.microsoft.com/office/drawing/2014/main" id="{DE390498-B3F0-421B-9419-81476B9BCC37}"/>
              </a:ext>
            </a:extLst>
          </p:cNvPr>
          <p:cNvCxnSpPr>
            <a:cxnSpLocks/>
          </p:cNvCxnSpPr>
          <p:nvPr/>
        </p:nvCxnSpPr>
        <p:spPr>
          <a:xfrm>
            <a:off x="3813823" y="2853296"/>
            <a:ext cx="1454335" cy="7164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Elbow Connector 80">
            <a:extLst>
              <a:ext uri="{FF2B5EF4-FFF2-40B4-BE49-F238E27FC236}">
                <a16:creationId xmlns:a16="http://schemas.microsoft.com/office/drawing/2014/main" id="{0F4C708F-5677-4A44-92D2-751268A5A640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3814035" y="3301187"/>
            <a:ext cx="1454122" cy="18316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78">
            <a:extLst>
              <a:ext uri="{FF2B5EF4-FFF2-40B4-BE49-F238E27FC236}">
                <a16:creationId xmlns:a16="http://schemas.microsoft.com/office/drawing/2014/main" id="{63EDEBDB-1F10-47A1-A742-1066AC1350BD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3813822" y="3758933"/>
            <a:ext cx="1463124" cy="200328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Elbow Connector 78">
            <a:extLst>
              <a:ext uri="{FF2B5EF4-FFF2-40B4-BE49-F238E27FC236}">
                <a16:creationId xmlns:a16="http://schemas.microsoft.com/office/drawing/2014/main" id="{ACA1C298-A231-4228-86E2-6292BEAC2293}"/>
              </a:ext>
            </a:extLst>
          </p:cNvPr>
          <p:cNvCxnSpPr>
            <a:cxnSpLocks/>
            <a:endCxn id="48" idx="3"/>
          </p:cNvCxnSpPr>
          <p:nvPr/>
        </p:nvCxnSpPr>
        <p:spPr>
          <a:xfrm flipH="1">
            <a:off x="3807131" y="3082338"/>
            <a:ext cx="1461029" cy="1111968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Elbow Connector 71">
            <a:extLst>
              <a:ext uri="{FF2B5EF4-FFF2-40B4-BE49-F238E27FC236}">
                <a16:creationId xmlns:a16="http://schemas.microsoft.com/office/drawing/2014/main" id="{CDE87191-14E8-43EB-B4C1-E5AFAF5AB7F4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3814958" y="4386854"/>
            <a:ext cx="1461989" cy="252470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70">
            <a:extLst>
              <a:ext uri="{FF2B5EF4-FFF2-40B4-BE49-F238E27FC236}">
                <a16:creationId xmlns:a16="http://schemas.microsoft.com/office/drawing/2014/main" id="{17F58EDC-CDB8-42EC-BEFB-DA9800790EE0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3807131" y="4637904"/>
            <a:ext cx="1487693" cy="85092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Elbow Connector 71">
            <a:extLst>
              <a:ext uri="{FF2B5EF4-FFF2-40B4-BE49-F238E27FC236}">
                <a16:creationId xmlns:a16="http://schemas.microsoft.com/office/drawing/2014/main" id="{B0748C65-CE6A-49D0-B169-C401435C4FB0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3811134" y="5222587"/>
            <a:ext cx="1463413" cy="85778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Elbow Connector 80">
            <a:extLst>
              <a:ext uri="{FF2B5EF4-FFF2-40B4-BE49-F238E27FC236}">
                <a16:creationId xmlns:a16="http://schemas.microsoft.com/office/drawing/2014/main" id="{1F85EBA4-8916-45CE-B99D-74067E33E48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3813822" y="3012492"/>
            <a:ext cx="1465086" cy="28869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70C2383-0548-4CE6-8FB2-02ADC098A046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8909324" y="3677732"/>
            <a:ext cx="3398" cy="15913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F45AC38-FE3D-487F-A1BE-F8766B8424C3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 flipH="1">
            <a:off x="8909324" y="4340868"/>
            <a:ext cx="3398" cy="16825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B804FD7-49D2-4B36-B8F0-E133F9565B60}"/>
              </a:ext>
            </a:extLst>
          </p:cNvPr>
          <p:cNvCxnSpPr>
            <a:cxnSpLocks/>
            <a:stCxn id="52" idx="2"/>
            <a:endCxn id="53" idx="0"/>
          </p:cNvCxnSpPr>
          <p:nvPr/>
        </p:nvCxnSpPr>
        <p:spPr>
          <a:xfrm>
            <a:off x="8909325" y="5013120"/>
            <a:ext cx="6559" cy="14407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61">
            <a:extLst>
              <a:ext uri="{FF2B5EF4-FFF2-40B4-BE49-F238E27FC236}">
                <a16:creationId xmlns:a16="http://schemas.microsoft.com/office/drawing/2014/main" id="{1D5A0487-C31D-4758-9292-9440A0E00F41}"/>
              </a:ext>
            </a:extLst>
          </p:cNvPr>
          <p:cNvCxnSpPr>
            <a:cxnSpLocks/>
            <a:stCxn id="46" idx="2"/>
            <a:endCxn id="45" idx="2"/>
          </p:cNvCxnSpPr>
          <p:nvPr/>
        </p:nvCxnSpPr>
        <p:spPr>
          <a:xfrm rot="5400000">
            <a:off x="4566970" y="4825582"/>
            <a:ext cx="12700" cy="2942281"/>
          </a:xfrm>
          <a:prstGeom prst="bentConnector3">
            <a:avLst>
              <a:gd name="adj1" fmla="val 1800000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Elbow Connector 71">
            <a:extLst>
              <a:ext uri="{FF2B5EF4-FFF2-40B4-BE49-F238E27FC236}">
                <a16:creationId xmlns:a16="http://schemas.microsoft.com/office/drawing/2014/main" id="{AC1A13C0-FBFC-408C-87F7-DA9A982C8CDB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3824527" y="2531675"/>
            <a:ext cx="1448232" cy="247471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Elbow Connector 71">
            <a:extLst>
              <a:ext uri="{FF2B5EF4-FFF2-40B4-BE49-F238E27FC236}">
                <a16:creationId xmlns:a16="http://schemas.microsoft.com/office/drawing/2014/main" id="{114BA6AD-A2B9-46CE-B13E-ACF5056C1F26}"/>
              </a:ext>
            </a:extLst>
          </p:cNvPr>
          <p:cNvCxnSpPr>
            <a:cxnSpLocks/>
            <a:stCxn id="63" idx="1"/>
            <a:endCxn id="82" idx="3"/>
          </p:cNvCxnSpPr>
          <p:nvPr/>
        </p:nvCxnSpPr>
        <p:spPr>
          <a:xfrm flipH="1">
            <a:off x="3815971" y="4839999"/>
            <a:ext cx="1452186" cy="24656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Elbow Connector 71">
            <a:extLst>
              <a:ext uri="{FF2B5EF4-FFF2-40B4-BE49-F238E27FC236}">
                <a16:creationId xmlns:a16="http://schemas.microsoft.com/office/drawing/2014/main" id="{1E09D79A-BAB3-4684-8166-55CBA40A14D6}"/>
              </a:ext>
            </a:extLst>
          </p:cNvPr>
          <p:cNvCxnSpPr>
            <a:cxnSpLocks/>
          </p:cNvCxnSpPr>
          <p:nvPr/>
        </p:nvCxnSpPr>
        <p:spPr>
          <a:xfrm flipH="1">
            <a:off x="3819924" y="2652198"/>
            <a:ext cx="1451224" cy="3183723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Elbow Connector 71">
            <a:extLst>
              <a:ext uri="{FF2B5EF4-FFF2-40B4-BE49-F238E27FC236}">
                <a16:creationId xmlns:a16="http://schemas.microsoft.com/office/drawing/2014/main" id="{959E4F9C-4D12-45ED-9CB2-F11332BA7270}"/>
              </a:ext>
            </a:extLst>
          </p:cNvPr>
          <p:cNvCxnSpPr>
            <a:cxnSpLocks/>
          </p:cNvCxnSpPr>
          <p:nvPr/>
        </p:nvCxnSpPr>
        <p:spPr>
          <a:xfrm flipH="1">
            <a:off x="3796251" y="4984414"/>
            <a:ext cx="1487693" cy="912104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Elbow Connector 77">
            <a:extLst>
              <a:ext uri="{FF2B5EF4-FFF2-40B4-BE49-F238E27FC236}">
                <a16:creationId xmlns:a16="http://schemas.microsoft.com/office/drawing/2014/main" id="{4B92BA68-E46B-49A9-A718-B48A0FC6BE9D}"/>
              </a:ext>
            </a:extLst>
          </p:cNvPr>
          <p:cNvCxnSpPr>
            <a:cxnSpLocks/>
          </p:cNvCxnSpPr>
          <p:nvPr/>
        </p:nvCxnSpPr>
        <p:spPr>
          <a:xfrm>
            <a:off x="6808058" y="2514414"/>
            <a:ext cx="1291266" cy="80331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Elbow Connector 77">
            <a:extLst>
              <a:ext uri="{FF2B5EF4-FFF2-40B4-BE49-F238E27FC236}">
                <a16:creationId xmlns:a16="http://schemas.microsoft.com/office/drawing/2014/main" id="{254ACEBD-32AE-4459-88B9-D54829477C10}"/>
              </a:ext>
            </a:extLst>
          </p:cNvPr>
          <p:cNvCxnSpPr>
            <a:cxnSpLocks/>
            <a:stCxn id="47" idx="3"/>
            <a:endCxn id="50" idx="1"/>
          </p:cNvCxnSpPr>
          <p:nvPr/>
        </p:nvCxnSpPr>
        <p:spPr>
          <a:xfrm>
            <a:off x="6818812" y="3012492"/>
            <a:ext cx="1280513" cy="41324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Elbow Connector 77">
            <a:extLst>
              <a:ext uri="{FF2B5EF4-FFF2-40B4-BE49-F238E27FC236}">
                <a16:creationId xmlns:a16="http://schemas.microsoft.com/office/drawing/2014/main" id="{FC9F3D40-F17B-40BF-8D9A-478E80C447F4}"/>
              </a:ext>
            </a:extLst>
          </p:cNvPr>
          <p:cNvCxnSpPr>
            <a:cxnSpLocks/>
            <a:stCxn id="63" idx="3"/>
            <a:endCxn id="50" idx="1"/>
          </p:cNvCxnSpPr>
          <p:nvPr/>
        </p:nvCxnSpPr>
        <p:spPr>
          <a:xfrm flipV="1">
            <a:off x="6808058" y="3425733"/>
            <a:ext cx="1291266" cy="141426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Elbow Connector 77">
            <a:extLst>
              <a:ext uri="{FF2B5EF4-FFF2-40B4-BE49-F238E27FC236}">
                <a16:creationId xmlns:a16="http://schemas.microsoft.com/office/drawing/2014/main" id="{9CA48A4A-ED96-4929-9296-0C02A3EEBF2D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6807451" y="3609333"/>
            <a:ext cx="1291266" cy="1699033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ítulo 1">
            <a:extLst>
              <a:ext uri="{FF2B5EF4-FFF2-40B4-BE49-F238E27FC236}">
                <a16:creationId xmlns:a16="http://schemas.microsoft.com/office/drawing/2014/main" id="{8CE97193-AFB7-4323-9EB4-1C3FBFBFBB0E}"/>
              </a:ext>
            </a:extLst>
          </p:cNvPr>
          <p:cNvSpPr txBox="1">
            <a:spLocks/>
          </p:cNvSpPr>
          <p:nvPr/>
        </p:nvSpPr>
        <p:spPr>
          <a:xfrm>
            <a:off x="333649" y="30374"/>
            <a:ext cx="9601200" cy="1015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Sustainable Buildings Partnership </a:t>
            </a:r>
          </a:p>
        </p:txBody>
      </p:sp>
    </p:spTree>
    <p:extLst>
      <p:ext uri="{BB962C8B-B14F-4D97-AF65-F5344CB8AC3E}">
        <p14:creationId xmlns:p14="http://schemas.microsoft.com/office/powerpoint/2010/main" val="34450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3617531"/>
            <a:ext cx="12192000" cy="324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Imagen 17" descr="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00365" y="3540129"/>
            <a:ext cx="9884277" cy="792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noProof="1">
                <a:solidFill>
                  <a:schemeClr val="bg1"/>
                </a:solidFill>
              </a:rPr>
              <a:t>Thank you very much for your attention</a:t>
            </a:r>
            <a:endParaRPr lang="es-ES" sz="4000" b="1" noProof="1">
              <a:solidFill>
                <a:srgbClr val="FFFFFF"/>
              </a:solidFill>
            </a:endParaRPr>
          </a:p>
        </p:txBody>
      </p:sp>
      <p:pic>
        <p:nvPicPr>
          <p:cNvPr id="8" name="Imagen 15" descr="Logoaa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1"/>
          <a:stretch/>
        </p:blipFill>
        <p:spPr>
          <a:xfrm>
            <a:off x="1111200" y="5216501"/>
            <a:ext cx="2341127" cy="809563"/>
          </a:xfrm>
          <a:prstGeom prst="rect">
            <a:avLst/>
          </a:prstGeom>
        </p:spPr>
      </p:pic>
      <p:pic>
        <p:nvPicPr>
          <p:cNvPr id="11" name="Imagen 10" descr="\\svrficheros\AAE\01_DG\Dep_IP\GENERAL\GENERAL 2019\Logo_AAE_Nuevo\Loco_Agencia_Ene2019.jpg">
            <a:extLst>
              <a:ext uri="{FF2B5EF4-FFF2-40B4-BE49-F238E27FC236}">
                <a16:creationId xmlns:a16="http://schemas.microsoft.com/office/drawing/2014/main" id="{B6064599-DD63-464D-97AA-B71EAC1DD9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11" y="5308226"/>
            <a:ext cx="3106324" cy="71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68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770867" y="6323462"/>
            <a:ext cx="2844800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6C8D6197-6D80-4D61-82BC-9BA034CB9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882859"/>
              </p:ext>
            </p:extLst>
          </p:nvPr>
        </p:nvGraphicFramePr>
        <p:xfrm>
          <a:off x="1072460" y="1580765"/>
          <a:ext cx="10544175" cy="449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Picture 3">
            <a:extLst>
              <a:ext uri="{FF2B5EF4-FFF2-40B4-BE49-F238E27FC236}">
                <a16:creationId xmlns:a16="http://schemas.microsoft.com/office/drawing/2014/main" id="{562BFC68-967F-4D02-A45C-B8B03FCC0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r="48719"/>
          <a:stretch/>
        </p:blipFill>
        <p:spPr bwMode="auto">
          <a:xfrm>
            <a:off x="1072460" y="2905769"/>
            <a:ext cx="1541402" cy="14983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42" name="Imagen 41" descr="\\svrficheros\AAE\01_DG\Dep_IP\WEB\Imagenes\RECURSOS FOTOGRAFICOS WEB\RECURSOS FOTOGRAFICOS WEB\Producción bioamasa\Fábrica pellets.jpg">
            <a:extLst>
              <a:ext uri="{FF2B5EF4-FFF2-40B4-BE49-F238E27FC236}">
                <a16:creationId xmlns:a16="http://schemas.microsoft.com/office/drawing/2014/main" id="{C33F18FE-6992-4F24-888D-07842D9DB10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7624"/>
          <a:stretch/>
        </p:blipFill>
        <p:spPr bwMode="auto">
          <a:xfrm>
            <a:off x="880137" y="4547395"/>
            <a:ext cx="2129518" cy="138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" y="-128122"/>
            <a:ext cx="10221707" cy="1678752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Energy: Regional context of Andalusia  </a:t>
            </a:r>
          </a:p>
        </p:txBody>
      </p:sp>
    </p:spTree>
    <p:extLst>
      <p:ext uri="{BB962C8B-B14F-4D97-AF65-F5344CB8AC3E}">
        <p14:creationId xmlns:p14="http://schemas.microsoft.com/office/powerpoint/2010/main" val="22288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D98C3D7-F758-4EE5-A2FB-83F4F69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7" y="-89209"/>
            <a:ext cx="9601200" cy="1678752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Smart Specialisation Strategy on Energy  </a:t>
            </a:r>
          </a:p>
        </p:txBody>
      </p:sp>
      <p:sp>
        <p:nvSpPr>
          <p:cNvPr id="8" name="15 Rectángulo">
            <a:hlinkClick r:id="rId3" action="ppaction://hlinksldjump"/>
            <a:extLst>
              <a:ext uri="{FF2B5EF4-FFF2-40B4-BE49-F238E27FC236}">
                <a16:creationId xmlns:a16="http://schemas.microsoft.com/office/drawing/2014/main" id="{E4812177-C955-46D8-8E83-02B7D2F654B8}"/>
              </a:ext>
            </a:extLst>
          </p:cNvPr>
          <p:cNvSpPr/>
          <p:nvPr/>
        </p:nvSpPr>
        <p:spPr>
          <a:xfrm>
            <a:off x="1248107" y="2453314"/>
            <a:ext cx="297700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s-ES" sz="1600" b="1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</a:t>
            </a:r>
            <a:r>
              <a:rPr lang="es-ES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</a:t>
            </a:r>
            <a:endParaRPr lang="es-ES" sz="16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3" descr="C:\TRABAJOS\RIS3_arenal_oct2014\renovables.emf">
            <a:extLst>
              <a:ext uri="{FF2B5EF4-FFF2-40B4-BE49-F238E27FC236}">
                <a16:creationId xmlns:a16="http://schemas.microsoft.com/office/drawing/2014/main" id="{99F66D67-D4E0-4BDB-8E79-A920777B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5" y="1363506"/>
            <a:ext cx="1171950" cy="18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7 Rectángulo redondeado">
            <a:extLst>
              <a:ext uri="{FF2B5EF4-FFF2-40B4-BE49-F238E27FC236}">
                <a16:creationId xmlns:a16="http://schemas.microsoft.com/office/drawing/2014/main" id="{B4C0E897-E9C3-41DD-8FE5-36E72988C280}"/>
              </a:ext>
            </a:extLst>
          </p:cNvPr>
          <p:cNvSpPr/>
          <p:nvPr/>
        </p:nvSpPr>
        <p:spPr>
          <a:xfrm>
            <a:off x="5655071" y="1738225"/>
            <a:ext cx="5107149" cy="7150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Development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land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and marine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renewable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9 Rectángulo redondeado">
            <a:extLst>
              <a:ext uri="{FF2B5EF4-FFF2-40B4-BE49-F238E27FC236}">
                <a16:creationId xmlns:a16="http://schemas.microsoft.com/office/drawing/2014/main" id="{B32A2AF0-EFF3-4178-92D0-8F244F78A665}"/>
              </a:ext>
            </a:extLst>
          </p:cNvPr>
          <p:cNvSpPr/>
          <p:nvPr/>
        </p:nvSpPr>
        <p:spPr>
          <a:xfrm>
            <a:off x="5638220" y="2534094"/>
            <a:ext cx="5107149" cy="4086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smart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grids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769179EB-5584-4373-A0EE-8778A03EBF5F}"/>
              </a:ext>
            </a:extLst>
          </p:cNvPr>
          <p:cNvSpPr/>
          <p:nvPr/>
        </p:nvSpPr>
        <p:spPr>
          <a:xfrm>
            <a:off x="5638219" y="3175213"/>
            <a:ext cx="5107149" cy="4086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High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capacity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systems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storage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23 Rectángulo redondeado">
            <a:extLst>
              <a:ext uri="{FF2B5EF4-FFF2-40B4-BE49-F238E27FC236}">
                <a16:creationId xmlns:a16="http://schemas.microsoft.com/office/drawing/2014/main" id="{34CA4406-01ED-48AB-B145-2CDEBAE926A5}"/>
              </a:ext>
            </a:extLst>
          </p:cNvPr>
          <p:cNvSpPr/>
          <p:nvPr/>
        </p:nvSpPr>
        <p:spPr>
          <a:xfrm>
            <a:off x="5608628" y="3870443"/>
            <a:ext cx="5107149" cy="7150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efficiency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businesses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houses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institutions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25 Rectángulo redondeado">
            <a:extLst>
              <a:ext uri="{FF2B5EF4-FFF2-40B4-BE49-F238E27FC236}">
                <a16:creationId xmlns:a16="http://schemas.microsoft.com/office/drawing/2014/main" id="{D591731E-9DD4-4A84-9719-6532EB4B5D8F}"/>
              </a:ext>
            </a:extLst>
          </p:cNvPr>
          <p:cNvSpPr/>
          <p:nvPr/>
        </p:nvSpPr>
        <p:spPr>
          <a:xfrm>
            <a:off x="5608628" y="4666312"/>
            <a:ext cx="5107149" cy="4086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sustainability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 rural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areas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27 Rectángulo redondeado">
            <a:extLst>
              <a:ext uri="{FF2B5EF4-FFF2-40B4-BE49-F238E27FC236}">
                <a16:creationId xmlns:a16="http://schemas.microsoft.com/office/drawing/2014/main" id="{B9B3BF50-D446-4D94-8A4B-2A776D909793}"/>
              </a:ext>
            </a:extLst>
          </p:cNvPr>
          <p:cNvSpPr/>
          <p:nvPr/>
        </p:nvSpPr>
        <p:spPr>
          <a:xfrm>
            <a:off x="5608628" y="5206790"/>
            <a:ext cx="5107149" cy="7150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2000"/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New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construction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designs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materials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sustainable</a:t>
            </a:r>
            <a:r>
              <a:rPr lang="es-ES" b="1" dirty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processes</a:t>
            </a:r>
            <a:endParaRPr lang="es-ES" b="1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Flecha a la derecha con bandas 1">
            <a:extLst>
              <a:ext uri="{FF2B5EF4-FFF2-40B4-BE49-F238E27FC236}">
                <a16:creationId xmlns:a16="http://schemas.microsoft.com/office/drawing/2014/main" id="{70D2CE6F-9773-42E3-A9A8-60F4CE584D2D}"/>
              </a:ext>
            </a:extLst>
          </p:cNvPr>
          <p:cNvSpPr/>
          <p:nvPr/>
        </p:nvSpPr>
        <p:spPr>
          <a:xfrm>
            <a:off x="5148101" y="1947564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echa a la derecha con bandas 21">
            <a:extLst>
              <a:ext uri="{FF2B5EF4-FFF2-40B4-BE49-F238E27FC236}">
                <a16:creationId xmlns:a16="http://schemas.microsoft.com/office/drawing/2014/main" id="{FAA8361D-BAC1-4EBF-8A44-102FB13A115C}"/>
              </a:ext>
            </a:extLst>
          </p:cNvPr>
          <p:cNvSpPr/>
          <p:nvPr/>
        </p:nvSpPr>
        <p:spPr>
          <a:xfrm>
            <a:off x="5148101" y="2556616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echa a la derecha con bandas 22">
            <a:extLst>
              <a:ext uri="{FF2B5EF4-FFF2-40B4-BE49-F238E27FC236}">
                <a16:creationId xmlns:a16="http://schemas.microsoft.com/office/drawing/2014/main" id="{1DD33E76-BDF9-4469-9AC7-DD10B9952A56}"/>
              </a:ext>
            </a:extLst>
          </p:cNvPr>
          <p:cNvSpPr/>
          <p:nvPr/>
        </p:nvSpPr>
        <p:spPr>
          <a:xfrm>
            <a:off x="5148101" y="4059178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echa a la derecha con bandas 23">
            <a:extLst>
              <a:ext uri="{FF2B5EF4-FFF2-40B4-BE49-F238E27FC236}">
                <a16:creationId xmlns:a16="http://schemas.microsoft.com/office/drawing/2014/main" id="{7975C6FD-C06B-4B1C-94D2-D41CD3D8A93B}"/>
              </a:ext>
            </a:extLst>
          </p:cNvPr>
          <p:cNvSpPr/>
          <p:nvPr/>
        </p:nvSpPr>
        <p:spPr>
          <a:xfrm>
            <a:off x="5148101" y="4785022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echa a la derecha con bandas 24">
            <a:extLst>
              <a:ext uri="{FF2B5EF4-FFF2-40B4-BE49-F238E27FC236}">
                <a16:creationId xmlns:a16="http://schemas.microsoft.com/office/drawing/2014/main" id="{E088A9EA-F34C-4C39-81F3-6C59E05F92DD}"/>
              </a:ext>
            </a:extLst>
          </p:cNvPr>
          <p:cNvSpPr/>
          <p:nvPr/>
        </p:nvSpPr>
        <p:spPr>
          <a:xfrm>
            <a:off x="5148101" y="5359262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echa a la derecha con bandas 25">
            <a:extLst>
              <a:ext uri="{FF2B5EF4-FFF2-40B4-BE49-F238E27FC236}">
                <a16:creationId xmlns:a16="http://schemas.microsoft.com/office/drawing/2014/main" id="{A17224BD-7D98-4CCE-A7CC-0781160B1887}"/>
              </a:ext>
            </a:extLst>
          </p:cNvPr>
          <p:cNvSpPr/>
          <p:nvPr/>
        </p:nvSpPr>
        <p:spPr>
          <a:xfrm>
            <a:off x="5148101" y="3265179"/>
            <a:ext cx="623481" cy="27601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13 CuadroTexto">
            <a:extLst>
              <a:ext uri="{FF2B5EF4-FFF2-40B4-BE49-F238E27FC236}">
                <a16:creationId xmlns:a16="http://schemas.microsoft.com/office/drawing/2014/main" id="{3E9990B3-7882-45C6-8F61-9FE1ADE5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55" y="3636100"/>
            <a:ext cx="2448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GB" altLang="es-ES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Principle of governance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412CFDD-86D2-4F23-AE82-B0B2DE43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8107" y="4020507"/>
            <a:ext cx="2724324" cy="180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16" y="-88812"/>
            <a:ext cx="10617080" cy="1678752"/>
          </a:xfrm>
        </p:spPr>
        <p:txBody>
          <a:bodyPr>
            <a:noAutofit/>
          </a:bodyPr>
          <a:lstStyle/>
          <a:p>
            <a:pPr algn="l"/>
            <a:r>
              <a:rPr lang="en-US" sz="3500" b="1" noProof="1">
                <a:solidFill>
                  <a:srgbClr val="FFFFFF"/>
                </a:solidFill>
              </a:rPr>
              <a:t>Regional Policy for a low carbon economy in 2014-2020</a:t>
            </a:r>
            <a:endParaRPr lang="es-ES" sz="3500" b="1" noProof="1">
              <a:solidFill>
                <a:srgbClr val="FFFFFF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49284795"/>
              </p:ext>
            </p:extLst>
          </p:nvPr>
        </p:nvGraphicFramePr>
        <p:xfrm>
          <a:off x="497686" y="918558"/>
          <a:ext cx="9662314" cy="429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00" y="3727099"/>
            <a:ext cx="1198240" cy="1174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90" y="3683563"/>
            <a:ext cx="1359243" cy="11682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1" y="3156505"/>
            <a:ext cx="1471277" cy="12659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86" y="4267701"/>
            <a:ext cx="1204252" cy="8389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397744" y="2447229"/>
            <a:ext cx="1453004" cy="1015663"/>
          </a:xfrm>
          <a:prstGeom prst="rect">
            <a:avLst/>
          </a:prstGeom>
          <a:solidFill>
            <a:srgbClr val="70AD4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LOW CARBON ECONOMY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BEDB51-7E41-49B5-AE4C-68CAD12AE210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4090866" y="5020885"/>
            <a:ext cx="2049319" cy="838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9 Cerrar llave"/>
          <p:cNvSpPr/>
          <p:nvPr/>
        </p:nvSpPr>
        <p:spPr>
          <a:xfrm>
            <a:off x="4030088" y="2025257"/>
            <a:ext cx="339365" cy="3361476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36" y="1710828"/>
            <a:ext cx="5767104" cy="41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2588466"/>
            <a:ext cx="2008149" cy="2008149"/>
          </a:xfrm>
          <a:prstGeom prst="rect">
            <a:avLst/>
          </a:prstGeom>
        </p:spPr>
      </p:pic>
      <p:sp>
        <p:nvSpPr>
          <p:cNvPr id="11" name="CuadroTexto 3"/>
          <p:cNvSpPr txBox="1"/>
          <p:nvPr/>
        </p:nvSpPr>
        <p:spPr>
          <a:xfrm>
            <a:off x="6064830" y="1867765"/>
            <a:ext cx="42420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REDUCE BY 25% THE TENDENTIAL PRIMARY ENERGY CONSUMPTION</a:t>
            </a:r>
          </a:p>
        </p:txBody>
      </p:sp>
      <p:sp>
        <p:nvSpPr>
          <p:cNvPr id="12" name="CuadroTexto 10"/>
          <p:cNvSpPr txBox="1"/>
          <p:nvPr/>
        </p:nvSpPr>
        <p:spPr>
          <a:xfrm>
            <a:off x="6064830" y="2733288"/>
            <a:ext cx="42420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PROVIDE 25% OF FINAL GROSS ENERGY CONSUMPTION WITH RENEWABLE ENERGY</a:t>
            </a:r>
          </a:p>
        </p:txBody>
      </p:sp>
      <p:sp>
        <p:nvSpPr>
          <p:cNvPr id="13" name="CuadroTexto 11"/>
          <p:cNvSpPr txBox="1"/>
          <p:nvPr/>
        </p:nvSpPr>
        <p:spPr>
          <a:xfrm>
            <a:off x="6064830" y="3560826"/>
            <a:ext cx="42420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5% SELF-CONSUMPTION OF ELECTRICITY GENERATED WITH RENEWABLE SOURCES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6081827" y="4388364"/>
            <a:ext cx="42420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DECARBONIZE THE ENERGY CONSUMPTION BY 30% COMPARED TO 2007</a:t>
            </a:r>
          </a:p>
        </p:txBody>
      </p:sp>
      <p:sp>
        <p:nvSpPr>
          <p:cNvPr id="15" name="CuadroTexto 13"/>
          <p:cNvSpPr txBox="1"/>
          <p:nvPr/>
        </p:nvSpPr>
        <p:spPr>
          <a:xfrm>
            <a:off x="6064830" y="5177321"/>
            <a:ext cx="424206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IMPROVE BY 15% THE QUALITY OF ENERGY SUPPLY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D3B508E-240F-46AE-BFB7-DB06FF92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16" y="-88812"/>
            <a:ext cx="10617080" cy="1678752"/>
          </a:xfrm>
        </p:spPr>
        <p:txBody>
          <a:bodyPr>
            <a:noAutofit/>
          </a:bodyPr>
          <a:lstStyle/>
          <a:p>
            <a:pPr algn="l"/>
            <a:r>
              <a:rPr lang="en-US" sz="3500" b="1" noProof="1">
                <a:solidFill>
                  <a:srgbClr val="FFFFFF"/>
                </a:solidFill>
              </a:rPr>
              <a:t>Regional Policy for a low carbon economy in 2014-2020</a:t>
            </a:r>
            <a:endParaRPr lang="es-ES" sz="3500" b="1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389" y="-188140"/>
            <a:ext cx="11347628" cy="1789024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Energy and Innovation in the Regional Policy for a low carbon economy 2014-2020 </a:t>
            </a:r>
          </a:p>
        </p:txBody>
      </p:sp>
      <p:sp>
        <p:nvSpPr>
          <p:cNvPr id="8" name="9 Cerrar llave"/>
          <p:cNvSpPr/>
          <p:nvPr/>
        </p:nvSpPr>
        <p:spPr>
          <a:xfrm>
            <a:off x="2501793" y="1837116"/>
            <a:ext cx="428817" cy="397031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" y="2176482"/>
            <a:ext cx="2008149" cy="20081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AF319A-0A01-4A25-A291-4B2085E29E0D}"/>
              </a:ext>
            </a:extLst>
          </p:cNvPr>
          <p:cNvSpPr/>
          <p:nvPr/>
        </p:nvSpPr>
        <p:spPr>
          <a:xfrm>
            <a:off x="3123978" y="1571100"/>
            <a:ext cx="85743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Incentives for energy innovation and transfer of results</a:t>
            </a:r>
            <a:endParaRPr lang="es-ES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Dissemination and </a:t>
            </a:r>
            <a:r>
              <a:rPr lang="en-US" sz="2000" b="1" dirty="0" err="1">
                <a:latin typeface="+mj-lt"/>
              </a:rPr>
              <a:t>commercialisation</a:t>
            </a:r>
            <a:r>
              <a:rPr lang="en-US" sz="2000" b="1" dirty="0">
                <a:latin typeface="+mj-lt"/>
              </a:rPr>
              <a:t> of research results and promotion of technology transfer</a:t>
            </a:r>
            <a:endParaRPr lang="es-ES" sz="2000" b="1" dirty="0">
              <a:latin typeface="+mj-lt"/>
            </a:endParaRPr>
          </a:p>
          <a:p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+mj-lt"/>
              </a:rPr>
              <a:t>Internationalisation</a:t>
            </a:r>
            <a:r>
              <a:rPr lang="en-US" sz="2000" b="1" dirty="0">
                <a:latin typeface="+mj-lt"/>
              </a:rPr>
              <a:t> of the Andalusian energy sector: improvement of the capacities of Andalusian companies to </a:t>
            </a:r>
            <a:r>
              <a:rPr lang="en-US" sz="2000" b="1" dirty="0" err="1">
                <a:latin typeface="+mj-lt"/>
              </a:rPr>
              <a:t>favour</a:t>
            </a:r>
            <a:r>
              <a:rPr lang="en-US" sz="2000" b="1" dirty="0">
                <a:latin typeface="+mj-lt"/>
              </a:rPr>
              <a:t> their presence in international markets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Innovation in energy technologies and increase in the potential and use of </a:t>
            </a:r>
            <a:r>
              <a:rPr lang="es-ES" sz="2000" b="1" dirty="0" err="1">
                <a:latin typeface="+mj-lt"/>
              </a:rPr>
              <a:t>autochthonous</a:t>
            </a:r>
            <a:r>
              <a:rPr lang="es-ES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energy resources</a:t>
            </a:r>
            <a:endParaRPr lang="es-ES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Roadmap for the development of biorefineries in Andalusia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Development of the hydrogen economy in Andalusia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389" y="-188140"/>
            <a:ext cx="11347628" cy="1789024"/>
          </a:xfrm>
        </p:spPr>
        <p:txBody>
          <a:bodyPr>
            <a:noAutofit/>
          </a:bodyPr>
          <a:lstStyle/>
          <a:p>
            <a:pPr algn="l"/>
            <a:r>
              <a:rPr lang="es-ES" sz="3500" b="1" noProof="1">
                <a:solidFill>
                  <a:srgbClr val="FFFFFF"/>
                </a:solidFill>
              </a:rPr>
              <a:t>Industrial Policy: objectives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68D1E5-79B6-4BF0-8CAA-215F3A1371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9406643" y="39657"/>
            <a:ext cx="2647865" cy="101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854E7816-6333-4F6D-ACB2-C58A68EDA018}"/>
              </a:ext>
            </a:extLst>
          </p:cNvPr>
          <p:cNvSpPr txBox="1"/>
          <p:nvPr/>
        </p:nvSpPr>
        <p:spPr>
          <a:xfrm>
            <a:off x="8674571" y="6693597"/>
            <a:ext cx="2519640" cy="383040"/>
          </a:xfrm>
          <a:prstGeom prst="rect">
            <a:avLst/>
          </a:prstGeom>
          <a:noFill/>
          <a:ln>
            <a:noFill/>
          </a:ln>
        </p:spPr>
        <p:txBody>
          <a:bodyPr lIns="102960" tIns="51480" rIns="102960" bIns="51480" anchor="ctr"/>
          <a:lstStyle/>
          <a:p>
            <a:pPr algn="r">
              <a:lnSpc>
                <a:spcPct val="100000"/>
              </a:lnSpc>
            </a:pPr>
            <a:fld id="{083B993E-DEB9-453F-B2E5-FB0EFB18AFA7}" type="slidenum">
              <a:rPr lang="es-ES" sz="13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7F6A0972-478C-473B-8126-48BD54AB1049}"/>
              </a:ext>
            </a:extLst>
          </p:cNvPr>
          <p:cNvSpPr/>
          <p:nvPr/>
        </p:nvSpPr>
        <p:spPr>
          <a:xfrm>
            <a:off x="365760" y="1100880"/>
            <a:ext cx="1843560" cy="5743440"/>
          </a:xfrm>
          <a:prstGeom prst="roundRect">
            <a:avLst>
              <a:gd name="adj" fmla="val 10000"/>
            </a:avLst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4093200" anchor="ctr"/>
          <a:lstStyle/>
          <a:p>
            <a:pPr algn="ctr">
              <a:lnSpc>
                <a:spcPct val="90000"/>
              </a:lnSpc>
            </a:pP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Industrialise</a:t>
            </a:r>
            <a:r>
              <a:rPr lang="es-ES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Andalusia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7B37923F-639D-43E4-BCDC-32475EC2BC79}"/>
              </a:ext>
            </a:extLst>
          </p:cNvPr>
          <p:cNvSpPr/>
          <p:nvPr/>
        </p:nvSpPr>
        <p:spPr>
          <a:xfrm>
            <a:off x="550080" y="2575800"/>
            <a:ext cx="1474920" cy="859320"/>
          </a:xfrm>
          <a:prstGeom prst="roundRect">
            <a:avLst>
              <a:gd name="adj" fmla="val 10000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30600" rIns="40680" bIns="30600" anchor="ctr"/>
          <a:lstStyle/>
          <a:p>
            <a:pPr algn="ctr">
              <a:lnSpc>
                <a:spcPct val="9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and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id="{9AB4167F-8A4C-4B05-822C-67FA85B8D14B}"/>
              </a:ext>
            </a:extLst>
          </p:cNvPr>
          <p:cNvSpPr/>
          <p:nvPr/>
        </p:nvSpPr>
        <p:spPr>
          <a:xfrm>
            <a:off x="550080" y="3591720"/>
            <a:ext cx="1474920" cy="5792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Raise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GVA in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Andalusia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18%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83AE022D-7BCA-4E82-A5AB-360E69C7ABDF}"/>
              </a:ext>
            </a:extLst>
          </p:cNvPr>
          <p:cNvSpPr/>
          <p:nvPr/>
        </p:nvSpPr>
        <p:spPr>
          <a:xfrm>
            <a:off x="541080" y="4316760"/>
            <a:ext cx="1474920" cy="5792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+ 50% of GVA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generated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by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mediuim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technology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6">
            <a:extLst>
              <a:ext uri="{FF2B5EF4-FFF2-40B4-BE49-F238E27FC236}">
                <a16:creationId xmlns:a16="http://schemas.microsoft.com/office/drawing/2014/main" id="{95000513-F876-441D-ABBB-586199BD901C}"/>
              </a:ext>
            </a:extLst>
          </p:cNvPr>
          <p:cNvSpPr/>
          <p:nvPr/>
        </p:nvSpPr>
        <p:spPr>
          <a:xfrm>
            <a:off x="541080" y="5040000"/>
            <a:ext cx="1474920" cy="7754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+ 20%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manufacturing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companies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industrial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services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10 and 50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people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7">
            <a:extLst>
              <a:ext uri="{FF2B5EF4-FFF2-40B4-BE49-F238E27FC236}">
                <a16:creationId xmlns:a16="http://schemas.microsoft.com/office/drawing/2014/main" id="{71FF0A50-CF91-4C8B-AB9B-BC0E7D3711C0}"/>
              </a:ext>
            </a:extLst>
          </p:cNvPr>
          <p:cNvSpPr/>
          <p:nvPr/>
        </p:nvSpPr>
        <p:spPr>
          <a:xfrm>
            <a:off x="550080" y="5904000"/>
            <a:ext cx="1474920" cy="5792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- 5%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energy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intensity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Andalusian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8">
            <a:extLst>
              <a:ext uri="{FF2B5EF4-FFF2-40B4-BE49-F238E27FC236}">
                <a16:creationId xmlns:a16="http://schemas.microsoft.com/office/drawing/2014/main" id="{B6622546-5F39-432D-9297-DBCCEFF6C20C}"/>
              </a:ext>
            </a:extLst>
          </p:cNvPr>
          <p:cNvSpPr/>
          <p:nvPr/>
        </p:nvSpPr>
        <p:spPr>
          <a:xfrm>
            <a:off x="2347920" y="1100880"/>
            <a:ext cx="1629360" cy="5743440"/>
          </a:xfrm>
          <a:prstGeom prst="roundRect">
            <a:avLst>
              <a:gd name="adj" fmla="val 10000"/>
            </a:avLst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4093200" anchor="ctr"/>
          <a:lstStyle/>
          <a:p>
            <a:pPr algn="ctr">
              <a:lnSpc>
                <a:spcPct val="90000"/>
              </a:lnSpc>
            </a:pP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</a:t>
            </a:r>
            <a:r>
              <a:rPr lang="es-ES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industrial </a:t>
            </a: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9">
            <a:extLst>
              <a:ext uri="{FF2B5EF4-FFF2-40B4-BE49-F238E27FC236}">
                <a16:creationId xmlns:a16="http://schemas.microsoft.com/office/drawing/2014/main" id="{A762F275-557C-4A2E-A26D-8AE6BC04DA25}"/>
              </a:ext>
            </a:extLst>
          </p:cNvPr>
          <p:cNvSpPr/>
          <p:nvPr/>
        </p:nvSpPr>
        <p:spPr>
          <a:xfrm>
            <a:off x="2425320" y="2575800"/>
            <a:ext cx="1474920" cy="880200"/>
          </a:xfrm>
          <a:prstGeom prst="roundRect">
            <a:avLst>
              <a:gd name="adj" fmla="val 10000"/>
            </a:avLst>
          </a:prstGeom>
          <a:solidFill>
            <a:schemeClr val="accent2">
              <a:hueOff val="1063982"/>
              <a:satOff val="-1327"/>
              <a:lumOff val="312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30600" rIns="40680" bIns="30600" anchor="ctr"/>
          <a:lstStyle/>
          <a:p>
            <a:pPr algn="ctr">
              <a:lnSpc>
                <a:spcPct val="9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and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better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jobs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0">
            <a:extLst>
              <a:ext uri="{FF2B5EF4-FFF2-40B4-BE49-F238E27FC236}">
                <a16:creationId xmlns:a16="http://schemas.microsoft.com/office/drawing/2014/main" id="{4795C0A1-EB07-4BA8-9E48-5C1E3378620C}"/>
              </a:ext>
            </a:extLst>
          </p:cNvPr>
          <p:cNvSpPr/>
          <p:nvPr/>
        </p:nvSpPr>
        <p:spPr>
          <a:xfrm>
            <a:off x="2425320" y="3591720"/>
            <a:ext cx="1474920" cy="6368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industrial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1">
            <a:extLst>
              <a:ext uri="{FF2B5EF4-FFF2-40B4-BE49-F238E27FC236}">
                <a16:creationId xmlns:a16="http://schemas.microsoft.com/office/drawing/2014/main" id="{3A2C21AE-8713-46CD-AF04-739E1C851B1C}"/>
              </a:ext>
            </a:extLst>
          </p:cNvPr>
          <p:cNvSpPr/>
          <p:nvPr/>
        </p:nvSpPr>
        <p:spPr>
          <a:xfrm>
            <a:off x="2425320" y="4331160"/>
            <a:ext cx="1474920" cy="6368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employment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advanced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services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12">
            <a:extLst>
              <a:ext uri="{FF2B5EF4-FFF2-40B4-BE49-F238E27FC236}">
                <a16:creationId xmlns:a16="http://schemas.microsoft.com/office/drawing/2014/main" id="{749647EE-09CF-46EC-BB19-9C0A1959B951}"/>
              </a:ext>
            </a:extLst>
          </p:cNvPr>
          <p:cNvSpPr/>
          <p:nvPr/>
        </p:nvSpPr>
        <p:spPr>
          <a:xfrm>
            <a:off x="2425320" y="5112000"/>
            <a:ext cx="1474920" cy="6368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- 10%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temporality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13">
            <a:extLst>
              <a:ext uri="{FF2B5EF4-FFF2-40B4-BE49-F238E27FC236}">
                <a16:creationId xmlns:a16="http://schemas.microsoft.com/office/drawing/2014/main" id="{022C34E3-1631-4D4B-A781-1D8CB60659E7}"/>
              </a:ext>
            </a:extLst>
          </p:cNvPr>
          <p:cNvSpPr/>
          <p:nvPr/>
        </p:nvSpPr>
        <p:spPr>
          <a:xfrm>
            <a:off x="2442240" y="5840280"/>
            <a:ext cx="1474920" cy="6368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-30%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serious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fatal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accidents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14">
            <a:extLst>
              <a:ext uri="{FF2B5EF4-FFF2-40B4-BE49-F238E27FC236}">
                <a16:creationId xmlns:a16="http://schemas.microsoft.com/office/drawing/2014/main" id="{052EF232-727C-4FA1-BCAC-51E35A036A12}"/>
              </a:ext>
            </a:extLst>
          </p:cNvPr>
          <p:cNvSpPr/>
          <p:nvPr/>
        </p:nvSpPr>
        <p:spPr>
          <a:xfrm>
            <a:off x="4011479" y="998838"/>
            <a:ext cx="3067571" cy="57434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4093200" anchor="ctr"/>
          <a:lstStyle/>
          <a:p>
            <a:pPr algn="ctr">
              <a:lnSpc>
                <a:spcPct val="90000"/>
              </a:lnSpc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Improve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innovation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industry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5">
            <a:extLst>
              <a:ext uri="{FF2B5EF4-FFF2-40B4-BE49-F238E27FC236}">
                <a16:creationId xmlns:a16="http://schemas.microsoft.com/office/drawing/2014/main" id="{6521A55F-846A-4E9F-BF21-AB90A5309757}"/>
              </a:ext>
            </a:extLst>
          </p:cNvPr>
          <p:cNvSpPr/>
          <p:nvPr/>
        </p:nvSpPr>
        <p:spPr>
          <a:xfrm>
            <a:off x="4261681" y="2223135"/>
            <a:ext cx="2454564" cy="880200"/>
          </a:xfrm>
          <a:prstGeom prst="roundRect">
            <a:avLst>
              <a:gd name="adj" fmla="val 1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30600" rIns="40680" bIns="30600" anchor="ctr"/>
          <a:lstStyle/>
          <a:p>
            <a:pPr algn="ctr">
              <a:lnSpc>
                <a:spcPct val="90000"/>
              </a:lnSpc>
            </a:pPr>
            <a:r>
              <a:rPr lang="es-E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</a:t>
            </a:r>
            <a:r>
              <a:rPr lang="es-ES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innovation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6">
            <a:extLst>
              <a:ext uri="{FF2B5EF4-FFF2-40B4-BE49-F238E27FC236}">
                <a16:creationId xmlns:a16="http://schemas.microsoft.com/office/drawing/2014/main" id="{4800170E-1F54-43E5-9E04-2FB8851CF0DF}"/>
              </a:ext>
            </a:extLst>
          </p:cNvPr>
          <p:cNvSpPr/>
          <p:nvPr/>
        </p:nvSpPr>
        <p:spPr>
          <a:xfrm>
            <a:off x="4115879" y="3213821"/>
            <a:ext cx="2810513" cy="5792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Innovative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manufacturing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companies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X 2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7">
            <a:extLst>
              <a:ext uri="{FF2B5EF4-FFF2-40B4-BE49-F238E27FC236}">
                <a16:creationId xmlns:a16="http://schemas.microsoft.com/office/drawing/2014/main" id="{39E61509-E50B-475F-8171-1F94F9B391F7}"/>
              </a:ext>
            </a:extLst>
          </p:cNvPr>
          <p:cNvSpPr/>
          <p:nvPr/>
        </p:nvSpPr>
        <p:spPr>
          <a:xfrm>
            <a:off x="4115879" y="3831394"/>
            <a:ext cx="2810514" cy="1039644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+ 20%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innovation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intensity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companies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innovative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activities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industrial sector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18">
            <a:extLst>
              <a:ext uri="{FF2B5EF4-FFF2-40B4-BE49-F238E27FC236}">
                <a16:creationId xmlns:a16="http://schemas.microsoft.com/office/drawing/2014/main" id="{9F20D5DB-C314-49CE-83B2-FABCB2F09993}"/>
              </a:ext>
            </a:extLst>
          </p:cNvPr>
          <p:cNvSpPr/>
          <p:nvPr/>
        </p:nvSpPr>
        <p:spPr>
          <a:xfrm>
            <a:off x="4115879" y="4892187"/>
            <a:ext cx="2815972" cy="76104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+ 50 %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number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national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patent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appplications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19">
            <a:extLst>
              <a:ext uri="{FF2B5EF4-FFF2-40B4-BE49-F238E27FC236}">
                <a16:creationId xmlns:a16="http://schemas.microsoft.com/office/drawing/2014/main" id="{7A1C0A04-08B2-489D-9D9A-F6B0AA549799}"/>
              </a:ext>
            </a:extLst>
          </p:cNvPr>
          <p:cNvSpPr/>
          <p:nvPr/>
        </p:nvSpPr>
        <p:spPr>
          <a:xfrm>
            <a:off x="4103685" y="5698803"/>
            <a:ext cx="2835050" cy="783171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+ 100 %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companies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industrial sector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incorporating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into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digital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market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20">
            <a:extLst>
              <a:ext uri="{FF2B5EF4-FFF2-40B4-BE49-F238E27FC236}">
                <a16:creationId xmlns:a16="http://schemas.microsoft.com/office/drawing/2014/main" id="{A6B20649-4AA0-4EA0-94B9-B91E4A9CE733}"/>
              </a:ext>
            </a:extLst>
          </p:cNvPr>
          <p:cNvSpPr/>
          <p:nvPr/>
        </p:nvSpPr>
        <p:spPr>
          <a:xfrm>
            <a:off x="7198571" y="1121877"/>
            <a:ext cx="2253600" cy="5743440"/>
          </a:xfrm>
          <a:prstGeom prst="roundRect">
            <a:avLst>
              <a:gd name="adj" fmla="val 10000"/>
            </a:avLst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4093200" anchor="ctr"/>
          <a:lstStyle/>
          <a:p>
            <a:pPr algn="ctr">
              <a:lnSpc>
                <a:spcPct val="90000"/>
              </a:lnSpc>
            </a:pPr>
            <a:r>
              <a:rPr lang="es-ES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Industrial </a:t>
            </a: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internationalisation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21">
            <a:extLst>
              <a:ext uri="{FF2B5EF4-FFF2-40B4-BE49-F238E27FC236}">
                <a16:creationId xmlns:a16="http://schemas.microsoft.com/office/drawing/2014/main" id="{103BDEAE-535B-4354-8C59-E5DEEC3BC76C}"/>
              </a:ext>
            </a:extLst>
          </p:cNvPr>
          <p:cNvSpPr/>
          <p:nvPr/>
        </p:nvSpPr>
        <p:spPr>
          <a:xfrm>
            <a:off x="7482971" y="2596797"/>
            <a:ext cx="1743120" cy="880200"/>
          </a:xfrm>
          <a:prstGeom prst="roundRect">
            <a:avLst>
              <a:gd name="adj" fmla="val 10000"/>
            </a:avLst>
          </a:prstGeom>
          <a:solidFill>
            <a:schemeClr val="accent2">
              <a:hueOff val="3191945"/>
              <a:satOff val="-3981"/>
              <a:lumOff val="936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30600" rIns="40680" bIns="30600" anchor="ctr"/>
          <a:lstStyle/>
          <a:p>
            <a:pPr algn="ctr">
              <a:lnSpc>
                <a:spcPct val="9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exporting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companies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greater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foreign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investment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22">
            <a:extLst>
              <a:ext uri="{FF2B5EF4-FFF2-40B4-BE49-F238E27FC236}">
                <a16:creationId xmlns:a16="http://schemas.microsoft.com/office/drawing/2014/main" id="{F1DA4E80-4FA9-4B77-84EC-798C33B06543}"/>
              </a:ext>
            </a:extLst>
          </p:cNvPr>
          <p:cNvSpPr/>
          <p:nvPr/>
        </p:nvSpPr>
        <p:spPr>
          <a:xfrm>
            <a:off x="7380011" y="3612717"/>
            <a:ext cx="1913400" cy="86472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+ 20%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exporting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companies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manufacturing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industry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volume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more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than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50,000 €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annually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23">
            <a:extLst>
              <a:ext uri="{FF2B5EF4-FFF2-40B4-BE49-F238E27FC236}">
                <a16:creationId xmlns:a16="http://schemas.microsoft.com/office/drawing/2014/main" id="{4B941645-41C4-4069-9CE2-48A14235E460}"/>
              </a:ext>
            </a:extLst>
          </p:cNvPr>
          <p:cNvSpPr/>
          <p:nvPr/>
        </p:nvSpPr>
        <p:spPr>
          <a:xfrm>
            <a:off x="7482971" y="4628997"/>
            <a:ext cx="1707480" cy="55944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+ 20%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amount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exports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manufacturing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industries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CustomShape 24">
            <a:extLst>
              <a:ext uri="{FF2B5EF4-FFF2-40B4-BE49-F238E27FC236}">
                <a16:creationId xmlns:a16="http://schemas.microsoft.com/office/drawing/2014/main" id="{5FB52780-98AA-40A8-9CD0-10E551B3B297}"/>
              </a:ext>
            </a:extLst>
          </p:cNvPr>
          <p:cNvSpPr/>
          <p:nvPr/>
        </p:nvSpPr>
        <p:spPr>
          <a:xfrm>
            <a:off x="7495211" y="5324877"/>
            <a:ext cx="1665360" cy="50904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+ 50%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mediuim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technology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25">
            <a:extLst>
              <a:ext uri="{FF2B5EF4-FFF2-40B4-BE49-F238E27FC236}">
                <a16:creationId xmlns:a16="http://schemas.microsoft.com/office/drawing/2014/main" id="{FEF92BE7-017B-4386-AA1E-356C4BBC8847}"/>
              </a:ext>
            </a:extLst>
          </p:cNvPr>
          <p:cNvSpPr/>
          <p:nvPr/>
        </p:nvSpPr>
        <p:spPr>
          <a:xfrm>
            <a:off x="7370651" y="5972517"/>
            <a:ext cx="1967760" cy="67032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+ 30% 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FDI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manufacturing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industry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advanced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scientific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technical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services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framework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2014-2020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26">
            <a:extLst>
              <a:ext uri="{FF2B5EF4-FFF2-40B4-BE49-F238E27FC236}">
                <a16:creationId xmlns:a16="http://schemas.microsoft.com/office/drawing/2014/main" id="{2CBD3CD4-3696-43D9-B67B-34209EA8AF5C}"/>
              </a:ext>
            </a:extLst>
          </p:cNvPr>
          <p:cNvSpPr/>
          <p:nvPr/>
        </p:nvSpPr>
        <p:spPr>
          <a:xfrm>
            <a:off x="9591131" y="1121877"/>
            <a:ext cx="1843560" cy="5743440"/>
          </a:xfrm>
          <a:prstGeom prst="roundRect">
            <a:avLst>
              <a:gd name="adj" fmla="val 10000"/>
            </a:avLst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4093200" anchor="ctr"/>
          <a:lstStyle/>
          <a:p>
            <a:pPr algn="ctr">
              <a:lnSpc>
                <a:spcPct val="90000"/>
              </a:lnSpc>
            </a:pP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Relational</a:t>
            </a:r>
            <a:r>
              <a:rPr lang="es-ES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capital of </a:t>
            </a: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industrial </a:t>
            </a:r>
            <a:r>
              <a:rPr lang="es-ES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7">
            <a:extLst>
              <a:ext uri="{FF2B5EF4-FFF2-40B4-BE49-F238E27FC236}">
                <a16:creationId xmlns:a16="http://schemas.microsoft.com/office/drawing/2014/main" id="{80877BE2-4E78-44D8-93B4-DEF5397AACC9}"/>
              </a:ext>
            </a:extLst>
          </p:cNvPr>
          <p:cNvSpPr/>
          <p:nvPr/>
        </p:nvSpPr>
        <p:spPr>
          <a:xfrm>
            <a:off x="9757811" y="2596797"/>
            <a:ext cx="1474920" cy="880200"/>
          </a:xfrm>
          <a:prstGeom prst="roundRect">
            <a:avLst>
              <a:gd name="adj" fmla="val 10000"/>
            </a:avLst>
          </a:prstGeom>
          <a:solidFill>
            <a:schemeClr val="accent2">
              <a:hueOff val="4255926"/>
              <a:satOff val="-5308"/>
              <a:lumOff val="1248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30600" rIns="40680" bIns="30600" anchor="ctr"/>
          <a:lstStyle/>
          <a:p>
            <a:pPr algn="ctr">
              <a:lnSpc>
                <a:spcPct val="9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cooperation</a:t>
            </a:r>
            <a:r>
              <a:rPr lang="es-ES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s-ES" sz="1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collaboration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28">
            <a:extLst>
              <a:ext uri="{FF2B5EF4-FFF2-40B4-BE49-F238E27FC236}">
                <a16:creationId xmlns:a16="http://schemas.microsoft.com/office/drawing/2014/main" id="{13AA04AC-1F1C-40E3-ADA1-5F1F7028EB16}"/>
              </a:ext>
            </a:extLst>
          </p:cNvPr>
          <p:cNvSpPr/>
          <p:nvPr/>
        </p:nvSpPr>
        <p:spPr>
          <a:xfrm>
            <a:off x="9775451" y="3612717"/>
            <a:ext cx="1474920" cy="112824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+ 50 % of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companies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manufcaturing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industry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innovations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products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processes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realised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collaboration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9">
            <a:extLst>
              <a:ext uri="{FF2B5EF4-FFF2-40B4-BE49-F238E27FC236}">
                <a16:creationId xmlns:a16="http://schemas.microsoft.com/office/drawing/2014/main" id="{CD897D88-20F1-4AAE-B05D-4F29AB88FF09}"/>
              </a:ext>
            </a:extLst>
          </p:cNvPr>
          <p:cNvSpPr/>
          <p:nvPr/>
        </p:nvSpPr>
        <p:spPr>
          <a:xfrm>
            <a:off x="9790571" y="4940757"/>
            <a:ext cx="1474920" cy="112824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20880" rIns="28080" bIns="20880" anchor="ctr"/>
          <a:lstStyle/>
          <a:p>
            <a:pPr algn="ctr">
              <a:lnSpc>
                <a:spcPct val="90000"/>
              </a:lnSpc>
            </a:pP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+ 20% of directivas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companies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</a:t>
            </a:r>
            <a:r>
              <a:rPr lang="es-ES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</a:t>
            </a:r>
            <a:r>
              <a:rPr lang="es-ES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manufacturing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industry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in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advanced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scientific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and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technical</a:t>
            </a:r>
            <a:r>
              <a:rPr lang="es-ES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services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7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ncabezado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371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389" y="-188140"/>
            <a:ext cx="11347628" cy="1789024"/>
          </a:xfrm>
        </p:spPr>
        <p:txBody>
          <a:bodyPr>
            <a:noAutofit/>
          </a:bodyPr>
          <a:lstStyle/>
          <a:p>
            <a:pPr algn="l"/>
            <a:br>
              <a:rPr lang="es-ES" sz="3500" b="1" noProof="1">
                <a:solidFill>
                  <a:srgbClr val="FFFFFF"/>
                </a:solidFill>
              </a:rPr>
            </a:br>
            <a:r>
              <a:rPr lang="es-ES" sz="3500" b="1" noProof="1">
                <a:solidFill>
                  <a:srgbClr val="FFFFFF"/>
                </a:solidFill>
              </a:rPr>
              <a:t>Industrial Policy: AXIS AND ACTIONS</a:t>
            </a:r>
            <a:br>
              <a:rPr lang="es-ES" sz="3500" b="1" noProof="1">
                <a:solidFill>
                  <a:srgbClr val="FFFFFF"/>
                </a:solidFill>
              </a:rPr>
            </a:br>
            <a:endParaRPr lang="es-ES" sz="3500" b="1" noProof="1">
              <a:solidFill>
                <a:srgbClr val="FFFFFF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68D1E5-79B6-4BF0-8CAA-215F3A1371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6011" r="63125" b="13294"/>
          <a:stretch/>
        </p:blipFill>
        <p:spPr bwMode="auto">
          <a:xfrm>
            <a:off x="9406643" y="39657"/>
            <a:ext cx="2647865" cy="101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854E7816-6333-4F6D-ACB2-C58A68EDA018}"/>
              </a:ext>
            </a:extLst>
          </p:cNvPr>
          <p:cNvSpPr txBox="1"/>
          <p:nvPr/>
        </p:nvSpPr>
        <p:spPr>
          <a:xfrm>
            <a:off x="8674571" y="6693597"/>
            <a:ext cx="2519640" cy="383040"/>
          </a:xfrm>
          <a:prstGeom prst="rect">
            <a:avLst/>
          </a:prstGeom>
          <a:noFill/>
          <a:ln>
            <a:noFill/>
          </a:ln>
        </p:spPr>
        <p:txBody>
          <a:bodyPr lIns="102960" tIns="51480" rIns="102960" bIns="51480" anchor="ctr"/>
          <a:lstStyle/>
          <a:p>
            <a:pPr algn="r">
              <a:lnSpc>
                <a:spcPct val="100000"/>
              </a:lnSpc>
            </a:pPr>
            <a:fld id="{083B993E-DEB9-453F-B2E5-FB0EFB18AFA7}" type="slidenum">
              <a:rPr lang="es-ES" sz="13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CustomShape 4">
            <a:extLst>
              <a:ext uri="{FF2B5EF4-FFF2-40B4-BE49-F238E27FC236}">
                <a16:creationId xmlns:a16="http://schemas.microsoft.com/office/drawing/2014/main" id="{4A9DEDE3-93BE-45AB-8C0D-4660C32628D7}"/>
              </a:ext>
            </a:extLst>
          </p:cNvPr>
          <p:cNvSpPr/>
          <p:nvPr/>
        </p:nvSpPr>
        <p:spPr>
          <a:xfrm>
            <a:off x="1880280" y="1223392"/>
            <a:ext cx="2248200" cy="1348200"/>
          </a:xfrm>
          <a:prstGeom prst="rect">
            <a:avLst/>
          </a:prstGeom>
          <a:solidFill>
            <a:srgbClr val="C0504D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Efficient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and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competitive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industry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(11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1" name="CustomShape 5">
            <a:extLst>
              <a:ext uri="{FF2B5EF4-FFF2-40B4-BE49-F238E27FC236}">
                <a16:creationId xmlns:a16="http://schemas.microsoft.com/office/drawing/2014/main" id="{F28A282A-C613-4B20-B6C8-6C9300FC8D91}"/>
              </a:ext>
            </a:extLst>
          </p:cNvPr>
          <p:cNvSpPr/>
          <p:nvPr/>
        </p:nvSpPr>
        <p:spPr>
          <a:xfrm>
            <a:off x="4355280" y="1223392"/>
            <a:ext cx="2248200" cy="1348200"/>
          </a:xfrm>
          <a:prstGeom prst="rect">
            <a:avLst/>
          </a:prstGeom>
          <a:solidFill>
            <a:srgbClr val="BF674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Facilitating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technologies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(8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2" name="CustomShape 6">
            <a:extLst>
              <a:ext uri="{FF2B5EF4-FFF2-40B4-BE49-F238E27FC236}">
                <a16:creationId xmlns:a16="http://schemas.microsoft.com/office/drawing/2014/main" id="{95BA4648-32E6-4CF0-B1BC-DA7939143281}"/>
              </a:ext>
            </a:extLst>
          </p:cNvPr>
          <p:cNvSpPr/>
          <p:nvPr/>
        </p:nvSpPr>
        <p:spPr>
          <a:xfrm>
            <a:off x="6830280" y="1223392"/>
            <a:ext cx="2248200" cy="1348200"/>
          </a:xfrm>
          <a:prstGeom prst="rect">
            <a:avLst/>
          </a:prstGeom>
          <a:solidFill>
            <a:srgbClr val="BF7C50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Innovative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SMEs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(11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3" name="CustomShape 7">
            <a:extLst>
              <a:ext uri="{FF2B5EF4-FFF2-40B4-BE49-F238E27FC236}">
                <a16:creationId xmlns:a16="http://schemas.microsoft.com/office/drawing/2014/main" id="{9470EF65-9AD9-4DEF-805C-E3C2F18721D0}"/>
              </a:ext>
            </a:extLst>
          </p:cNvPr>
          <p:cNvSpPr/>
          <p:nvPr/>
        </p:nvSpPr>
        <p:spPr>
          <a:xfrm>
            <a:off x="1880280" y="2798392"/>
            <a:ext cx="2248200" cy="1348200"/>
          </a:xfrm>
          <a:prstGeom prst="rect">
            <a:avLst/>
          </a:prstGeom>
          <a:solidFill>
            <a:srgbClr val="BE9152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International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vocation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(3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4" name="CustomShape 8">
            <a:extLst>
              <a:ext uri="{FF2B5EF4-FFF2-40B4-BE49-F238E27FC236}">
                <a16:creationId xmlns:a16="http://schemas.microsoft.com/office/drawing/2014/main" id="{32C45B2E-81C8-400A-AE25-98B64D669992}"/>
              </a:ext>
            </a:extLst>
          </p:cNvPr>
          <p:cNvSpPr/>
          <p:nvPr/>
        </p:nvSpPr>
        <p:spPr>
          <a:xfrm>
            <a:off x="4355280" y="2798392"/>
            <a:ext cx="2248200" cy="1348200"/>
          </a:xfrm>
          <a:prstGeom prst="rect">
            <a:avLst/>
          </a:prstGeom>
          <a:solidFill>
            <a:srgbClr val="BDA554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Education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,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talent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and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creative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environment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(8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5" name="CustomShape 9">
            <a:extLst>
              <a:ext uri="{FF2B5EF4-FFF2-40B4-BE49-F238E27FC236}">
                <a16:creationId xmlns:a16="http://schemas.microsoft.com/office/drawing/2014/main" id="{122D1BD8-07FE-410F-A66E-5554BED165B9}"/>
              </a:ext>
            </a:extLst>
          </p:cNvPr>
          <p:cNvSpPr/>
          <p:nvPr/>
        </p:nvSpPr>
        <p:spPr>
          <a:xfrm>
            <a:off x="6830280" y="2798392"/>
            <a:ext cx="2248200" cy="1348200"/>
          </a:xfrm>
          <a:prstGeom prst="rect">
            <a:avLst/>
          </a:prstGeom>
          <a:solidFill>
            <a:srgbClr val="BCB85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Social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innovation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Innovación social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(14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6" name="CustomShape 10">
            <a:extLst>
              <a:ext uri="{FF2B5EF4-FFF2-40B4-BE49-F238E27FC236}">
                <a16:creationId xmlns:a16="http://schemas.microsoft.com/office/drawing/2014/main" id="{61FA6206-16E9-4CDB-8969-CC6351B5CA23}"/>
              </a:ext>
            </a:extLst>
          </p:cNvPr>
          <p:cNvSpPr/>
          <p:nvPr/>
        </p:nvSpPr>
        <p:spPr>
          <a:xfrm>
            <a:off x="3117960" y="4339688"/>
            <a:ext cx="2248200" cy="1348200"/>
          </a:xfrm>
          <a:prstGeom prst="rect">
            <a:avLst/>
          </a:prstGeom>
          <a:solidFill>
            <a:srgbClr val="AEBC57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Networking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(13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7" name="CustomShape 11">
            <a:extLst>
              <a:ext uri="{FF2B5EF4-FFF2-40B4-BE49-F238E27FC236}">
                <a16:creationId xmlns:a16="http://schemas.microsoft.com/office/drawing/2014/main" id="{8728A31B-2DC0-42B6-A072-DF6B77CF980F}"/>
              </a:ext>
            </a:extLst>
          </p:cNvPr>
          <p:cNvSpPr/>
          <p:nvPr/>
        </p:nvSpPr>
        <p:spPr>
          <a:xfrm>
            <a:off x="5592960" y="4319736"/>
            <a:ext cx="2248200" cy="1348200"/>
          </a:xfrm>
          <a:prstGeom prst="rect">
            <a:avLst/>
          </a:prstGeom>
          <a:solidFill>
            <a:srgbClr val="9BBB59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Infraestructures</a:t>
            </a:r>
            <a:endParaRPr lang="es-ES" sz="21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(7 </a:t>
            </a:r>
            <a:r>
              <a:rPr lang="es-ES" sz="2100" b="0" strike="noStrike" spc="-1" dirty="0" err="1">
                <a:solidFill>
                  <a:srgbClr val="FFFFFF"/>
                </a:solidFill>
                <a:latin typeface="Calibri"/>
                <a:ea typeface="DejaVu Sans"/>
              </a:rPr>
              <a:t>actions</a:t>
            </a:r>
            <a:r>
              <a:rPr lang="es-ES" sz="21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es-ES" sz="2100" b="1" strike="noStrike" spc="-1" dirty="0">
              <a:latin typeface="Arial"/>
            </a:endParaRPr>
          </a:p>
        </p:txBody>
      </p:sp>
      <p:sp>
        <p:nvSpPr>
          <p:cNvPr id="48" name="CustomShape 12">
            <a:extLst>
              <a:ext uri="{FF2B5EF4-FFF2-40B4-BE49-F238E27FC236}">
                <a16:creationId xmlns:a16="http://schemas.microsoft.com/office/drawing/2014/main" id="{EE801C03-56B3-4F42-8C37-5A31CF050942}"/>
              </a:ext>
            </a:extLst>
          </p:cNvPr>
          <p:cNvSpPr/>
          <p:nvPr/>
        </p:nvSpPr>
        <p:spPr>
          <a:xfrm>
            <a:off x="503337" y="5904256"/>
            <a:ext cx="9936663" cy="791744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1" strike="noStrike" spc="-1" dirty="0">
                <a:solidFill>
                  <a:schemeClr val="bg1"/>
                </a:solidFill>
                <a:latin typeface="Calibri"/>
                <a:ea typeface="DejaVu Sans"/>
              </a:rPr>
              <a:t>75 horizontal </a:t>
            </a:r>
            <a:r>
              <a:rPr lang="es-ES" sz="2400" b="1" strike="noStrike" spc="-1" dirty="0" err="1">
                <a:solidFill>
                  <a:schemeClr val="bg1"/>
                </a:solidFill>
                <a:latin typeface="Calibri"/>
                <a:ea typeface="DejaVu Sans"/>
              </a:rPr>
              <a:t>actions</a:t>
            </a:r>
            <a:endParaRPr lang="es-ES" sz="2400" b="1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Inspiración.thmx</Template>
  <TotalTime>0</TotalTime>
  <Words>1770</Words>
  <Application>Microsoft Office PowerPoint</Application>
  <PresentationFormat>Panorámica</PresentationFormat>
  <Paragraphs>323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 Unicode MS</vt:lpstr>
      <vt:lpstr>MS PGothic</vt:lpstr>
      <vt:lpstr>Arial</vt:lpstr>
      <vt:lpstr>Calibri</vt:lpstr>
      <vt:lpstr>CalibriLight</vt:lpstr>
      <vt:lpstr>Corbel</vt:lpstr>
      <vt:lpstr>DejaVu Sans</vt:lpstr>
      <vt:lpstr>Tahoma</vt:lpstr>
      <vt:lpstr>Times New Roman</vt:lpstr>
      <vt:lpstr>Verdana</vt:lpstr>
      <vt:lpstr>Wingdings</vt:lpstr>
      <vt:lpstr>Tema de Office</vt:lpstr>
      <vt:lpstr>Presentación de PowerPoint</vt:lpstr>
      <vt:lpstr>Energy: Regional context in Andalusia  </vt:lpstr>
      <vt:lpstr>Energy: Regional context of Andalusia  </vt:lpstr>
      <vt:lpstr>Smart Specialisation Strategy on Energy  </vt:lpstr>
      <vt:lpstr>Regional Policy for a low carbon economy in 2014-2020</vt:lpstr>
      <vt:lpstr>Regional Policy for a low carbon economy in 2014-2020</vt:lpstr>
      <vt:lpstr>Energy and Innovation in the Regional Policy for a low carbon economy 2014-2020 </vt:lpstr>
      <vt:lpstr>Industrial Policy: objectives</vt:lpstr>
      <vt:lpstr> Industrial Policy: AXIS AND ACTIONS </vt:lpstr>
      <vt:lpstr>Energy and Innovation in the Industrial Policy</vt:lpstr>
      <vt:lpstr>Presentación de PowerPoint</vt:lpstr>
      <vt:lpstr>Presentación de PowerPoint</vt:lpstr>
      <vt:lpstr>Regional Policy: Budget distribution  (by programmes and beneficaries)</vt:lpstr>
      <vt:lpstr>Regional Policy: Budget distribution  (by programmes and beneficaries)</vt:lpstr>
      <vt:lpstr>Why cooperation is important to better implement your RIS3 energy-related priorities? </vt:lpstr>
      <vt:lpstr>European Partnerships in areas of interest for Andalusia</vt:lpstr>
      <vt:lpstr>ADVANCED MATERIAL FOR BATTERIES PARTNERSHIP – AMBP</vt:lpstr>
      <vt:lpstr>ADVANCED MATERIAL FOR BATTERIES PARTNERSHIP – AMBP</vt:lpstr>
      <vt:lpstr>Sustainable Buildings Partnership </vt:lpstr>
      <vt:lpstr>Sustainable Buildings Partnership </vt:lpstr>
      <vt:lpstr>Presentación de PowerPoint</vt:lpstr>
      <vt:lpstr>Presentación de PowerPoint</vt:lpstr>
      <vt:lpstr>Interregional Smart campus ecosystem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2015-02-17T17:37:36Z</dcterms:created>
  <dcterms:modified xsi:type="dcterms:W3CDTF">2019-07-08T19:55:32Z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