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175" r:id="rId2"/>
  </p:sldMasterIdLst>
  <p:notesMasterIdLst>
    <p:notesMasterId r:id="rId11"/>
  </p:notesMasterIdLst>
  <p:handoutMasterIdLst>
    <p:handoutMasterId r:id="rId12"/>
  </p:handoutMasterIdLst>
  <p:sldIdLst>
    <p:sldId id="292" r:id="rId3"/>
    <p:sldId id="298" r:id="rId4"/>
    <p:sldId id="256" r:id="rId5"/>
    <p:sldId id="296" r:id="rId6"/>
    <p:sldId id="280" r:id="rId7"/>
    <p:sldId id="266" r:id="rId8"/>
    <p:sldId id="297" r:id="rId9"/>
    <p:sldId id="293" r:id="rId10"/>
  </p:sldIdLst>
  <p:sldSz cx="12192000" cy="6858000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36">
          <p15:clr>
            <a:srgbClr val="A4A3A4"/>
          </p15:clr>
        </p15:guide>
        <p15:guide id="3" pos="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7" autoAdjust="0"/>
    <p:restoredTop sz="94273" autoAdjust="0"/>
  </p:normalViewPr>
  <p:slideViewPr>
    <p:cSldViewPr snapToGrid="0">
      <p:cViewPr>
        <p:scale>
          <a:sx n="70" d="100"/>
          <a:sy n="70" d="100"/>
        </p:scale>
        <p:origin x="198" y="-162"/>
      </p:cViewPr>
      <p:guideLst>
        <p:guide orient="horz" pos="2160"/>
        <p:guide orient="horz" pos="1036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183" y="1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A60AE4-C6EF-48A1-9E8B-A8423C85ABC8}" type="datetimeFigureOut">
              <a:rPr lang="nl-NL"/>
              <a:pPr>
                <a:defRPr/>
              </a:pPr>
              <a:t>8-7-2019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4828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183" y="9444828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0E2EE0-BACB-4175-A10D-8CFE21BBBA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43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183" y="1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B549CF-8ECB-4A3A-A60E-97497E86A916}" type="datetimeFigureOut">
              <a:rPr lang="nl-NL"/>
              <a:pPr>
                <a:defRPr/>
              </a:pPr>
              <a:t>8-7-2019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244" y="4786016"/>
            <a:ext cx="5445126" cy="391467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4828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183" y="9444828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2DB9F-0300-4038-845D-EBB931F9C4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078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53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67C7-D5FC-4427-AFAA-7B5CE3DDD48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46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A5A7-0EA6-4BF3-8CAE-35348888076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71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4AE3-C83F-45E8-9D96-21DB4AD8DD6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04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C825-39A2-4411-880F-7F53D5C508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58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4A63-CED6-4A71-BA1E-A4B9BDCB4AE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12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47EBB4-1C73-47B1-A5E5-14A216E252C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305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9851-6925-429E-8663-BF1597C31DF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9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6096000" y="-1588"/>
            <a:ext cx="6096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1000">
              <a:solidFill>
                <a:schemeClr val="bg1"/>
              </a:solidFill>
            </a:endParaRPr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17C3-E8E8-498E-8F93-85CEAF9A724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3035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80EC-03D5-40F0-B3EE-15F6BF09FD9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600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1F4D-3674-4A3A-8503-1A308C61333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90ED-6890-43EA-81FB-29296EDD016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167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2BAA-2D18-46F3-A865-DA24C1C7337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54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71B3-3799-4486-A304-9A3D4DC627D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169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6545-5AD4-4DD9-9F0B-E4BE14EBF10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037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3430588"/>
            <a:ext cx="12192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4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F4AA-F9E6-420D-90B8-B2060B6251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48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1BBB23-2FAA-42F5-A19C-47BDFF1B62F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010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0B3A-3EE5-4328-9BA1-FFB84902AEC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258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4F7C9E-C5E0-4355-9759-7CCD139F0C9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59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6C5A-9568-43BE-80D1-B9DE85B66CB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872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8067-81E0-4666-AB58-08A23875D0A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182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3E08-3E9B-4C0A-A5E7-92D510D1572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011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B57F-FD9C-4117-B3EF-59F86D9F5C0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878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011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3134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DBF8-C259-4A3D-BF6F-8F506FC0DFF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1277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661F-6C3D-4A0D-BA32-063C6627E37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383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5652-3976-42E3-95DB-D14426748FF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5660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0D25-FA9B-4115-B483-7D73857E5FC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639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B3456-C094-41D3-A8BD-320803FD6B0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852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4AE379-D514-4962-A730-75CAF2F2A2D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514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47BB8-1765-4B6F-8C8F-49482955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9C1A90-E82C-4893-BEFB-ACA5C7830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E81DA-164C-4497-BA69-B52475F3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CFD181-107D-425C-BF58-736C70C6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560BBA-659A-4103-9092-E6209A70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304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3B094-33E4-422C-8676-3A5F1817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B1D1B9-E034-4D25-8C26-750F3E040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E27DF6-10C3-4C22-AF85-0E2F2E6A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FFEE3D-E3B8-481F-8BE7-EDC83003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F8D10D-12CA-4238-A0B2-A4293AAB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25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023FAC-647D-4FB6-B967-FA0D1FB352E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622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98C65-5E94-428C-A33D-B2AFC74F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811761-0374-4C25-9EC9-8D54D16C8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75B3E9-46D3-4B1E-BE33-506F21E2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2120EE-068C-4B43-B9CC-D2E7CB67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49ABE0-01D7-4856-B0DF-BA05337E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942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E10A0-DDC6-48AA-95CD-F2E96A04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68F198-60BE-42CB-894A-F4B2D2DFF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44E316-F703-4EEB-93D2-DC70649D7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E4E551-5EA5-4EA5-9707-1E5EC81D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F397FD-E156-4D2A-A317-544D57A4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1C83C9-57EC-49B5-9094-1FD80AA8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035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F37A3-4EF8-4DCB-9904-8619C659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FF15EC-50B4-45F5-90F6-AEE6DA85A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DA8ECB-F6C1-48CC-BC8A-889A7F270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D30338-8699-4E43-AC50-87E02ACEF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20B4D9-AEB4-4300-93BB-2B19B7F8C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8852B27-B7ED-4F32-9CED-E5C14DF8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20D6407-3770-42B9-A274-A92B84BF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5E65A3-05C1-46FB-BD8C-068A587D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325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FA6B2-D12E-4F02-A615-8F18BEC8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37659F-14F0-44AA-830E-19AC9233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4FA8C8-BD96-474E-A185-B69A2EAB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78029C-D745-4173-85B3-0FA12C09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431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8407932-172A-48D1-83D1-FE631AF8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37F70B-1F3A-45EC-8FD9-1A3243A5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75A673-46EE-45EF-B0FD-C4D1151F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370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B9D37-3A79-430A-9D8C-1B635DF4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F841FA-E426-4C84-BFFF-B82086734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09580C-FBDA-4B64-BBAC-53B68B916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C1885A-A206-4ED9-B20F-1E2190A7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5ED2EB-40B7-4E94-961E-EDC5452F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DF7017-BF13-4B25-9C72-BC668C43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221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D4AC9-5F70-4018-8FAD-02A5A33B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60455E4-6DA2-4751-B16E-80ED4A3FE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4B3DEF-D578-43BE-B00B-3CD2E4B73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B57FBB-87B1-4F11-A8DD-4E75C284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0B64FF-C6B1-4D83-8CC0-74B392F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F73320-FC02-47C1-ADF3-EC622BB2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514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3F5EE-AB81-43A0-BEDD-75244D23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BE50B3-F281-40F9-8D4C-3767E383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A8E238-0368-42C5-B4B1-C5C3BCE8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63BAFB-12C9-4A1E-B1F8-B659999C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B9A689-967A-4C28-964C-85F86C54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862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823136-2B54-4B29-A8AF-4429CC870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53E2CC-B429-4B8B-A6C8-94D1E59C1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E70C5D-1354-4624-8DC7-063DCB97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7C5709-455F-4938-85E9-13469221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8FBAB5-F704-441C-9664-BBD37ED6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48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17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615B-F825-46D8-B025-3B328BBB345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6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4553-C81E-47C1-B72A-5CF69499DAE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4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9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7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775A-8BF7-4885-96F8-C2B3C75B552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89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F3C5-CE75-4E8C-840B-2A9CEBBD3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433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/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D797-83CF-417A-9E95-1237C85E283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0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35000" y="1052513"/>
            <a:ext cx="10923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175"/>
            <a:ext cx="10923588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028" name="Afbeelding 1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675"/>
            <a:ext cx="500380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21413"/>
            <a:ext cx="5005388" cy="32226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5589F-83E2-4ACA-AA9F-5BACAD45CD4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38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58" r:id="rId15"/>
    <p:sldLayoutId id="2147484159" r:id="rId16"/>
    <p:sldLayoutId id="2147484160" r:id="rId17"/>
    <p:sldLayoutId id="2147484161" r:id="rId18"/>
    <p:sldLayoutId id="2147484144" r:id="rId19"/>
    <p:sldLayoutId id="2147484162" r:id="rId20"/>
    <p:sldLayoutId id="2147484145" r:id="rId21"/>
    <p:sldLayoutId id="2147484163" r:id="rId22"/>
    <p:sldLayoutId id="2147484164" r:id="rId23"/>
    <p:sldLayoutId id="2147484165" r:id="rId24"/>
    <p:sldLayoutId id="2147484146" r:id="rId25"/>
    <p:sldLayoutId id="2147484166" r:id="rId26"/>
    <p:sldLayoutId id="2147484147" r:id="rId27"/>
    <p:sldLayoutId id="2147484167" r:id="rId28"/>
    <p:sldLayoutId id="2147484168" r:id="rId29"/>
    <p:sldLayoutId id="2147484169" r:id="rId30"/>
    <p:sldLayoutId id="2147484170" r:id="rId31"/>
    <p:sldLayoutId id="2147484148" r:id="rId32"/>
    <p:sldLayoutId id="2147484149" r:id="rId33"/>
    <p:sldLayoutId id="2147484171" r:id="rId34"/>
    <p:sldLayoutId id="2147484172" r:id="rId35"/>
    <p:sldLayoutId id="2147484173" r:id="rId36"/>
    <p:sldLayoutId id="2147484174" r:id="rId37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15913" indent="-31591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Verdana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Font typeface="Verdan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Verdana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DCEEF2-F630-4EDD-9754-06F0D078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1F0071-609D-44E3-8038-3D32487CA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A0BDED-8CB9-456B-99C9-496353DDD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83CC-5C14-4DF8-AD8B-6F33943AF1CD}" type="datetimeFigureOut">
              <a:rPr lang="nl-NL" smtClean="0"/>
              <a:t>8-7-2019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820996-0D68-444C-8226-B25BF3C45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0CE444-20F6-4082-B028-E9A93F40C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72E2-E9B9-49EC-9A0D-17D3D5A81E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42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ctrTitle"/>
          </p:nvPr>
        </p:nvSpPr>
        <p:spPr>
          <a:xfrm>
            <a:off x="6554788" y="1474788"/>
            <a:ext cx="5003800" cy="2336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nl-NL" altLang="nl-NL" dirty="0" err="1"/>
              <a:t>Climate</a:t>
            </a:r>
            <a:r>
              <a:rPr lang="nl-NL" altLang="nl-NL" dirty="0"/>
              <a:t> agreement </a:t>
            </a:r>
            <a:r>
              <a:rPr lang="nl-NL" altLang="nl-NL" dirty="0" err="1"/>
              <a:t>Industry</a:t>
            </a:r>
            <a:r>
              <a:rPr lang="nl-NL" altLang="nl-NL" dirty="0"/>
              <a:t> sector </a:t>
            </a:r>
            <a:r>
              <a:rPr lang="nl-NL" altLang="nl-NL" dirty="0" err="1"/>
              <a:t>and</a:t>
            </a:r>
            <a:r>
              <a:rPr lang="nl-NL" altLang="nl-NL" dirty="0"/>
              <a:t> Mission </a:t>
            </a:r>
            <a:r>
              <a:rPr lang="nl-NL" altLang="nl-NL" dirty="0" err="1"/>
              <a:t>Driven</a:t>
            </a:r>
            <a:r>
              <a:rPr lang="nl-NL" altLang="nl-NL" dirty="0"/>
              <a:t> </a:t>
            </a:r>
            <a:r>
              <a:rPr lang="nl-NL" altLang="nl-NL" dirty="0" err="1"/>
              <a:t>innovation</a:t>
            </a:r>
            <a:r>
              <a:rPr lang="nl-NL" altLang="nl-NL" dirty="0"/>
              <a:t> Policy Netherlands</a:t>
            </a:r>
            <a:endParaRPr lang="nl-NL" altLang="nl-NL" i="1" dirty="0"/>
          </a:p>
        </p:txBody>
      </p:sp>
      <p:sp>
        <p:nvSpPr>
          <p:cNvPr id="27651" name="Ondertitel 2"/>
          <p:cNvSpPr>
            <a:spLocks noGrp="1"/>
          </p:cNvSpPr>
          <p:nvPr>
            <p:ph type="subTitle" idx="1"/>
          </p:nvPr>
        </p:nvSpPr>
        <p:spPr bwMode="auto">
          <a:xfrm>
            <a:off x="6554788" y="3811588"/>
            <a:ext cx="5003800" cy="286818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nl-NL" altLang="nl-NL" sz="2200" dirty="0"/>
              <a:t>…</a:t>
            </a:r>
            <a:r>
              <a:rPr lang="nl-NL" altLang="nl-NL" sz="2200" dirty="0" err="1"/>
              <a:t>and</a:t>
            </a:r>
            <a:r>
              <a:rPr lang="nl-NL" altLang="nl-NL" sz="2200" dirty="0"/>
              <a:t> </a:t>
            </a:r>
            <a:r>
              <a:rPr lang="nl-NL" altLang="nl-NL" sz="2200" dirty="0" err="1"/>
              <a:t>what</a:t>
            </a:r>
            <a:r>
              <a:rPr lang="nl-NL" altLang="nl-NL" sz="2200" dirty="0"/>
              <a:t> we </a:t>
            </a:r>
            <a:r>
              <a:rPr lang="nl-NL" altLang="nl-NL" sz="2200" dirty="0" err="1"/>
              <a:t>would</a:t>
            </a:r>
            <a:r>
              <a:rPr lang="nl-NL" altLang="nl-NL" sz="2200" dirty="0"/>
              <a:t> like </a:t>
            </a:r>
            <a:r>
              <a:rPr lang="nl-NL" altLang="nl-NL" sz="2200" dirty="0" err="1"/>
              <a:t>to</a:t>
            </a:r>
            <a:r>
              <a:rPr lang="nl-NL" altLang="nl-NL" sz="2200" dirty="0"/>
              <a:t> </a:t>
            </a:r>
            <a:r>
              <a:rPr lang="nl-NL" altLang="nl-NL" sz="2200" dirty="0" err="1"/>
              <a:t>learn</a:t>
            </a:r>
            <a:r>
              <a:rPr lang="nl-NL" altLang="nl-NL" sz="2200" dirty="0"/>
              <a:t> </a:t>
            </a:r>
            <a:r>
              <a:rPr lang="nl-NL" altLang="nl-NL" sz="2200" dirty="0" err="1"/>
              <a:t>from</a:t>
            </a:r>
            <a:r>
              <a:rPr lang="nl-NL" altLang="nl-NL" sz="2200" dirty="0"/>
              <a:t> </a:t>
            </a:r>
            <a:r>
              <a:rPr lang="nl-NL" altLang="nl-NL" sz="2200" dirty="0" err="1"/>
              <a:t>the</a:t>
            </a:r>
            <a:r>
              <a:rPr lang="nl-NL" altLang="nl-NL" sz="2200" dirty="0"/>
              <a:t> JRC review</a:t>
            </a:r>
          </a:p>
          <a:p>
            <a:pPr eaLnBrk="1" hangingPunct="1">
              <a:lnSpc>
                <a:spcPct val="100000"/>
              </a:lnSpc>
              <a:defRPr/>
            </a:pPr>
            <a:endParaRPr lang="nl-NL" altLang="nl-NL" sz="22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nl-NL" altLang="nl-NL" sz="2200" i="1" dirty="0"/>
              <a:t>Sander Kes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nl-NL" altLang="nl-NL" sz="2200" i="1" dirty="0" err="1"/>
              <a:t>Ministry</a:t>
            </a:r>
            <a:r>
              <a:rPr lang="nl-NL" altLang="nl-NL" sz="2200" i="1" dirty="0"/>
              <a:t> of </a:t>
            </a:r>
            <a:r>
              <a:rPr lang="nl-NL" altLang="nl-NL" sz="2200" i="1" dirty="0" err="1"/>
              <a:t>Economic</a:t>
            </a:r>
            <a:r>
              <a:rPr lang="nl-NL" altLang="nl-NL" sz="2200" i="1" dirty="0"/>
              <a:t> </a:t>
            </a:r>
            <a:r>
              <a:rPr lang="nl-NL" altLang="nl-NL" sz="2200" i="1" dirty="0" err="1"/>
              <a:t>Affairs</a:t>
            </a:r>
            <a:r>
              <a:rPr lang="nl-NL" altLang="nl-NL" sz="2200" i="1" dirty="0"/>
              <a:t> </a:t>
            </a:r>
            <a:r>
              <a:rPr lang="nl-NL" altLang="nl-NL" sz="2200" i="1" dirty="0" err="1"/>
              <a:t>and</a:t>
            </a:r>
            <a:r>
              <a:rPr lang="nl-NL" altLang="nl-NL" sz="2200" i="1" dirty="0"/>
              <a:t> </a:t>
            </a:r>
            <a:r>
              <a:rPr lang="nl-NL" altLang="nl-NL" sz="2200" i="1" dirty="0" err="1"/>
              <a:t>Climate</a:t>
            </a:r>
            <a:r>
              <a:rPr lang="nl-NL" altLang="nl-NL" sz="2200" i="1" dirty="0"/>
              <a:t>, Netherlands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ABCE53B-9967-4E63-BF45-E18AE91A9BAC}"/>
              </a:ext>
            </a:extLst>
          </p:cNvPr>
          <p:cNvSpPr txBox="1">
            <a:spLocks/>
          </p:cNvSpPr>
          <p:nvPr/>
        </p:nvSpPr>
        <p:spPr bwMode="auto">
          <a:xfrm>
            <a:off x="634999" y="1875295"/>
            <a:ext cx="5004000" cy="327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9000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nl-NL" altLang="nl-NL" b="1" dirty="0"/>
              <a:t>Goal: 19,1 </a:t>
            </a:r>
            <a:r>
              <a:rPr lang="nl-NL" altLang="nl-NL" b="1" dirty="0" err="1"/>
              <a:t>Mton</a:t>
            </a:r>
            <a:r>
              <a:rPr lang="nl-NL" altLang="nl-NL" b="1" dirty="0"/>
              <a:t> (35%) </a:t>
            </a:r>
            <a:r>
              <a:rPr lang="nl-NL" altLang="nl-NL" b="1" dirty="0" err="1"/>
              <a:t>reduction</a:t>
            </a:r>
            <a:r>
              <a:rPr lang="nl-NL" altLang="nl-NL" b="1" dirty="0"/>
              <a:t> in carbon </a:t>
            </a:r>
            <a:r>
              <a:rPr lang="nl-NL" altLang="nl-NL" b="1" dirty="0" err="1"/>
              <a:t>emissions</a:t>
            </a:r>
            <a:r>
              <a:rPr lang="nl-NL" altLang="nl-NL" b="1" dirty="0"/>
              <a:t> </a:t>
            </a:r>
            <a:r>
              <a:rPr lang="nl-NL" altLang="nl-NL" b="1" dirty="0" err="1"/>
              <a:t>by</a:t>
            </a:r>
            <a:r>
              <a:rPr lang="nl-NL" altLang="nl-NL" b="1" dirty="0"/>
              <a:t> 2030 </a:t>
            </a:r>
            <a:r>
              <a:rPr lang="nl-NL" altLang="nl-NL" b="1" dirty="0" err="1"/>
              <a:t>and</a:t>
            </a:r>
            <a:r>
              <a:rPr lang="nl-NL" altLang="nl-NL" b="1" dirty="0"/>
              <a:t> </a:t>
            </a:r>
            <a:r>
              <a:rPr lang="nl-NL" altLang="nl-NL" b="1" dirty="0" err="1"/>
              <a:t>attaining</a:t>
            </a:r>
            <a:r>
              <a:rPr lang="nl-NL" altLang="nl-NL" b="1" dirty="0"/>
              <a:t> a </a:t>
            </a:r>
            <a:r>
              <a:rPr lang="nl-NL" altLang="nl-NL" b="1" dirty="0" err="1"/>
              <a:t>competitive</a:t>
            </a:r>
            <a:r>
              <a:rPr lang="nl-NL" altLang="nl-NL" b="1" dirty="0"/>
              <a:t> </a:t>
            </a:r>
            <a:r>
              <a:rPr lang="nl-NL" altLang="nl-NL" b="1" dirty="0" err="1"/>
              <a:t>edge</a:t>
            </a:r>
            <a:r>
              <a:rPr lang="nl-NL" altLang="nl-NL" b="1" dirty="0"/>
              <a:t> </a:t>
            </a:r>
            <a:r>
              <a:rPr lang="nl-NL" altLang="nl-NL" b="1" dirty="0" err="1"/>
              <a:t>by</a:t>
            </a:r>
            <a:r>
              <a:rPr lang="nl-NL" altLang="nl-NL" b="1" dirty="0"/>
              <a:t> </a:t>
            </a:r>
            <a:r>
              <a:rPr lang="nl-NL" altLang="nl-NL" b="1" dirty="0" err="1"/>
              <a:t>leading</a:t>
            </a:r>
            <a:r>
              <a:rPr lang="nl-NL" altLang="nl-NL" b="1" dirty="0"/>
              <a:t> </a:t>
            </a:r>
            <a:r>
              <a:rPr lang="nl-NL" altLang="nl-NL" b="1" dirty="0" err="1"/>
              <a:t>the</a:t>
            </a:r>
            <a:r>
              <a:rPr lang="nl-NL" altLang="nl-NL" b="1" dirty="0"/>
              <a:t> </a:t>
            </a:r>
            <a:r>
              <a:rPr lang="nl-NL" altLang="nl-NL" b="1" dirty="0" err="1"/>
              <a:t>transition</a:t>
            </a:r>
            <a:r>
              <a:rPr lang="nl-NL" altLang="nl-NL" b="1" dirty="0"/>
              <a:t> </a:t>
            </a:r>
            <a:r>
              <a:rPr lang="nl-NL" altLang="nl-NL" b="1" dirty="0" err="1"/>
              <a:t>towards</a:t>
            </a:r>
            <a:r>
              <a:rPr lang="nl-NL" altLang="nl-NL" b="1" dirty="0"/>
              <a:t> </a:t>
            </a:r>
            <a:r>
              <a:rPr lang="nl-NL" altLang="nl-NL" b="1" dirty="0" err="1"/>
              <a:t>sustainable</a:t>
            </a:r>
            <a:r>
              <a:rPr lang="nl-NL" altLang="nl-NL" b="1" dirty="0"/>
              <a:t> </a:t>
            </a:r>
            <a:r>
              <a:rPr lang="nl-NL" altLang="nl-NL" b="1" dirty="0" err="1"/>
              <a:t>industry</a:t>
            </a:r>
            <a:endParaRPr lang="nl-NL" altLang="nl-N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l-NL" altLang="nl-NL" b="1" dirty="0"/>
              <a:t>Policy context</a:t>
            </a:r>
            <a:endParaRPr lang="nl-NL" altLang="nl-NL" sz="28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DC6489B-9C38-46E6-8E0F-8DCD8A922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052513"/>
            <a:ext cx="5927678" cy="51689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altLang="nl-NL" dirty="0" err="1"/>
              <a:t>Political</a:t>
            </a:r>
            <a:r>
              <a:rPr lang="nl-NL" altLang="nl-NL" dirty="0"/>
              <a:t> </a:t>
            </a:r>
            <a:r>
              <a:rPr lang="nl-NL" altLang="nl-NL" dirty="0" err="1"/>
              <a:t>climate</a:t>
            </a:r>
            <a:r>
              <a:rPr lang="nl-NL" altLang="nl-NL" dirty="0"/>
              <a:t> goal: -49% in 2030 </a:t>
            </a:r>
            <a:r>
              <a:rPr lang="nl-NL" altLang="nl-NL" dirty="0" err="1"/>
              <a:t>from</a:t>
            </a:r>
            <a:r>
              <a:rPr lang="nl-NL" altLang="nl-NL" dirty="0"/>
              <a:t> 1990, </a:t>
            </a:r>
            <a:r>
              <a:rPr lang="nl-NL" altLang="nl-NL" dirty="0" err="1"/>
              <a:t>all</a:t>
            </a:r>
            <a:r>
              <a:rPr lang="nl-NL" altLang="nl-NL" dirty="0"/>
              <a:t> sectors</a:t>
            </a:r>
          </a:p>
          <a:p>
            <a:pPr marL="457200" indent="-457200">
              <a:buFont typeface="+mj-lt"/>
              <a:buAutoNum type="arabicPeriod"/>
            </a:pPr>
            <a:r>
              <a:rPr lang="nl-NL" altLang="nl-NL" dirty="0"/>
              <a:t>EZK </a:t>
            </a:r>
            <a:r>
              <a:rPr lang="nl-NL" altLang="nl-NL" dirty="0" err="1"/>
              <a:t>role</a:t>
            </a:r>
            <a:r>
              <a:rPr lang="nl-NL" altLang="nl-NL" dirty="0"/>
              <a:t> in </a:t>
            </a:r>
            <a:r>
              <a:rPr lang="nl-NL" altLang="nl-NL" dirty="0" err="1"/>
              <a:t>governance</a:t>
            </a:r>
            <a:r>
              <a:rPr lang="nl-NL" altLang="nl-NL" dirty="0"/>
              <a:t> of </a:t>
            </a:r>
            <a:r>
              <a:rPr lang="nl-NL" altLang="nl-NL" dirty="0" err="1"/>
              <a:t>both</a:t>
            </a:r>
            <a:r>
              <a:rPr lang="nl-NL" altLang="nl-NL" dirty="0"/>
              <a:t> </a:t>
            </a:r>
            <a:r>
              <a:rPr lang="nl-NL" altLang="nl-NL" dirty="0" err="1"/>
              <a:t>climate</a:t>
            </a:r>
            <a:r>
              <a:rPr lang="nl-NL" altLang="nl-NL" dirty="0"/>
              <a:t> policy, </a:t>
            </a:r>
            <a:r>
              <a:rPr lang="nl-NL" altLang="nl-NL" dirty="0" err="1"/>
              <a:t>innovation</a:t>
            </a:r>
            <a:r>
              <a:rPr lang="nl-NL" altLang="nl-NL" dirty="0"/>
              <a:t> </a:t>
            </a:r>
            <a:r>
              <a:rPr lang="nl-NL" altLang="nl-NL" dirty="0" err="1"/>
              <a:t>and</a:t>
            </a:r>
            <a:r>
              <a:rPr lang="nl-NL" altLang="nl-NL" dirty="0"/>
              <a:t> </a:t>
            </a:r>
            <a:r>
              <a:rPr lang="nl-NL" altLang="nl-NL" dirty="0" err="1"/>
              <a:t>industry</a:t>
            </a:r>
            <a:r>
              <a:rPr lang="nl-NL" altLang="nl-NL" dirty="0"/>
              <a:t> policy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Changing</a:t>
            </a:r>
            <a:r>
              <a:rPr lang="nl-NL" dirty="0"/>
              <a:t> Topsector policy: </a:t>
            </a:r>
            <a:r>
              <a:rPr lang="nl-NL" dirty="0" err="1"/>
              <a:t>societal</a:t>
            </a:r>
            <a:r>
              <a:rPr lang="nl-NL" dirty="0"/>
              <a:t> </a:t>
            </a:r>
            <a:r>
              <a:rPr lang="nl-NL" dirty="0" err="1"/>
              <a:t>challenges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heart</a:t>
            </a:r>
            <a:r>
              <a:rPr lang="nl-NL" dirty="0"/>
              <a:t>, </a:t>
            </a:r>
            <a:r>
              <a:rPr lang="nl-NL" dirty="0" err="1"/>
              <a:t>following</a:t>
            </a:r>
            <a:r>
              <a:rPr lang="nl-NL" dirty="0"/>
              <a:t> EU mission </a:t>
            </a:r>
            <a:r>
              <a:rPr lang="nl-NL" dirty="0" err="1"/>
              <a:t>driven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/>
              <a:t> approach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88AD7-68FE-488A-9D05-9FD2F86A58D5}" type="slidenum">
              <a:rPr kumimoji="0" lang="nl-NL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9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3ED3D4BF-7092-4627-A9CB-7DE2038E2D01}"/>
              </a:ext>
            </a:extLst>
          </p:cNvPr>
          <p:cNvSpPr/>
          <p:nvPr/>
        </p:nvSpPr>
        <p:spPr>
          <a:xfrm rot="16200000">
            <a:off x="769274" y="1029143"/>
            <a:ext cx="6104078" cy="5397514"/>
          </a:xfrm>
          <a:prstGeom prst="homePlate">
            <a:avLst>
              <a:gd name="adj" fmla="val 13976"/>
            </a:avLst>
          </a:prstGeom>
          <a:solidFill>
            <a:srgbClr val="C70F2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nl-NL" sz="2000" dirty="0">
                <a:solidFill>
                  <a:prstClr val="white"/>
                </a:solidFill>
                <a:latin typeface="Calibri" panose="020F0502020204030204"/>
              </a:rPr>
              <a:t>mission </a:t>
            </a:r>
            <a:r>
              <a:rPr lang="nl-NL" sz="2000" dirty="0" err="1">
                <a:solidFill>
                  <a:prstClr val="white"/>
                </a:solidFill>
                <a:latin typeface="Calibri" panose="020F0502020204030204"/>
              </a:rPr>
              <a:t>driven</a:t>
            </a:r>
            <a:r>
              <a:rPr lang="nl-NL" sz="2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Calibri" panose="020F0502020204030204"/>
              </a:rPr>
              <a:t>innovation</a:t>
            </a:r>
            <a:r>
              <a:rPr lang="nl-NL" sz="2000" dirty="0">
                <a:solidFill>
                  <a:prstClr val="white"/>
                </a:solidFill>
                <a:latin typeface="Calibri" panose="020F0502020204030204"/>
              </a:rPr>
              <a:t> programs: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nl-NL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-free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heat system,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Electrification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radically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Pijl: vijfhoek 9">
            <a:extLst>
              <a:ext uri="{FF2B5EF4-FFF2-40B4-BE49-F238E27FC236}">
                <a16:creationId xmlns:a16="http://schemas.microsoft.com/office/drawing/2014/main" id="{1E12BD26-738D-40AA-9C70-413843ECFEFF}"/>
              </a:ext>
            </a:extLst>
          </p:cNvPr>
          <p:cNvSpPr/>
          <p:nvPr/>
        </p:nvSpPr>
        <p:spPr>
          <a:xfrm rot="16200000">
            <a:off x="6041514" y="1218027"/>
            <a:ext cx="6104080" cy="5019741"/>
          </a:xfrm>
          <a:prstGeom prst="homePlate">
            <a:avLst>
              <a:gd name="adj" fmla="val 14810"/>
            </a:avLst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b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 err="1">
                <a:solidFill>
                  <a:prstClr val="white"/>
                </a:solidFill>
              </a:rPr>
              <a:t>Thematic</a:t>
            </a:r>
            <a:r>
              <a:rPr lang="nl-NL" sz="2000" dirty="0">
                <a:solidFill>
                  <a:prstClr val="white"/>
                </a:solidFill>
              </a:rPr>
              <a:t> mission </a:t>
            </a:r>
            <a:r>
              <a:rPr lang="nl-NL" sz="2000" dirty="0" err="1">
                <a:solidFill>
                  <a:prstClr val="white"/>
                </a:solidFill>
              </a:rPr>
              <a:t>driven</a:t>
            </a:r>
            <a:r>
              <a:rPr lang="nl-NL" sz="2000" dirty="0">
                <a:solidFill>
                  <a:prstClr val="white"/>
                </a:solidFill>
              </a:rPr>
              <a:t> </a:t>
            </a:r>
            <a:r>
              <a:rPr lang="nl-NL" sz="2000" dirty="0" err="1">
                <a:solidFill>
                  <a:prstClr val="white"/>
                </a:solidFill>
              </a:rPr>
              <a:t>innovation</a:t>
            </a:r>
            <a:r>
              <a:rPr lang="nl-NL" sz="2000" dirty="0">
                <a:solidFill>
                  <a:prstClr val="white"/>
                </a:solidFill>
              </a:rPr>
              <a:t> programs: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Circular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Economy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resource loop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AEB03F6-4FCF-42C7-A0AD-6969895AB2A9}"/>
              </a:ext>
            </a:extLst>
          </p:cNvPr>
          <p:cNvSpPr/>
          <p:nvPr/>
        </p:nvSpPr>
        <p:spPr>
          <a:xfrm>
            <a:off x="1761436" y="105951"/>
            <a:ext cx="8893834" cy="51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agreement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goal: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Circular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economy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program: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also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resource security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and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value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creation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531175D-1DCD-4A98-8592-07ED88A079DA}"/>
              </a:ext>
            </a:extLst>
          </p:cNvPr>
          <p:cNvSpPr/>
          <p:nvPr/>
        </p:nvSpPr>
        <p:spPr>
          <a:xfrm>
            <a:off x="1003610" y="1595125"/>
            <a:ext cx="10536747" cy="132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approach 5 major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clusters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Coördination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mechanism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Taskforce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support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(re)training of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personel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5E6981A-174C-4B51-BA59-97E006225CF3}"/>
              </a:ext>
            </a:extLst>
          </p:cNvPr>
          <p:cNvSpPr txBox="1"/>
          <p:nvPr/>
        </p:nvSpPr>
        <p:spPr>
          <a:xfrm>
            <a:off x="431347" y="1595126"/>
            <a:ext cx="461665" cy="3549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  <a:cs typeface="+mn-cs"/>
              </a:rPr>
              <a:t>Policy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B7CF61E-0369-40DB-BD64-AF1745E0FAA0}"/>
              </a:ext>
            </a:extLst>
          </p:cNvPr>
          <p:cNvSpPr/>
          <p:nvPr/>
        </p:nvSpPr>
        <p:spPr>
          <a:xfrm>
            <a:off x="1003602" y="4534717"/>
            <a:ext cx="10536752" cy="609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SDE++ (feed-in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+ EIA (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bonus on investment)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down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scaling</a:t>
            </a:r>
            <a:r>
              <a:rPr lang="nl-NL" sz="1600" dirty="0">
                <a:solidFill>
                  <a:prstClr val="black"/>
                </a:solidFill>
                <a:latin typeface="Calibri" panose="020F0502020204030204"/>
              </a:rPr>
              <a:t>-up </a:t>
            </a:r>
            <a:r>
              <a:rPr lang="nl-NL" sz="1600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nl-NL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1600" dirty="0" err="1">
                <a:solidFill>
                  <a:prstClr val="black"/>
                </a:solidFill>
                <a:latin typeface="Calibri" panose="020F0502020204030204"/>
              </a:rPr>
              <a:t>learning-by-doing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87194D3-A58C-46B7-97FC-E22D19BC25DC}"/>
              </a:ext>
            </a:extLst>
          </p:cNvPr>
          <p:cNvSpPr/>
          <p:nvPr/>
        </p:nvSpPr>
        <p:spPr>
          <a:xfrm>
            <a:off x="1003602" y="3868526"/>
            <a:ext cx="10536750" cy="609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programs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Pilots en demo’s: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technnologies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pre-commercial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TRLs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-push)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93D771B-A639-4923-805D-5CCBD202CD55}"/>
              </a:ext>
            </a:extLst>
          </p:cNvPr>
          <p:cNvSpPr/>
          <p:nvPr/>
        </p:nvSpPr>
        <p:spPr>
          <a:xfrm>
            <a:off x="1003604" y="2989475"/>
            <a:ext cx="10536750" cy="8186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prstClr val="white"/>
                </a:solidFill>
                <a:latin typeface="Calibri" panose="020F0502020204030204"/>
              </a:rPr>
              <a:t>National Carbon Tax (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ETS)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Obligatory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(IRR &lt; 5 jaar: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rest of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(market-pull)</a:t>
            </a:r>
          </a:p>
        </p:txBody>
      </p:sp>
    </p:spTree>
    <p:extLst>
      <p:ext uri="{BB962C8B-B14F-4D97-AF65-F5344CB8AC3E}">
        <p14:creationId xmlns:p14="http://schemas.microsoft.com/office/powerpoint/2010/main" val="9124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AA8D4-2C27-49F2-BC57-4DC920C5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4C04B9-D7FA-4E29-9483-5431C9569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38" y="533672"/>
            <a:ext cx="11077835" cy="60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8298"/>
          <a:stretch/>
        </p:blipFill>
        <p:spPr>
          <a:xfrm>
            <a:off x="7796290" y="1185899"/>
            <a:ext cx="3587881" cy="12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557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594402" y="312000"/>
            <a:ext cx="4810964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Integrated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connected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76B72A"/>
              </a:solidFill>
              <a:effectLst/>
              <a:uLnTx/>
              <a:uFillTx/>
              <a:latin typeface="Arial"/>
              <a:ea typeface="+mn-ea"/>
              <a:cs typeface="Arial Black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5" y="1227243"/>
            <a:ext cx="6923125" cy="534248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7709298" y="1155725"/>
            <a:ext cx="108028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Connections</a:t>
            </a:r>
            <a:endParaRPr kumimoji="0" lang="nl-NL" sz="933" b="0" i="0" u="none" strike="noStrike" kern="1200" cap="none" spc="0" normalizeH="0" baseline="0" noProof="0" dirty="0">
              <a:ln>
                <a:noFill/>
              </a:ln>
              <a:solidFill>
                <a:srgbClr val="76B72A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25928"/>
          <a:stretch/>
        </p:blipFill>
        <p:spPr>
          <a:xfrm>
            <a:off x="7825532" y="1430108"/>
            <a:ext cx="3504000" cy="3759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6" b="521"/>
          <a:stretch/>
        </p:blipFill>
        <p:spPr>
          <a:xfrm>
            <a:off x="7796289" y="2734065"/>
            <a:ext cx="3587881" cy="3840000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7709298" y="2435745"/>
            <a:ext cx="108028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Businesses</a:t>
            </a:r>
            <a:endParaRPr kumimoji="0" lang="nl-NL" sz="933" b="0" i="0" u="none" strike="noStrike" kern="1200" cap="none" spc="0" normalizeH="0" baseline="0" noProof="0" dirty="0">
              <a:ln>
                <a:noFill/>
              </a:ln>
              <a:solidFill>
                <a:srgbClr val="76B72A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25928"/>
          <a:stretch/>
        </p:blipFill>
        <p:spPr>
          <a:xfrm>
            <a:off x="7825532" y="2710128"/>
            <a:ext cx="3504000" cy="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2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r="1392" b="5610"/>
          <a:stretch/>
        </p:blipFill>
        <p:spPr bwMode="auto">
          <a:xfrm>
            <a:off x="7882177" y="1018610"/>
            <a:ext cx="4309825" cy="28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:\Acquisitie\Musim Mas\Utilities Oosterhorn incl CPD and new steam network 0502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-6292"/>
          <a:stretch/>
        </p:blipFill>
        <p:spPr bwMode="auto">
          <a:xfrm>
            <a:off x="1" y="1018611"/>
            <a:ext cx="8282865" cy="58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" r="1391" b="5538"/>
          <a:stretch/>
        </p:blipFill>
        <p:spPr bwMode="auto">
          <a:xfrm>
            <a:off x="7882176" y="3993234"/>
            <a:ext cx="4309825" cy="28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557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94402" y="312000"/>
            <a:ext cx="4810964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Utilities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Chemical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 Cluster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Delfzijl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76B72A"/>
              </a:solidFill>
              <a:effectLst/>
              <a:uLnTx/>
              <a:uFillTx/>
              <a:latin typeface="Arial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5418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004B7-4B20-4C7F-88C3-729BFB80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48" y="2318545"/>
            <a:ext cx="5004000" cy="1584324"/>
          </a:xfrm>
        </p:spPr>
        <p:txBody>
          <a:bodyPr/>
          <a:lstStyle/>
          <a:p>
            <a:r>
              <a:rPr lang="nl-NL" sz="3200" dirty="0" err="1"/>
              <a:t>Hydrogen</a:t>
            </a:r>
            <a:r>
              <a:rPr lang="nl-NL" sz="3200" dirty="0"/>
              <a:t>: </a:t>
            </a:r>
            <a:r>
              <a:rPr lang="nl-NL" sz="3200" dirty="0" err="1"/>
              <a:t>future</a:t>
            </a:r>
            <a:r>
              <a:rPr lang="nl-NL" sz="3200" dirty="0"/>
              <a:t> dominant </a:t>
            </a:r>
            <a:r>
              <a:rPr lang="nl-NL" sz="3200" dirty="0" err="1"/>
              <a:t>core</a:t>
            </a:r>
            <a:r>
              <a:rPr lang="nl-NL" sz="3200" dirty="0"/>
              <a:t> </a:t>
            </a:r>
            <a:r>
              <a:rPr lang="nl-NL" sz="3200" dirty="0" err="1"/>
              <a:t>technology</a:t>
            </a:r>
            <a:r>
              <a:rPr lang="nl-NL" sz="3200" dirty="0"/>
              <a:t>?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Building on </a:t>
            </a:r>
            <a:r>
              <a:rPr lang="nl-NL" sz="3200" dirty="0" err="1"/>
              <a:t>existing</a:t>
            </a:r>
            <a:r>
              <a:rPr lang="nl-NL" sz="3200" dirty="0"/>
              <a:t> </a:t>
            </a:r>
            <a:r>
              <a:rPr lang="nl-NL" sz="3200" dirty="0" err="1"/>
              <a:t>strength</a:t>
            </a:r>
            <a:r>
              <a:rPr lang="nl-NL" sz="3200" dirty="0"/>
              <a:t>: </a:t>
            </a:r>
            <a:r>
              <a:rPr lang="nl-NL" sz="3200" dirty="0" err="1"/>
              <a:t>natural</a:t>
            </a:r>
            <a:r>
              <a:rPr lang="nl-NL" sz="3200" dirty="0"/>
              <a:t> gas resource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infrastructure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C4E56F-235B-498B-BC72-DE86FE9E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95" y="0"/>
            <a:ext cx="7745536" cy="689565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155C99-B255-437B-8DF4-9001DD05C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9DD47B-B0A1-45DD-AFF0-E1144970E66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0C7A70-9930-43A8-BC91-0644C7EB41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36E7D4-77D5-4199-AC24-89E8CFE6DB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48080EC-03D5-40F0-B3EE-15F6BF09FD90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66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l-NL" altLang="nl-NL" b="1" dirty="0" err="1"/>
              <a:t>What</a:t>
            </a:r>
            <a:r>
              <a:rPr lang="nl-NL" altLang="nl-NL" b="1" dirty="0"/>
              <a:t> do we hope </a:t>
            </a:r>
            <a:r>
              <a:rPr lang="nl-NL" altLang="nl-NL" b="1" dirty="0" err="1"/>
              <a:t>to</a:t>
            </a:r>
            <a:r>
              <a:rPr lang="nl-NL" altLang="nl-NL" b="1" dirty="0"/>
              <a:t> </a:t>
            </a:r>
            <a:r>
              <a:rPr lang="nl-NL" altLang="nl-NL" b="1" dirty="0" err="1"/>
              <a:t>learn</a:t>
            </a:r>
            <a:r>
              <a:rPr lang="nl-NL" altLang="nl-NL" b="1" dirty="0"/>
              <a:t> </a:t>
            </a:r>
            <a:r>
              <a:rPr lang="nl-NL" altLang="nl-NL" b="1" dirty="0" err="1"/>
              <a:t>from</a:t>
            </a:r>
            <a:r>
              <a:rPr lang="nl-NL" altLang="nl-NL" b="1" dirty="0"/>
              <a:t> </a:t>
            </a:r>
            <a:r>
              <a:rPr lang="nl-NL" altLang="nl-NL" b="1" dirty="0" err="1"/>
              <a:t>the</a:t>
            </a:r>
            <a:r>
              <a:rPr lang="nl-NL" altLang="nl-NL" b="1" dirty="0"/>
              <a:t> JRC review?</a:t>
            </a:r>
            <a:endParaRPr lang="nl-NL" altLang="nl-NL" sz="28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DC6489B-9C38-46E6-8E0F-8DCD8A922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052513"/>
            <a:ext cx="5927678" cy="51689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altLang="nl-NL" dirty="0"/>
              <a:t>Feedback on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strategic</a:t>
            </a:r>
            <a:r>
              <a:rPr lang="nl-NL" altLang="nl-NL" dirty="0"/>
              <a:t> report </a:t>
            </a:r>
            <a:r>
              <a:rPr lang="nl-NL" altLang="nl-NL" dirty="0" err="1"/>
              <a:t>by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Industry</a:t>
            </a:r>
            <a:r>
              <a:rPr lang="nl-NL" altLang="nl-NL" dirty="0"/>
              <a:t> </a:t>
            </a:r>
            <a:r>
              <a:rPr lang="nl-NL" altLang="nl-NL" dirty="0" err="1"/>
              <a:t>Table</a:t>
            </a:r>
            <a:r>
              <a:rPr lang="nl-NL" altLang="nl-NL" dirty="0"/>
              <a:t> </a:t>
            </a:r>
            <a:r>
              <a:rPr lang="nl-NL" altLang="nl-NL" dirty="0" err="1"/>
              <a:t>Northern</a:t>
            </a:r>
            <a:r>
              <a:rPr lang="nl-NL" altLang="nl-NL" dirty="0"/>
              <a:t> Netherlands (Dec. 2018). </a:t>
            </a:r>
            <a:r>
              <a:rPr lang="nl-NL" altLang="nl-NL" dirty="0" err="1"/>
              <a:t>Specifically</a:t>
            </a:r>
            <a:r>
              <a:rPr lang="nl-NL" altLang="nl-NL" dirty="0"/>
              <a:t>: </a:t>
            </a:r>
          </a:p>
          <a:p>
            <a:pPr marL="1087437" lvl="2" indent="-457200">
              <a:buFont typeface="+mj-lt"/>
              <a:buAutoNum type="alphaLcParenR"/>
            </a:pPr>
            <a:r>
              <a:rPr lang="nl-NL" altLang="nl-NL" dirty="0"/>
              <a:t>How </a:t>
            </a:r>
            <a:r>
              <a:rPr lang="nl-NL" altLang="nl-NL" dirty="0" err="1"/>
              <a:t>to</a:t>
            </a:r>
            <a:r>
              <a:rPr lang="nl-NL" altLang="nl-NL" dirty="0"/>
              <a:t> get </a:t>
            </a:r>
            <a:r>
              <a:rPr lang="nl-NL" altLang="nl-NL" dirty="0" err="1"/>
              <a:t>started</a:t>
            </a:r>
            <a:r>
              <a:rPr lang="nl-NL" altLang="nl-NL" dirty="0"/>
              <a:t>? Investment hold-up </a:t>
            </a:r>
            <a:r>
              <a:rPr lang="nl-NL" altLang="nl-NL" dirty="0" err="1"/>
              <a:t>situation</a:t>
            </a:r>
            <a:endParaRPr lang="nl-NL" altLang="nl-NL" dirty="0"/>
          </a:p>
          <a:p>
            <a:pPr marL="1087437" lvl="2" indent="-457200">
              <a:buFont typeface="+mj-lt"/>
              <a:buAutoNum type="alphaLcParenR"/>
            </a:pPr>
            <a:r>
              <a:rPr lang="nl-NL" altLang="nl-NL" dirty="0" err="1"/>
              <a:t>Overcoming</a:t>
            </a:r>
            <a:r>
              <a:rPr lang="nl-NL" altLang="nl-NL" dirty="0"/>
              <a:t> last stages TRL; </a:t>
            </a:r>
            <a:r>
              <a:rPr lang="nl-NL" altLang="nl-NL" dirty="0" err="1"/>
              <a:t>moving</a:t>
            </a:r>
            <a:r>
              <a:rPr lang="nl-NL" altLang="nl-NL" dirty="0"/>
              <a:t> </a:t>
            </a:r>
            <a:r>
              <a:rPr lang="nl-NL" altLang="nl-NL" dirty="0" err="1"/>
              <a:t>from</a:t>
            </a:r>
            <a:r>
              <a:rPr lang="nl-NL" altLang="nl-NL" dirty="0"/>
              <a:t> living lab </a:t>
            </a:r>
            <a:r>
              <a:rPr lang="nl-NL" altLang="nl-NL" dirty="0" err="1"/>
              <a:t>initiatives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scale</a:t>
            </a:r>
            <a:endParaRPr lang="nl-NL" altLang="nl-NL" dirty="0"/>
          </a:p>
          <a:p>
            <a:pPr marL="1087437" lvl="2" indent="-457200">
              <a:buFont typeface="+mj-lt"/>
              <a:buAutoNum type="alphaLcParenR"/>
            </a:pPr>
            <a:r>
              <a:rPr lang="nl-NL" altLang="nl-NL" dirty="0" err="1"/>
              <a:t>Getting</a:t>
            </a:r>
            <a:r>
              <a:rPr lang="nl-NL" altLang="nl-NL" dirty="0"/>
              <a:t> large companies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foreign</a:t>
            </a:r>
            <a:r>
              <a:rPr lang="nl-NL" altLang="nl-NL" dirty="0"/>
              <a:t> </a:t>
            </a:r>
            <a:r>
              <a:rPr lang="nl-NL" altLang="nl-NL" dirty="0" err="1"/>
              <a:t>owners</a:t>
            </a:r>
            <a:r>
              <a:rPr lang="nl-NL" altLang="nl-NL" dirty="0"/>
              <a:t> on board</a:t>
            </a:r>
          </a:p>
          <a:p>
            <a:pPr marL="457200" indent="-457200">
              <a:buFont typeface="+mj-lt"/>
              <a:buAutoNum type="arabicPeriod"/>
            </a:pPr>
            <a:r>
              <a:rPr lang="nl-NL" altLang="nl-NL" dirty="0"/>
              <a:t>EZK </a:t>
            </a:r>
            <a:r>
              <a:rPr lang="nl-NL" altLang="nl-NL" dirty="0" err="1"/>
              <a:t>role</a:t>
            </a:r>
            <a:r>
              <a:rPr lang="nl-NL" altLang="nl-NL" dirty="0"/>
              <a:t> in </a:t>
            </a:r>
            <a:r>
              <a:rPr lang="nl-NL" altLang="nl-NL" dirty="0" err="1"/>
              <a:t>governance</a:t>
            </a:r>
            <a:r>
              <a:rPr lang="nl-NL" altLang="nl-NL" dirty="0"/>
              <a:t>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regard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industrial</a:t>
            </a:r>
            <a:r>
              <a:rPr lang="nl-NL" altLang="nl-NL" dirty="0"/>
              <a:t> cluster </a:t>
            </a:r>
            <a:r>
              <a:rPr lang="nl-NL" altLang="nl-NL" dirty="0" err="1"/>
              <a:t>transition</a:t>
            </a:r>
            <a:r>
              <a:rPr lang="nl-NL" altLang="nl-N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l-NL" altLang="nl-NL" dirty="0"/>
              <a:t>Learning </a:t>
            </a:r>
            <a:r>
              <a:rPr lang="nl-NL" altLang="nl-NL" dirty="0" err="1"/>
              <a:t>from</a:t>
            </a:r>
            <a:r>
              <a:rPr lang="nl-NL" altLang="nl-NL" dirty="0"/>
              <a:t> </a:t>
            </a:r>
            <a:r>
              <a:rPr lang="nl-NL" altLang="nl-NL" dirty="0" err="1"/>
              <a:t>international</a:t>
            </a:r>
            <a:r>
              <a:rPr lang="nl-NL" altLang="nl-NL" dirty="0"/>
              <a:t> </a:t>
            </a:r>
            <a:r>
              <a:rPr lang="nl-NL" altLang="nl-NL" dirty="0" err="1"/>
              <a:t>experiences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BAT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5588AD7-68FE-488A-9D05-9FD2F86A58D5}" type="slidenum">
              <a:rPr lang="nl-NL"/>
              <a:pPr>
                <a:defRPr/>
              </a:pPr>
              <a:t>8</a:t>
            </a:fld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ZK - Sjabloon 16x9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3" id="{E040C8C9-9B93-E444-93F9-5C528681D9A6}" vid="{9EB665A5-5769-D14F-8E89-F9A268A4FC2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2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3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4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5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6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7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EZK - Sjabloon 16x9 Hemelblauw</Template>
  <TotalTime>4646</TotalTime>
  <Words>338</Words>
  <Application>Microsoft Office PowerPoint</Application>
  <PresentationFormat>Breedbeeld</PresentationFormat>
  <Paragraphs>44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Verdana</vt:lpstr>
      <vt:lpstr>Wingdings</vt:lpstr>
      <vt:lpstr>EZK - Sjabloon 16x9 Hemelblauw</vt:lpstr>
      <vt:lpstr>Kantoorthema</vt:lpstr>
      <vt:lpstr>Climate agreement Industry sector and Mission Driven innovation Policy Netherlands</vt:lpstr>
      <vt:lpstr>Policy context</vt:lpstr>
      <vt:lpstr>PowerPoint-presentatie</vt:lpstr>
      <vt:lpstr>PowerPoint-presentatie</vt:lpstr>
      <vt:lpstr>PowerPoint-presentatie</vt:lpstr>
      <vt:lpstr>PowerPoint-presentatie</vt:lpstr>
      <vt:lpstr>Hydrogen: future dominant core technology?  Building on existing strength: natural gas resource and infrastructure</vt:lpstr>
      <vt:lpstr>What do we hope to learn from the JRC review?</vt:lpstr>
    </vt:vector>
  </TitlesOfParts>
  <Company>LNV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Bouwstenen 2,5% R&amp;D ambitie</dc:title>
  <dc:creator>Wiel, dr. H.P. van der (Henry)</dc:creator>
  <cp:lastModifiedBy>Kes, drs. S.J.C. (Sander)</cp:lastModifiedBy>
  <cp:revision>204</cp:revision>
  <cp:lastPrinted>2019-02-21T12:58:54Z</cp:lastPrinted>
  <dcterms:created xsi:type="dcterms:W3CDTF">2018-04-11T12:47:28Z</dcterms:created>
  <dcterms:modified xsi:type="dcterms:W3CDTF">2019-07-08T15:10:22Z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