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7" r:id="rId3"/>
    <p:sldId id="297" r:id="rId4"/>
    <p:sldId id="298" r:id="rId5"/>
    <p:sldId id="299" r:id="rId6"/>
    <p:sldId id="304" r:id="rId7"/>
    <p:sldId id="305" r:id="rId8"/>
    <p:sldId id="308" r:id="rId9"/>
    <p:sldId id="309" r:id="rId10"/>
    <p:sldId id="310" r:id="rId11"/>
    <p:sldId id="311" r:id="rId12"/>
    <p:sldId id="312" r:id="rId13"/>
    <p:sldId id="314" r:id="rId14"/>
    <p:sldId id="315" r:id="rId15"/>
    <p:sldId id="316" r:id="rId16"/>
    <p:sldId id="318" r:id="rId17"/>
    <p:sldId id="317" r:id="rId18"/>
    <p:sldId id="306" r:id="rId19"/>
    <p:sldId id="275" r:id="rId20"/>
    <p:sldId id="307" r:id="rId21"/>
    <p:sldId id="285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93366"/>
    <a:srgbClr val="A50021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0557" autoAdjust="0"/>
  </p:normalViewPr>
  <p:slideViewPr>
    <p:cSldViewPr snapToGrid="0">
      <p:cViewPr varScale="1">
        <p:scale>
          <a:sx n="52" d="100"/>
          <a:sy n="52" d="100"/>
        </p:scale>
        <p:origin x="18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arampekios\AppData\Local\Temp\Rar$DIa0.897\Mpataries%20EADD_Anafor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Πίνακες!$B$5:$B$23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Πίνακες!$D$5:$D$23</c:f>
              <c:numCache>
                <c:formatCode>###0.0</c:formatCode>
                <c:ptCount val="19"/>
                <c:pt idx="0">
                  <c:v>0.69444444444444442</c:v>
                </c:pt>
                <c:pt idx="1">
                  <c:v>0.69444444444444442</c:v>
                </c:pt>
                <c:pt idx="2">
                  <c:v>0.69444444444444442</c:v>
                </c:pt>
                <c:pt idx="3">
                  <c:v>2.083333333333333</c:v>
                </c:pt>
                <c:pt idx="4">
                  <c:v>1.3888888888888888</c:v>
                </c:pt>
                <c:pt idx="5">
                  <c:v>1.3888888888888888</c:v>
                </c:pt>
                <c:pt idx="6">
                  <c:v>2.4305555555555558</c:v>
                </c:pt>
                <c:pt idx="7">
                  <c:v>4.5138888888888884</c:v>
                </c:pt>
                <c:pt idx="8">
                  <c:v>3.4722222222222223</c:v>
                </c:pt>
                <c:pt idx="9">
                  <c:v>8.6805555555555554</c:v>
                </c:pt>
                <c:pt idx="10">
                  <c:v>4.5138888888888884</c:v>
                </c:pt>
                <c:pt idx="11">
                  <c:v>3.8194444444444446</c:v>
                </c:pt>
                <c:pt idx="12">
                  <c:v>6.25</c:v>
                </c:pt>
                <c:pt idx="13">
                  <c:v>6.5972222222222223</c:v>
                </c:pt>
                <c:pt idx="14">
                  <c:v>10.763888888888889</c:v>
                </c:pt>
                <c:pt idx="15">
                  <c:v>6.25</c:v>
                </c:pt>
                <c:pt idx="16">
                  <c:v>11.805555555555555</c:v>
                </c:pt>
                <c:pt idx="17">
                  <c:v>12.847222222222221</c:v>
                </c:pt>
                <c:pt idx="18">
                  <c:v>11.111111111111111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297696"/>
        <c:axId val="62298256"/>
      </c:barChart>
      <c:catAx>
        <c:axId val="622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2298256"/>
        <c:crosses val="autoZero"/>
        <c:auto val="1"/>
        <c:lblAlgn val="ctr"/>
        <c:lblOffset val="100"/>
        <c:noMultiLvlLbl val="0"/>
      </c:catAx>
      <c:valAx>
        <c:axId val="6229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229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0">
      <a:solidFill>
        <a:srgbClr val="0070C0"/>
      </a:solidFill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DE2AD-F11D-454A-BE31-306FE6B2B0D7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53A3E-8CDB-48B2-A4B9-317BECD776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03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333B9-3AA2-4938-ACFC-97E1B4127115}" type="slidenum">
              <a:rPr lang="el-GR" altLang="el-GR" smtClean="0"/>
              <a:pPr/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3413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10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49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11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02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12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61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53A3E-8CDB-48B2-A4B9-317BECD776C1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88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14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27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15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0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16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2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53A3E-8CDB-48B2-A4B9-317BECD776C1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502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18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09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dirty="0" smtClean="0"/>
              <a:t>Διεθνώς</a:t>
            </a:r>
            <a:r>
              <a:rPr lang="el-GR" baseline="0" dirty="0" smtClean="0"/>
              <a:t>, η έμφαση είναι στην καλύτερη κατανόηση της καινοτομικής διαδικασίας, και πως αυτή προσδίδει ανταγωνιστικό πλεονέκτημα στην βιομηχανία. Προς την κατεύθυνση αυτή, απολύτως κρίσιμη είναι η ηλεκτρονική ψηφιακή υποδομή η οποία επιτρέπει την </a:t>
            </a:r>
            <a:r>
              <a:rPr lang="el-GR" baseline="0" dirty="0" err="1" smtClean="0"/>
              <a:t>ομογενοποίηση</a:t>
            </a:r>
            <a:r>
              <a:rPr lang="el-GR" baseline="0" dirty="0" smtClean="0"/>
              <a:t> των δεδομένων ΕΤΑΚ, καθώς και την εξαγωγή σύνθετων συμπερασμάτων. Πιο συγκεκριμένα, οι τάσεις των οργανισμών μετρικών ΕΤΑΚ είναι οι ακόλουθες: </a:t>
            </a:r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20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6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2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24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3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22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4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5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5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00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6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7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69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8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88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defTabSz="47148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8825" algn="l"/>
                <a:tab pos="1517650" algn="l"/>
                <a:tab pos="2278063" algn="l"/>
                <a:tab pos="3036888" algn="l"/>
              </a:tabLst>
            </a:pPr>
            <a:fld id="{76F8DA95-D350-4D6D-BA35-B3EBC3203633}" type="slidenum">
              <a:rPr lang="fr-FR" altLang="el-GR" sz="1300">
                <a:solidFill>
                  <a:srgbClr val="000000"/>
                </a:solidFill>
                <a:latin typeface="Times New Roman" pitchFamily="18" charset="0"/>
              </a:rPr>
              <a:pPr defTabSz="47148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8825" algn="l"/>
                  <a:tab pos="1517650" algn="l"/>
                  <a:tab pos="2278063" algn="l"/>
                  <a:tab pos="3036888" algn="l"/>
                </a:tabLst>
              </a:pPr>
              <a:t>9</a:t>
            </a:fld>
            <a:endParaRPr lang="fr-FR" altLang="el-GR" sz="13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7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720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729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76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219200"/>
            <a:ext cx="103632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1" y="2514600"/>
            <a:ext cx="5080001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2514600"/>
            <a:ext cx="5080001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52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041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386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85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20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39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0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764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06BC3-AF6F-425F-9751-AA3D8933B4D6}" type="datetimeFigureOut">
              <a:rPr lang="el-GR" smtClean="0"/>
              <a:t>9/7/2019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B477-25CF-4D6D-AE58-B45D48E618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47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nkarampekios@ekt.gr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8760"/>
            <a:ext cx="9144000" cy="6840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5375" y="2813446"/>
            <a:ext cx="2304256" cy="1231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aseline="30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National </a:t>
            </a:r>
          </a:p>
          <a:p>
            <a:r>
              <a:rPr lang="en-US" sz="4000" baseline="30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Documentation</a:t>
            </a:r>
          </a:p>
          <a:p>
            <a:r>
              <a:rPr lang="en-US" sz="4000" baseline="30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Centre</a:t>
            </a:r>
            <a:endParaRPr lang="el-GR" sz="4000" baseline="30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1627629"/>
            <a:ext cx="39624" cy="36027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51382" y="1578289"/>
            <a:ext cx="4104456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buClr>
                <a:srgbClr val="002060"/>
              </a:buClr>
              <a:defRPr/>
            </a:pPr>
            <a:r>
              <a:rPr lang="en-US" sz="3200" b="1" dirty="0">
                <a:solidFill>
                  <a:srgbClr val="BF2F3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BF2F3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roviding R&amp;D-related evidence towards re-industrialization strategies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382" y="4677571"/>
            <a:ext cx="3456384" cy="5745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800" baseline="30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Dr. Nikos </a:t>
            </a:r>
            <a:r>
              <a:rPr lang="en-US" sz="2800" baseline="30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Karampekios</a:t>
            </a:r>
            <a:endParaRPr lang="en-US" sz="2800" baseline="30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en-US" sz="2800" baseline="30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Head of RDI Analysis Unit</a:t>
            </a:r>
            <a:endParaRPr lang="el-GR" sz="2800" baseline="30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194" y="5288620"/>
            <a:ext cx="3456384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2400" dirty="0" smtClean="0"/>
              <a:t>Seville, </a:t>
            </a:r>
            <a:r>
              <a:rPr lang="en-US" sz="2400" dirty="0"/>
              <a:t>9 July 2019</a:t>
            </a:r>
            <a:endParaRPr lang="en-US" sz="2400" dirty="0" smtClean="0"/>
          </a:p>
          <a:p>
            <a:endParaRPr lang="el-GR" sz="2400" dirty="0"/>
          </a:p>
        </p:txBody>
      </p:sp>
      <p:sp>
        <p:nvSpPr>
          <p:cNvPr id="2" name="Ορθογώνιο 1"/>
          <p:cNvSpPr/>
          <p:nvPr/>
        </p:nvSpPr>
        <p:spPr>
          <a:xfrm>
            <a:off x="746975" y="5657952"/>
            <a:ext cx="10939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"Understanding and Managing Industrial Transitions</a:t>
            </a:r>
            <a:r>
              <a:rPr lang="en-US" sz="2400" dirty="0" smtClean="0"/>
              <a:t>"</a:t>
            </a:r>
          </a:p>
          <a:p>
            <a:pPr algn="r"/>
            <a:r>
              <a:rPr lang="en-US" sz="2400" dirty="0" smtClean="0"/>
              <a:t>Inception </a:t>
            </a:r>
            <a:r>
              <a:rPr lang="en-US" sz="2400" dirty="0"/>
              <a:t>and Review Methodology Validation workshop</a:t>
            </a:r>
          </a:p>
        </p:txBody>
      </p:sp>
    </p:spTree>
    <p:extLst>
      <p:ext uri="{BB962C8B-B14F-4D97-AF65-F5344CB8AC3E}">
        <p14:creationId xmlns:p14="http://schemas.microsoft.com/office/powerpoint/2010/main" val="21632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578" y="295998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altLang="el-GR" sz="2842" dirty="0" smtClean="0">
                <a:solidFill>
                  <a:srgbClr val="336699"/>
                </a:solidFill>
                <a:latin typeface="+mn-lt"/>
              </a:rPr>
              <a:t>Examples would include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103173"/>
            <a:ext cx="7854709" cy="508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1600" b="0" dirty="0" smtClean="0"/>
              <a:t>design </a:t>
            </a:r>
            <a:r>
              <a:rPr lang="en-US" sz="1600" b="0" dirty="0"/>
              <a:t>of battery cells and battery packs</a:t>
            </a:r>
            <a:endParaRPr lang="el-GR" sz="1600" b="0" dirty="0"/>
          </a:p>
          <a:p>
            <a:r>
              <a:rPr lang="en-US" sz="1600" b="0" dirty="0" smtClean="0"/>
              <a:t>manufacture </a:t>
            </a:r>
            <a:r>
              <a:rPr lang="en-US" sz="1600" b="0" dirty="0"/>
              <a:t>of battery cells and battery packs</a:t>
            </a:r>
            <a:endParaRPr lang="el-GR" sz="1600" b="0" dirty="0"/>
          </a:p>
          <a:p>
            <a:r>
              <a:rPr lang="en-US" sz="1600" b="0" dirty="0" smtClean="0"/>
              <a:t>raw </a:t>
            </a:r>
            <a:r>
              <a:rPr lang="en-US" sz="1600" b="0" dirty="0"/>
              <a:t>materials for battery cells and battery packs</a:t>
            </a:r>
            <a:endParaRPr lang="el-GR" sz="1600" b="0" dirty="0"/>
          </a:p>
          <a:p>
            <a:r>
              <a:rPr lang="en-US" sz="1600" b="0" dirty="0" smtClean="0"/>
              <a:t>Lithium-ion </a:t>
            </a:r>
            <a:r>
              <a:rPr lang="en-US" sz="1600" b="0" dirty="0"/>
              <a:t>technologies (lithium, cobalt, nickel, manganese, graphite, silicon, copper and </a:t>
            </a:r>
            <a:r>
              <a:rPr lang="en-US" sz="1600" b="0" dirty="0" err="1"/>
              <a:t>aluminium</a:t>
            </a:r>
            <a:r>
              <a:rPr lang="en-US" sz="1600" b="0" dirty="0"/>
              <a:t>)</a:t>
            </a:r>
            <a:endParaRPr lang="el-GR" sz="1600" b="0" dirty="0"/>
          </a:p>
          <a:p>
            <a:r>
              <a:rPr lang="en-US" sz="1600" b="0" dirty="0" smtClean="0"/>
              <a:t>solid </a:t>
            </a:r>
            <a:r>
              <a:rPr lang="en-US" sz="1600" b="0" dirty="0"/>
              <a:t>state technologies</a:t>
            </a:r>
            <a:endParaRPr lang="el-GR" sz="1600" b="0" dirty="0"/>
          </a:p>
          <a:p>
            <a:r>
              <a:rPr lang="en-US" sz="1600" b="0" dirty="0" smtClean="0"/>
              <a:t>battery </a:t>
            </a:r>
            <a:r>
              <a:rPr lang="en-US" sz="1600" b="0" dirty="0"/>
              <a:t>management systems</a:t>
            </a:r>
            <a:endParaRPr lang="el-GR" sz="1600" b="0" dirty="0"/>
          </a:p>
          <a:p>
            <a:r>
              <a:rPr lang="en-US" sz="1600" b="0" dirty="0" smtClean="0"/>
              <a:t>battery </a:t>
            </a:r>
            <a:r>
              <a:rPr lang="en-US" sz="1600" b="0" dirty="0"/>
              <a:t>cell manufacturing industry </a:t>
            </a:r>
            <a:endParaRPr lang="el-GR" sz="1800" b="0" dirty="0"/>
          </a:p>
          <a:p>
            <a:r>
              <a:rPr lang="en-US" sz="1600" b="0" dirty="0" smtClean="0"/>
              <a:t>supply </a:t>
            </a:r>
            <a:r>
              <a:rPr lang="en-US" sz="1600" b="0" dirty="0"/>
              <a:t>chains for batteries raw materials</a:t>
            </a:r>
            <a:endParaRPr lang="el-GR" sz="1800" b="0" dirty="0"/>
          </a:p>
          <a:p>
            <a:r>
              <a:rPr lang="en-US" sz="1600" b="0" dirty="0" smtClean="0"/>
              <a:t>develop </a:t>
            </a:r>
            <a:r>
              <a:rPr lang="en-US" sz="1600" b="0" dirty="0"/>
              <a:t>standards for battery cells and battery packs</a:t>
            </a:r>
            <a:endParaRPr lang="el-GR" sz="1800" b="0" dirty="0"/>
          </a:p>
          <a:p>
            <a:r>
              <a:rPr lang="en-US" sz="1600" b="0" dirty="0" smtClean="0"/>
              <a:t>battery </a:t>
            </a:r>
            <a:r>
              <a:rPr lang="en-US" sz="1600" b="0" dirty="0"/>
              <a:t>chemistries</a:t>
            </a:r>
            <a:endParaRPr lang="el-GR" sz="1800" b="0" dirty="0"/>
          </a:p>
          <a:p>
            <a:r>
              <a:rPr lang="en-US" sz="1600" b="0" dirty="0" smtClean="0"/>
              <a:t>stationary </a:t>
            </a:r>
            <a:r>
              <a:rPr lang="en-US" sz="1600" b="0" dirty="0"/>
              <a:t>energy storage </a:t>
            </a:r>
            <a:endParaRPr lang="el-GR" sz="1800" b="0" dirty="0"/>
          </a:p>
          <a:p>
            <a:r>
              <a:rPr lang="en-US" sz="1600" b="0" dirty="0" smtClean="0"/>
              <a:t>battery </a:t>
            </a:r>
            <a:r>
              <a:rPr lang="en-US" sz="1600" b="0" dirty="0"/>
              <a:t>testing laboratories </a:t>
            </a:r>
            <a:endParaRPr lang="el-GR" sz="1800" b="0" dirty="0"/>
          </a:p>
          <a:p>
            <a:r>
              <a:rPr lang="en-US" sz="1600" b="0" dirty="0" smtClean="0"/>
              <a:t>life </a:t>
            </a:r>
            <a:r>
              <a:rPr lang="en-US" sz="1600" b="0" dirty="0"/>
              <a:t>cycle for batteries</a:t>
            </a:r>
            <a:endParaRPr lang="el-GR" sz="1800" b="0" dirty="0"/>
          </a:p>
          <a:p>
            <a:r>
              <a:rPr lang="en-US" sz="1600" b="0" dirty="0" smtClean="0"/>
              <a:t>life </a:t>
            </a:r>
            <a:r>
              <a:rPr lang="en-US" sz="1600" b="0" dirty="0"/>
              <a:t>cycle assessment scheme for batteries</a:t>
            </a:r>
            <a:endParaRPr lang="el-GR" sz="1800" b="0" dirty="0"/>
          </a:p>
          <a:p>
            <a:r>
              <a:rPr lang="en-US" sz="1600" b="0" dirty="0" smtClean="0"/>
              <a:t>(</a:t>
            </a:r>
            <a:r>
              <a:rPr lang="en-US" sz="1600" b="0" dirty="0"/>
              <a:t>re-)use and recycling of batteries</a:t>
            </a:r>
            <a:endParaRPr lang="el-GR" sz="1800" b="0" dirty="0"/>
          </a:p>
          <a:p>
            <a:r>
              <a:rPr lang="en-US" sz="1600" b="0" dirty="0" smtClean="0"/>
              <a:t>second-use </a:t>
            </a:r>
            <a:r>
              <a:rPr lang="en-US" sz="1600" b="0" dirty="0"/>
              <a:t>of advanced batteries</a:t>
            </a:r>
            <a:endParaRPr lang="el-GR" sz="1800" b="0" dirty="0"/>
          </a:p>
          <a:p>
            <a:r>
              <a:rPr lang="en-US" sz="1600" b="0" dirty="0" smtClean="0"/>
              <a:t>battery </a:t>
            </a:r>
            <a:r>
              <a:rPr lang="en-US" sz="1600" b="0" dirty="0"/>
              <a:t>technology</a:t>
            </a:r>
            <a:endParaRPr lang="el-GR" sz="1800" b="0" dirty="0"/>
          </a:p>
          <a:p>
            <a:r>
              <a:rPr lang="en-US" sz="1600" b="0" dirty="0" smtClean="0"/>
              <a:t>electric </a:t>
            </a:r>
            <a:r>
              <a:rPr lang="en-US" sz="1600" b="0" dirty="0"/>
              <a:t>vehicles</a:t>
            </a:r>
            <a:endParaRPr lang="en-US" sz="3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80997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578" y="295998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3200" dirty="0" err="1"/>
              <a:t>Scimago</a:t>
            </a:r>
            <a:r>
              <a:rPr lang="en-US" sz="3200" dirty="0"/>
              <a:t> journal and country rank 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057772" y="903148"/>
            <a:ext cx="7854709" cy="508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endParaRPr lang="en-US" sz="3600" b="0" dirty="0">
              <a:latin typeface="+mn-lt"/>
            </a:endParaRP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485" y="1400742"/>
            <a:ext cx="8544854" cy="488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928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578" y="295998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3200" dirty="0" smtClean="0"/>
              <a:t>Two tries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057772" y="903148"/>
            <a:ext cx="7854709" cy="508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pPr marL="742950" indent="-742950">
              <a:buAutoNum type="arabicParenR"/>
            </a:pPr>
            <a:r>
              <a:rPr lang="en-US" sz="3600" b="0" dirty="0" smtClean="0">
                <a:latin typeface="+mn-lt"/>
              </a:rPr>
              <a:t>Publication search based only affiliation in both subject lists (wide net)</a:t>
            </a:r>
          </a:p>
          <a:p>
            <a:pPr marL="742950" indent="-742950">
              <a:buAutoNum type="arabicParenR"/>
            </a:pPr>
            <a:r>
              <a:rPr lang="en-US" sz="3600" b="0" dirty="0" smtClean="0">
                <a:latin typeface="+mn-lt"/>
              </a:rPr>
              <a:t>Publication search based on affiliation and </a:t>
            </a:r>
            <a:r>
              <a:rPr lang="en-US" sz="3600" b="0" dirty="0">
                <a:latin typeface="+mn-lt"/>
              </a:rPr>
              <a:t>selected terms in both subject </a:t>
            </a:r>
            <a:r>
              <a:rPr lang="en-US" sz="3600" b="0" dirty="0" smtClean="0">
                <a:latin typeface="+mn-lt"/>
              </a:rPr>
              <a:t>lists </a:t>
            </a:r>
            <a:endParaRPr lang="en-US" sz="3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556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0013" y="147637"/>
            <a:ext cx="7239000" cy="4857749"/>
          </a:xfrm>
          <a:prstGeom prst="rect">
            <a:avLst/>
          </a:prstGeom>
          <a:ln w="31750">
            <a:solidFill>
              <a:srgbClr val="0070C0"/>
            </a:solidFill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3775" y="147637"/>
            <a:ext cx="4529137" cy="4167187"/>
          </a:xfrm>
          <a:prstGeom prst="rect">
            <a:avLst/>
          </a:prstGeom>
          <a:ln w="31750">
            <a:solidFill>
              <a:srgbClr val="FF0000"/>
            </a:solidFill>
          </a:ln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4243" y="4414837"/>
            <a:ext cx="4648200" cy="2314575"/>
          </a:xfrm>
          <a:prstGeom prst="rect">
            <a:avLst/>
          </a:prstGeom>
          <a:ln w="31750">
            <a:solidFill>
              <a:srgbClr val="00B050"/>
            </a:solidFill>
          </a:ln>
        </p:spPr>
      </p:pic>
      <p:sp>
        <p:nvSpPr>
          <p:cNvPr id="7" name="Ορθογώνιο 6"/>
          <p:cNvSpPr/>
          <p:nvPr/>
        </p:nvSpPr>
        <p:spPr>
          <a:xfrm>
            <a:off x="-1" y="5386388"/>
            <a:ext cx="7138987" cy="1343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the top-50 journals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No of pubs per year</a:t>
            </a:r>
            <a:r>
              <a:rPr lang="en-US" sz="2000" b="1" dirty="0" smtClean="0">
                <a:solidFill>
                  <a:schemeClr val="tx1"/>
                </a:solidFill>
              </a:rPr>
              <a:t> ; </a:t>
            </a:r>
            <a:r>
              <a:rPr lang="en-US" sz="2000" b="1" dirty="0" smtClean="0">
                <a:solidFill>
                  <a:srgbClr val="FF0000"/>
                </a:solidFill>
              </a:rPr>
              <a:t>distribution per university ; </a:t>
            </a:r>
            <a:r>
              <a:rPr lang="en-US" sz="2000" b="1" dirty="0" smtClean="0">
                <a:solidFill>
                  <a:srgbClr val="00B050"/>
                </a:solidFill>
              </a:rPr>
              <a:t>details of authors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el-G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578" y="295998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3200" dirty="0" smtClean="0"/>
              <a:t>Participation in EU R&amp;D Projects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 smtClean="0">
                <a:solidFill>
                  <a:srgbClr val="FFFFFF"/>
                </a:solidFill>
              </a:rPr>
              <a:t>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057772" y="903148"/>
            <a:ext cx="7854709" cy="508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endParaRPr lang="en-US" sz="3600" b="0" dirty="0">
              <a:latin typeface="+mn-lt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8658"/>
            <a:ext cx="7014791" cy="3209925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1985" y="2168209"/>
            <a:ext cx="46672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99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65" y="162242"/>
            <a:ext cx="8429098" cy="807175"/>
          </a:xfrm>
        </p:spPr>
        <p:txBody>
          <a:bodyPr>
            <a:noAutofit/>
          </a:bodyPr>
          <a:lstStyle/>
          <a:p>
            <a:pPr marL="76148">
              <a:defRPr/>
            </a:pPr>
            <a:r>
              <a:rPr lang="en-US" sz="3200" dirty="0" smtClean="0"/>
              <a:t>Greek PhD Holders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 smtClean="0">
                <a:solidFill>
                  <a:srgbClr val="FFFFFF"/>
                </a:solidFill>
              </a:rPr>
              <a:t>ww.ekt.gr</a:t>
            </a:r>
            <a:endParaRPr sz="2493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Γράφημα 6"/>
          <p:cNvGraphicFramePr/>
          <p:nvPr>
            <p:extLst>
              <p:ext uri="{D42A27DB-BD31-4B8C-83A1-F6EECF244321}">
                <p14:modId xmlns:p14="http://schemas.microsoft.com/office/powerpoint/2010/main" val="3097404835"/>
              </p:ext>
            </p:extLst>
          </p:nvPr>
        </p:nvGraphicFramePr>
        <p:xfrm>
          <a:off x="290510" y="1196544"/>
          <a:ext cx="6557963" cy="3975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-1" y="5386388"/>
            <a:ext cx="7138987" cy="1343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 Archive of PhD Theses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According to selected terms</a:t>
            </a:r>
          </a:p>
          <a:p>
            <a:pPr algn="ctr"/>
            <a:r>
              <a:rPr lang="en-US" sz="2000" dirty="0" smtClean="0">
                <a:solidFill>
                  <a:srgbClr val="00B0F0"/>
                </a:solidFill>
              </a:rPr>
              <a:t>Absolute number: 288 – distribution per year 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per university</a:t>
            </a:r>
            <a:endParaRPr lang="el-GR" sz="2000" dirty="0">
              <a:solidFill>
                <a:srgbClr val="FF0000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068" y="776288"/>
            <a:ext cx="3943350" cy="4610100"/>
          </a:xfrm>
          <a:prstGeom prst="rect">
            <a:avLst/>
          </a:prstGeom>
          <a:ln w="317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386186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65" y="162242"/>
            <a:ext cx="11628644" cy="807175"/>
          </a:xfrm>
        </p:spPr>
        <p:txBody>
          <a:bodyPr>
            <a:noAutofit/>
          </a:bodyPr>
          <a:lstStyle/>
          <a:p>
            <a:pPr marL="76148">
              <a:defRPr/>
            </a:pPr>
            <a:r>
              <a:rPr lang="en-US" altLang="el-GR" sz="3200" dirty="0" smtClean="0"/>
              <a:t>NACES – the case of 25.6V and 51.2V supply chain of a major battery systems company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 smtClean="0">
                <a:solidFill>
                  <a:srgbClr val="FFFFFF"/>
                </a:solidFill>
              </a:rPr>
              <a:t>ww.ekt.gr</a:t>
            </a:r>
            <a:endParaRPr sz="2493" kern="0" dirty="0">
              <a:solidFill>
                <a:srgbClr val="000000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875" y="1103871"/>
            <a:ext cx="8096250" cy="41967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8763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	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Patents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firms (registry)</a:t>
            </a:r>
            <a:endParaRPr lang="en-US" dirty="0" smtClean="0"/>
          </a:p>
          <a:p>
            <a:r>
              <a:rPr lang="en-US" dirty="0" smtClean="0"/>
              <a:t>Other populations of human </a:t>
            </a:r>
            <a:r>
              <a:rPr lang="en-US" dirty="0" smtClean="0"/>
              <a:t>capital (e.g. post-doctoral, research teams, PhD </a:t>
            </a:r>
            <a:r>
              <a:rPr lang="en-US" dirty="0" err="1" smtClean="0"/>
              <a:t>cand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Etc.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8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Where do we go from here?</a:t>
            </a: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549599"/>
            <a:ext cx="7854709" cy="463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3200" b="0" dirty="0" smtClean="0">
                <a:latin typeface="+mn-lt"/>
              </a:rPr>
              <a:t>Two-way street:</a:t>
            </a:r>
          </a:p>
          <a:p>
            <a:pPr lvl="1"/>
            <a:r>
              <a:rPr lang="en-US" sz="2800" dirty="0" smtClean="0">
                <a:latin typeface="+mn-lt"/>
              </a:rPr>
              <a:t>Waiting for the new government to keep up the re-industrialization strategy-setting initiative</a:t>
            </a:r>
          </a:p>
          <a:p>
            <a:pPr lvl="1"/>
            <a:r>
              <a:rPr lang="en-US" sz="2800" b="0" dirty="0" smtClean="0">
                <a:latin typeface="+mn-lt"/>
              </a:rPr>
              <a:t>Establishing </a:t>
            </a:r>
            <a:r>
              <a:rPr lang="en-US" sz="2800" dirty="0" smtClean="0">
                <a:latin typeface="+mn-lt"/>
              </a:rPr>
              <a:t>an </a:t>
            </a:r>
            <a:r>
              <a:rPr lang="en-US" sz="2800" dirty="0">
                <a:latin typeface="+mn-lt"/>
              </a:rPr>
              <a:t>in-house IT infrastructure (‘A Statistical Information Portal’!)</a:t>
            </a:r>
          </a:p>
          <a:p>
            <a:pPr lvl="2"/>
            <a:r>
              <a:rPr lang="en-US" sz="2800" dirty="0">
                <a:latin typeface="+mn-lt"/>
              </a:rPr>
              <a:t>(i.e. development of a single register infrastructure linking all information (from surveys; administrative data; kept in registries; etc.)</a:t>
            </a:r>
          </a:p>
          <a:p>
            <a:pPr lvl="1"/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44181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9"/>
          <p:cNvSpPr txBox="1">
            <a:spLocks/>
          </p:cNvSpPr>
          <p:nvPr/>
        </p:nvSpPr>
        <p:spPr>
          <a:xfrm>
            <a:off x="2518878" y="364075"/>
            <a:ext cx="8017909" cy="48751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85">
              <a:lnSpc>
                <a:spcPts val="3001"/>
              </a:lnSpc>
              <a:spcBef>
                <a:spcPct val="20000"/>
              </a:spcBef>
              <a:buClr>
                <a:srgbClr val="C00000"/>
              </a:buClr>
            </a:pP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defTabSz="914485">
              <a:lnSpc>
                <a:spcPts val="3001"/>
              </a:lnSpc>
              <a:spcBef>
                <a:spcPct val="20000"/>
              </a:spcBef>
              <a:buClr>
                <a:srgbClr val="C00000"/>
              </a:buClr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defTabSz="914485">
              <a:lnSpc>
                <a:spcPts val="3001"/>
              </a:lnSpc>
              <a:spcBef>
                <a:spcPct val="20000"/>
              </a:spcBef>
              <a:buClr>
                <a:srgbClr val="C00000"/>
              </a:buClr>
            </a:pPr>
            <a:endParaRPr lang="en-US" sz="1200" dirty="0" smtClean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89" y="280768"/>
            <a:ext cx="1546989" cy="1021777"/>
          </a:xfrm>
          <a:prstGeom prst="rect">
            <a:avLst/>
          </a:prstGeom>
        </p:spPr>
      </p:pic>
      <p:sp>
        <p:nvSpPr>
          <p:cNvPr id="5" name="Τίτλος 9"/>
          <p:cNvSpPr txBox="1">
            <a:spLocks/>
          </p:cNvSpPr>
          <p:nvPr/>
        </p:nvSpPr>
        <p:spPr>
          <a:xfrm>
            <a:off x="2671278" y="516475"/>
            <a:ext cx="8017909" cy="6862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85">
              <a:lnSpc>
                <a:spcPts val="3001"/>
              </a:lnSpc>
              <a:spcBef>
                <a:spcPct val="20000"/>
              </a:spcBef>
              <a:buClr>
                <a:srgbClr val="C00000"/>
              </a:buClr>
            </a:pPr>
            <a:endParaRPr lang="en-US" sz="1200" dirty="0" smtClean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363" y="1302545"/>
            <a:ext cx="9531458" cy="48067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029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Contextualizing the initiative (I)</a:t>
            </a: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738648"/>
            <a:ext cx="7854709" cy="444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2400" b="0" dirty="0" smtClean="0">
                <a:latin typeface="+mn-lt"/>
              </a:rPr>
              <a:t>Early 2019 </a:t>
            </a:r>
          </a:p>
          <a:p>
            <a:r>
              <a:rPr lang="en-US" sz="2400" b="0" dirty="0" smtClean="0">
                <a:latin typeface="+mn-lt"/>
              </a:rPr>
              <a:t>As a response </a:t>
            </a:r>
            <a:r>
              <a:rPr lang="en-US" sz="2400" b="0" dirty="0">
                <a:latin typeface="+mn-lt"/>
              </a:rPr>
              <a:t>to Important Projects of Common European Interest – «IPCEI» </a:t>
            </a:r>
          </a:p>
          <a:p>
            <a:pPr lvl="1"/>
            <a:r>
              <a:rPr lang="en-US" sz="2400" dirty="0" smtClean="0">
                <a:latin typeface="+mn-lt"/>
              </a:rPr>
              <a:t>Participant: Greek Ministry of Economy and Development / General Secretariat for Industry</a:t>
            </a:r>
            <a:endParaRPr lang="en-US" sz="2400" b="0" dirty="0">
              <a:latin typeface="+mn-lt"/>
            </a:endParaRPr>
          </a:p>
          <a:p>
            <a:pPr lvl="1"/>
            <a:r>
              <a:rPr lang="en-US" sz="2400" dirty="0" smtClean="0">
                <a:latin typeface="+mn-lt"/>
              </a:rPr>
              <a:t>In reference to European-led Key </a:t>
            </a:r>
            <a:r>
              <a:rPr lang="en-US" sz="2400" dirty="0">
                <a:latin typeface="+mn-lt"/>
              </a:rPr>
              <a:t>Enabling Technologies – </a:t>
            </a:r>
            <a:r>
              <a:rPr lang="en-US" sz="2400" dirty="0" smtClean="0">
                <a:latin typeface="+mn-lt"/>
              </a:rPr>
              <a:t>KETs</a:t>
            </a:r>
          </a:p>
          <a:p>
            <a:pPr lvl="1"/>
            <a:r>
              <a:rPr lang="en-US" sz="2400" dirty="0" smtClean="0">
                <a:latin typeface="+mn-lt"/>
              </a:rPr>
              <a:t>In need to pinpoint value chain ‘niches’ of high potential/worth</a:t>
            </a:r>
          </a:p>
          <a:p>
            <a:pPr lvl="1"/>
            <a:endParaRPr lang="en-US" sz="2400" b="0" dirty="0" smtClean="0">
              <a:latin typeface="+mn-lt"/>
            </a:endParaRPr>
          </a:p>
          <a:p>
            <a:pPr lvl="1"/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81588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What </a:t>
            </a:r>
            <a:r>
              <a:rPr lang="en-US" sz="2842" dirty="0" smtClean="0">
                <a:latin typeface="+mn-lt"/>
              </a:rPr>
              <a:t>we hope to learn from JRC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549599"/>
            <a:ext cx="7854709" cy="463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3200" b="0" dirty="0" smtClean="0">
                <a:latin typeface="+mn-lt"/>
              </a:rPr>
              <a:t>JRC’s </a:t>
            </a:r>
            <a:r>
              <a:rPr lang="en-US" sz="3200" b="0" dirty="0">
                <a:latin typeface="+mn-lt"/>
              </a:rPr>
              <a:t>Working Group "Understanding and Managing Industrial Transitions“ as a </a:t>
            </a:r>
            <a:r>
              <a:rPr lang="en-US" sz="3200" b="0" dirty="0" smtClean="0">
                <a:latin typeface="+mn-lt"/>
              </a:rPr>
              <a:t>lesson-learning/feedback </a:t>
            </a:r>
            <a:r>
              <a:rPr lang="en-US" sz="3200" b="0" dirty="0">
                <a:latin typeface="+mn-lt"/>
              </a:rPr>
              <a:t>exercise</a:t>
            </a:r>
            <a:r>
              <a:rPr lang="en-US" sz="3200" b="0" dirty="0" smtClean="0">
                <a:latin typeface="+mn-lt"/>
              </a:rPr>
              <a:t>!</a:t>
            </a:r>
          </a:p>
          <a:p>
            <a:pPr marL="457200" lvl="1" indent="0">
              <a:buNone/>
            </a:pPr>
            <a:endParaRPr lang="en-US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2260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8760"/>
            <a:ext cx="9144000" cy="684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5354" y="4143267"/>
            <a:ext cx="10081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GB" sz="2400" baseline="30000" dirty="0">
                <a:solidFill>
                  <a:srgbClr val="C00000"/>
                </a:solidFill>
              </a:rPr>
              <a:t>www.ekt.gr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5374062" y="2309996"/>
            <a:ext cx="3176528" cy="2238009"/>
          </a:xfrm>
          <a:prstGeom prst="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389"/>
            <a:r>
              <a:rPr lang="en-US" sz="1805" dirty="0">
                <a:solidFill>
                  <a:schemeClr val="tx1"/>
                </a:solidFill>
              </a:rPr>
              <a:t>Thank you</a:t>
            </a:r>
          </a:p>
          <a:p>
            <a:pPr algn="ctr" defTabSz="458389"/>
            <a:endParaRPr lang="en-US" sz="1805" dirty="0">
              <a:solidFill>
                <a:schemeClr val="tx1"/>
              </a:solidFill>
            </a:endParaRPr>
          </a:p>
          <a:p>
            <a:pPr algn="ctr" defTabSz="458389"/>
            <a:r>
              <a:rPr lang="en-US" sz="1805" dirty="0">
                <a:solidFill>
                  <a:schemeClr val="tx1"/>
                </a:solidFill>
                <a:hlinkClick r:id="rId3"/>
              </a:rPr>
              <a:t>nkarampekios@ekt.gr</a:t>
            </a:r>
            <a:r>
              <a:rPr lang="en-US" sz="1805" dirty="0">
                <a:solidFill>
                  <a:schemeClr val="tx1"/>
                </a:solidFill>
              </a:rPr>
              <a:t> </a:t>
            </a:r>
            <a:endParaRPr lang="el-GR" sz="180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Contextualizing the initiative (II)</a:t>
            </a: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549599"/>
            <a:ext cx="7854709" cy="463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2400" b="0" dirty="0" smtClean="0">
                <a:latin typeface="+mn-lt"/>
              </a:rPr>
              <a:t>Thematic </a:t>
            </a:r>
            <a:r>
              <a:rPr lang="en-US" sz="2400" b="0" dirty="0">
                <a:latin typeface="+mn-lt"/>
              </a:rPr>
              <a:t>areas’ </a:t>
            </a:r>
            <a:r>
              <a:rPr lang="en-US" sz="2400" b="0" dirty="0" smtClean="0">
                <a:latin typeface="+mn-lt"/>
              </a:rPr>
              <a:t>selection – ‘macro-technological’ sectors</a:t>
            </a:r>
          </a:p>
          <a:p>
            <a:pPr lvl="1"/>
            <a:r>
              <a:rPr lang="en-US" sz="2400" dirty="0" smtClean="0">
                <a:latin typeface="+mn-lt"/>
              </a:rPr>
              <a:t>Batteries</a:t>
            </a:r>
          </a:p>
          <a:p>
            <a:pPr lvl="1"/>
            <a:r>
              <a:rPr lang="en-US" sz="2400" dirty="0">
                <a:latin typeface="+mn-lt"/>
              </a:rPr>
              <a:t>Microelectronics </a:t>
            </a:r>
            <a:endParaRPr lang="en-US" sz="2400" dirty="0" smtClean="0">
              <a:latin typeface="+mn-lt"/>
            </a:endParaRPr>
          </a:p>
          <a:p>
            <a:pPr lvl="1"/>
            <a:r>
              <a:rPr lang="en-US" sz="2400" dirty="0">
                <a:latin typeface="+mn-lt"/>
              </a:rPr>
              <a:t>High-performance </a:t>
            </a:r>
            <a:r>
              <a:rPr lang="en-US" sz="2400" dirty="0" smtClean="0">
                <a:latin typeface="+mn-lt"/>
              </a:rPr>
              <a:t>computing</a:t>
            </a:r>
          </a:p>
          <a:p>
            <a:pPr lvl="1"/>
            <a:r>
              <a:rPr lang="en-US" sz="2400" dirty="0" smtClean="0">
                <a:latin typeface="+mn-lt"/>
              </a:rPr>
              <a:t>Connected</a:t>
            </a:r>
            <a:r>
              <a:rPr lang="en-US" sz="2400" dirty="0">
                <a:latin typeface="+mn-lt"/>
              </a:rPr>
              <a:t>, clean and autonomous </a:t>
            </a:r>
            <a:r>
              <a:rPr lang="en-US" sz="2400" dirty="0" smtClean="0">
                <a:latin typeface="+mn-lt"/>
              </a:rPr>
              <a:t>vehicles</a:t>
            </a:r>
          </a:p>
          <a:p>
            <a:pPr lvl="1"/>
            <a:r>
              <a:rPr lang="en-US" sz="2400" dirty="0">
                <a:latin typeface="+mn-lt"/>
              </a:rPr>
              <a:t>Smart health </a:t>
            </a:r>
            <a:endParaRPr lang="en-US" sz="2400" dirty="0" smtClean="0">
              <a:latin typeface="+mn-lt"/>
            </a:endParaRPr>
          </a:p>
          <a:p>
            <a:pPr lvl="1"/>
            <a:r>
              <a:rPr lang="en-US" sz="2400" dirty="0">
                <a:latin typeface="+mn-lt"/>
              </a:rPr>
              <a:t>Low-carbon </a:t>
            </a:r>
            <a:r>
              <a:rPr lang="en-US" sz="2400" dirty="0" smtClean="0">
                <a:latin typeface="+mn-lt"/>
              </a:rPr>
              <a:t>industry</a:t>
            </a:r>
          </a:p>
          <a:p>
            <a:pPr lvl="1"/>
            <a:r>
              <a:rPr lang="en-US" sz="2400" dirty="0">
                <a:latin typeface="+mn-lt"/>
              </a:rPr>
              <a:t>Hydrogen technologies and </a:t>
            </a:r>
            <a:r>
              <a:rPr lang="en-US" sz="2400" dirty="0" smtClean="0">
                <a:latin typeface="+mn-lt"/>
              </a:rPr>
              <a:t>systems</a:t>
            </a:r>
          </a:p>
          <a:p>
            <a:pPr lvl="1"/>
            <a:r>
              <a:rPr lang="en-US" sz="2400" dirty="0">
                <a:latin typeface="+mn-lt"/>
              </a:rPr>
              <a:t>Industrial </a:t>
            </a:r>
            <a:r>
              <a:rPr lang="en-US" sz="2400" dirty="0" err="1">
                <a:latin typeface="+mn-lt"/>
              </a:rPr>
              <a:t>I.oT</a:t>
            </a:r>
            <a:r>
              <a:rPr lang="en-US" sz="2400" dirty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  <a:p>
            <a:pPr lvl="1"/>
            <a:r>
              <a:rPr lang="en-US" sz="2400" dirty="0">
                <a:latin typeface="+mn-lt"/>
              </a:rPr>
              <a:t>Cybersecurity </a:t>
            </a:r>
            <a:endParaRPr lang="en-US" sz="2400" dirty="0" smtClean="0">
              <a:latin typeface="+mn-lt"/>
            </a:endParaRPr>
          </a:p>
          <a:p>
            <a:pPr marL="457200" lvl="1" indent="0">
              <a:buNone/>
            </a:pPr>
            <a:endParaRPr lang="en-US" sz="2400" dirty="0" smtClean="0">
              <a:latin typeface="+mn-lt"/>
            </a:endParaRPr>
          </a:p>
          <a:p>
            <a:pPr lvl="1"/>
            <a:endParaRPr lang="en-US" sz="2400" b="0" dirty="0" smtClean="0">
              <a:latin typeface="+mn-lt"/>
            </a:endParaRPr>
          </a:p>
          <a:p>
            <a:pPr lvl="1"/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3813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Contextualizing the initiative (III)</a:t>
            </a: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674254"/>
            <a:ext cx="7854709" cy="451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2400" b="0" dirty="0" smtClean="0">
                <a:latin typeface="+mn-lt"/>
              </a:rPr>
              <a:t>Initiation of domestic, wide-ranging stakeholder engagement in order to point out national position on the above thematic priorities</a:t>
            </a:r>
          </a:p>
          <a:p>
            <a:pPr marL="0" indent="0">
              <a:buNone/>
            </a:pPr>
            <a:r>
              <a:rPr lang="en-US" sz="2400" b="0" dirty="0" smtClean="0">
                <a:latin typeface="+mn-lt"/>
              </a:rPr>
              <a:t>In other words: attempt answering the question ‘‘where do we (Greece) exhibit qualitative traits within those ‘macro-technologies’ so as for the Greek government enhance/further incentivize/etc.’’.</a:t>
            </a:r>
          </a:p>
          <a:p>
            <a:pPr marL="0" indent="0">
              <a:buNone/>
            </a:pPr>
            <a:endParaRPr lang="en-US" sz="2400" b="0" dirty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EKT was part of this engagement</a:t>
            </a:r>
          </a:p>
          <a:p>
            <a:r>
              <a:rPr lang="en-US" sz="2400" b="0" dirty="0" smtClean="0">
                <a:latin typeface="+mn-lt"/>
              </a:rPr>
              <a:t>Cut short due to the elections</a:t>
            </a:r>
          </a:p>
          <a:p>
            <a:r>
              <a:rPr lang="en-US" sz="2400" b="0" dirty="0" smtClean="0">
                <a:latin typeface="+mn-lt"/>
              </a:rPr>
              <a:t>Meetings took place in relation to ‘Batteries’ and </a:t>
            </a:r>
            <a:r>
              <a:rPr lang="en-US" sz="2400" b="0" dirty="0" smtClean="0">
                <a:latin typeface="+mn-lt"/>
              </a:rPr>
              <a:t>‘Smart Health’</a:t>
            </a:r>
            <a:endParaRPr lang="en-US" sz="2400" dirty="0" smtClean="0">
              <a:latin typeface="+mn-lt"/>
            </a:endParaRPr>
          </a:p>
          <a:p>
            <a:pPr marL="457200" lvl="1" indent="0">
              <a:buNone/>
            </a:pPr>
            <a:endParaRPr lang="en-US" sz="2400" dirty="0" smtClean="0">
              <a:latin typeface="+mn-lt"/>
            </a:endParaRPr>
          </a:p>
          <a:p>
            <a:pPr lvl="1"/>
            <a:endParaRPr lang="en-US" sz="2400" b="0" dirty="0" smtClean="0">
              <a:latin typeface="+mn-lt"/>
            </a:endParaRPr>
          </a:p>
          <a:p>
            <a:pPr lvl="1"/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3785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Addressing the question – EKT’s take</a:t>
            </a: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877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269623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EKT – what is EKT?</a:t>
            </a:r>
            <a:br>
              <a:rPr lang="en-US" sz="2842" dirty="0" smtClean="0">
                <a:latin typeface="+mn-lt"/>
              </a:rPr>
            </a:br>
            <a:r>
              <a:rPr lang="en-US" sz="2842" dirty="0" smtClean="0">
                <a:latin typeface="+mn-lt"/>
              </a:rPr>
              <a:t>A bit of background information</a:t>
            </a:r>
            <a:br>
              <a:rPr lang="en-US" sz="2842" dirty="0" smtClean="0">
                <a:latin typeface="+mn-lt"/>
              </a:rPr>
            </a:b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8" y="2679312"/>
            <a:ext cx="11663362" cy="279280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Ορθογώνιο 5"/>
          <p:cNvSpPr/>
          <p:nvPr/>
        </p:nvSpPr>
        <p:spPr>
          <a:xfrm>
            <a:off x="2128838" y="4255361"/>
            <a:ext cx="4371975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Indicators &amp; statistics on RDI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40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63" y="226167"/>
            <a:ext cx="10629967" cy="4229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Ορθογώνιο 5"/>
          <p:cNvSpPr/>
          <p:nvPr/>
        </p:nvSpPr>
        <p:spPr>
          <a:xfrm>
            <a:off x="472225" y="4683448"/>
            <a:ext cx="6096000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457200" indent="-457200" defTabSz="458389">
              <a:buAutoNum type="arabicPeriod"/>
            </a:pPr>
            <a:r>
              <a:rPr lang="en-US" dirty="0"/>
              <a:t>Statistics on Research and Development (RD Statistics) for expenditure and personnel in R&amp;D activities</a:t>
            </a:r>
          </a:p>
          <a:p>
            <a:pPr marL="457200" indent="-457200" defTabSz="458389">
              <a:buAutoNum type="arabicPeriod"/>
            </a:pPr>
            <a:r>
              <a:rPr lang="en-US" dirty="0"/>
              <a:t>Government Budget Appropriations or Outlays on Research and Development / GBAORD</a:t>
            </a:r>
          </a:p>
          <a:p>
            <a:pPr marL="457200" indent="-457200" defTabSz="458389">
              <a:buAutoNum type="arabicPeriod"/>
            </a:pPr>
            <a:r>
              <a:rPr lang="en-US" dirty="0"/>
              <a:t>Community Innovation Survey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6568225" y="4683448"/>
            <a:ext cx="5383369" cy="1754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defTabSz="458389"/>
            <a:r>
              <a:rPr lang="en-US" dirty="0"/>
              <a:t>Plus…</a:t>
            </a:r>
          </a:p>
          <a:p>
            <a:pPr marL="457200" indent="-457200" defTabSz="458389">
              <a:buFont typeface="+mj-lt"/>
              <a:buAutoNum type="arabicPeriod" startAt="4"/>
            </a:pPr>
            <a:r>
              <a:rPr lang="en-US" dirty="0"/>
              <a:t>Human resources</a:t>
            </a:r>
          </a:p>
          <a:p>
            <a:pPr marL="457200" indent="-457200" defTabSz="458389">
              <a:buAutoNum type="arabicPeriod" startAt="4"/>
            </a:pPr>
            <a:r>
              <a:rPr lang="en-US" dirty="0"/>
              <a:t>Bibliometric indicators</a:t>
            </a:r>
          </a:p>
          <a:p>
            <a:pPr marL="457200" indent="-457200" defTabSz="458389">
              <a:buAutoNum type="arabicPeriod" startAt="4"/>
            </a:pPr>
            <a:r>
              <a:rPr lang="en-US" dirty="0"/>
              <a:t>PhDs</a:t>
            </a:r>
          </a:p>
          <a:p>
            <a:pPr marL="457200" indent="-457200" defTabSz="458389">
              <a:buAutoNum type="arabicPeriod" startAt="4"/>
            </a:pPr>
            <a:r>
              <a:rPr lang="en-US" dirty="0"/>
              <a:t>Research participation (grants, projects,…)</a:t>
            </a:r>
          </a:p>
          <a:p>
            <a:pPr marL="457200" indent="-457200" defTabSz="458389">
              <a:buAutoNum type="arabicPeriod" startAt="4"/>
            </a:pP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96314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Addressing the question – EKT’s take</a:t>
            </a:r>
            <a:r>
              <a:rPr lang="en-US" sz="2842" dirty="0">
                <a:latin typeface="+mn-lt"/>
              </a:rPr>
              <a:t/>
            </a:r>
            <a:br>
              <a:rPr lang="en-US" sz="2842" dirty="0">
                <a:latin typeface="+mn-lt"/>
              </a:rPr>
            </a:b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549599"/>
            <a:ext cx="7854709" cy="463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r>
              <a:rPr lang="en-US" sz="3200" b="0" dirty="0" smtClean="0">
                <a:latin typeface="+mn-lt"/>
              </a:rPr>
              <a:t>How can we (EKT) enable this policy-making process as a metrics-abled organization?</a:t>
            </a:r>
          </a:p>
          <a:p>
            <a:endParaRPr lang="en-US" sz="3200" b="0" dirty="0">
              <a:latin typeface="+mn-lt"/>
            </a:endParaRPr>
          </a:p>
          <a:p>
            <a:endParaRPr lang="en-US" sz="3200" b="0" dirty="0" smtClean="0">
              <a:latin typeface="+mn-lt"/>
            </a:endParaRPr>
          </a:p>
          <a:p>
            <a:pPr marL="0" indent="0">
              <a:buNone/>
            </a:pPr>
            <a:endParaRPr lang="en-US" sz="3200" b="0" dirty="0" smtClean="0">
              <a:latin typeface="+mn-lt"/>
            </a:endParaRPr>
          </a:p>
          <a:p>
            <a:r>
              <a:rPr lang="en-US" sz="3200" b="0" dirty="0" smtClean="0">
                <a:latin typeface="+mn-lt"/>
              </a:rPr>
              <a:t>Answer: by way of providing R&amp;D-related evidence in those </a:t>
            </a:r>
            <a:r>
              <a:rPr lang="en-US" sz="3200" b="0" dirty="0">
                <a:latin typeface="+mn-lt"/>
              </a:rPr>
              <a:t>‘macro-technologies</a:t>
            </a:r>
            <a:r>
              <a:rPr lang="en-US" sz="3200" b="0" dirty="0" smtClean="0">
                <a:latin typeface="+mn-lt"/>
              </a:rPr>
              <a:t>’. </a:t>
            </a:r>
            <a:endParaRPr lang="en-US" sz="3200" dirty="0" smtClean="0">
              <a:latin typeface="+mn-lt"/>
            </a:endParaRPr>
          </a:p>
          <a:p>
            <a:pPr marL="457200" lvl="1" indent="0">
              <a:buNone/>
            </a:pPr>
            <a:endParaRPr lang="en-US" sz="2400" dirty="0" smtClean="0">
              <a:latin typeface="+mn-lt"/>
            </a:endParaRPr>
          </a:p>
          <a:p>
            <a:pPr lvl="1"/>
            <a:endParaRPr lang="en-US" sz="2400" b="0" dirty="0" smtClean="0">
              <a:latin typeface="+mn-lt"/>
            </a:endParaRPr>
          </a:p>
          <a:p>
            <a:pPr lvl="1"/>
            <a:endParaRPr lang="en-US" sz="2400" b="0" dirty="0">
              <a:latin typeface="+mn-lt"/>
            </a:endParaRPr>
          </a:p>
          <a:p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734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629" y="742424"/>
            <a:ext cx="8429098" cy="807175"/>
          </a:xfrm>
        </p:spPr>
        <p:txBody>
          <a:bodyPr>
            <a:noAutofit/>
          </a:bodyPr>
          <a:lstStyle/>
          <a:p>
            <a:pPr marL="76148" algn="ctr">
              <a:defRPr/>
            </a:pPr>
            <a:r>
              <a:rPr lang="en-US" sz="2842" dirty="0" smtClean="0">
                <a:latin typeface="+mn-lt"/>
              </a:rPr>
              <a:t>The case of ‘Batteries’</a:t>
            </a:r>
            <a:endParaRPr lang="el-GR" altLang="el-GR" sz="2842" dirty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4" name="object 2"/>
          <p:cNvSpPr>
            <a:spLocks/>
          </p:cNvSpPr>
          <p:nvPr/>
        </p:nvSpPr>
        <p:spPr bwMode="auto">
          <a:xfrm>
            <a:off x="1288294" y="2082531"/>
            <a:ext cx="580996" cy="4392104"/>
          </a:xfrm>
          <a:custGeom>
            <a:avLst/>
            <a:gdLst>
              <a:gd name="T0" fmla="*/ 0 w 720090"/>
              <a:gd name="T1" fmla="*/ 980750 h 6546215"/>
              <a:gd name="T2" fmla="*/ 243324 w 720090"/>
              <a:gd name="T3" fmla="*/ 980750 h 6546215"/>
              <a:gd name="T4" fmla="*/ 243324 w 720090"/>
              <a:gd name="T5" fmla="*/ 0 h 6546215"/>
              <a:gd name="T6" fmla="*/ 0 w 720090"/>
              <a:gd name="T7" fmla="*/ 0 h 6546215"/>
              <a:gd name="T8" fmla="*/ 0 w 720090"/>
              <a:gd name="T9" fmla="*/ 980750 h 6546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" h="6546215">
                <a:moveTo>
                  <a:pt x="0" y="6545999"/>
                </a:moveTo>
                <a:lnTo>
                  <a:pt x="720001" y="6545999"/>
                </a:lnTo>
                <a:lnTo>
                  <a:pt x="720001" y="0"/>
                </a:lnTo>
                <a:lnTo>
                  <a:pt x="0" y="0"/>
                </a:lnTo>
                <a:lnTo>
                  <a:pt x="0" y="654599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l-GR" sz="1603" kern="0">
              <a:solidFill>
                <a:srgbClr val="000000"/>
              </a:solidFill>
            </a:endParaRPr>
          </a:p>
        </p:txBody>
      </p:sp>
      <p:sp>
        <p:nvSpPr>
          <p:cNvPr id="5" name="object 3"/>
          <p:cNvSpPr txBox="1"/>
          <p:nvPr/>
        </p:nvSpPr>
        <p:spPr bwMode="auto">
          <a:xfrm>
            <a:off x="1386947" y="2168209"/>
            <a:ext cx="383631" cy="4220749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0230" algn="ctr">
              <a:defRPr/>
            </a:pPr>
            <a:r>
              <a:rPr lang="en-US" sz="2493" b="1" kern="0" spc="148" dirty="0">
                <a:solidFill>
                  <a:srgbClr val="FFFFFF"/>
                </a:solidFill>
              </a:rPr>
              <a:t>www.ekt.gr</a:t>
            </a:r>
            <a:endParaRPr sz="2493" kern="0" dirty="0">
              <a:solidFill>
                <a:srgbClr val="000000"/>
              </a:solidFill>
            </a:endParaRPr>
          </a:p>
        </p:txBody>
      </p:sp>
      <p:sp>
        <p:nvSpPr>
          <p:cNvPr id="6149" name="Rectangle 3"/>
          <p:cNvSpPr txBox="1">
            <a:spLocks noChangeArrowheads="1"/>
          </p:cNvSpPr>
          <p:nvPr/>
        </p:nvSpPr>
        <p:spPr bwMode="auto">
          <a:xfrm>
            <a:off x="2197534" y="1549599"/>
            <a:ext cx="7854709" cy="463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5494"/>
              </a:buClr>
              <a:buChar char="•"/>
              <a:defRPr sz="2300" b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5494"/>
              </a:buClr>
              <a:buSzPct val="75000"/>
              <a:buFont typeface="Courier New" pitchFamily="49" charset="0"/>
              <a:buChar char="o"/>
              <a:defRPr sz="19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-"/>
              <a:defRPr sz="13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11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rgbClr val="0F5494"/>
                </a:solidFill>
                <a:latin typeface="Arial" pitchFamily="34" charset="0"/>
              </a:defRPr>
            </a:lvl9pPr>
          </a:lstStyle>
          <a:p>
            <a:pPr lvl="1"/>
            <a:r>
              <a:rPr lang="en-US" sz="2400" dirty="0" smtClean="0"/>
              <a:t>What is ‘Batteries’?</a:t>
            </a:r>
          </a:p>
          <a:p>
            <a:pPr lvl="2"/>
            <a:r>
              <a:rPr lang="en-US" sz="1800" dirty="0" smtClean="0"/>
              <a:t>A huge constellation of technologies and technological groups…</a:t>
            </a:r>
          </a:p>
          <a:p>
            <a:pPr marL="857250" lvl="1" indent="-342900"/>
            <a:r>
              <a:rPr lang="en-US" sz="2400" dirty="0" smtClean="0"/>
              <a:t>Back to the bibliography and EU policy positions</a:t>
            </a:r>
          </a:p>
          <a:p>
            <a:pPr marL="1257300" lvl="2" indent="-342900"/>
            <a:r>
              <a:rPr lang="en-US" sz="1800" dirty="0" smtClean="0"/>
              <a:t>E.g. </a:t>
            </a:r>
            <a:r>
              <a:rPr lang="en-US" sz="1800" dirty="0"/>
              <a:t>17.5.2018 COM(2018) 293 </a:t>
            </a:r>
            <a:r>
              <a:rPr lang="en-US" sz="1800" dirty="0" smtClean="0"/>
              <a:t>final - </a:t>
            </a:r>
            <a:r>
              <a:rPr lang="en-US" sz="1800" dirty="0"/>
              <a:t>Sustainable Mobility for Europe: safe, connected and </a:t>
            </a:r>
            <a:r>
              <a:rPr lang="en-US" sz="1800" dirty="0" smtClean="0"/>
              <a:t>clean</a:t>
            </a:r>
          </a:p>
          <a:p>
            <a:pPr marL="1257300" lvl="2" indent="-342900"/>
            <a:r>
              <a:rPr lang="en-US" sz="1800" dirty="0" smtClean="0"/>
              <a:t>Barrios </a:t>
            </a:r>
            <a:r>
              <a:rPr lang="en-US" sz="1800" dirty="0"/>
              <a:t>Vasquez, J. 2018. Current in the Energy Field 2014-2018: A Bibliometric Analysis of Scientific Trends, International Association for the Management of Technology, IAMOT-18, Conference Proceedings</a:t>
            </a:r>
            <a:r>
              <a:rPr lang="en-US" sz="1800" dirty="0" smtClean="0"/>
              <a:t> </a:t>
            </a:r>
          </a:p>
          <a:p>
            <a:pPr marL="857250" lvl="1" indent="-342900">
              <a:buFont typeface="Symbol" panose="05050102010706020507" pitchFamily="18" charset="2"/>
              <a:buChar char="Þ"/>
            </a:pPr>
            <a:r>
              <a:rPr lang="en-US" sz="2400" dirty="0" smtClean="0">
                <a:latin typeface="+mn-lt"/>
              </a:rPr>
              <a:t>Key – words identification</a:t>
            </a:r>
          </a:p>
          <a:p>
            <a:pPr marL="1257300" lvl="2" indent="-342900">
              <a:buFont typeface="Symbol" panose="05050102010706020507" pitchFamily="18" charset="2"/>
              <a:buChar char="Þ"/>
            </a:pPr>
            <a:r>
              <a:rPr lang="en-US" sz="1800" dirty="0" smtClean="0">
                <a:latin typeface="+mn-lt"/>
              </a:rPr>
              <a:t>Technical and policy-related terms (as comprehensive as possible)</a:t>
            </a:r>
          </a:p>
          <a:p>
            <a:pPr lvl="1"/>
            <a:endParaRPr lang="en-US" sz="2400" b="0" dirty="0" smtClean="0">
              <a:latin typeface="+mn-lt"/>
            </a:endParaRPr>
          </a:p>
          <a:p>
            <a:pPr lvl="1"/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962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6721</TotalTime>
  <Words>805</Words>
  <Application>Microsoft Office PowerPoint</Application>
  <PresentationFormat>Ευρεία οθόνη</PresentationFormat>
  <Paragraphs>151</Paragraphs>
  <Slides>21</Slides>
  <Notes>19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Symbol</vt:lpstr>
      <vt:lpstr>Times New Roman</vt:lpstr>
      <vt:lpstr>Verdana</vt:lpstr>
      <vt:lpstr>Θέμα του Office</vt:lpstr>
      <vt:lpstr>Παρουσίαση του PowerPoint</vt:lpstr>
      <vt:lpstr>Contextualizing the initiative (I) </vt:lpstr>
      <vt:lpstr>Contextualizing the initiative (II) </vt:lpstr>
      <vt:lpstr>Contextualizing the initiative (III) </vt:lpstr>
      <vt:lpstr>Addressing the question – EKT’s take </vt:lpstr>
      <vt:lpstr>EKT – what is EKT? A bit of background information  </vt:lpstr>
      <vt:lpstr>Παρουσίαση του PowerPoint</vt:lpstr>
      <vt:lpstr>Addressing the question – EKT’s take </vt:lpstr>
      <vt:lpstr>The case of ‘Batteries’</vt:lpstr>
      <vt:lpstr>Examples would include</vt:lpstr>
      <vt:lpstr>Scimago journal and country rank </vt:lpstr>
      <vt:lpstr>Two tries</vt:lpstr>
      <vt:lpstr>Παρουσίαση του PowerPoint</vt:lpstr>
      <vt:lpstr>Participation in EU R&amp;D Projects</vt:lpstr>
      <vt:lpstr>Greek PhD Holders</vt:lpstr>
      <vt:lpstr>NACES – the case of 25.6V and 51.2V supply chain of a major battery systems company</vt:lpstr>
      <vt:lpstr>What else? </vt:lpstr>
      <vt:lpstr>Where do we go from here? </vt:lpstr>
      <vt:lpstr>Παρουσίαση του PowerPoint</vt:lpstr>
      <vt:lpstr>What we hope to learn from JRC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Νίκος Καραμπέκιος</dc:creator>
  <cp:lastModifiedBy>library11</cp:lastModifiedBy>
  <cp:revision>69</cp:revision>
  <dcterms:created xsi:type="dcterms:W3CDTF">2019-05-07T04:30:32Z</dcterms:created>
  <dcterms:modified xsi:type="dcterms:W3CDTF">2019-07-09T09:43:06Z</dcterms:modified>
</cp:coreProperties>
</file>