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4" r:id="rId3"/>
    <p:sldId id="257" r:id="rId4"/>
    <p:sldId id="258" r:id="rId5"/>
    <p:sldId id="261" r:id="rId6"/>
    <p:sldId id="262" r:id="rId7"/>
    <p:sldId id="263" r:id="rId8"/>
    <p:sldId id="266" r:id="rId9"/>
    <p:sldId id="259" r:id="rId10"/>
    <p:sldId id="267" r:id="rId11"/>
    <p:sldId id="260" r:id="rId1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8F40"/>
    <a:srgbClr val="5F247D"/>
    <a:srgbClr val="441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DA772-6EF9-44F9-80BD-F596464EFC1B}" v="3" dt="2019-03-06T15:55:20.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38" autoAdjust="0"/>
  </p:normalViewPr>
  <p:slideViewPr>
    <p:cSldViewPr>
      <p:cViewPr varScale="1">
        <p:scale>
          <a:sx n="76" d="100"/>
          <a:sy n="76" d="100"/>
        </p:scale>
        <p:origin x="182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23"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ijs Janssen" userId="e6bc061c-777f-4126-9b19-88df2717202b" providerId="ADAL" clId="{306DA772-6EF9-44F9-80BD-F596464EFC1B}"/>
    <pc:docChg chg="addSld delSld modSld">
      <pc:chgData name="Matthijs Janssen" userId="e6bc061c-777f-4126-9b19-88df2717202b" providerId="ADAL" clId="{306DA772-6EF9-44F9-80BD-F596464EFC1B}" dt="2019-03-06T15:55:20.070" v="112"/>
      <pc:docMkLst>
        <pc:docMk/>
      </pc:docMkLst>
      <pc:sldChg chg="modSp">
        <pc:chgData name="Matthijs Janssen" userId="e6bc061c-777f-4126-9b19-88df2717202b" providerId="ADAL" clId="{306DA772-6EF9-44F9-80BD-F596464EFC1B}" dt="2019-03-06T15:53:39.723" v="30" actId="14100"/>
        <pc:sldMkLst>
          <pc:docMk/>
          <pc:sldMk cId="3284264516" sldId="256"/>
        </pc:sldMkLst>
        <pc:spChg chg="mod">
          <ac:chgData name="Matthijs Janssen" userId="e6bc061c-777f-4126-9b19-88df2717202b" providerId="ADAL" clId="{306DA772-6EF9-44F9-80BD-F596464EFC1B}" dt="2019-03-06T15:53:39.723" v="30" actId="14100"/>
          <ac:spMkLst>
            <pc:docMk/>
            <pc:sldMk cId="3284264516" sldId="256"/>
            <ac:spMk id="2" creationId="{00000000-0000-0000-0000-000000000000}"/>
          </ac:spMkLst>
        </pc:spChg>
      </pc:sldChg>
      <pc:sldChg chg="del">
        <pc:chgData name="Matthijs Janssen" userId="e6bc061c-777f-4126-9b19-88df2717202b" providerId="ADAL" clId="{306DA772-6EF9-44F9-80BD-F596464EFC1B}" dt="2019-03-06T15:53:21.052" v="1" actId="2696"/>
        <pc:sldMkLst>
          <pc:docMk/>
          <pc:sldMk cId="926357218" sldId="257"/>
        </pc:sldMkLst>
      </pc:sldChg>
      <pc:sldChg chg="del">
        <pc:chgData name="Matthijs Janssen" userId="e6bc061c-777f-4126-9b19-88df2717202b" providerId="ADAL" clId="{306DA772-6EF9-44F9-80BD-F596464EFC1B}" dt="2019-03-06T15:53:21.183" v="4" actId="2696"/>
        <pc:sldMkLst>
          <pc:docMk/>
          <pc:sldMk cId="3662252367" sldId="258"/>
        </pc:sldMkLst>
      </pc:sldChg>
      <pc:sldChg chg="del">
        <pc:chgData name="Matthijs Janssen" userId="e6bc061c-777f-4126-9b19-88df2717202b" providerId="ADAL" clId="{306DA772-6EF9-44F9-80BD-F596464EFC1B}" dt="2019-03-06T15:53:21.193" v="5" actId="2696"/>
        <pc:sldMkLst>
          <pc:docMk/>
          <pc:sldMk cId="3502308467" sldId="259"/>
        </pc:sldMkLst>
      </pc:sldChg>
      <pc:sldChg chg="del">
        <pc:chgData name="Matthijs Janssen" userId="e6bc061c-777f-4126-9b19-88df2717202b" providerId="ADAL" clId="{306DA772-6EF9-44F9-80BD-F596464EFC1B}" dt="2019-03-06T15:53:21.069" v="2" actId="2696"/>
        <pc:sldMkLst>
          <pc:docMk/>
          <pc:sldMk cId="746996628" sldId="260"/>
        </pc:sldMkLst>
      </pc:sldChg>
      <pc:sldChg chg="del">
        <pc:chgData name="Matthijs Janssen" userId="e6bc061c-777f-4126-9b19-88df2717202b" providerId="ADAL" clId="{306DA772-6EF9-44F9-80BD-F596464EFC1B}" dt="2019-03-06T15:53:21.163" v="3" actId="2696"/>
        <pc:sldMkLst>
          <pc:docMk/>
          <pc:sldMk cId="1571041802" sldId="262"/>
        </pc:sldMkLst>
      </pc:sldChg>
      <pc:sldChg chg="del">
        <pc:chgData name="Matthijs Janssen" userId="e6bc061c-777f-4126-9b19-88df2717202b" providerId="ADAL" clId="{306DA772-6EF9-44F9-80BD-F596464EFC1B}" dt="2019-03-06T15:53:21.043" v="0" actId="2696"/>
        <pc:sldMkLst>
          <pc:docMk/>
          <pc:sldMk cId="3434190846" sldId="263"/>
        </pc:sldMkLst>
      </pc:sldChg>
      <pc:sldChg chg="modSp add modAnim">
        <pc:chgData name="Matthijs Janssen" userId="e6bc061c-777f-4126-9b19-88df2717202b" providerId="ADAL" clId="{306DA772-6EF9-44F9-80BD-F596464EFC1B}" dt="2019-03-06T15:55:20.070" v="112"/>
        <pc:sldMkLst>
          <pc:docMk/>
          <pc:sldMk cId="2076647884" sldId="272"/>
        </pc:sldMkLst>
        <pc:spChg chg="mod">
          <ac:chgData name="Matthijs Janssen" userId="e6bc061c-777f-4126-9b19-88df2717202b" providerId="ADAL" clId="{306DA772-6EF9-44F9-80BD-F596464EFC1B}" dt="2019-03-06T15:55:13.510" v="111" actId="6549"/>
          <ac:spMkLst>
            <pc:docMk/>
            <pc:sldMk cId="2076647884" sldId="272"/>
            <ac:spMk id="3" creationId="{00000000-0000-0000-0000-000000000000}"/>
          </ac:spMkLst>
        </pc:spChg>
      </pc:sldChg>
      <pc:sldChg chg="add">
        <pc:chgData name="Matthijs Janssen" userId="e6bc061c-777f-4126-9b19-88df2717202b" providerId="ADAL" clId="{306DA772-6EF9-44F9-80BD-F596464EFC1B}" dt="2019-03-06T15:53:22.833" v="6"/>
        <pc:sldMkLst>
          <pc:docMk/>
          <pc:sldMk cId="655132352" sldId="274"/>
        </pc:sldMkLst>
      </pc:sldChg>
      <pc:sldChg chg="add">
        <pc:chgData name="Matthijs Janssen" userId="e6bc061c-777f-4126-9b19-88df2717202b" providerId="ADAL" clId="{306DA772-6EF9-44F9-80BD-F596464EFC1B}" dt="2019-03-06T15:53:22.833" v="6"/>
        <pc:sldMkLst>
          <pc:docMk/>
          <pc:sldMk cId="2196408282" sldId="275"/>
        </pc:sldMkLst>
      </pc:sldChg>
      <pc:sldChg chg="add">
        <pc:chgData name="Matthijs Janssen" userId="e6bc061c-777f-4126-9b19-88df2717202b" providerId="ADAL" clId="{306DA772-6EF9-44F9-80BD-F596464EFC1B}" dt="2019-03-06T15:53:22.833" v="6"/>
        <pc:sldMkLst>
          <pc:docMk/>
          <pc:sldMk cId="1164904540" sldId="276"/>
        </pc:sldMkLst>
      </pc:sldChg>
      <pc:sldChg chg="add">
        <pc:chgData name="Matthijs Janssen" userId="e6bc061c-777f-4126-9b19-88df2717202b" providerId="ADAL" clId="{306DA772-6EF9-44F9-80BD-F596464EFC1B}" dt="2019-03-06T15:53:22.833" v="6"/>
        <pc:sldMkLst>
          <pc:docMk/>
          <pc:sldMk cId="428012236" sldId="277"/>
        </pc:sldMkLst>
      </pc:sldChg>
      <pc:sldChg chg="add">
        <pc:chgData name="Matthijs Janssen" userId="e6bc061c-777f-4126-9b19-88df2717202b" providerId="ADAL" clId="{306DA772-6EF9-44F9-80BD-F596464EFC1B}" dt="2019-03-06T15:53:22.833" v="6"/>
        <pc:sldMkLst>
          <pc:docMk/>
          <pc:sldMk cId="3881825361" sldId="278"/>
        </pc:sldMkLst>
      </pc:sldChg>
      <pc:sldChg chg="add">
        <pc:chgData name="Matthijs Janssen" userId="e6bc061c-777f-4126-9b19-88df2717202b" providerId="ADAL" clId="{306DA772-6EF9-44F9-80BD-F596464EFC1B}" dt="2019-03-06T15:53:22.833" v="6"/>
        <pc:sldMkLst>
          <pc:docMk/>
          <pc:sldMk cId="2166512323" sldId="279"/>
        </pc:sldMkLst>
      </pc:sldChg>
      <pc:sldChg chg="add">
        <pc:chgData name="Matthijs Janssen" userId="e6bc061c-777f-4126-9b19-88df2717202b" providerId="ADAL" clId="{306DA772-6EF9-44F9-80BD-F596464EFC1B}" dt="2019-03-06T15:53:22.833" v="6"/>
        <pc:sldMkLst>
          <pc:docMk/>
          <pc:sldMk cId="1518139820" sldId="280"/>
        </pc:sldMkLst>
      </pc:sldChg>
      <pc:sldChg chg="add">
        <pc:chgData name="Matthijs Janssen" userId="e6bc061c-777f-4126-9b19-88df2717202b" providerId="ADAL" clId="{306DA772-6EF9-44F9-80BD-F596464EFC1B}" dt="2019-03-06T15:53:22.833" v="6"/>
        <pc:sldMkLst>
          <pc:docMk/>
          <pc:sldMk cId="2631050014" sldId="281"/>
        </pc:sldMkLst>
      </pc:sldChg>
      <pc:sldChg chg="add">
        <pc:chgData name="Matthijs Janssen" userId="e6bc061c-777f-4126-9b19-88df2717202b" providerId="ADAL" clId="{306DA772-6EF9-44F9-80BD-F596464EFC1B}" dt="2019-03-06T15:53:22.833" v="6"/>
        <pc:sldMkLst>
          <pc:docMk/>
          <pc:sldMk cId="3949200941" sldId="282"/>
        </pc:sldMkLst>
      </pc:sldChg>
      <pc:sldChg chg="add">
        <pc:chgData name="Matthijs Janssen" userId="e6bc061c-777f-4126-9b19-88df2717202b" providerId="ADAL" clId="{306DA772-6EF9-44F9-80BD-F596464EFC1B}" dt="2019-03-06T15:53:22.833" v="6"/>
        <pc:sldMkLst>
          <pc:docMk/>
          <pc:sldMk cId="3329631031" sldId="283"/>
        </pc:sldMkLst>
      </pc:sldChg>
      <pc:sldChg chg="add">
        <pc:chgData name="Matthijs Janssen" userId="e6bc061c-777f-4126-9b19-88df2717202b" providerId="ADAL" clId="{306DA772-6EF9-44F9-80BD-F596464EFC1B}" dt="2019-03-06T15:53:22.833" v="6"/>
        <pc:sldMkLst>
          <pc:docMk/>
          <pc:sldMk cId="3187375645" sldId="285"/>
        </pc:sldMkLst>
      </pc:sldChg>
      <pc:sldChg chg="add">
        <pc:chgData name="Matthijs Janssen" userId="e6bc061c-777f-4126-9b19-88df2717202b" providerId="ADAL" clId="{306DA772-6EF9-44F9-80BD-F596464EFC1B}" dt="2019-03-06T15:53:22.833" v="6"/>
        <pc:sldMkLst>
          <pc:docMk/>
          <pc:sldMk cId="1225524001" sldId="286"/>
        </pc:sldMkLst>
      </pc:sldChg>
      <pc:sldChg chg="add">
        <pc:chgData name="Matthijs Janssen" userId="e6bc061c-777f-4126-9b19-88df2717202b" providerId="ADAL" clId="{306DA772-6EF9-44F9-80BD-F596464EFC1B}" dt="2019-03-06T15:53:22.833" v="6"/>
        <pc:sldMkLst>
          <pc:docMk/>
          <pc:sldMk cId="2847562613" sldId="287"/>
        </pc:sldMkLst>
      </pc:sldChg>
    </pc:docChg>
  </pc:docChgLst>
  <pc:docChgLst>
    <pc:chgData name="Matthijs Janssen" userId="e6bc061c-777f-4126-9b19-88df2717202b" providerId="ADAL" clId="{68987B82-F156-48E8-90D8-5D553D0A9240}"/>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F36E3-0991-4A56-B578-1B6337DFB3F5}" type="datetimeFigureOut">
              <a:rPr lang="nl-NL" smtClean="0"/>
              <a:t>8-7-2019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7CE13-7100-4683-91D4-AC6F38D416FC}" type="slidenum">
              <a:rPr lang="nl-NL" smtClean="0"/>
              <a:t>‹#›</a:t>
            </a:fld>
            <a:endParaRPr lang="nl-NL"/>
          </a:p>
        </p:txBody>
      </p:sp>
    </p:spTree>
    <p:extLst>
      <p:ext uri="{BB962C8B-B14F-4D97-AF65-F5344CB8AC3E}">
        <p14:creationId xmlns:p14="http://schemas.microsoft.com/office/powerpoint/2010/main" val="3713324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At some points:</a:t>
            </a:r>
            <a:r>
              <a:rPr lang="nl-NL" baseline="0" dirty="0" smtClean="0"/>
              <a:t> future society. But then unclear why solution would be locally produced. Thus: stick to upgrading, which is already complex.</a:t>
            </a:r>
          </a:p>
          <a:p>
            <a:endParaRPr lang="nl-NL" dirty="0" smtClean="0"/>
          </a:p>
          <a:p>
            <a:r>
              <a:rPr lang="nl-NL" dirty="0" smtClean="0"/>
              <a:t>System components are much like regime.</a:t>
            </a:r>
          </a:p>
          <a:p>
            <a:r>
              <a:rPr lang="nl-NL" dirty="0" smtClean="0"/>
              <a:t>This session</a:t>
            </a:r>
            <a:r>
              <a:rPr lang="nl-NL" baseline="0" dirty="0" smtClean="0"/>
              <a:t> about Step 3: the vision (closely related to Future industrial configuration). </a:t>
            </a:r>
            <a:endParaRPr lang="en-US" dirty="0"/>
          </a:p>
        </p:txBody>
      </p:sp>
      <p:sp>
        <p:nvSpPr>
          <p:cNvPr id="4" name="Slide Number Placeholder 3"/>
          <p:cNvSpPr>
            <a:spLocks noGrp="1"/>
          </p:cNvSpPr>
          <p:nvPr>
            <p:ph type="sldNum" sz="quarter" idx="10"/>
          </p:nvPr>
        </p:nvSpPr>
        <p:spPr/>
        <p:txBody>
          <a:bodyPr/>
          <a:lstStyle/>
          <a:p>
            <a:fld id="{9437CE13-7100-4683-91D4-AC6F38D416FC}" type="slidenum">
              <a:rPr lang="nl-NL" smtClean="0"/>
              <a:t>2</a:t>
            </a:fld>
            <a:endParaRPr lang="nl-NL"/>
          </a:p>
        </p:txBody>
      </p:sp>
    </p:spTree>
    <p:extLst>
      <p:ext uri="{BB962C8B-B14F-4D97-AF65-F5344CB8AC3E}">
        <p14:creationId xmlns:p14="http://schemas.microsoft.com/office/powerpoint/2010/main" val="43448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Interesting. Often opposed, but increasingly acknolwedged</a:t>
            </a:r>
            <a:r>
              <a:rPr lang="nl-NL" baseline="0" dirty="0" smtClean="0"/>
              <a:t> that spurring industrial change requires broad set of complementary public-private factors, just like in case of transitions. Both boil down to guiding collective public-privately backed socio-economic changes.</a:t>
            </a:r>
          </a:p>
          <a:p>
            <a:endParaRPr lang="nl-NL" baseline="0" dirty="0" smtClean="0"/>
          </a:p>
          <a:p>
            <a:r>
              <a:rPr lang="nl-NL" baseline="0" dirty="0" smtClean="0"/>
              <a:t>Also some unclarities on where scope of the study exactly lies. Therefore relevant for discussion, because it also presents some questions for methodology.</a:t>
            </a:r>
            <a:endParaRPr lang="en-US" dirty="0"/>
          </a:p>
        </p:txBody>
      </p:sp>
      <p:sp>
        <p:nvSpPr>
          <p:cNvPr id="4" name="Slide Number Placeholder 3"/>
          <p:cNvSpPr>
            <a:spLocks noGrp="1"/>
          </p:cNvSpPr>
          <p:nvPr>
            <p:ph type="sldNum" sz="quarter" idx="10"/>
          </p:nvPr>
        </p:nvSpPr>
        <p:spPr/>
        <p:txBody>
          <a:bodyPr/>
          <a:lstStyle/>
          <a:p>
            <a:fld id="{9437CE13-7100-4683-91D4-AC6F38D416FC}" type="slidenum">
              <a:rPr lang="nl-NL" smtClean="0"/>
              <a:t>3</a:t>
            </a:fld>
            <a:endParaRPr lang="nl-NL"/>
          </a:p>
        </p:txBody>
      </p:sp>
    </p:spTree>
    <p:extLst>
      <p:ext uri="{BB962C8B-B14F-4D97-AF65-F5344CB8AC3E}">
        <p14:creationId xmlns:p14="http://schemas.microsoft.com/office/powerpoint/2010/main" val="392988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smtClean="0"/>
          </a:p>
          <a:p>
            <a:r>
              <a:rPr lang="nl-NL" dirty="0" smtClean="0"/>
              <a:t>Much</a:t>
            </a:r>
            <a:r>
              <a:rPr lang="nl-NL" baseline="0" dirty="0" smtClean="0"/>
              <a:t> of the debate concerns which possibilities lagging regions would have to move towards more productive industries, given the endowment of capabilities, infrastructures etc. Route: diversify via related industries, or ambitions jump? Policy capabilities: how do regions learn which potential they have, and how can policy makers respond to such intellegence and facilitate by offering collective inputs, like research, infra or Human capital. What bottlenecks prevent growth? Exploration as joint public-private endeavour.</a:t>
            </a:r>
            <a:endParaRPr lang="en-US" dirty="0"/>
          </a:p>
        </p:txBody>
      </p:sp>
      <p:sp>
        <p:nvSpPr>
          <p:cNvPr id="4" name="Slide Number Placeholder 3"/>
          <p:cNvSpPr>
            <a:spLocks noGrp="1"/>
          </p:cNvSpPr>
          <p:nvPr>
            <p:ph type="sldNum" sz="quarter" idx="10"/>
          </p:nvPr>
        </p:nvSpPr>
        <p:spPr/>
        <p:txBody>
          <a:bodyPr/>
          <a:lstStyle/>
          <a:p>
            <a:fld id="{9437CE13-7100-4683-91D4-AC6F38D416FC}" type="slidenum">
              <a:rPr lang="nl-NL" smtClean="0"/>
              <a:t>4</a:t>
            </a:fld>
            <a:endParaRPr lang="nl-NL"/>
          </a:p>
        </p:txBody>
      </p:sp>
    </p:spTree>
    <p:extLst>
      <p:ext uri="{BB962C8B-B14F-4D97-AF65-F5344CB8AC3E}">
        <p14:creationId xmlns:p14="http://schemas.microsoft.com/office/powerpoint/2010/main" val="168181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Theoretical foundations underlying the scope of the</a:t>
            </a:r>
            <a:r>
              <a:rPr lang="nl-NL" baseline="0" dirty="0" smtClean="0"/>
              <a:t> POINT study. Question: what is informing what?</a:t>
            </a:r>
          </a:p>
          <a:p>
            <a:r>
              <a:rPr lang="nl-NL" baseline="0" dirty="0" smtClean="0"/>
              <a:t>What does this mean for methodology of the study; what could and should we be studying?</a:t>
            </a:r>
            <a:endParaRPr lang="en-US" dirty="0"/>
          </a:p>
        </p:txBody>
      </p:sp>
      <p:sp>
        <p:nvSpPr>
          <p:cNvPr id="4" name="Slide Number Placeholder 3"/>
          <p:cNvSpPr>
            <a:spLocks noGrp="1"/>
          </p:cNvSpPr>
          <p:nvPr>
            <p:ph type="sldNum" sz="quarter" idx="10"/>
          </p:nvPr>
        </p:nvSpPr>
        <p:spPr/>
        <p:txBody>
          <a:bodyPr/>
          <a:lstStyle/>
          <a:p>
            <a:fld id="{9437CE13-7100-4683-91D4-AC6F38D416FC}" type="slidenum">
              <a:rPr lang="nl-NL" smtClean="0"/>
              <a:t>6</a:t>
            </a:fld>
            <a:endParaRPr lang="nl-NL"/>
          </a:p>
        </p:txBody>
      </p:sp>
    </p:spTree>
    <p:extLst>
      <p:ext uri="{BB962C8B-B14F-4D97-AF65-F5344CB8AC3E}">
        <p14:creationId xmlns:p14="http://schemas.microsoft.com/office/powerpoint/2010/main" val="763881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smtClean="0"/>
              <a:t>Visions for industrial policy with a transitions-twist. Or for transitions with an industrial policy topping?</a:t>
            </a:r>
          </a:p>
          <a:p>
            <a:r>
              <a:rPr lang="nl-NL" baseline="0" dirty="0" smtClean="0"/>
              <a:t>- And if 2: diffusion approach?</a:t>
            </a:r>
          </a:p>
          <a:p>
            <a:endParaRPr lang="nl-NL" baseline="0" dirty="0" smtClean="0"/>
          </a:p>
          <a:p>
            <a:r>
              <a:rPr lang="nl-NL" baseline="0" dirty="0" smtClean="0"/>
              <a:t>“mention orders of magnitude in terms of human resources, investment”</a:t>
            </a:r>
          </a:p>
          <a:p>
            <a:endParaRPr lang="en-US" dirty="0"/>
          </a:p>
        </p:txBody>
      </p:sp>
      <p:sp>
        <p:nvSpPr>
          <p:cNvPr id="4" name="Slide Number Placeholder 3"/>
          <p:cNvSpPr>
            <a:spLocks noGrp="1"/>
          </p:cNvSpPr>
          <p:nvPr>
            <p:ph type="sldNum" sz="quarter" idx="10"/>
          </p:nvPr>
        </p:nvSpPr>
        <p:spPr/>
        <p:txBody>
          <a:bodyPr/>
          <a:lstStyle/>
          <a:p>
            <a:fld id="{9437CE13-7100-4683-91D4-AC6F38D416FC}" type="slidenum">
              <a:rPr lang="nl-NL" smtClean="0"/>
              <a:t>7</a:t>
            </a:fld>
            <a:endParaRPr lang="nl-NL"/>
          </a:p>
        </p:txBody>
      </p:sp>
    </p:spTree>
    <p:extLst>
      <p:ext uri="{BB962C8B-B14F-4D97-AF65-F5344CB8AC3E}">
        <p14:creationId xmlns:p14="http://schemas.microsoft.com/office/powerpoint/2010/main" val="301753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Focus</a:t>
            </a:r>
            <a:r>
              <a:rPr lang="nl-NL" baseline="0" dirty="0" smtClean="0"/>
              <a:t> on A or B</a:t>
            </a:r>
            <a:endParaRPr lang="en-US" dirty="0"/>
          </a:p>
        </p:txBody>
      </p:sp>
      <p:sp>
        <p:nvSpPr>
          <p:cNvPr id="4" name="Slide Number Placeholder 3"/>
          <p:cNvSpPr>
            <a:spLocks noGrp="1"/>
          </p:cNvSpPr>
          <p:nvPr>
            <p:ph type="sldNum" sz="quarter" idx="10"/>
          </p:nvPr>
        </p:nvSpPr>
        <p:spPr/>
        <p:txBody>
          <a:bodyPr/>
          <a:lstStyle/>
          <a:p>
            <a:fld id="{9437CE13-7100-4683-91D4-AC6F38D416FC}" type="slidenum">
              <a:rPr lang="nl-NL" smtClean="0"/>
              <a:t>8</a:t>
            </a:fld>
            <a:endParaRPr lang="nl-NL"/>
          </a:p>
        </p:txBody>
      </p:sp>
    </p:spTree>
    <p:extLst>
      <p:ext uri="{BB962C8B-B14F-4D97-AF65-F5344CB8AC3E}">
        <p14:creationId xmlns:p14="http://schemas.microsoft.com/office/powerpoint/2010/main" val="3381036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Discussion points,</a:t>
            </a:r>
            <a:r>
              <a:rPr lang="nl-NL" baseline="0" dirty="0" smtClean="0"/>
              <a:t> mainly on: what ‘visions’ will we encounter / develop? I like to become creative, but would be helpful to know what are anticipating, or what situations/challenges are we addressing?</a:t>
            </a:r>
          </a:p>
          <a:p>
            <a:r>
              <a:rPr lang="nl-NL" baseline="0" dirty="0" smtClean="0"/>
              <a:t>1. Framing doesn’t look for cases where governments want to roll out electronics or salmon farms, so isn’t mapping of ‘future system’ too much focused on a known endpoint? </a:t>
            </a:r>
            <a:endParaRPr lang="en-US" dirty="0"/>
          </a:p>
        </p:txBody>
      </p:sp>
      <p:sp>
        <p:nvSpPr>
          <p:cNvPr id="4" name="Slide Number Placeholder 3"/>
          <p:cNvSpPr>
            <a:spLocks noGrp="1"/>
          </p:cNvSpPr>
          <p:nvPr>
            <p:ph type="sldNum" sz="quarter" idx="10"/>
          </p:nvPr>
        </p:nvSpPr>
        <p:spPr/>
        <p:txBody>
          <a:bodyPr/>
          <a:lstStyle/>
          <a:p>
            <a:fld id="{9437CE13-7100-4683-91D4-AC6F38D416FC}" type="slidenum">
              <a:rPr lang="nl-NL" smtClean="0"/>
              <a:t>9</a:t>
            </a:fld>
            <a:endParaRPr lang="nl-NL"/>
          </a:p>
        </p:txBody>
      </p:sp>
    </p:spTree>
    <p:extLst>
      <p:ext uri="{BB962C8B-B14F-4D97-AF65-F5344CB8AC3E}">
        <p14:creationId xmlns:p14="http://schemas.microsoft.com/office/powerpoint/2010/main" val="60132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Discussion points,</a:t>
            </a:r>
            <a:r>
              <a:rPr lang="nl-NL" baseline="0" dirty="0" smtClean="0"/>
              <a:t> mainly on: what ‘visions’ will we encounter / develop? I like to become creative, but would be helpful to know what are anticipating, or what situations/challenges are we addressing?</a:t>
            </a:r>
          </a:p>
          <a:p>
            <a:r>
              <a:rPr lang="nl-NL" baseline="0" dirty="0" smtClean="0"/>
              <a:t>1. Framing doesn’t look for cases where governments want to roll out electronics or salmon farms, so isn’t mapping of ‘future system’ too much focused on a known endpoint? </a:t>
            </a:r>
            <a:endParaRPr lang="en-US" dirty="0"/>
          </a:p>
        </p:txBody>
      </p:sp>
      <p:sp>
        <p:nvSpPr>
          <p:cNvPr id="4" name="Slide Number Placeholder 3"/>
          <p:cNvSpPr>
            <a:spLocks noGrp="1"/>
          </p:cNvSpPr>
          <p:nvPr>
            <p:ph type="sldNum" sz="quarter" idx="10"/>
          </p:nvPr>
        </p:nvSpPr>
        <p:spPr/>
        <p:txBody>
          <a:bodyPr/>
          <a:lstStyle/>
          <a:p>
            <a:fld id="{9437CE13-7100-4683-91D4-AC6F38D416FC}" type="slidenum">
              <a:rPr lang="nl-NL" smtClean="0"/>
              <a:t>10</a:t>
            </a:fld>
            <a:endParaRPr lang="nl-NL"/>
          </a:p>
        </p:txBody>
      </p:sp>
    </p:spTree>
    <p:extLst>
      <p:ext uri="{BB962C8B-B14F-4D97-AF65-F5344CB8AC3E}">
        <p14:creationId xmlns:p14="http://schemas.microsoft.com/office/powerpoint/2010/main" val="1331059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37CE13-7100-4683-91D4-AC6F38D416FC}" type="slidenum">
              <a:rPr lang="nl-NL" smtClean="0"/>
              <a:t>11</a:t>
            </a:fld>
            <a:endParaRPr lang="nl-NL"/>
          </a:p>
        </p:txBody>
      </p:sp>
    </p:spTree>
    <p:extLst>
      <p:ext uri="{BB962C8B-B14F-4D97-AF65-F5344CB8AC3E}">
        <p14:creationId xmlns:p14="http://schemas.microsoft.com/office/powerpoint/2010/main" val="1613973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el 13"/>
          <p:cNvSpPr>
            <a:spLocks noGrp="1" noChangeAspect="1"/>
          </p:cNvSpPr>
          <p:nvPr>
            <p:ph type="ctrTitle"/>
          </p:nvPr>
        </p:nvSpPr>
        <p:spPr>
          <a:xfrm>
            <a:off x="3229200" y="4647600"/>
            <a:ext cx="5382000" cy="1677600"/>
          </a:xfrm>
          <a:solidFill>
            <a:schemeClr val="bg2"/>
          </a:solidFill>
        </p:spPr>
        <p:txBody>
          <a:bodyPr anchor="b">
            <a:noAutofit/>
          </a:bodyPr>
          <a:lstStyle>
            <a:lvl1pPr algn="l">
              <a:defRPr>
                <a:solidFill>
                  <a:schemeClr val="bg1"/>
                </a:solidFill>
              </a:defRPr>
            </a:lvl1pPr>
            <a:extLst/>
          </a:lstStyle>
          <a:p>
            <a:r>
              <a:rPr kumimoji="0" lang="nl-NL"/>
              <a:t>Klik om de stijl te bewerken</a:t>
            </a:r>
            <a:endParaRPr kumimoji="0" lang="en-US" dirty="0"/>
          </a:p>
        </p:txBody>
      </p:sp>
      <p:sp>
        <p:nvSpPr>
          <p:cNvPr id="22" name="Ondertitel 21"/>
          <p:cNvSpPr>
            <a:spLocks noGrp="1"/>
          </p:cNvSpPr>
          <p:nvPr>
            <p:ph type="subTitle" idx="1"/>
          </p:nvPr>
        </p:nvSpPr>
        <p:spPr>
          <a:xfrm>
            <a:off x="10764688" y="2060848"/>
            <a:ext cx="522784" cy="1752600"/>
          </a:xfrm>
        </p:spPr>
        <p:txBody>
          <a:bodyPr tIns="0">
            <a:noAutofit/>
          </a:bodyPr>
          <a:lstStyle>
            <a:lvl1pPr marL="27432" indent="0" algn="l">
              <a:buNone/>
              <a:defRPr sz="1200">
                <a:solidFill>
                  <a:schemeClr val="bg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dirty="0"/>
          </a:p>
        </p:txBody>
      </p:sp>
      <p:sp>
        <p:nvSpPr>
          <p:cNvPr id="2" name="Tekstvak 1"/>
          <p:cNvSpPr txBox="1"/>
          <p:nvPr userDrawn="1"/>
        </p:nvSpPr>
        <p:spPr>
          <a:xfrm>
            <a:off x="6372200" y="260648"/>
            <a:ext cx="2520280"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2"/>
                </a:solidFill>
              </a:rPr>
              <a:t>Copernicus Institute of Sustainable Development</a:t>
            </a:r>
            <a:endParaRPr lang="nl-NL" sz="1200" b="1" dirty="0">
              <a:solidFill>
                <a:schemeClr val="bg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dirty="0"/>
          </a:p>
        </p:txBody>
      </p:sp>
      <p:sp>
        <p:nvSpPr>
          <p:cNvPr id="3" name="Tijdelijke aanduiding voor inhoud 2"/>
          <p:cNvSpPr>
            <a:spLocks noGrp="1"/>
          </p:cNvSpPr>
          <p:nvPr>
            <p:ph idx="1"/>
          </p:nvPr>
        </p:nvSpPr>
        <p:spPr/>
        <p:txBody>
          <a:bodyPr/>
          <a:lstStyle>
            <a:lvl1pPr marL="539496" indent="-457200">
              <a:buClrTx/>
              <a:buFont typeface="Arial" pitchFamily="34" charset="0"/>
              <a:buChar char="•"/>
              <a:defRPr sz="2400"/>
            </a:lvl1pPr>
            <a:lvl2pPr marL="640080" indent="-237744">
              <a:buFont typeface="Wingdings" pitchFamily="2" charset="2"/>
              <a:buChar char="§"/>
              <a:defRPr sz="2400"/>
            </a:lvl2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zonder boo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166178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geen boog geen na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Rechthoek 3"/>
          <p:cNvSpPr/>
          <p:nvPr userDrawn="1"/>
        </p:nvSpPr>
        <p:spPr>
          <a:xfrm>
            <a:off x="5220072" y="6597352"/>
            <a:ext cx="3888432" cy="260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6020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332000" y="1144800"/>
            <a:ext cx="7124400" cy="540000"/>
          </a:xfrm>
        </p:spPr>
        <p:txBody>
          <a:bodyPr/>
          <a:lstStyle/>
          <a:p>
            <a:r>
              <a:rPr kumimoji="0" lang="nl-NL"/>
              <a:t>Klik om de stijl te bewerken</a:t>
            </a:r>
            <a:endParaRPr kumimoji="0" lang="en-US" dirty="0"/>
          </a:p>
        </p:txBody>
      </p:sp>
      <p:sp>
        <p:nvSpPr>
          <p:cNvPr id="3" name="Tijdelijke aanduiding voor inhoud 2"/>
          <p:cNvSpPr>
            <a:spLocks noGrp="1"/>
          </p:cNvSpPr>
          <p:nvPr>
            <p:ph sz="half" idx="1"/>
          </p:nvPr>
        </p:nvSpPr>
        <p:spPr>
          <a:xfrm>
            <a:off x="1331640" y="1789896"/>
            <a:ext cx="3657600" cy="4663440"/>
          </a:xfrm>
        </p:spPr>
        <p:txBody>
          <a:bodyPr/>
          <a:lstStyle>
            <a:lvl1pPr>
              <a:defRPr sz="24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dirty="0"/>
          </a:p>
        </p:txBody>
      </p:sp>
      <p:sp>
        <p:nvSpPr>
          <p:cNvPr id="4" name="Tijdelijke aanduiding voor inhoud 3"/>
          <p:cNvSpPr>
            <a:spLocks noGrp="1"/>
          </p:cNvSpPr>
          <p:nvPr>
            <p:ph sz="half" idx="2"/>
          </p:nvPr>
        </p:nvSpPr>
        <p:spPr>
          <a:xfrm>
            <a:off x="5076056" y="1789896"/>
            <a:ext cx="3657600" cy="4663440"/>
          </a:xfrm>
        </p:spPr>
        <p:txBody>
          <a:bodyPr/>
          <a:lstStyle>
            <a:lvl1pPr>
              <a:defRPr sz="24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titel 4"/>
          <p:cNvSpPr>
            <a:spLocks noGrp="1"/>
          </p:cNvSpPr>
          <p:nvPr>
            <p:ph type="title"/>
          </p:nvPr>
        </p:nvSpPr>
        <p:spPr>
          <a:xfrm>
            <a:off x="1332000" y="1144800"/>
            <a:ext cx="7124400" cy="540000"/>
          </a:xfrm>
          <a:prstGeom prst="rect">
            <a:avLst/>
          </a:prstGeom>
        </p:spPr>
        <p:txBody>
          <a:bodyPr anchor="ctr">
            <a:noAutofit/>
          </a:bodyPr>
          <a:lstStyle/>
          <a:p>
            <a:r>
              <a:rPr kumimoji="0" lang="nl-NL" dirty="0"/>
              <a:t>Klik om de stijl te bewerken</a:t>
            </a:r>
            <a:endParaRPr kumimoji="0" lang="en-US" dirty="0"/>
          </a:p>
        </p:txBody>
      </p:sp>
      <p:sp>
        <p:nvSpPr>
          <p:cNvPr id="9" name="Tijdelijke aanduiding voor tekst 8"/>
          <p:cNvSpPr>
            <a:spLocks noGrp="1"/>
          </p:cNvSpPr>
          <p:nvPr>
            <p:ph type="body" idx="1"/>
          </p:nvPr>
        </p:nvSpPr>
        <p:spPr>
          <a:xfrm>
            <a:off x="1332000" y="1904400"/>
            <a:ext cx="7124400" cy="4158000"/>
          </a:xfrm>
          <a:prstGeom prst="rect">
            <a:avLst/>
          </a:prstGeom>
        </p:spPr>
        <p:txBody>
          <a:bodyPr>
            <a:noAutofit/>
          </a:bodyPr>
          <a:lstStyle/>
          <a:p>
            <a:pPr lvl="0" eaLnBrk="1" latinLnBrk="0" hangingPunct="1"/>
            <a:r>
              <a:rPr kumimoji="0" lang="nl-NL" dirty="0"/>
              <a:t>Klik om de modelstijlen te bewerken</a:t>
            </a:r>
          </a:p>
          <a:p>
            <a:pPr lvl="1" eaLnBrk="1" latinLnBrk="0" hangingPunct="1"/>
            <a:r>
              <a:rPr kumimoji="0" lang="nl-NL" dirty="0"/>
              <a:t>Tweede niveau</a:t>
            </a:r>
          </a:p>
          <a:p>
            <a:pPr lvl="2" eaLnBrk="1" latinLnBrk="0" hangingPunct="1"/>
            <a:r>
              <a:rPr kumimoji="0" lang="nl-NL" dirty="0"/>
              <a:t>Derde niveau</a:t>
            </a:r>
          </a:p>
          <a:p>
            <a:pPr lvl="3" eaLnBrk="1" latinLnBrk="0" hangingPunct="1"/>
            <a:r>
              <a:rPr kumimoji="0" lang="nl-NL" dirty="0"/>
              <a:t>Vierde niveau</a:t>
            </a:r>
          </a:p>
          <a:p>
            <a:pPr lvl="4" eaLnBrk="1" latinLnBrk="0" hangingPunct="1"/>
            <a:r>
              <a:rPr kumimoji="0" lang="nl-NL" dirty="0"/>
              <a:t>Vijfde niveau</a:t>
            </a:r>
            <a:endParaRPr kumimoji="0" lang="en-US" dirty="0"/>
          </a:p>
        </p:txBody>
      </p:sp>
      <p:sp>
        <p:nvSpPr>
          <p:cNvPr id="2" name="Tekstvak 1"/>
          <p:cNvSpPr txBox="1"/>
          <p:nvPr/>
        </p:nvSpPr>
        <p:spPr>
          <a:xfrm>
            <a:off x="5184576" y="6567735"/>
            <a:ext cx="3959424"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Copernicus Institute of Sustainable Development</a:t>
            </a:r>
            <a:endParaRPr lang="nl-NL"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4" r:id="rId5"/>
  </p:sldLayoutIdLst>
  <p:txStyles>
    <p:titleStyle>
      <a:lvl1pPr algn="l" rtl="0" eaLnBrk="1" latinLnBrk="0" hangingPunct="1">
        <a:spcBef>
          <a:spcPct val="0"/>
        </a:spcBef>
        <a:buNone/>
        <a:defRPr kumimoji="0" sz="3200" b="1" kern="1200" baseline="0">
          <a:solidFill>
            <a:schemeClr val="tx2">
              <a:satMod val="130000"/>
            </a:schemeClr>
          </a:solidFill>
          <a:effectLst/>
          <a:latin typeface="+mj-lt"/>
          <a:ea typeface="+mj-ea"/>
          <a:cs typeface="+mj-cs"/>
        </a:defRPr>
      </a:lvl1pPr>
      <a:extLst/>
    </p:titleStyle>
    <p:bodyStyle>
      <a:lvl1pPr marL="539496" indent="-457200" algn="l" rtl="0" eaLnBrk="1" latinLnBrk="0" hangingPunct="1">
        <a:lnSpc>
          <a:spcPct val="100000"/>
        </a:lnSpc>
        <a:spcBef>
          <a:spcPts val="600"/>
        </a:spcBef>
        <a:buClrTx/>
        <a:buSzPct val="100000"/>
        <a:buFont typeface="Arial" pitchFamily="34" charset="0"/>
        <a:buChar char="•"/>
        <a:defRPr kumimoji="0" sz="2400" kern="1200">
          <a:solidFill>
            <a:schemeClr val="tx1"/>
          </a:solidFill>
          <a:latin typeface="+mn-lt"/>
          <a:ea typeface="+mn-ea"/>
          <a:cs typeface="+mn-cs"/>
        </a:defRPr>
      </a:lvl1pPr>
      <a:lvl2pPr marL="640080" indent="-237744" algn="l" rtl="0" eaLnBrk="1" latinLnBrk="0" hangingPunct="1">
        <a:lnSpc>
          <a:spcPct val="100000"/>
        </a:lnSpc>
        <a:spcBef>
          <a:spcPts val="550"/>
        </a:spcBef>
        <a:buClrTx/>
        <a:buSzPct val="70000"/>
        <a:buFont typeface="Wingdings" pitchFamily="2" charset="2"/>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Tx/>
        <a:buFont typeface="Arial" pitchFamily="34" charset="0"/>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Tx/>
        <a:buFont typeface="Arial" pitchFamily="34" charset="0"/>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Tx/>
        <a:buFont typeface="Arial" pitchFamily="34" charset="0"/>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699792" y="4941168"/>
            <a:ext cx="5911408" cy="1384032"/>
          </a:xfrm>
        </p:spPr>
        <p:txBody>
          <a:bodyPr/>
          <a:lstStyle/>
          <a:p>
            <a:r>
              <a:rPr lang="en-US" dirty="0" smtClean="0"/>
              <a:t>POINT Reviews – Part 3</a:t>
            </a:r>
            <a:r>
              <a:rPr lang="nl-NL" dirty="0"/>
              <a:t/>
            </a:r>
            <a:br>
              <a:rPr lang="nl-NL" dirty="0"/>
            </a:br>
            <a:r>
              <a:rPr lang="nl-NL" sz="1400" dirty="0"/>
              <a:t> </a:t>
            </a:r>
            <a:r>
              <a:rPr lang="en-US" dirty="0"/>
              <a:t/>
            </a:r>
            <a:br>
              <a:rPr lang="en-US" dirty="0"/>
            </a:br>
            <a:r>
              <a:rPr lang="nl-NL" sz="2400" i="1" dirty="0"/>
              <a:t>Matthijs Janssen</a:t>
            </a:r>
            <a:endParaRPr lang="nl-NL" i="1" dirty="0"/>
          </a:p>
        </p:txBody>
      </p:sp>
    </p:spTree>
    <p:extLst>
      <p:ext uri="{BB962C8B-B14F-4D97-AF65-F5344CB8AC3E}">
        <p14:creationId xmlns:p14="http://schemas.microsoft.com/office/powerpoint/2010/main" val="3284264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Tasks in Step 3</a:t>
            </a:r>
            <a:endParaRPr lang="en-US" dirty="0"/>
          </a:p>
        </p:txBody>
      </p:sp>
      <p:sp>
        <p:nvSpPr>
          <p:cNvPr id="4" name="Content Placeholder 3"/>
          <p:cNvSpPr>
            <a:spLocks noGrp="1"/>
          </p:cNvSpPr>
          <p:nvPr>
            <p:ph idx="1"/>
          </p:nvPr>
        </p:nvSpPr>
        <p:spPr>
          <a:xfrm>
            <a:off x="395536" y="1904400"/>
            <a:ext cx="8496944" cy="4158000"/>
          </a:xfrm>
        </p:spPr>
        <p:txBody>
          <a:bodyPr/>
          <a:lstStyle/>
          <a:p>
            <a:pPr marL="82296" indent="0">
              <a:spcAft>
                <a:spcPts val="600"/>
              </a:spcAft>
              <a:buNone/>
            </a:pPr>
            <a:r>
              <a:rPr lang="en-GB" sz="1500" i="1" dirty="0"/>
              <a:t>a. Are there already elements of a vision for the territory codified in strategic documents by state actors or by other stakeholders? What is their current scope and degree of ambition?</a:t>
            </a:r>
            <a:endParaRPr lang="en-US" sz="1500" dirty="0"/>
          </a:p>
          <a:p>
            <a:pPr marL="82296" indent="0">
              <a:spcAft>
                <a:spcPts val="600"/>
              </a:spcAft>
              <a:buNone/>
            </a:pPr>
            <a:r>
              <a:rPr lang="en-GB" sz="1500" i="1" dirty="0"/>
              <a:t>b. How do various stakeholder constituencies envision the territory's future? What do they see as "low-hanging fruit" for quick gains, and what kind of other, more radical, connections and reconfigurations can they imagine if there was broader support?</a:t>
            </a:r>
            <a:endParaRPr lang="en-US" sz="1500" dirty="0"/>
          </a:p>
          <a:p>
            <a:pPr marL="82296" indent="0">
              <a:spcAft>
                <a:spcPts val="600"/>
              </a:spcAft>
              <a:buNone/>
            </a:pPr>
            <a:r>
              <a:rPr lang="en-GB" sz="1500" i="1" dirty="0"/>
              <a:t>c. Are there any areas in which the underlying science and technology is uncertain and the technological obstacles unlikely to be lifted within predictable timeframes?</a:t>
            </a:r>
            <a:endParaRPr lang="en-US" sz="1500" dirty="0"/>
          </a:p>
          <a:p>
            <a:pPr marL="82296" indent="0">
              <a:spcAft>
                <a:spcPts val="600"/>
              </a:spcAft>
              <a:buNone/>
            </a:pPr>
            <a:r>
              <a:rPr lang="en-GB" sz="1500" i="1" dirty="0"/>
              <a:t>d. Are there any (actually or potentially) complementary themes to the ones examined as part of Step 2? Could some outputs of one production system become inputs for another (as in e.g. the case of agricultural waste and fertiliser production)? </a:t>
            </a:r>
            <a:endParaRPr lang="en-US" sz="1500" dirty="0"/>
          </a:p>
          <a:p>
            <a:pPr marL="82296" indent="0">
              <a:spcAft>
                <a:spcPts val="600"/>
              </a:spcAft>
              <a:buNone/>
            </a:pPr>
            <a:r>
              <a:rPr lang="en-GB" sz="1500" i="1" dirty="0"/>
              <a:t>e. Can we envisage "missing" parts of the system with strong complementarities to the core elements of future sub-systems (orientation and planning, resource mobilisation, production and consumption sub-systems)? What would it take to "create" these missing parts? Can (some of) their functions be provided from outside the territory?</a:t>
            </a:r>
            <a:endParaRPr lang="en-US" sz="1500" dirty="0"/>
          </a:p>
          <a:p>
            <a:pPr marL="82296" indent="0">
              <a:spcAft>
                <a:spcPts val="600"/>
              </a:spcAft>
              <a:buNone/>
            </a:pPr>
            <a:endParaRPr lang="nl-NL" sz="1500" dirty="0" smtClean="0"/>
          </a:p>
        </p:txBody>
      </p:sp>
    </p:spTree>
    <p:extLst>
      <p:ext uri="{BB962C8B-B14F-4D97-AF65-F5344CB8AC3E}">
        <p14:creationId xmlns:p14="http://schemas.microsoft.com/office/powerpoint/2010/main" val="113675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504" y="0"/>
            <a:ext cx="9036496" cy="126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0" y="1487149"/>
            <a:ext cx="9144000" cy="4966187"/>
          </a:xfrm>
          <a:prstGeom prst="rect">
            <a:avLst/>
          </a:prstGeom>
        </p:spPr>
      </p:pic>
      <p:sp>
        <p:nvSpPr>
          <p:cNvPr id="9" name="Title 1"/>
          <p:cNvSpPr txBox="1">
            <a:spLocks/>
          </p:cNvSpPr>
          <p:nvPr/>
        </p:nvSpPr>
        <p:spPr>
          <a:xfrm>
            <a:off x="899592" y="548680"/>
            <a:ext cx="7540029" cy="297429"/>
          </a:xfrm>
          <a:prstGeom prst="rect">
            <a:avLst/>
          </a:prstGeom>
          <a:solidFill>
            <a:schemeClr val="bg1"/>
          </a:solidFill>
        </p:spPr>
        <p:txBody>
          <a:bodyPr anchor="ctr">
            <a:noAutofit/>
          </a:bodyPr>
          <a:lstStyle>
            <a:lvl1pPr algn="l" rtl="0" eaLnBrk="1" latinLnBrk="0" hangingPunct="1">
              <a:spcBef>
                <a:spcPct val="0"/>
              </a:spcBef>
              <a:buNone/>
              <a:defRPr kumimoji="0" sz="3200" b="1" kern="1200" baseline="0">
                <a:solidFill>
                  <a:schemeClr val="tx2">
                    <a:satMod val="130000"/>
                  </a:schemeClr>
                </a:solidFill>
                <a:effectLst/>
                <a:latin typeface="+mj-lt"/>
                <a:ea typeface="+mj-ea"/>
                <a:cs typeface="+mj-cs"/>
              </a:defRPr>
            </a:lvl1pPr>
            <a:extLst/>
          </a:lstStyle>
          <a:p>
            <a:r>
              <a:rPr lang="nl-NL" b="0" i="1" dirty="0" smtClean="0"/>
              <a:t>From industrial and R&amp;D policy to challenge-based (innovation) policy</a:t>
            </a:r>
            <a:endParaRPr lang="en-US" b="0" i="1" dirty="0"/>
          </a:p>
        </p:txBody>
      </p:sp>
    </p:spTree>
    <p:extLst>
      <p:ext uri="{BB962C8B-B14F-4D97-AF65-F5344CB8AC3E}">
        <p14:creationId xmlns:p14="http://schemas.microsoft.com/office/powerpoint/2010/main" val="1877568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Point Star 4"/>
          <p:cNvSpPr/>
          <p:nvPr/>
        </p:nvSpPr>
        <p:spPr>
          <a:xfrm>
            <a:off x="1587619" y="2095540"/>
            <a:ext cx="2088000" cy="208823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Current industrial configuration</a:t>
            </a:r>
            <a:endParaRPr lang="en-US" sz="1400" dirty="0"/>
          </a:p>
        </p:txBody>
      </p:sp>
      <p:sp>
        <p:nvSpPr>
          <p:cNvPr id="7" name="7-Point Star 6"/>
          <p:cNvSpPr/>
          <p:nvPr/>
        </p:nvSpPr>
        <p:spPr>
          <a:xfrm>
            <a:off x="6660231" y="2095540"/>
            <a:ext cx="2160000" cy="2088232"/>
          </a:xfrm>
          <a:prstGeom prst="star7">
            <a:avLst/>
          </a:prstGeom>
          <a:solidFill>
            <a:srgbClr val="118F40">
              <a:alpha val="58039"/>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400" dirty="0" smtClean="0"/>
              <a:t>Future industrial configuration</a:t>
            </a:r>
            <a:endParaRPr lang="en-US" sz="1400" dirty="0"/>
          </a:p>
        </p:txBody>
      </p:sp>
      <p:cxnSp>
        <p:nvCxnSpPr>
          <p:cNvPr id="10" name="Straight Arrow Connector 9"/>
          <p:cNvCxnSpPr/>
          <p:nvPr/>
        </p:nvCxnSpPr>
        <p:spPr>
          <a:xfrm>
            <a:off x="3409234" y="5333267"/>
            <a:ext cx="862034" cy="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11" name="Rectangle 10"/>
          <p:cNvSpPr/>
          <p:nvPr/>
        </p:nvSpPr>
        <p:spPr>
          <a:xfrm>
            <a:off x="1619672" y="4856808"/>
            <a:ext cx="1591182" cy="9098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Current system components</a:t>
            </a:r>
            <a:endParaRPr lang="en-US" dirty="0"/>
          </a:p>
        </p:txBody>
      </p:sp>
      <p:sp>
        <p:nvSpPr>
          <p:cNvPr id="12" name="Rectangle 11"/>
          <p:cNvSpPr/>
          <p:nvPr/>
        </p:nvSpPr>
        <p:spPr>
          <a:xfrm>
            <a:off x="4444125" y="4856808"/>
            <a:ext cx="1601656" cy="909815"/>
          </a:xfrm>
          <a:prstGeom prst="rect">
            <a:avLst/>
          </a:prstGeom>
          <a:solidFill>
            <a:srgbClr val="5F247D">
              <a:alpha val="61176"/>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Future system components</a:t>
            </a:r>
            <a:endParaRPr lang="en-US" dirty="0"/>
          </a:p>
        </p:txBody>
      </p:sp>
      <p:cxnSp>
        <p:nvCxnSpPr>
          <p:cNvPr id="13" name="Straight Arrow Connector 12"/>
          <p:cNvCxnSpPr/>
          <p:nvPr/>
        </p:nvCxnSpPr>
        <p:spPr>
          <a:xfrm>
            <a:off x="3963512" y="3031644"/>
            <a:ext cx="2376519" cy="0"/>
          </a:xfrm>
          <a:prstGeom prst="straightConnector1">
            <a:avLst/>
          </a:prstGeom>
          <a:ln>
            <a:solidFill>
              <a:schemeClr val="bg2"/>
            </a:solidFill>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14" name="Rectangle 13"/>
          <p:cNvSpPr/>
          <p:nvPr/>
        </p:nvSpPr>
        <p:spPr>
          <a:xfrm>
            <a:off x="4062784" y="2649612"/>
            <a:ext cx="2309415" cy="369332"/>
          </a:xfrm>
          <a:prstGeom prst="rect">
            <a:avLst/>
          </a:prstGeom>
        </p:spPr>
        <p:txBody>
          <a:bodyPr wrap="none">
            <a:spAutoFit/>
          </a:bodyPr>
          <a:lstStyle/>
          <a:p>
            <a:r>
              <a:rPr lang="nl-NL" dirty="0" smtClean="0"/>
              <a:t>Ambition/Strategy</a:t>
            </a:r>
            <a:endParaRPr lang="en-US" dirty="0"/>
          </a:p>
        </p:txBody>
      </p:sp>
      <p:sp>
        <p:nvSpPr>
          <p:cNvPr id="15" name="Rectangle 14"/>
          <p:cNvSpPr/>
          <p:nvPr/>
        </p:nvSpPr>
        <p:spPr>
          <a:xfrm>
            <a:off x="3222841" y="5362604"/>
            <a:ext cx="1231427" cy="646331"/>
          </a:xfrm>
          <a:prstGeom prst="rect">
            <a:avLst/>
          </a:prstGeom>
        </p:spPr>
        <p:txBody>
          <a:bodyPr wrap="none">
            <a:spAutoFit/>
          </a:bodyPr>
          <a:lstStyle/>
          <a:p>
            <a:pPr algn="ctr"/>
            <a:r>
              <a:rPr lang="nl-NL" i="1" dirty="0" smtClean="0"/>
              <a:t>Step 4 </a:t>
            </a:r>
            <a:br>
              <a:rPr lang="nl-NL" i="1" dirty="0" smtClean="0"/>
            </a:br>
            <a:r>
              <a:rPr lang="nl-NL" i="1" dirty="0" smtClean="0"/>
              <a:t>(Actions)</a:t>
            </a:r>
            <a:endParaRPr lang="en-US" i="1" dirty="0"/>
          </a:p>
        </p:txBody>
      </p:sp>
      <p:sp>
        <p:nvSpPr>
          <p:cNvPr id="16" name="Rectangle 15"/>
          <p:cNvSpPr/>
          <p:nvPr/>
        </p:nvSpPr>
        <p:spPr>
          <a:xfrm>
            <a:off x="4686785" y="5789048"/>
            <a:ext cx="1083951" cy="646331"/>
          </a:xfrm>
          <a:prstGeom prst="rect">
            <a:avLst/>
          </a:prstGeom>
        </p:spPr>
        <p:txBody>
          <a:bodyPr wrap="none">
            <a:spAutoFit/>
          </a:bodyPr>
          <a:lstStyle/>
          <a:p>
            <a:pPr algn="ctr"/>
            <a:r>
              <a:rPr lang="nl-NL" i="1" dirty="0" smtClean="0"/>
              <a:t>Step 3 </a:t>
            </a:r>
            <a:br>
              <a:rPr lang="nl-NL" i="1" dirty="0" smtClean="0"/>
            </a:br>
            <a:r>
              <a:rPr lang="nl-NL" i="1" dirty="0" smtClean="0"/>
              <a:t>(Vision)</a:t>
            </a:r>
            <a:endParaRPr lang="en-US" i="1" dirty="0"/>
          </a:p>
        </p:txBody>
      </p:sp>
      <p:sp>
        <p:nvSpPr>
          <p:cNvPr id="17" name="Rectangle 16"/>
          <p:cNvSpPr/>
          <p:nvPr/>
        </p:nvSpPr>
        <p:spPr>
          <a:xfrm>
            <a:off x="251520" y="2846978"/>
            <a:ext cx="1083951" cy="369332"/>
          </a:xfrm>
          <a:prstGeom prst="rect">
            <a:avLst/>
          </a:prstGeom>
        </p:spPr>
        <p:txBody>
          <a:bodyPr wrap="none">
            <a:spAutoFit/>
          </a:bodyPr>
          <a:lstStyle/>
          <a:p>
            <a:r>
              <a:rPr lang="nl-NL" b="1" dirty="0" smtClean="0"/>
              <a:t>Region</a:t>
            </a:r>
            <a:endParaRPr lang="en-US" b="1" dirty="0"/>
          </a:p>
        </p:txBody>
      </p:sp>
      <p:sp>
        <p:nvSpPr>
          <p:cNvPr id="18" name="Rectangle 17"/>
          <p:cNvSpPr/>
          <p:nvPr/>
        </p:nvSpPr>
        <p:spPr>
          <a:xfrm>
            <a:off x="251520" y="5127048"/>
            <a:ext cx="1029449" cy="369332"/>
          </a:xfrm>
          <a:prstGeom prst="rect">
            <a:avLst/>
          </a:prstGeom>
        </p:spPr>
        <p:txBody>
          <a:bodyPr wrap="none">
            <a:spAutoFit/>
          </a:bodyPr>
          <a:lstStyle/>
          <a:p>
            <a:r>
              <a:rPr lang="nl-NL" b="1" dirty="0" smtClean="0"/>
              <a:t>POINT</a:t>
            </a:r>
            <a:endParaRPr lang="en-US" b="1" dirty="0"/>
          </a:p>
        </p:txBody>
      </p:sp>
      <p:sp>
        <p:nvSpPr>
          <p:cNvPr id="19" name="Rectangle 18"/>
          <p:cNvSpPr/>
          <p:nvPr/>
        </p:nvSpPr>
        <p:spPr>
          <a:xfrm>
            <a:off x="1958627" y="5801748"/>
            <a:ext cx="944489" cy="369332"/>
          </a:xfrm>
          <a:prstGeom prst="rect">
            <a:avLst/>
          </a:prstGeom>
        </p:spPr>
        <p:txBody>
          <a:bodyPr wrap="none">
            <a:spAutoFit/>
          </a:bodyPr>
          <a:lstStyle/>
          <a:p>
            <a:r>
              <a:rPr lang="nl-NL" i="1" dirty="0" smtClean="0"/>
              <a:t>Step 2</a:t>
            </a:r>
            <a:endParaRPr lang="en-US" i="1" dirty="0"/>
          </a:p>
        </p:txBody>
      </p:sp>
      <p:sp>
        <p:nvSpPr>
          <p:cNvPr id="20" name="Rectangle 19"/>
          <p:cNvSpPr/>
          <p:nvPr/>
        </p:nvSpPr>
        <p:spPr>
          <a:xfrm>
            <a:off x="7233777" y="4283804"/>
            <a:ext cx="944489" cy="369332"/>
          </a:xfrm>
          <a:prstGeom prst="rect">
            <a:avLst/>
          </a:prstGeom>
        </p:spPr>
        <p:txBody>
          <a:bodyPr wrap="none">
            <a:spAutoFit/>
          </a:bodyPr>
          <a:lstStyle/>
          <a:p>
            <a:r>
              <a:rPr lang="nl-NL" i="1" dirty="0" smtClean="0"/>
              <a:t>Step 1</a:t>
            </a:r>
            <a:endParaRPr lang="en-US" i="1" dirty="0"/>
          </a:p>
        </p:txBody>
      </p:sp>
      <p:sp>
        <p:nvSpPr>
          <p:cNvPr id="22" name="Title 1"/>
          <p:cNvSpPr>
            <a:spLocks noGrp="1"/>
          </p:cNvSpPr>
          <p:nvPr>
            <p:ph type="title"/>
          </p:nvPr>
        </p:nvSpPr>
        <p:spPr>
          <a:xfrm>
            <a:off x="1332000" y="1144800"/>
            <a:ext cx="7124400" cy="540000"/>
          </a:xfrm>
        </p:spPr>
        <p:txBody>
          <a:bodyPr/>
          <a:lstStyle/>
          <a:p>
            <a:r>
              <a:rPr lang="nl-NL" dirty="0" smtClean="0"/>
              <a:t>Step 3 in perspective</a:t>
            </a:r>
            <a:endParaRPr lang="en-US" dirty="0"/>
          </a:p>
        </p:txBody>
      </p:sp>
      <p:cxnSp>
        <p:nvCxnSpPr>
          <p:cNvPr id="24" name="Straight Arrow Connector 23"/>
          <p:cNvCxnSpPr/>
          <p:nvPr/>
        </p:nvCxnSpPr>
        <p:spPr>
          <a:xfrm flipH="1" flipV="1">
            <a:off x="4658479" y="3869556"/>
            <a:ext cx="612000" cy="987252"/>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9" name="Straight Arrow Connector 28"/>
          <p:cNvCxnSpPr>
            <a:stCxn id="12" idx="0"/>
          </p:cNvCxnSpPr>
          <p:nvPr/>
        </p:nvCxnSpPr>
        <p:spPr>
          <a:xfrm flipV="1">
            <a:off x="5244953" y="3869556"/>
            <a:ext cx="612000" cy="987252"/>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40" name="Arc 39"/>
          <p:cNvSpPr/>
          <p:nvPr/>
        </p:nvSpPr>
        <p:spPr>
          <a:xfrm>
            <a:off x="4673303" y="3912063"/>
            <a:ext cx="1099043" cy="720080"/>
          </a:xfrm>
          <a:prstGeom prst="arc">
            <a:avLst>
              <a:gd name="adj1" fmla="val 13522116"/>
              <a:gd name="adj2" fmla="val 19250565"/>
            </a:avLst>
          </a:prstGeom>
          <a:ln>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19746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1"/>
      <p:bldP spid="16" grpId="1"/>
      <p:bldP spid="18" grpId="0"/>
      <p:bldP spid="19" grpId="0"/>
      <p:bldP spid="20" grpId="0"/>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Brief reflection</a:t>
            </a:r>
            <a:endParaRPr lang="en-US" dirty="0"/>
          </a:p>
        </p:txBody>
      </p:sp>
      <p:sp>
        <p:nvSpPr>
          <p:cNvPr id="3" name="Content Placeholder 2"/>
          <p:cNvSpPr>
            <a:spLocks noGrp="1"/>
          </p:cNvSpPr>
          <p:nvPr>
            <p:ph idx="1"/>
          </p:nvPr>
        </p:nvSpPr>
        <p:spPr>
          <a:xfrm>
            <a:off x="971600" y="1904400"/>
            <a:ext cx="7992888" cy="4158000"/>
          </a:xfrm>
        </p:spPr>
        <p:txBody>
          <a:bodyPr/>
          <a:lstStyle/>
          <a:p>
            <a:pPr marL="82296" indent="0">
              <a:buNone/>
            </a:pPr>
            <a:endParaRPr lang="nl-NL" i="1" dirty="0" smtClean="0"/>
          </a:p>
          <a:p>
            <a:pPr marL="82296" indent="0">
              <a:buNone/>
            </a:pPr>
            <a:r>
              <a:rPr lang="nl-NL" i="1" dirty="0" smtClean="0"/>
              <a:t>Strength of the POINT approach:</a:t>
            </a:r>
          </a:p>
          <a:p>
            <a:pPr marL="82296" indent="0">
              <a:buNone/>
            </a:pPr>
            <a:r>
              <a:rPr lang="nl-NL" dirty="0" smtClean="0"/>
              <a:t>Industrial Policy meets Transitions (“</a:t>
            </a:r>
            <a:r>
              <a:rPr lang="nl-NL" dirty="0"/>
              <a:t>Holistic S3</a:t>
            </a:r>
            <a:r>
              <a:rPr lang="nl-NL" dirty="0" smtClean="0"/>
              <a:t>”)</a:t>
            </a:r>
          </a:p>
          <a:p>
            <a:pPr marL="82296" indent="0">
              <a:buNone/>
            </a:pPr>
            <a:endParaRPr lang="nl-NL" dirty="0"/>
          </a:p>
          <a:p>
            <a:pPr marL="82296" indent="0">
              <a:buNone/>
            </a:pPr>
            <a:r>
              <a:rPr lang="nl-NL" i="1" dirty="0" smtClean="0"/>
              <a:t>Concern:</a:t>
            </a:r>
            <a:endParaRPr lang="nl-NL" i="1" dirty="0"/>
          </a:p>
          <a:p>
            <a:pPr marL="82296" indent="0">
              <a:buNone/>
            </a:pPr>
            <a:r>
              <a:rPr lang="nl-NL" dirty="0" smtClean="0"/>
              <a:t>Where exactly do they meet?</a:t>
            </a:r>
          </a:p>
          <a:p>
            <a:pPr marL="82296" indent="0">
              <a:buNone/>
            </a:pPr>
            <a:r>
              <a:rPr lang="nl-NL" dirty="0" smtClean="0"/>
              <a:t>(</a:t>
            </a:r>
            <a:r>
              <a:rPr lang="nl-NL" dirty="0" smtClean="0">
                <a:sym typeface="Wingdings" panose="05000000000000000000" pitchFamily="2" charset="2"/>
              </a:rPr>
              <a:t> what kind of future should we envisage?)</a:t>
            </a:r>
            <a:endParaRPr lang="nl-NL" dirty="0" smtClean="0"/>
          </a:p>
          <a:p>
            <a:pPr marL="82296" indent="0">
              <a:buNone/>
            </a:pPr>
            <a:endParaRPr lang="en-US" dirty="0"/>
          </a:p>
        </p:txBody>
      </p:sp>
    </p:spTree>
    <p:extLst>
      <p:ext uri="{BB962C8B-B14F-4D97-AF65-F5344CB8AC3E}">
        <p14:creationId xmlns:p14="http://schemas.microsoft.com/office/powerpoint/2010/main" val="419511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504" y="0"/>
            <a:ext cx="9036496" cy="126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a:extLst>
              <a:ext uri="{FF2B5EF4-FFF2-40B4-BE49-F238E27FC236}">
                <a16:creationId xmlns="" xmlns:a16="http://schemas.microsoft.com/office/drawing/2014/main" id="{C65465FF-4C6E-47B5-867C-CB4A80CE5E74}"/>
              </a:ext>
            </a:extLst>
          </p:cNvPr>
          <p:cNvPicPr>
            <a:picLocks noChangeAspect="1"/>
          </p:cNvPicPr>
          <p:nvPr/>
        </p:nvPicPr>
        <p:blipFill rotWithShape="1">
          <a:blip r:embed="rId3"/>
          <a:srcRect b="2343"/>
          <a:stretch/>
        </p:blipFill>
        <p:spPr>
          <a:xfrm>
            <a:off x="1203323" y="1234604"/>
            <a:ext cx="7113093" cy="5164676"/>
          </a:xfrm>
          <a:prstGeom prst="rect">
            <a:avLst/>
          </a:prstGeom>
        </p:spPr>
      </p:pic>
      <p:sp>
        <p:nvSpPr>
          <p:cNvPr id="7" name="Title 1"/>
          <p:cNvSpPr txBox="1">
            <a:spLocks/>
          </p:cNvSpPr>
          <p:nvPr/>
        </p:nvSpPr>
        <p:spPr>
          <a:xfrm>
            <a:off x="899592" y="548680"/>
            <a:ext cx="7540029" cy="297429"/>
          </a:xfrm>
          <a:prstGeom prst="rect">
            <a:avLst/>
          </a:prstGeom>
          <a:solidFill>
            <a:schemeClr val="bg1"/>
          </a:solidFill>
        </p:spPr>
        <p:txBody>
          <a:bodyPr anchor="ctr">
            <a:noAutofit/>
          </a:bodyPr>
          <a:lstStyle>
            <a:lvl1pPr algn="l" rtl="0" eaLnBrk="1" latinLnBrk="0" hangingPunct="1">
              <a:spcBef>
                <a:spcPct val="0"/>
              </a:spcBef>
              <a:buNone/>
              <a:defRPr kumimoji="0" sz="3200" b="1" kern="1200" baseline="0">
                <a:solidFill>
                  <a:schemeClr val="tx2">
                    <a:satMod val="130000"/>
                  </a:schemeClr>
                </a:solidFill>
                <a:effectLst/>
                <a:latin typeface="+mj-lt"/>
                <a:ea typeface="+mj-ea"/>
                <a:cs typeface="+mj-cs"/>
              </a:defRPr>
            </a:lvl1pPr>
            <a:extLst/>
          </a:lstStyle>
          <a:p>
            <a:r>
              <a:rPr lang="nl-NL" b="0" i="1" dirty="0" smtClean="0"/>
              <a:t>Industrial policy: </a:t>
            </a:r>
            <a:br>
              <a:rPr lang="nl-NL" b="0" i="1" dirty="0" smtClean="0"/>
            </a:br>
            <a:r>
              <a:rPr lang="nl-NL" b="0" i="1" dirty="0" smtClean="0"/>
              <a:t>Diversifying into complex industries</a:t>
            </a:r>
            <a:endParaRPr lang="en-US" b="0" i="1" dirty="0"/>
          </a:p>
        </p:txBody>
      </p:sp>
    </p:spTree>
    <p:extLst>
      <p:ext uri="{BB962C8B-B14F-4D97-AF65-F5344CB8AC3E}">
        <p14:creationId xmlns:p14="http://schemas.microsoft.com/office/powerpoint/2010/main" val="1770200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181"/>
          <p:cNvSpPr/>
          <p:nvPr/>
        </p:nvSpPr>
        <p:spPr>
          <a:xfrm>
            <a:off x="107504" y="0"/>
            <a:ext cx="9036496" cy="126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Isosceles Triangle 121"/>
          <p:cNvSpPr>
            <a:spLocks noChangeAspect="1"/>
          </p:cNvSpPr>
          <p:nvPr/>
        </p:nvSpPr>
        <p:spPr>
          <a:xfrm rot="17734568">
            <a:off x="1692644" y="3051710"/>
            <a:ext cx="424719" cy="1080000"/>
          </a:xfrm>
          <a:prstGeom prst="triangle">
            <a:avLst/>
          </a:prstGeom>
          <a:solidFill>
            <a:srgbClr val="003764">
              <a:lumMod val="10000"/>
              <a:lumOff val="9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123" name="Isosceles Triangle 122"/>
          <p:cNvSpPr>
            <a:spLocks noChangeAspect="1"/>
          </p:cNvSpPr>
          <p:nvPr/>
        </p:nvSpPr>
        <p:spPr>
          <a:xfrm rot="6625249">
            <a:off x="547312" y="2999716"/>
            <a:ext cx="424719" cy="1080000"/>
          </a:xfrm>
          <a:prstGeom prst="triangle">
            <a:avLst/>
          </a:prstGeom>
          <a:solidFill>
            <a:srgbClr val="003764">
              <a:lumMod val="10000"/>
              <a:lumOff val="9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124" name="Rectangle 123"/>
          <p:cNvSpPr/>
          <p:nvPr/>
        </p:nvSpPr>
        <p:spPr>
          <a:xfrm>
            <a:off x="901137" y="3284920"/>
            <a:ext cx="798607" cy="638832"/>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125" name="Isosceles Triangle 124"/>
          <p:cNvSpPr>
            <a:spLocks noChangeAspect="1"/>
          </p:cNvSpPr>
          <p:nvPr/>
        </p:nvSpPr>
        <p:spPr>
          <a:xfrm rot="16200000">
            <a:off x="3698351" y="2583678"/>
            <a:ext cx="792089" cy="2069127"/>
          </a:xfrm>
          <a:prstGeom prst="triangle">
            <a:avLst/>
          </a:prstGeom>
          <a:solidFill>
            <a:srgbClr val="003764">
              <a:lumMod val="10000"/>
              <a:lumOff val="9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126" name="Rectangle 125"/>
          <p:cNvSpPr/>
          <p:nvPr/>
        </p:nvSpPr>
        <p:spPr>
          <a:xfrm>
            <a:off x="3120428" y="3298825"/>
            <a:ext cx="798607" cy="638832"/>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127" name="Isosceles Triangle 126"/>
          <p:cNvSpPr>
            <a:spLocks noChangeAspect="1"/>
          </p:cNvSpPr>
          <p:nvPr/>
        </p:nvSpPr>
        <p:spPr>
          <a:xfrm rot="15476105">
            <a:off x="1317714" y="2534796"/>
            <a:ext cx="424719" cy="1080000"/>
          </a:xfrm>
          <a:prstGeom prst="triangle">
            <a:avLst/>
          </a:prstGeom>
          <a:solidFill>
            <a:srgbClr val="003764">
              <a:lumMod val="10000"/>
              <a:lumOff val="9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128" name="Rectangle 127"/>
          <p:cNvSpPr/>
          <p:nvPr/>
        </p:nvSpPr>
        <p:spPr>
          <a:xfrm>
            <a:off x="896784" y="2970130"/>
            <a:ext cx="529044" cy="413195"/>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129" name="Isosceles Triangle 128"/>
          <p:cNvSpPr>
            <a:spLocks noChangeAspect="1"/>
          </p:cNvSpPr>
          <p:nvPr/>
        </p:nvSpPr>
        <p:spPr>
          <a:xfrm rot="10800000">
            <a:off x="1091771" y="3398877"/>
            <a:ext cx="424719" cy="1080000"/>
          </a:xfrm>
          <a:prstGeom prst="triangle">
            <a:avLst/>
          </a:prstGeom>
          <a:solidFill>
            <a:srgbClr val="003764">
              <a:lumMod val="10000"/>
              <a:lumOff val="9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130" name="Rectangle 129"/>
          <p:cNvSpPr/>
          <p:nvPr/>
        </p:nvSpPr>
        <p:spPr>
          <a:xfrm>
            <a:off x="934663" y="4034854"/>
            <a:ext cx="798607" cy="34035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140" name="TextBox 139"/>
          <p:cNvSpPr txBox="1"/>
          <p:nvPr/>
        </p:nvSpPr>
        <p:spPr>
          <a:xfrm>
            <a:off x="1120441" y="2932802"/>
            <a:ext cx="360000" cy="276999"/>
          </a:xfrm>
          <a:prstGeom prst="rect">
            <a:avLst/>
          </a:prstGeom>
          <a:solidFill>
            <a:srgbClr val="99CC00"/>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smtClean="0">
                <a:ln>
                  <a:noFill/>
                </a:ln>
                <a:solidFill>
                  <a:srgbClr val="FFFFFF"/>
                </a:solidFill>
                <a:effectLst/>
                <a:uLnTx/>
                <a:uFillTx/>
                <a:latin typeface="Arial" charset="0"/>
              </a:rPr>
              <a:t>G</a:t>
            </a:r>
          </a:p>
        </p:txBody>
      </p:sp>
      <p:sp>
        <p:nvSpPr>
          <p:cNvPr id="141" name="TextBox 140"/>
          <p:cNvSpPr txBox="1"/>
          <p:nvPr/>
        </p:nvSpPr>
        <p:spPr>
          <a:xfrm>
            <a:off x="603187" y="3398885"/>
            <a:ext cx="360000" cy="276999"/>
          </a:xfrm>
          <a:prstGeom prst="rect">
            <a:avLst/>
          </a:prstGeom>
          <a:solidFill>
            <a:srgbClr val="003764"/>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smtClean="0">
                <a:ln>
                  <a:noFill/>
                </a:ln>
                <a:solidFill>
                  <a:srgbClr val="FFFFFF"/>
                </a:solidFill>
                <a:effectLst/>
                <a:uLnTx/>
                <a:uFillTx/>
                <a:latin typeface="Arial" charset="0"/>
              </a:rPr>
              <a:t>B</a:t>
            </a:r>
            <a:r>
              <a:rPr kumimoji="0" lang="nl-NL" sz="1200" b="1" i="0" u="none" strike="noStrike" kern="0" cap="none" spc="0" normalizeH="0" baseline="-25000" noProof="0" smtClean="0">
                <a:ln>
                  <a:noFill/>
                </a:ln>
                <a:solidFill>
                  <a:srgbClr val="FFFFFF"/>
                </a:solidFill>
                <a:effectLst/>
                <a:uLnTx/>
                <a:uFillTx/>
                <a:latin typeface="Arial" charset="0"/>
              </a:rPr>
              <a:t>1</a:t>
            </a:r>
          </a:p>
        </p:txBody>
      </p:sp>
      <p:sp>
        <p:nvSpPr>
          <p:cNvPr id="142" name="TextBox 141"/>
          <p:cNvSpPr txBox="1"/>
          <p:nvPr/>
        </p:nvSpPr>
        <p:spPr>
          <a:xfrm>
            <a:off x="1578328" y="3386320"/>
            <a:ext cx="360000" cy="276999"/>
          </a:xfrm>
          <a:prstGeom prst="rect">
            <a:avLst/>
          </a:prstGeom>
          <a:solidFill>
            <a:srgbClr val="003764"/>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smtClean="0">
                <a:ln>
                  <a:noFill/>
                </a:ln>
                <a:solidFill>
                  <a:srgbClr val="FFFFFF"/>
                </a:solidFill>
                <a:effectLst/>
                <a:uLnTx/>
                <a:uFillTx/>
                <a:latin typeface="Arial" charset="0"/>
              </a:rPr>
              <a:t>B</a:t>
            </a:r>
            <a:r>
              <a:rPr kumimoji="0" lang="nl-NL" sz="1200" b="1" i="0" u="none" strike="noStrike" kern="0" cap="none" spc="0" normalizeH="0" baseline="-25000" noProof="0" smtClean="0">
                <a:ln>
                  <a:noFill/>
                </a:ln>
                <a:solidFill>
                  <a:srgbClr val="FFFFFF"/>
                </a:solidFill>
                <a:effectLst/>
                <a:uLnTx/>
                <a:uFillTx/>
                <a:latin typeface="Arial" charset="0"/>
              </a:rPr>
              <a:t>2</a:t>
            </a:r>
          </a:p>
        </p:txBody>
      </p:sp>
      <p:sp>
        <p:nvSpPr>
          <p:cNvPr id="143" name="TextBox 142"/>
          <p:cNvSpPr txBox="1"/>
          <p:nvPr/>
        </p:nvSpPr>
        <p:spPr>
          <a:xfrm>
            <a:off x="1119390" y="3880855"/>
            <a:ext cx="360000" cy="276999"/>
          </a:xfrm>
          <a:prstGeom prst="rect">
            <a:avLst/>
          </a:prstGeom>
          <a:solidFill>
            <a:srgbClr val="003764"/>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smtClean="0">
                <a:ln>
                  <a:noFill/>
                </a:ln>
                <a:solidFill>
                  <a:srgbClr val="FFFFFF"/>
                </a:solidFill>
                <a:effectLst/>
                <a:uLnTx/>
                <a:uFillTx/>
                <a:latin typeface="Arial" charset="0"/>
              </a:rPr>
              <a:t>B</a:t>
            </a:r>
            <a:r>
              <a:rPr kumimoji="0" lang="nl-NL" sz="1200" b="1" i="0" u="none" strike="noStrike" kern="0" cap="none" spc="0" normalizeH="0" baseline="-25000" noProof="0" smtClean="0">
                <a:ln>
                  <a:noFill/>
                </a:ln>
                <a:solidFill>
                  <a:srgbClr val="FFFFFF"/>
                </a:solidFill>
                <a:effectLst/>
                <a:uLnTx/>
                <a:uFillTx/>
                <a:latin typeface="Arial" charset="0"/>
              </a:rPr>
              <a:t>3</a:t>
            </a:r>
          </a:p>
        </p:txBody>
      </p:sp>
      <p:sp>
        <p:nvSpPr>
          <p:cNvPr id="144" name="TextBox 143"/>
          <p:cNvSpPr txBox="1"/>
          <p:nvPr/>
        </p:nvSpPr>
        <p:spPr>
          <a:xfrm>
            <a:off x="3512104" y="3341243"/>
            <a:ext cx="360000" cy="276999"/>
          </a:xfrm>
          <a:prstGeom prst="rect">
            <a:avLst/>
          </a:prstGeom>
          <a:solidFill>
            <a:srgbClr val="99CC00"/>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smtClean="0">
                <a:ln>
                  <a:noFill/>
                </a:ln>
                <a:solidFill>
                  <a:srgbClr val="FFFFFF"/>
                </a:solidFill>
                <a:effectLst/>
                <a:uLnTx/>
                <a:uFillTx/>
                <a:latin typeface="Arial" charset="0"/>
              </a:rPr>
              <a:t>G</a:t>
            </a:r>
          </a:p>
        </p:txBody>
      </p:sp>
      <p:sp>
        <p:nvSpPr>
          <p:cNvPr id="145" name="TextBox 144"/>
          <p:cNvSpPr txBox="1"/>
          <p:nvPr/>
        </p:nvSpPr>
        <p:spPr>
          <a:xfrm>
            <a:off x="3307310" y="3670894"/>
            <a:ext cx="360000" cy="276999"/>
          </a:xfrm>
          <a:prstGeom prst="rect">
            <a:avLst/>
          </a:prstGeom>
          <a:solidFill>
            <a:srgbClr val="003764"/>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smtClean="0">
                <a:ln>
                  <a:noFill/>
                </a:ln>
                <a:solidFill>
                  <a:srgbClr val="FFFFFF"/>
                </a:solidFill>
                <a:effectLst/>
                <a:uLnTx/>
                <a:uFillTx/>
                <a:latin typeface="Arial" charset="0"/>
              </a:rPr>
              <a:t>B</a:t>
            </a:r>
            <a:r>
              <a:rPr kumimoji="0" lang="nl-NL" sz="1200" b="1" i="0" u="none" strike="noStrike" kern="0" cap="none" spc="0" normalizeH="0" baseline="-25000" noProof="0" smtClean="0">
                <a:ln>
                  <a:noFill/>
                </a:ln>
                <a:solidFill>
                  <a:srgbClr val="FFFFFF"/>
                </a:solidFill>
                <a:effectLst/>
                <a:uLnTx/>
                <a:uFillTx/>
                <a:latin typeface="Arial" charset="0"/>
              </a:rPr>
              <a:t>1</a:t>
            </a:r>
          </a:p>
        </p:txBody>
      </p:sp>
      <p:sp>
        <p:nvSpPr>
          <p:cNvPr id="146" name="TextBox 145"/>
          <p:cNvSpPr txBox="1"/>
          <p:nvPr/>
        </p:nvSpPr>
        <p:spPr>
          <a:xfrm>
            <a:off x="3734396" y="3670894"/>
            <a:ext cx="360000" cy="276999"/>
          </a:xfrm>
          <a:prstGeom prst="rect">
            <a:avLst/>
          </a:prstGeom>
          <a:solidFill>
            <a:srgbClr val="003764"/>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smtClean="0">
                <a:ln>
                  <a:noFill/>
                </a:ln>
                <a:solidFill>
                  <a:srgbClr val="FFFFFF"/>
                </a:solidFill>
                <a:effectLst/>
                <a:uLnTx/>
                <a:uFillTx/>
                <a:latin typeface="Arial" charset="0"/>
              </a:rPr>
              <a:t>B</a:t>
            </a:r>
            <a:r>
              <a:rPr kumimoji="0" lang="nl-NL" sz="1200" b="1" i="0" u="none" strike="noStrike" kern="0" cap="none" spc="0" normalizeH="0" baseline="-25000" noProof="0" smtClean="0">
                <a:ln>
                  <a:noFill/>
                </a:ln>
                <a:solidFill>
                  <a:srgbClr val="FFFFFF"/>
                </a:solidFill>
                <a:effectLst/>
                <a:uLnTx/>
                <a:uFillTx/>
                <a:latin typeface="Arial" charset="0"/>
              </a:rPr>
              <a:t>2</a:t>
            </a:r>
          </a:p>
        </p:txBody>
      </p:sp>
      <p:sp>
        <p:nvSpPr>
          <p:cNvPr id="147" name="Plus 146"/>
          <p:cNvSpPr/>
          <p:nvPr/>
        </p:nvSpPr>
        <p:spPr>
          <a:xfrm>
            <a:off x="4461044" y="3050201"/>
            <a:ext cx="252000" cy="252000"/>
          </a:xfrm>
          <a:prstGeom prst="mathPlus">
            <a:avLst/>
          </a:prstGeom>
          <a:solidFill>
            <a:srgbClr val="99CC00">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148" name="Plus 147"/>
          <p:cNvSpPr/>
          <p:nvPr/>
        </p:nvSpPr>
        <p:spPr>
          <a:xfrm>
            <a:off x="4804253" y="3009219"/>
            <a:ext cx="252000" cy="252000"/>
          </a:xfrm>
          <a:prstGeom prst="mathPlus">
            <a:avLst/>
          </a:prstGeom>
          <a:solidFill>
            <a:srgbClr val="99CC00">
              <a:lumMod val="40000"/>
              <a:lumOff val="6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149" name="Plus 148"/>
          <p:cNvSpPr/>
          <p:nvPr/>
        </p:nvSpPr>
        <p:spPr>
          <a:xfrm>
            <a:off x="4176091" y="3131348"/>
            <a:ext cx="252000" cy="252000"/>
          </a:xfrm>
          <a:prstGeom prst="mathPlus">
            <a:avLst/>
          </a:prstGeom>
          <a:solidFill>
            <a:srgbClr val="99CC00">
              <a:lumMod val="60000"/>
              <a:lumOff val="4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150" name="Isosceles Triangle 149"/>
          <p:cNvSpPr>
            <a:spLocks noChangeAspect="1"/>
          </p:cNvSpPr>
          <p:nvPr/>
        </p:nvSpPr>
        <p:spPr>
          <a:xfrm rot="14879026">
            <a:off x="6367178" y="1735594"/>
            <a:ext cx="1255493" cy="3279650"/>
          </a:xfrm>
          <a:prstGeom prst="triangle">
            <a:avLst/>
          </a:prstGeom>
          <a:solidFill>
            <a:srgbClr val="003764">
              <a:lumMod val="10000"/>
              <a:lumOff val="9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151" name="Rectangle 150"/>
          <p:cNvSpPr/>
          <p:nvPr/>
        </p:nvSpPr>
        <p:spPr>
          <a:xfrm rot="20609315">
            <a:off x="5350167" y="3183640"/>
            <a:ext cx="1400946" cy="982102"/>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152" name="Plus 151"/>
          <p:cNvSpPr/>
          <p:nvPr/>
        </p:nvSpPr>
        <p:spPr>
          <a:xfrm>
            <a:off x="7344336" y="2415126"/>
            <a:ext cx="252000" cy="252000"/>
          </a:xfrm>
          <a:prstGeom prst="mathPlus">
            <a:avLst/>
          </a:prstGeom>
          <a:solidFill>
            <a:srgbClr val="99CC00">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153" name="Plus 152"/>
          <p:cNvSpPr/>
          <p:nvPr/>
        </p:nvSpPr>
        <p:spPr>
          <a:xfrm>
            <a:off x="7706733" y="2169090"/>
            <a:ext cx="252000" cy="252000"/>
          </a:xfrm>
          <a:prstGeom prst="mathPlus">
            <a:avLst/>
          </a:prstGeom>
          <a:solidFill>
            <a:srgbClr val="99CC00">
              <a:lumMod val="60000"/>
              <a:lumOff val="4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154" name="Plus 153"/>
          <p:cNvSpPr/>
          <p:nvPr/>
        </p:nvSpPr>
        <p:spPr>
          <a:xfrm>
            <a:off x="6875093" y="2718973"/>
            <a:ext cx="252000" cy="252000"/>
          </a:xfrm>
          <a:prstGeom prst="mathPlus">
            <a:avLst/>
          </a:prstGeom>
          <a:solidFill>
            <a:srgbClr val="99CC00">
              <a:lumMod val="5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155" name="TextBox 154"/>
          <p:cNvSpPr txBox="1"/>
          <p:nvPr/>
        </p:nvSpPr>
        <p:spPr>
          <a:xfrm>
            <a:off x="3302068" y="2999108"/>
            <a:ext cx="360000" cy="276999"/>
          </a:xfrm>
          <a:prstGeom prst="rect">
            <a:avLst/>
          </a:prstGeom>
          <a:solidFill>
            <a:srgbClr val="FFCC00"/>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smtClean="0">
                <a:ln>
                  <a:noFill/>
                </a:ln>
                <a:solidFill>
                  <a:srgbClr val="FFFFFF"/>
                </a:solidFill>
                <a:effectLst/>
                <a:uLnTx/>
                <a:uFillTx/>
                <a:latin typeface="Arial" charset="0"/>
              </a:rPr>
              <a:t>S</a:t>
            </a:r>
            <a:r>
              <a:rPr kumimoji="0" lang="nl-NL" sz="1200" b="1" i="0" u="none" strike="noStrike" kern="0" cap="none" spc="0" normalizeH="0" baseline="-25000" noProof="0" smtClean="0">
                <a:ln>
                  <a:noFill/>
                </a:ln>
                <a:solidFill>
                  <a:srgbClr val="FFFFFF"/>
                </a:solidFill>
                <a:effectLst/>
                <a:uLnTx/>
                <a:uFillTx/>
                <a:latin typeface="Arial" charset="0"/>
              </a:rPr>
              <a:t>1</a:t>
            </a:r>
          </a:p>
        </p:txBody>
      </p:sp>
      <p:sp>
        <p:nvSpPr>
          <p:cNvPr id="156" name="TextBox 155"/>
          <p:cNvSpPr txBox="1"/>
          <p:nvPr/>
        </p:nvSpPr>
        <p:spPr>
          <a:xfrm>
            <a:off x="3714384" y="2996720"/>
            <a:ext cx="360000" cy="276999"/>
          </a:xfrm>
          <a:prstGeom prst="rect">
            <a:avLst/>
          </a:prstGeom>
          <a:solidFill>
            <a:srgbClr val="FFCC00"/>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smtClean="0">
                <a:ln>
                  <a:noFill/>
                </a:ln>
                <a:solidFill>
                  <a:srgbClr val="FFFFFF"/>
                </a:solidFill>
                <a:effectLst/>
                <a:uLnTx/>
                <a:uFillTx/>
                <a:latin typeface="Arial" charset="0"/>
              </a:rPr>
              <a:t>S</a:t>
            </a:r>
            <a:r>
              <a:rPr kumimoji="0" lang="nl-NL" sz="1200" b="1" i="0" u="none" strike="noStrike" kern="0" cap="none" spc="0" normalizeH="0" baseline="-25000" noProof="0" smtClean="0">
                <a:ln>
                  <a:noFill/>
                </a:ln>
                <a:solidFill>
                  <a:srgbClr val="FFFFFF"/>
                </a:solidFill>
                <a:effectLst/>
                <a:uLnTx/>
                <a:uFillTx/>
                <a:latin typeface="Arial" charset="0"/>
              </a:rPr>
              <a:t>2</a:t>
            </a:r>
          </a:p>
        </p:txBody>
      </p:sp>
      <p:cxnSp>
        <p:nvCxnSpPr>
          <p:cNvPr id="157" name="Straight Connector 156"/>
          <p:cNvCxnSpPr/>
          <p:nvPr/>
        </p:nvCxnSpPr>
        <p:spPr>
          <a:xfrm flipV="1">
            <a:off x="374754" y="2718973"/>
            <a:ext cx="2016224" cy="0"/>
          </a:xfrm>
          <a:prstGeom prst="line">
            <a:avLst/>
          </a:prstGeom>
          <a:noFill/>
          <a:ln w="9525" cap="flat" cmpd="sng" algn="ctr">
            <a:solidFill>
              <a:srgbClr val="645856"/>
            </a:solidFill>
            <a:prstDash val="solid"/>
          </a:ln>
          <a:effectLst/>
        </p:spPr>
      </p:cxnSp>
      <p:cxnSp>
        <p:nvCxnSpPr>
          <p:cNvPr id="158" name="Straight Connector 157"/>
          <p:cNvCxnSpPr/>
          <p:nvPr/>
        </p:nvCxnSpPr>
        <p:spPr>
          <a:xfrm flipV="1">
            <a:off x="374754" y="4283282"/>
            <a:ext cx="2016224" cy="0"/>
          </a:xfrm>
          <a:prstGeom prst="line">
            <a:avLst/>
          </a:prstGeom>
          <a:noFill/>
          <a:ln w="9525" cap="flat" cmpd="sng" algn="ctr">
            <a:solidFill>
              <a:srgbClr val="645856"/>
            </a:solidFill>
            <a:prstDash val="solid"/>
          </a:ln>
          <a:effectLst/>
        </p:spPr>
      </p:cxnSp>
      <p:cxnSp>
        <p:nvCxnSpPr>
          <p:cNvPr id="159" name="Straight Connector 158"/>
          <p:cNvCxnSpPr/>
          <p:nvPr/>
        </p:nvCxnSpPr>
        <p:spPr>
          <a:xfrm flipV="1">
            <a:off x="3104249" y="2710135"/>
            <a:ext cx="2016224" cy="0"/>
          </a:xfrm>
          <a:prstGeom prst="line">
            <a:avLst/>
          </a:prstGeom>
          <a:noFill/>
          <a:ln w="9525" cap="flat" cmpd="sng" algn="ctr">
            <a:solidFill>
              <a:srgbClr val="645856"/>
            </a:solidFill>
            <a:prstDash val="solid"/>
          </a:ln>
          <a:effectLst/>
        </p:spPr>
      </p:cxnSp>
      <p:cxnSp>
        <p:nvCxnSpPr>
          <p:cNvPr id="160" name="Straight Connector 159"/>
          <p:cNvCxnSpPr/>
          <p:nvPr/>
        </p:nvCxnSpPr>
        <p:spPr>
          <a:xfrm flipV="1">
            <a:off x="3104249" y="4274444"/>
            <a:ext cx="2016224" cy="0"/>
          </a:xfrm>
          <a:prstGeom prst="line">
            <a:avLst/>
          </a:prstGeom>
          <a:noFill/>
          <a:ln w="9525" cap="flat" cmpd="sng" algn="ctr">
            <a:solidFill>
              <a:srgbClr val="645856"/>
            </a:solidFill>
            <a:prstDash val="solid"/>
          </a:ln>
          <a:effectLst/>
        </p:spPr>
      </p:cxnSp>
      <p:cxnSp>
        <p:nvCxnSpPr>
          <p:cNvPr id="161" name="Straight Connector 160"/>
          <p:cNvCxnSpPr/>
          <p:nvPr/>
        </p:nvCxnSpPr>
        <p:spPr>
          <a:xfrm>
            <a:off x="5866981" y="2716430"/>
            <a:ext cx="1494703" cy="0"/>
          </a:xfrm>
          <a:prstGeom prst="line">
            <a:avLst/>
          </a:prstGeom>
          <a:noFill/>
          <a:ln w="9525" cap="flat" cmpd="sng" algn="ctr">
            <a:solidFill>
              <a:srgbClr val="645856"/>
            </a:solidFill>
            <a:prstDash val="solid"/>
          </a:ln>
          <a:effectLst/>
        </p:spPr>
      </p:cxnSp>
      <p:sp>
        <p:nvSpPr>
          <p:cNvPr id="164" name="Rectangle 163"/>
          <p:cNvSpPr/>
          <p:nvPr/>
        </p:nvSpPr>
        <p:spPr>
          <a:xfrm>
            <a:off x="5720803" y="3305785"/>
            <a:ext cx="798607" cy="638832"/>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165" name="TextBox 164"/>
          <p:cNvSpPr txBox="1"/>
          <p:nvPr/>
        </p:nvSpPr>
        <p:spPr>
          <a:xfrm>
            <a:off x="6112479" y="3348203"/>
            <a:ext cx="360000" cy="276999"/>
          </a:xfrm>
          <a:prstGeom prst="rect">
            <a:avLst/>
          </a:prstGeom>
          <a:solidFill>
            <a:srgbClr val="99CC00"/>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smtClean="0">
                <a:ln>
                  <a:noFill/>
                </a:ln>
                <a:solidFill>
                  <a:srgbClr val="FFFFFF"/>
                </a:solidFill>
                <a:effectLst/>
                <a:uLnTx/>
                <a:uFillTx/>
                <a:latin typeface="Arial" charset="0"/>
              </a:rPr>
              <a:t>G</a:t>
            </a:r>
          </a:p>
        </p:txBody>
      </p:sp>
      <p:sp>
        <p:nvSpPr>
          <p:cNvPr id="166" name="TextBox 165"/>
          <p:cNvSpPr txBox="1"/>
          <p:nvPr/>
        </p:nvSpPr>
        <p:spPr>
          <a:xfrm>
            <a:off x="5907685" y="3677854"/>
            <a:ext cx="360000" cy="276999"/>
          </a:xfrm>
          <a:prstGeom prst="rect">
            <a:avLst/>
          </a:prstGeom>
          <a:solidFill>
            <a:srgbClr val="003764"/>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smtClean="0">
                <a:ln>
                  <a:noFill/>
                </a:ln>
                <a:solidFill>
                  <a:srgbClr val="FFFFFF"/>
                </a:solidFill>
                <a:effectLst/>
                <a:uLnTx/>
                <a:uFillTx/>
                <a:latin typeface="Arial" charset="0"/>
              </a:rPr>
              <a:t>B</a:t>
            </a:r>
            <a:r>
              <a:rPr kumimoji="0" lang="nl-NL" sz="1200" b="1" i="0" u="none" strike="noStrike" kern="0" cap="none" spc="0" normalizeH="0" baseline="-25000" noProof="0" smtClean="0">
                <a:ln>
                  <a:noFill/>
                </a:ln>
                <a:solidFill>
                  <a:srgbClr val="FFFFFF"/>
                </a:solidFill>
                <a:effectLst/>
                <a:uLnTx/>
                <a:uFillTx/>
                <a:latin typeface="Arial" charset="0"/>
              </a:rPr>
              <a:t>1</a:t>
            </a:r>
          </a:p>
        </p:txBody>
      </p:sp>
      <p:sp>
        <p:nvSpPr>
          <p:cNvPr id="167" name="TextBox 166"/>
          <p:cNvSpPr txBox="1"/>
          <p:nvPr/>
        </p:nvSpPr>
        <p:spPr>
          <a:xfrm>
            <a:off x="6334771" y="3677854"/>
            <a:ext cx="360000" cy="276999"/>
          </a:xfrm>
          <a:prstGeom prst="rect">
            <a:avLst/>
          </a:prstGeom>
          <a:solidFill>
            <a:srgbClr val="003764"/>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smtClean="0">
                <a:ln>
                  <a:noFill/>
                </a:ln>
                <a:solidFill>
                  <a:srgbClr val="FFFFFF"/>
                </a:solidFill>
                <a:effectLst/>
                <a:uLnTx/>
                <a:uFillTx/>
                <a:latin typeface="Arial" charset="0"/>
              </a:rPr>
              <a:t>B</a:t>
            </a:r>
            <a:r>
              <a:rPr kumimoji="0" lang="nl-NL" sz="1200" b="1" i="0" u="none" strike="noStrike" kern="0" cap="none" spc="0" normalizeH="0" baseline="-25000" noProof="0" smtClean="0">
                <a:ln>
                  <a:noFill/>
                </a:ln>
                <a:solidFill>
                  <a:srgbClr val="FFFFFF"/>
                </a:solidFill>
                <a:effectLst/>
                <a:uLnTx/>
                <a:uFillTx/>
                <a:latin typeface="Arial" charset="0"/>
              </a:rPr>
              <a:t>4</a:t>
            </a:r>
          </a:p>
        </p:txBody>
      </p:sp>
      <p:sp>
        <p:nvSpPr>
          <p:cNvPr id="168" name="TextBox 167"/>
          <p:cNvSpPr txBox="1"/>
          <p:nvPr/>
        </p:nvSpPr>
        <p:spPr>
          <a:xfrm>
            <a:off x="5902443" y="3006068"/>
            <a:ext cx="360000" cy="276999"/>
          </a:xfrm>
          <a:prstGeom prst="rect">
            <a:avLst/>
          </a:prstGeom>
          <a:solidFill>
            <a:srgbClr val="FFCC00"/>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smtClean="0">
                <a:ln>
                  <a:noFill/>
                </a:ln>
                <a:solidFill>
                  <a:srgbClr val="FFFFFF"/>
                </a:solidFill>
                <a:effectLst/>
                <a:uLnTx/>
                <a:uFillTx/>
                <a:latin typeface="Arial" charset="0"/>
              </a:rPr>
              <a:t>S</a:t>
            </a:r>
            <a:r>
              <a:rPr kumimoji="0" lang="nl-NL" sz="1200" b="1" i="0" u="none" strike="noStrike" kern="0" cap="none" spc="0" normalizeH="0" baseline="-25000" noProof="0" smtClean="0">
                <a:ln>
                  <a:noFill/>
                </a:ln>
                <a:solidFill>
                  <a:srgbClr val="FFFFFF"/>
                </a:solidFill>
                <a:effectLst/>
                <a:uLnTx/>
                <a:uFillTx/>
                <a:latin typeface="Arial" charset="0"/>
              </a:rPr>
              <a:t>1</a:t>
            </a:r>
          </a:p>
        </p:txBody>
      </p:sp>
      <p:sp>
        <p:nvSpPr>
          <p:cNvPr id="169" name="TextBox 168"/>
          <p:cNvSpPr txBox="1"/>
          <p:nvPr/>
        </p:nvSpPr>
        <p:spPr>
          <a:xfrm>
            <a:off x="6314759" y="3003680"/>
            <a:ext cx="360000" cy="276999"/>
          </a:xfrm>
          <a:prstGeom prst="rect">
            <a:avLst/>
          </a:prstGeom>
          <a:solidFill>
            <a:srgbClr val="FFCC00"/>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smtClean="0">
                <a:ln>
                  <a:noFill/>
                </a:ln>
                <a:solidFill>
                  <a:srgbClr val="FFFFFF"/>
                </a:solidFill>
                <a:effectLst/>
                <a:uLnTx/>
                <a:uFillTx/>
                <a:latin typeface="Arial" charset="0"/>
              </a:rPr>
              <a:t>S</a:t>
            </a:r>
            <a:r>
              <a:rPr kumimoji="0" lang="nl-NL" sz="1200" b="1" i="0" u="none" strike="noStrike" kern="0" cap="none" spc="0" normalizeH="0" baseline="-25000" noProof="0" smtClean="0">
                <a:ln>
                  <a:noFill/>
                </a:ln>
                <a:solidFill>
                  <a:srgbClr val="FFFFFF"/>
                </a:solidFill>
                <a:effectLst/>
                <a:uLnTx/>
                <a:uFillTx/>
                <a:latin typeface="Arial" charset="0"/>
              </a:rPr>
              <a:t>2</a:t>
            </a:r>
          </a:p>
        </p:txBody>
      </p:sp>
      <p:cxnSp>
        <p:nvCxnSpPr>
          <p:cNvPr id="170" name="Straight Connector 169"/>
          <p:cNvCxnSpPr/>
          <p:nvPr/>
        </p:nvCxnSpPr>
        <p:spPr>
          <a:xfrm flipV="1">
            <a:off x="5866981" y="4274444"/>
            <a:ext cx="2016224" cy="0"/>
          </a:xfrm>
          <a:prstGeom prst="line">
            <a:avLst/>
          </a:prstGeom>
          <a:noFill/>
          <a:ln w="9525" cap="flat" cmpd="sng" algn="ctr">
            <a:solidFill>
              <a:srgbClr val="645856"/>
            </a:solidFill>
            <a:prstDash val="solid"/>
          </a:ln>
          <a:effectLst/>
        </p:spPr>
      </p:cxnSp>
      <p:sp>
        <p:nvSpPr>
          <p:cNvPr id="171" name="TextBox 170"/>
          <p:cNvSpPr txBox="1"/>
          <p:nvPr/>
        </p:nvSpPr>
        <p:spPr>
          <a:xfrm>
            <a:off x="3587682" y="4553248"/>
            <a:ext cx="288000" cy="216000"/>
          </a:xfrm>
          <a:prstGeom prst="rect">
            <a:avLst/>
          </a:prstGeom>
          <a:solidFill>
            <a:srgbClr val="003764"/>
          </a:solidFill>
        </p:spPr>
        <p:txBody>
          <a:bodyPr wrap="square" lIns="36000" tIns="36000" rIns="36000" bIns="36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050" b="1" i="0" u="none" strike="noStrike" kern="0" cap="none" spc="0" normalizeH="0" baseline="0" noProof="0" smtClean="0">
                <a:ln>
                  <a:noFill/>
                </a:ln>
                <a:solidFill>
                  <a:srgbClr val="FFFFFF"/>
                </a:solidFill>
                <a:effectLst/>
                <a:uLnTx/>
                <a:uFillTx/>
                <a:latin typeface="Arial" charset="0"/>
              </a:rPr>
              <a:t>B</a:t>
            </a:r>
            <a:endParaRPr kumimoji="0" lang="nl-NL" sz="1050" b="1" i="0" u="none" strike="noStrike" kern="0" cap="none" spc="0" normalizeH="0" baseline="-25000" noProof="0" smtClean="0">
              <a:ln>
                <a:noFill/>
              </a:ln>
              <a:solidFill>
                <a:srgbClr val="FFFFFF"/>
              </a:solidFill>
              <a:effectLst/>
              <a:uLnTx/>
              <a:uFillTx/>
              <a:latin typeface="Arial" charset="0"/>
            </a:endParaRPr>
          </a:p>
        </p:txBody>
      </p:sp>
      <p:sp>
        <p:nvSpPr>
          <p:cNvPr id="172" name="TextBox 171"/>
          <p:cNvSpPr txBox="1"/>
          <p:nvPr/>
        </p:nvSpPr>
        <p:spPr>
          <a:xfrm>
            <a:off x="5555692" y="4539144"/>
            <a:ext cx="288000" cy="216000"/>
          </a:xfrm>
          <a:prstGeom prst="rect">
            <a:avLst/>
          </a:prstGeom>
          <a:solidFill>
            <a:srgbClr val="FFCC00"/>
          </a:solidFill>
        </p:spPr>
        <p:txBody>
          <a:bodyPr wrap="square" lIns="36000" tIns="36000" rIns="36000" bIns="36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050" b="1" i="0" u="none" strike="noStrike" kern="0" cap="none" spc="0" normalizeH="0" baseline="0" noProof="0" smtClean="0">
                <a:ln>
                  <a:noFill/>
                </a:ln>
                <a:solidFill>
                  <a:srgbClr val="FFFFFF"/>
                </a:solidFill>
                <a:effectLst/>
                <a:uLnTx/>
                <a:uFillTx/>
                <a:latin typeface="Arial" charset="0"/>
              </a:rPr>
              <a:t>S</a:t>
            </a:r>
            <a:endParaRPr kumimoji="0" lang="nl-NL" sz="1050" b="1" i="0" u="none" strike="noStrike" kern="0" cap="none" spc="0" normalizeH="0" baseline="-25000" noProof="0" smtClean="0">
              <a:ln>
                <a:noFill/>
              </a:ln>
              <a:solidFill>
                <a:srgbClr val="FFFFFF"/>
              </a:solidFill>
              <a:effectLst/>
              <a:uLnTx/>
              <a:uFillTx/>
              <a:latin typeface="Arial" charset="0"/>
            </a:endParaRPr>
          </a:p>
        </p:txBody>
      </p:sp>
      <p:sp>
        <p:nvSpPr>
          <p:cNvPr id="173" name="TextBox 172"/>
          <p:cNvSpPr txBox="1"/>
          <p:nvPr/>
        </p:nvSpPr>
        <p:spPr>
          <a:xfrm>
            <a:off x="1619672" y="4554704"/>
            <a:ext cx="288000" cy="216000"/>
          </a:xfrm>
          <a:prstGeom prst="rect">
            <a:avLst/>
          </a:prstGeom>
          <a:solidFill>
            <a:srgbClr val="99CC00"/>
          </a:solidFill>
        </p:spPr>
        <p:txBody>
          <a:bodyPr wrap="square" lIns="36000" tIns="36000" rIns="36000" bIns="36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050" b="1" i="0" u="none" strike="noStrike" kern="0" cap="none" spc="0" normalizeH="0" baseline="0" noProof="0" smtClean="0">
                <a:ln>
                  <a:noFill/>
                </a:ln>
                <a:solidFill>
                  <a:srgbClr val="FFFFFF"/>
                </a:solidFill>
                <a:effectLst/>
                <a:uLnTx/>
                <a:uFillTx/>
                <a:latin typeface="Arial" charset="0"/>
              </a:rPr>
              <a:t>G</a:t>
            </a:r>
          </a:p>
        </p:txBody>
      </p:sp>
      <p:sp>
        <p:nvSpPr>
          <p:cNvPr id="174" name="TextBox 173"/>
          <p:cNvSpPr txBox="1"/>
          <p:nvPr/>
        </p:nvSpPr>
        <p:spPr>
          <a:xfrm>
            <a:off x="1975980" y="4522798"/>
            <a:ext cx="1107398" cy="261610"/>
          </a:xfrm>
          <a:prstGeom prst="rect">
            <a:avLst/>
          </a:prstGeom>
          <a:noFill/>
        </p:spPr>
        <p:txBody>
          <a:bodyPr wrap="square" rtlCol="0">
            <a:spAutoFit/>
          </a:bodyPr>
          <a:lstStyle/>
          <a:p>
            <a:pPr fontAlgn="base">
              <a:spcBef>
                <a:spcPct val="0"/>
              </a:spcBef>
              <a:spcAft>
                <a:spcPct val="0"/>
              </a:spcAft>
            </a:pPr>
            <a:r>
              <a:rPr lang="nl-NL" sz="1100" i="1">
                <a:solidFill>
                  <a:srgbClr val="645856"/>
                </a:solidFill>
                <a:latin typeface="Arial" charset="0"/>
              </a:rPr>
              <a:t>= government</a:t>
            </a:r>
          </a:p>
        </p:txBody>
      </p:sp>
      <p:sp>
        <p:nvSpPr>
          <p:cNvPr id="175" name="TextBox 174"/>
          <p:cNvSpPr txBox="1"/>
          <p:nvPr/>
        </p:nvSpPr>
        <p:spPr>
          <a:xfrm>
            <a:off x="3947682" y="4535542"/>
            <a:ext cx="1107398" cy="261610"/>
          </a:xfrm>
          <a:prstGeom prst="rect">
            <a:avLst/>
          </a:prstGeom>
          <a:noFill/>
        </p:spPr>
        <p:txBody>
          <a:bodyPr wrap="square" rtlCol="0">
            <a:spAutoFit/>
          </a:bodyPr>
          <a:lstStyle/>
          <a:p>
            <a:pPr fontAlgn="base">
              <a:spcBef>
                <a:spcPct val="0"/>
              </a:spcBef>
              <a:spcAft>
                <a:spcPct val="0"/>
              </a:spcAft>
            </a:pPr>
            <a:r>
              <a:rPr lang="nl-NL" sz="1100" i="1">
                <a:solidFill>
                  <a:srgbClr val="645856"/>
                </a:solidFill>
                <a:latin typeface="Arial" charset="0"/>
              </a:rPr>
              <a:t>= businesses</a:t>
            </a:r>
          </a:p>
        </p:txBody>
      </p:sp>
      <p:sp>
        <p:nvSpPr>
          <p:cNvPr id="176" name="TextBox 175"/>
          <p:cNvSpPr txBox="1"/>
          <p:nvPr/>
        </p:nvSpPr>
        <p:spPr>
          <a:xfrm>
            <a:off x="5915692" y="4522798"/>
            <a:ext cx="1107398" cy="261610"/>
          </a:xfrm>
          <a:prstGeom prst="rect">
            <a:avLst/>
          </a:prstGeom>
          <a:noFill/>
        </p:spPr>
        <p:txBody>
          <a:bodyPr wrap="square" rtlCol="0">
            <a:spAutoFit/>
          </a:bodyPr>
          <a:lstStyle/>
          <a:p>
            <a:pPr fontAlgn="base">
              <a:spcBef>
                <a:spcPct val="0"/>
              </a:spcBef>
              <a:spcAft>
                <a:spcPct val="0"/>
              </a:spcAft>
            </a:pPr>
            <a:r>
              <a:rPr lang="nl-NL" sz="1100" i="1">
                <a:solidFill>
                  <a:srgbClr val="645856"/>
                </a:solidFill>
                <a:latin typeface="Arial" charset="0"/>
              </a:rPr>
              <a:t>= stakeholders</a:t>
            </a:r>
          </a:p>
        </p:txBody>
      </p:sp>
      <p:sp>
        <p:nvSpPr>
          <p:cNvPr id="177" name="TextBox 176"/>
          <p:cNvSpPr txBox="1"/>
          <p:nvPr/>
        </p:nvSpPr>
        <p:spPr>
          <a:xfrm>
            <a:off x="7898222" y="4133446"/>
            <a:ext cx="793848" cy="430887"/>
          </a:xfrm>
          <a:prstGeom prst="rect">
            <a:avLst/>
          </a:prstGeom>
          <a:noFill/>
        </p:spPr>
        <p:txBody>
          <a:bodyPr wrap="square" rtlCol="0">
            <a:spAutoFit/>
          </a:bodyPr>
          <a:lstStyle/>
          <a:p>
            <a:pPr algn="ctr" fontAlgn="base">
              <a:spcBef>
                <a:spcPct val="0"/>
              </a:spcBef>
              <a:spcAft>
                <a:spcPct val="0"/>
              </a:spcAft>
            </a:pPr>
            <a:r>
              <a:rPr lang="nl-NL" sz="1100" i="1">
                <a:solidFill>
                  <a:srgbClr val="645856"/>
                </a:solidFill>
                <a:latin typeface="Arial" charset="0"/>
              </a:rPr>
              <a:t>= existing system</a:t>
            </a:r>
          </a:p>
        </p:txBody>
      </p:sp>
      <p:sp>
        <p:nvSpPr>
          <p:cNvPr id="178" name="TextBox 177"/>
          <p:cNvSpPr txBox="1"/>
          <p:nvPr/>
        </p:nvSpPr>
        <p:spPr>
          <a:xfrm rot="20332041">
            <a:off x="7237490" y="2860682"/>
            <a:ext cx="1107398" cy="430887"/>
          </a:xfrm>
          <a:prstGeom prst="rect">
            <a:avLst/>
          </a:prstGeom>
          <a:noFill/>
        </p:spPr>
        <p:txBody>
          <a:bodyPr wrap="square" rtlCol="0">
            <a:spAutoFit/>
          </a:bodyPr>
          <a:lstStyle/>
          <a:p>
            <a:pPr algn="ctr" fontAlgn="base">
              <a:spcBef>
                <a:spcPct val="0"/>
              </a:spcBef>
              <a:spcAft>
                <a:spcPct val="0"/>
              </a:spcAft>
            </a:pPr>
            <a:r>
              <a:rPr lang="nl-NL" sz="1100" i="1">
                <a:solidFill>
                  <a:srgbClr val="645856"/>
                </a:solidFill>
                <a:latin typeface="Arial" charset="0"/>
              </a:rPr>
              <a:t>direction of search</a:t>
            </a:r>
          </a:p>
        </p:txBody>
      </p:sp>
      <p:sp>
        <p:nvSpPr>
          <p:cNvPr id="181" name="Title 1"/>
          <p:cNvSpPr txBox="1">
            <a:spLocks/>
          </p:cNvSpPr>
          <p:nvPr/>
        </p:nvSpPr>
        <p:spPr>
          <a:xfrm>
            <a:off x="899592" y="548680"/>
            <a:ext cx="7540029" cy="297429"/>
          </a:xfrm>
          <a:prstGeom prst="rect">
            <a:avLst/>
          </a:prstGeom>
          <a:solidFill>
            <a:schemeClr val="bg1"/>
          </a:solidFill>
        </p:spPr>
        <p:txBody>
          <a:bodyPr anchor="ctr">
            <a:noAutofit/>
          </a:bodyPr>
          <a:lstStyle>
            <a:lvl1pPr algn="l" rtl="0" eaLnBrk="1" latinLnBrk="0" hangingPunct="1">
              <a:spcBef>
                <a:spcPct val="0"/>
              </a:spcBef>
              <a:buNone/>
              <a:defRPr kumimoji="0" sz="3200" b="1" kern="1200" baseline="0">
                <a:solidFill>
                  <a:schemeClr val="tx2">
                    <a:satMod val="130000"/>
                  </a:schemeClr>
                </a:solidFill>
                <a:effectLst/>
                <a:latin typeface="+mj-lt"/>
                <a:ea typeface="+mj-ea"/>
                <a:cs typeface="+mj-cs"/>
              </a:defRPr>
            </a:lvl1pPr>
            <a:extLst/>
          </a:lstStyle>
          <a:p>
            <a:r>
              <a:rPr lang="nl-NL" b="0" i="1" dirty="0" smtClean="0"/>
              <a:t>“Transformative” STI policy: </a:t>
            </a:r>
            <a:br>
              <a:rPr lang="nl-NL" b="0" i="1" dirty="0" smtClean="0"/>
            </a:br>
            <a:r>
              <a:rPr lang="nl-NL" b="0" i="1" dirty="0" smtClean="0"/>
              <a:t>Collective and directed innovation</a:t>
            </a:r>
            <a:endParaRPr lang="en-US" b="0" i="1" dirty="0"/>
          </a:p>
        </p:txBody>
      </p:sp>
    </p:spTree>
    <p:extLst>
      <p:ext uri="{BB962C8B-B14F-4D97-AF65-F5344CB8AC3E}">
        <p14:creationId xmlns:p14="http://schemas.microsoft.com/office/powerpoint/2010/main" val="184228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descr="http://systeminnovationforsustainability.files.wordpress.com/2011/07/mlpmodel1.jpg"/>
          <p:cNvPicPr/>
          <p:nvPr/>
        </p:nvPicPr>
        <p:blipFill rotWithShape="1">
          <a:blip r:embed="rId3">
            <a:extLst>
              <a:ext uri="{28A0092B-C50C-407E-A947-70E740481C1C}">
                <a14:useLocalDpi xmlns:a14="http://schemas.microsoft.com/office/drawing/2010/main" val="0"/>
              </a:ext>
            </a:extLst>
          </a:blip>
          <a:srcRect l="1607" t="2971" r="1918" b="1446"/>
          <a:stretch/>
        </p:blipFill>
        <p:spPr bwMode="auto">
          <a:xfrm>
            <a:off x="1475657" y="908720"/>
            <a:ext cx="7128791" cy="5472608"/>
          </a:xfrm>
          <a:prstGeom prst="rect">
            <a:avLst/>
          </a:prstGeom>
          <a:noFill/>
          <a:ln>
            <a:noFill/>
          </a:ln>
          <a:extLst>
            <a:ext uri="{53640926-AAD7-44D8-BBD7-CCE9431645EC}">
              <a14:shadowObscured xmlns:a14="http://schemas.microsoft.com/office/drawing/2010/main"/>
            </a:ext>
          </a:extLst>
        </p:spPr>
      </p:pic>
      <p:pic>
        <p:nvPicPr>
          <p:cNvPr id="74" name="Picture 73"/>
          <p:cNvPicPr>
            <a:picLocks noChangeAspect="1"/>
          </p:cNvPicPr>
          <p:nvPr/>
        </p:nvPicPr>
        <p:blipFill rotWithShape="1">
          <a:blip r:embed="rId4"/>
          <a:srcRect l="29511" b="-685"/>
          <a:stretch/>
        </p:blipFill>
        <p:spPr>
          <a:xfrm>
            <a:off x="3635896" y="3543892"/>
            <a:ext cx="2303419" cy="1884440"/>
          </a:xfrm>
          <a:prstGeom prst="rect">
            <a:avLst/>
          </a:prstGeom>
        </p:spPr>
      </p:pic>
      <p:sp>
        <p:nvSpPr>
          <p:cNvPr id="75" name="Plus 74"/>
          <p:cNvSpPr/>
          <p:nvPr/>
        </p:nvSpPr>
        <p:spPr>
          <a:xfrm rot="21528518">
            <a:off x="4478639" y="3834345"/>
            <a:ext cx="252000" cy="252000"/>
          </a:xfrm>
          <a:prstGeom prst="mathPlus">
            <a:avLst/>
          </a:prstGeom>
          <a:solidFill>
            <a:srgbClr val="99CC00">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76" name="Plus 75"/>
          <p:cNvSpPr/>
          <p:nvPr/>
        </p:nvSpPr>
        <p:spPr>
          <a:xfrm rot="21528518">
            <a:off x="4841036" y="3588309"/>
            <a:ext cx="252000" cy="252000"/>
          </a:xfrm>
          <a:prstGeom prst="mathPlus">
            <a:avLst/>
          </a:prstGeom>
          <a:solidFill>
            <a:srgbClr val="99CC00">
              <a:lumMod val="60000"/>
              <a:lumOff val="4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77" name="Plus 76"/>
          <p:cNvSpPr/>
          <p:nvPr/>
        </p:nvSpPr>
        <p:spPr>
          <a:xfrm rot="21528518">
            <a:off x="4009396" y="4138192"/>
            <a:ext cx="252000" cy="252000"/>
          </a:xfrm>
          <a:prstGeom prst="mathPlus">
            <a:avLst/>
          </a:prstGeom>
          <a:solidFill>
            <a:srgbClr val="99CC00">
              <a:lumMod val="5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0" cap="none" spc="0" normalizeH="0" baseline="0" noProof="0" smtClean="0">
              <a:ln>
                <a:noFill/>
              </a:ln>
              <a:solidFill>
                <a:srgbClr val="FFFFFF"/>
              </a:solidFill>
              <a:effectLst/>
              <a:uLnTx/>
              <a:uFillTx/>
              <a:latin typeface="Verdana"/>
              <a:ea typeface="+mn-ea"/>
              <a:cs typeface="+mn-cs"/>
            </a:endParaRPr>
          </a:p>
        </p:txBody>
      </p:sp>
      <p:sp>
        <p:nvSpPr>
          <p:cNvPr id="78" name="TextBox 77"/>
          <p:cNvSpPr txBox="1"/>
          <p:nvPr/>
        </p:nvSpPr>
        <p:spPr>
          <a:xfrm rot="21528518">
            <a:off x="3284882" y="4814498"/>
            <a:ext cx="360000" cy="276999"/>
          </a:xfrm>
          <a:prstGeom prst="rect">
            <a:avLst/>
          </a:prstGeom>
          <a:solidFill>
            <a:srgbClr val="99CC00"/>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dirty="0" smtClean="0">
                <a:ln>
                  <a:noFill/>
                </a:ln>
                <a:solidFill>
                  <a:srgbClr val="FFFFFF"/>
                </a:solidFill>
                <a:effectLst/>
                <a:uLnTx/>
                <a:uFillTx/>
                <a:latin typeface="Arial" charset="0"/>
              </a:rPr>
              <a:t>G</a:t>
            </a:r>
          </a:p>
        </p:txBody>
      </p:sp>
      <p:sp>
        <p:nvSpPr>
          <p:cNvPr id="79" name="TextBox 78"/>
          <p:cNvSpPr txBox="1"/>
          <p:nvPr/>
        </p:nvSpPr>
        <p:spPr>
          <a:xfrm rot="21528518">
            <a:off x="3080088" y="5144149"/>
            <a:ext cx="360000" cy="276999"/>
          </a:xfrm>
          <a:prstGeom prst="rect">
            <a:avLst/>
          </a:prstGeom>
          <a:solidFill>
            <a:srgbClr val="003764"/>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smtClean="0">
                <a:ln>
                  <a:noFill/>
                </a:ln>
                <a:solidFill>
                  <a:srgbClr val="FFFFFF"/>
                </a:solidFill>
                <a:effectLst/>
                <a:uLnTx/>
                <a:uFillTx/>
                <a:latin typeface="Arial" charset="0"/>
              </a:rPr>
              <a:t>B</a:t>
            </a:r>
            <a:r>
              <a:rPr kumimoji="0" lang="nl-NL" sz="1200" b="1" i="0" u="none" strike="noStrike" kern="0" cap="none" spc="0" normalizeH="0" baseline="-25000" noProof="0" smtClean="0">
                <a:ln>
                  <a:noFill/>
                </a:ln>
                <a:solidFill>
                  <a:srgbClr val="FFFFFF"/>
                </a:solidFill>
                <a:effectLst/>
                <a:uLnTx/>
                <a:uFillTx/>
                <a:latin typeface="Arial" charset="0"/>
              </a:rPr>
              <a:t>1</a:t>
            </a:r>
          </a:p>
        </p:txBody>
      </p:sp>
      <p:sp>
        <p:nvSpPr>
          <p:cNvPr id="80" name="TextBox 79"/>
          <p:cNvSpPr txBox="1"/>
          <p:nvPr/>
        </p:nvSpPr>
        <p:spPr>
          <a:xfrm rot="21528518">
            <a:off x="3507174" y="5144149"/>
            <a:ext cx="360000" cy="276999"/>
          </a:xfrm>
          <a:prstGeom prst="rect">
            <a:avLst/>
          </a:prstGeom>
          <a:solidFill>
            <a:srgbClr val="003764"/>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smtClean="0">
                <a:ln>
                  <a:noFill/>
                </a:ln>
                <a:solidFill>
                  <a:srgbClr val="FFFFFF"/>
                </a:solidFill>
                <a:effectLst/>
                <a:uLnTx/>
                <a:uFillTx/>
                <a:latin typeface="Arial" charset="0"/>
              </a:rPr>
              <a:t>B</a:t>
            </a:r>
            <a:r>
              <a:rPr kumimoji="0" lang="nl-NL" sz="1200" b="1" i="0" u="none" strike="noStrike" kern="0" cap="none" spc="0" normalizeH="0" baseline="-25000" noProof="0" smtClean="0">
                <a:ln>
                  <a:noFill/>
                </a:ln>
                <a:solidFill>
                  <a:srgbClr val="FFFFFF"/>
                </a:solidFill>
                <a:effectLst/>
                <a:uLnTx/>
                <a:uFillTx/>
                <a:latin typeface="Arial" charset="0"/>
              </a:rPr>
              <a:t>4</a:t>
            </a:r>
          </a:p>
        </p:txBody>
      </p:sp>
      <p:sp>
        <p:nvSpPr>
          <p:cNvPr id="81" name="TextBox 80"/>
          <p:cNvSpPr txBox="1"/>
          <p:nvPr/>
        </p:nvSpPr>
        <p:spPr>
          <a:xfrm rot="21528518">
            <a:off x="3074846" y="4472363"/>
            <a:ext cx="360000" cy="276999"/>
          </a:xfrm>
          <a:prstGeom prst="rect">
            <a:avLst/>
          </a:prstGeom>
          <a:solidFill>
            <a:srgbClr val="FFCC00"/>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smtClean="0">
                <a:ln>
                  <a:noFill/>
                </a:ln>
                <a:solidFill>
                  <a:srgbClr val="FFFFFF"/>
                </a:solidFill>
                <a:effectLst/>
                <a:uLnTx/>
                <a:uFillTx/>
                <a:latin typeface="Arial" charset="0"/>
              </a:rPr>
              <a:t>S</a:t>
            </a:r>
            <a:r>
              <a:rPr kumimoji="0" lang="nl-NL" sz="1200" b="1" i="0" u="none" strike="noStrike" kern="0" cap="none" spc="0" normalizeH="0" baseline="-25000" noProof="0" smtClean="0">
                <a:ln>
                  <a:noFill/>
                </a:ln>
                <a:solidFill>
                  <a:srgbClr val="FFFFFF"/>
                </a:solidFill>
                <a:effectLst/>
                <a:uLnTx/>
                <a:uFillTx/>
                <a:latin typeface="Arial" charset="0"/>
              </a:rPr>
              <a:t>1</a:t>
            </a:r>
          </a:p>
        </p:txBody>
      </p:sp>
      <p:sp>
        <p:nvSpPr>
          <p:cNvPr id="82" name="TextBox 81"/>
          <p:cNvSpPr txBox="1"/>
          <p:nvPr/>
        </p:nvSpPr>
        <p:spPr>
          <a:xfrm rot="21528518">
            <a:off x="3487162" y="4469975"/>
            <a:ext cx="360000" cy="276999"/>
          </a:xfrm>
          <a:prstGeom prst="rect">
            <a:avLst/>
          </a:prstGeom>
          <a:solidFill>
            <a:srgbClr val="FFCC00"/>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1200" b="1" i="0" u="none" strike="noStrike" kern="0" cap="none" spc="0" normalizeH="0" baseline="0" noProof="0" smtClean="0">
                <a:ln>
                  <a:noFill/>
                </a:ln>
                <a:solidFill>
                  <a:srgbClr val="FFFFFF"/>
                </a:solidFill>
                <a:effectLst/>
                <a:uLnTx/>
                <a:uFillTx/>
                <a:latin typeface="Arial" charset="0"/>
              </a:rPr>
              <a:t>S</a:t>
            </a:r>
            <a:r>
              <a:rPr kumimoji="0" lang="nl-NL" sz="1200" b="1" i="0" u="none" strike="noStrike" kern="0" cap="none" spc="0" normalizeH="0" baseline="-25000" noProof="0" smtClean="0">
                <a:ln>
                  <a:noFill/>
                </a:ln>
                <a:solidFill>
                  <a:srgbClr val="FFFFFF"/>
                </a:solidFill>
                <a:effectLst/>
                <a:uLnTx/>
                <a:uFillTx/>
                <a:latin typeface="Arial" charset="0"/>
              </a:rPr>
              <a:t>2</a:t>
            </a:r>
          </a:p>
        </p:txBody>
      </p:sp>
      <p:sp>
        <p:nvSpPr>
          <p:cNvPr id="83" name="Rectangle 82"/>
          <p:cNvSpPr/>
          <p:nvPr/>
        </p:nvSpPr>
        <p:spPr>
          <a:xfrm>
            <a:off x="2034157" y="6169382"/>
            <a:ext cx="1653017" cy="276999"/>
          </a:xfrm>
          <a:prstGeom prst="rect">
            <a:avLst/>
          </a:prstGeom>
        </p:spPr>
        <p:txBody>
          <a:bodyPr wrap="none">
            <a:spAutoFit/>
          </a:bodyPr>
          <a:lstStyle/>
          <a:p>
            <a:pPr fontAlgn="base">
              <a:spcBef>
                <a:spcPct val="0"/>
              </a:spcBef>
              <a:spcAft>
                <a:spcPct val="0"/>
              </a:spcAft>
            </a:pPr>
            <a:r>
              <a:rPr lang="nl-NL" sz="1200" i="1" dirty="0">
                <a:solidFill>
                  <a:srgbClr val="645856"/>
                </a:solidFill>
                <a:latin typeface="Arial" charset="0"/>
              </a:rPr>
              <a:t>Geels &amp; Schot (2007)</a:t>
            </a:r>
          </a:p>
        </p:txBody>
      </p:sp>
      <p:sp>
        <p:nvSpPr>
          <p:cNvPr id="85" name="Rectangle 84"/>
          <p:cNvSpPr/>
          <p:nvPr/>
        </p:nvSpPr>
        <p:spPr>
          <a:xfrm>
            <a:off x="107504" y="0"/>
            <a:ext cx="9036496" cy="126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itle 1"/>
          <p:cNvSpPr txBox="1">
            <a:spLocks/>
          </p:cNvSpPr>
          <p:nvPr/>
        </p:nvSpPr>
        <p:spPr>
          <a:xfrm>
            <a:off x="899592" y="548680"/>
            <a:ext cx="7540029" cy="297429"/>
          </a:xfrm>
          <a:prstGeom prst="rect">
            <a:avLst/>
          </a:prstGeom>
          <a:solidFill>
            <a:schemeClr val="bg1"/>
          </a:solidFill>
        </p:spPr>
        <p:txBody>
          <a:bodyPr anchor="ctr">
            <a:noAutofit/>
          </a:bodyPr>
          <a:lstStyle>
            <a:lvl1pPr algn="l" rtl="0" eaLnBrk="1" latinLnBrk="0" hangingPunct="1">
              <a:spcBef>
                <a:spcPct val="0"/>
              </a:spcBef>
              <a:buNone/>
              <a:defRPr kumimoji="0" sz="3200" b="1" kern="1200" baseline="0">
                <a:solidFill>
                  <a:schemeClr val="tx2">
                    <a:satMod val="130000"/>
                  </a:schemeClr>
                </a:solidFill>
                <a:effectLst/>
                <a:latin typeface="+mj-lt"/>
                <a:ea typeface="+mj-ea"/>
                <a:cs typeface="+mj-cs"/>
              </a:defRPr>
            </a:lvl1pPr>
            <a:extLst/>
          </a:lstStyle>
          <a:p>
            <a:r>
              <a:rPr lang="nl-NL" b="0" i="1" dirty="0" smtClean="0"/>
              <a:t>Transition policy: </a:t>
            </a:r>
            <a:br>
              <a:rPr lang="nl-NL" b="0" i="1" dirty="0" smtClean="0"/>
            </a:br>
            <a:r>
              <a:rPr lang="nl-NL" b="0" i="1" dirty="0" smtClean="0"/>
              <a:t>Alligning complementary factors</a:t>
            </a:r>
            <a:endParaRPr lang="en-US" b="0" i="1" dirty="0"/>
          </a:p>
        </p:txBody>
      </p:sp>
    </p:spTree>
    <p:extLst>
      <p:ext uri="{BB962C8B-B14F-4D97-AF65-F5344CB8AC3E}">
        <p14:creationId xmlns:p14="http://schemas.microsoft.com/office/powerpoint/2010/main" val="214724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80" grpId="0" animBg="1"/>
      <p:bldP spid="81" grpId="0" animBg="1"/>
      <p:bldP spid="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Q</a:t>
            </a:r>
            <a:r>
              <a:rPr lang="nl-NL" dirty="0" smtClean="0"/>
              <a:t>uestions on overall scope</a:t>
            </a:r>
            <a:endParaRPr lang="en-US" dirty="0"/>
          </a:p>
        </p:txBody>
      </p:sp>
      <p:sp>
        <p:nvSpPr>
          <p:cNvPr id="3" name="Content Placeholder 2"/>
          <p:cNvSpPr>
            <a:spLocks noGrp="1"/>
          </p:cNvSpPr>
          <p:nvPr>
            <p:ph idx="1"/>
          </p:nvPr>
        </p:nvSpPr>
        <p:spPr>
          <a:xfrm>
            <a:off x="971600" y="1904400"/>
            <a:ext cx="7632848" cy="4158000"/>
          </a:xfrm>
        </p:spPr>
        <p:txBody>
          <a:bodyPr/>
          <a:lstStyle/>
          <a:p>
            <a:pPr marL="82296" indent="0">
              <a:buNone/>
            </a:pPr>
            <a:r>
              <a:rPr lang="nl-NL" sz="2800" dirty="0" smtClean="0"/>
              <a:t>Are we </a:t>
            </a:r>
            <a:r>
              <a:rPr lang="nl-NL" sz="2800" i="1" dirty="0" smtClean="0"/>
              <a:t>extending</a:t>
            </a:r>
            <a:r>
              <a:rPr lang="nl-NL" sz="2800" dirty="0" smtClean="0"/>
              <a:t> industrial policy strategies with transitions thinking, or are we </a:t>
            </a:r>
            <a:r>
              <a:rPr lang="nl-NL" sz="2800" i="1" dirty="0" smtClean="0"/>
              <a:t>applying </a:t>
            </a:r>
            <a:r>
              <a:rPr lang="nl-NL" sz="2800" dirty="0" smtClean="0"/>
              <a:t>transitions thinking in an industrial context?</a:t>
            </a:r>
          </a:p>
          <a:p>
            <a:pPr marL="82296" indent="0">
              <a:buNone/>
            </a:pPr>
            <a:endParaRPr lang="nl-NL" sz="2800" dirty="0">
              <a:sym typeface="Wingdings" panose="05000000000000000000" pitchFamily="2" charset="2"/>
            </a:endParaRPr>
          </a:p>
          <a:p>
            <a:pPr marL="82296" indent="0">
              <a:buNone/>
            </a:pPr>
            <a:r>
              <a:rPr lang="nl-NL" sz="2800" dirty="0" smtClean="0">
                <a:sym typeface="Wingdings" panose="05000000000000000000" pitchFamily="2" charset="2"/>
              </a:rPr>
              <a:t>What vision types will we find </a:t>
            </a:r>
            <a:r>
              <a:rPr lang="nl-NL" sz="2800" dirty="0">
                <a:sym typeface="Wingdings" panose="05000000000000000000" pitchFamily="2" charset="2"/>
              </a:rPr>
              <a:t>/ develop </a:t>
            </a:r>
            <a:r>
              <a:rPr lang="nl-NL" sz="2800" dirty="0" smtClean="0">
                <a:sym typeface="Wingdings" panose="05000000000000000000" pitchFamily="2" charset="2"/>
              </a:rPr>
              <a:t>(</a:t>
            </a:r>
            <a:r>
              <a:rPr lang="nl-NL" sz="2800" i="1" dirty="0" smtClean="0">
                <a:sym typeface="Wingdings" panose="05000000000000000000" pitchFamily="2" charset="2"/>
              </a:rPr>
              <a:t>starting or end point </a:t>
            </a:r>
            <a:r>
              <a:rPr lang="nl-NL" sz="2800" dirty="0" smtClean="0">
                <a:sym typeface="Wingdings" panose="05000000000000000000" pitchFamily="2" charset="2"/>
              </a:rPr>
              <a:t>of </a:t>
            </a:r>
            <a:r>
              <a:rPr lang="nl-NL" sz="2800" dirty="0">
                <a:sym typeface="Wingdings" panose="05000000000000000000" pitchFamily="2" charset="2"/>
              </a:rPr>
              <a:t>a </a:t>
            </a:r>
            <a:r>
              <a:rPr lang="nl-NL" sz="2800" dirty="0" smtClean="0">
                <a:sym typeface="Wingdings" panose="05000000000000000000" pitchFamily="2" charset="2"/>
              </a:rPr>
              <a:t>transition?); how </a:t>
            </a:r>
            <a:r>
              <a:rPr lang="nl-NL" sz="2800" dirty="0">
                <a:sym typeface="Wingdings" panose="05000000000000000000" pitchFamily="2" charset="2"/>
              </a:rPr>
              <a:t>specific </a:t>
            </a:r>
            <a:r>
              <a:rPr lang="nl-NL" sz="2800" dirty="0" smtClean="0">
                <a:sym typeface="Wingdings" panose="05000000000000000000" pitchFamily="2" charset="2"/>
              </a:rPr>
              <a:t>can step 3 </a:t>
            </a:r>
            <a:r>
              <a:rPr lang="nl-NL" sz="2800" dirty="0">
                <a:sym typeface="Wingdings" panose="05000000000000000000" pitchFamily="2" charset="2"/>
              </a:rPr>
              <a:t>‘</a:t>
            </a:r>
            <a:r>
              <a:rPr lang="nl-NL" sz="2800" dirty="0" smtClean="0">
                <a:sym typeface="Wingdings" panose="05000000000000000000" pitchFamily="2" charset="2"/>
              </a:rPr>
              <a:t>envisaging’ be?</a:t>
            </a:r>
            <a:endParaRPr lang="en-US" sz="2800" dirty="0"/>
          </a:p>
        </p:txBody>
      </p:sp>
    </p:spTree>
    <p:extLst>
      <p:ext uri="{BB962C8B-B14F-4D97-AF65-F5344CB8AC3E}">
        <p14:creationId xmlns:p14="http://schemas.microsoft.com/office/powerpoint/2010/main" val="2907745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Point Star 4"/>
          <p:cNvSpPr/>
          <p:nvPr/>
        </p:nvSpPr>
        <p:spPr>
          <a:xfrm>
            <a:off x="1587619" y="2095540"/>
            <a:ext cx="2088000" cy="208823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Current industrial configuration</a:t>
            </a:r>
            <a:endParaRPr lang="en-US" sz="1400" dirty="0"/>
          </a:p>
        </p:txBody>
      </p:sp>
      <p:sp>
        <p:nvSpPr>
          <p:cNvPr id="7" name="7-Point Star 6"/>
          <p:cNvSpPr/>
          <p:nvPr/>
        </p:nvSpPr>
        <p:spPr>
          <a:xfrm>
            <a:off x="6660231" y="2095540"/>
            <a:ext cx="2160000" cy="2088232"/>
          </a:xfrm>
          <a:prstGeom prst="star7">
            <a:avLst/>
          </a:prstGeom>
          <a:solidFill>
            <a:srgbClr val="118F40">
              <a:alpha val="58039"/>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400" dirty="0" smtClean="0"/>
              <a:t>Future industrial configuration</a:t>
            </a:r>
            <a:endParaRPr lang="en-US" sz="1400" dirty="0"/>
          </a:p>
        </p:txBody>
      </p:sp>
      <p:cxnSp>
        <p:nvCxnSpPr>
          <p:cNvPr id="10" name="Straight Arrow Connector 9"/>
          <p:cNvCxnSpPr/>
          <p:nvPr/>
        </p:nvCxnSpPr>
        <p:spPr>
          <a:xfrm>
            <a:off x="3563888" y="5311714"/>
            <a:ext cx="707380" cy="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11" name="Rectangle 10"/>
          <p:cNvSpPr/>
          <p:nvPr/>
        </p:nvSpPr>
        <p:spPr>
          <a:xfrm>
            <a:off x="1835572" y="4856808"/>
            <a:ext cx="1591182" cy="9098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Current system components</a:t>
            </a:r>
            <a:endParaRPr lang="en-US" dirty="0"/>
          </a:p>
        </p:txBody>
      </p:sp>
      <p:sp>
        <p:nvSpPr>
          <p:cNvPr id="12" name="Rectangle 11"/>
          <p:cNvSpPr/>
          <p:nvPr/>
        </p:nvSpPr>
        <p:spPr>
          <a:xfrm>
            <a:off x="4444125" y="4856808"/>
            <a:ext cx="1601656" cy="909815"/>
          </a:xfrm>
          <a:prstGeom prst="rect">
            <a:avLst/>
          </a:prstGeom>
          <a:solidFill>
            <a:srgbClr val="5F247D">
              <a:alpha val="61176"/>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Future system components</a:t>
            </a:r>
            <a:endParaRPr lang="en-US" dirty="0"/>
          </a:p>
        </p:txBody>
      </p:sp>
      <p:cxnSp>
        <p:nvCxnSpPr>
          <p:cNvPr id="13" name="Straight Arrow Connector 12"/>
          <p:cNvCxnSpPr/>
          <p:nvPr/>
        </p:nvCxnSpPr>
        <p:spPr>
          <a:xfrm>
            <a:off x="3963512" y="3031644"/>
            <a:ext cx="2376519" cy="0"/>
          </a:xfrm>
          <a:prstGeom prst="straightConnector1">
            <a:avLst/>
          </a:prstGeom>
          <a:ln>
            <a:solidFill>
              <a:schemeClr val="bg2"/>
            </a:solidFill>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14" name="Rectangle 13"/>
          <p:cNvSpPr/>
          <p:nvPr/>
        </p:nvSpPr>
        <p:spPr>
          <a:xfrm>
            <a:off x="4597471" y="2362888"/>
            <a:ext cx="1483098" cy="646331"/>
          </a:xfrm>
          <a:prstGeom prst="rect">
            <a:avLst/>
          </a:prstGeom>
        </p:spPr>
        <p:txBody>
          <a:bodyPr wrap="none">
            <a:spAutoFit/>
          </a:bodyPr>
          <a:lstStyle/>
          <a:p>
            <a:r>
              <a:rPr lang="nl-NL" dirty="0" smtClean="0"/>
              <a:t>Ambition / </a:t>
            </a:r>
            <a:br>
              <a:rPr lang="nl-NL" dirty="0" smtClean="0"/>
            </a:br>
            <a:r>
              <a:rPr lang="nl-NL" dirty="0" smtClean="0"/>
              <a:t>Strategy</a:t>
            </a:r>
            <a:endParaRPr lang="en-US" dirty="0"/>
          </a:p>
        </p:txBody>
      </p:sp>
      <p:sp>
        <p:nvSpPr>
          <p:cNvPr id="16" name="Rectangle 15"/>
          <p:cNvSpPr/>
          <p:nvPr/>
        </p:nvSpPr>
        <p:spPr>
          <a:xfrm>
            <a:off x="4715639" y="5789048"/>
            <a:ext cx="1026242" cy="369332"/>
          </a:xfrm>
          <a:prstGeom prst="rect">
            <a:avLst/>
          </a:prstGeom>
        </p:spPr>
        <p:txBody>
          <a:bodyPr wrap="none">
            <a:spAutoFit/>
          </a:bodyPr>
          <a:lstStyle/>
          <a:p>
            <a:pPr algn="ctr"/>
            <a:r>
              <a:rPr lang="nl-NL" i="1" dirty="0" smtClean="0"/>
              <a:t>Step 3 </a:t>
            </a:r>
            <a:endParaRPr lang="en-US" i="1" dirty="0"/>
          </a:p>
        </p:txBody>
      </p:sp>
      <p:sp>
        <p:nvSpPr>
          <p:cNvPr id="17" name="Rectangle 16"/>
          <p:cNvSpPr/>
          <p:nvPr/>
        </p:nvSpPr>
        <p:spPr>
          <a:xfrm>
            <a:off x="251520" y="2846978"/>
            <a:ext cx="1083951" cy="369332"/>
          </a:xfrm>
          <a:prstGeom prst="rect">
            <a:avLst/>
          </a:prstGeom>
        </p:spPr>
        <p:txBody>
          <a:bodyPr wrap="none">
            <a:spAutoFit/>
          </a:bodyPr>
          <a:lstStyle/>
          <a:p>
            <a:r>
              <a:rPr lang="nl-NL" b="1" dirty="0" smtClean="0"/>
              <a:t>Region</a:t>
            </a:r>
            <a:endParaRPr lang="en-US" b="1" dirty="0"/>
          </a:p>
        </p:txBody>
      </p:sp>
      <p:sp>
        <p:nvSpPr>
          <p:cNvPr id="18" name="Rectangle 17"/>
          <p:cNvSpPr/>
          <p:nvPr/>
        </p:nvSpPr>
        <p:spPr>
          <a:xfrm>
            <a:off x="251520" y="5127048"/>
            <a:ext cx="1029449" cy="369332"/>
          </a:xfrm>
          <a:prstGeom prst="rect">
            <a:avLst/>
          </a:prstGeom>
        </p:spPr>
        <p:txBody>
          <a:bodyPr wrap="none">
            <a:spAutoFit/>
          </a:bodyPr>
          <a:lstStyle/>
          <a:p>
            <a:r>
              <a:rPr lang="nl-NL" b="1" dirty="0" smtClean="0"/>
              <a:t>POINT</a:t>
            </a:r>
            <a:endParaRPr lang="en-US" b="1" dirty="0"/>
          </a:p>
        </p:txBody>
      </p:sp>
      <p:cxnSp>
        <p:nvCxnSpPr>
          <p:cNvPr id="24" name="Straight Arrow Connector 23"/>
          <p:cNvCxnSpPr/>
          <p:nvPr/>
        </p:nvCxnSpPr>
        <p:spPr>
          <a:xfrm flipH="1" flipV="1">
            <a:off x="4658479" y="3869556"/>
            <a:ext cx="612000" cy="987252"/>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9" name="Straight Arrow Connector 28"/>
          <p:cNvCxnSpPr>
            <a:stCxn id="12" idx="0"/>
          </p:cNvCxnSpPr>
          <p:nvPr/>
        </p:nvCxnSpPr>
        <p:spPr>
          <a:xfrm flipV="1">
            <a:off x="5244953" y="3869556"/>
            <a:ext cx="612000" cy="987252"/>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3" name="Rectangle 2"/>
          <p:cNvSpPr/>
          <p:nvPr/>
        </p:nvSpPr>
        <p:spPr>
          <a:xfrm>
            <a:off x="4401120" y="3551024"/>
            <a:ext cx="341760" cy="369332"/>
          </a:xfrm>
          <a:prstGeom prst="rect">
            <a:avLst/>
          </a:prstGeom>
        </p:spPr>
        <p:txBody>
          <a:bodyPr wrap="none">
            <a:spAutoFit/>
          </a:bodyPr>
          <a:lstStyle/>
          <a:p>
            <a:pPr algn="ctr"/>
            <a:r>
              <a:rPr lang="nl-NL" i="1" dirty="0" smtClean="0">
                <a:solidFill>
                  <a:srgbClr val="FF0000"/>
                </a:solidFill>
              </a:rPr>
              <a:t>A</a:t>
            </a:r>
            <a:endParaRPr lang="en-US" i="1" dirty="0">
              <a:solidFill>
                <a:srgbClr val="FF0000"/>
              </a:solidFill>
            </a:endParaRPr>
          </a:p>
        </p:txBody>
      </p:sp>
      <p:sp>
        <p:nvSpPr>
          <p:cNvPr id="21" name="Rectangle 20"/>
          <p:cNvSpPr/>
          <p:nvPr/>
        </p:nvSpPr>
        <p:spPr>
          <a:xfrm>
            <a:off x="5746821" y="3564397"/>
            <a:ext cx="341760" cy="369332"/>
          </a:xfrm>
          <a:prstGeom prst="rect">
            <a:avLst/>
          </a:prstGeom>
        </p:spPr>
        <p:txBody>
          <a:bodyPr wrap="none">
            <a:spAutoFit/>
          </a:bodyPr>
          <a:lstStyle/>
          <a:p>
            <a:pPr algn="ctr"/>
            <a:r>
              <a:rPr lang="nl-NL" i="1" dirty="0" smtClean="0">
                <a:solidFill>
                  <a:srgbClr val="FF0000"/>
                </a:solidFill>
              </a:rPr>
              <a:t>B</a:t>
            </a:r>
            <a:endParaRPr lang="en-US" i="1" dirty="0">
              <a:solidFill>
                <a:srgbClr val="FF0000"/>
              </a:solidFill>
            </a:endParaRPr>
          </a:p>
        </p:txBody>
      </p:sp>
      <p:cxnSp>
        <p:nvCxnSpPr>
          <p:cNvPr id="23" name="Straight Arrow Connector 22"/>
          <p:cNvCxnSpPr/>
          <p:nvPr/>
        </p:nvCxnSpPr>
        <p:spPr>
          <a:xfrm flipV="1">
            <a:off x="3963512" y="1484784"/>
            <a:ext cx="1893441" cy="1534160"/>
          </a:xfrm>
          <a:prstGeom prst="straightConnector1">
            <a:avLst/>
          </a:prstGeom>
          <a:ln>
            <a:solidFill>
              <a:schemeClr val="bg2"/>
            </a:solidFill>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9" name="Oval 8"/>
          <p:cNvSpPr/>
          <p:nvPr/>
        </p:nvSpPr>
        <p:spPr>
          <a:xfrm>
            <a:off x="5856953" y="498425"/>
            <a:ext cx="1883399" cy="1125943"/>
          </a:xfrm>
          <a:prstGeom prst="ellipse">
            <a:avLst/>
          </a:prstGeom>
          <a:solidFill>
            <a:srgbClr val="118F40">
              <a:alpha val="60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Solving societal challenge</a:t>
            </a:r>
            <a:endParaRPr lang="en-US" sz="1400" dirty="0"/>
          </a:p>
        </p:txBody>
      </p:sp>
      <p:cxnSp>
        <p:nvCxnSpPr>
          <p:cNvPr id="26" name="Straight Arrow Connector 25"/>
          <p:cNvCxnSpPr/>
          <p:nvPr/>
        </p:nvCxnSpPr>
        <p:spPr>
          <a:xfrm>
            <a:off x="7020272" y="1698592"/>
            <a:ext cx="288032" cy="664296"/>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Arc 27"/>
          <p:cNvSpPr/>
          <p:nvPr/>
        </p:nvSpPr>
        <p:spPr>
          <a:xfrm>
            <a:off x="4673303" y="3912063"/>
            <a:ext cx="1099043" cy="720080"/>
          </a:xfrm>
          <a:prstGeom prst="arc">
            <a:avLst>
              <a:gd name="adj1" fmla="val 13522116"/>
              <a:gd name="adj2" fmla="val 19250565"/>
            </a:avLst>
          </a:prstGeom>
          <a:ln>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cxnSp>
        <p:nvCxnSpPr>
          <p:cNvPr id="31" name="Straight Arrow Connector 30"/>
          <p:cNvCxnSpPr/>
          <p:nvPr/>
        </p:nvCxnSpPr>
        <p:spPr>
          <a:xfrm>
            <a:off x="3963512" y="3140968"/>
            <a:ext cx="2376519" cy="0"/>
          </a:xfrm>
          <a:prstGeom prst="straightConnector1">
            <a:avLst/>
          </a:prstGeom>
          <a:ln>
            <a:solidFill>
              <a:schemeClr val="bg2"/>
            </a:solidFill>
            <a:prstDash val="dash"/>
            <a:tailEnd type="triangle"/>
          </a:ln>
        </p:spPr>
        <p:style>
          <a:lnRef idx="2">
            <a:schemeClr val="accent2">
              <a:shade val="50000"/>
            </a:schemeClr>
          </a:lnRef>
          <a:fillRef idx="1">
            <a:schemeClr val="accent2"/>
          </a:fillRef>
          <a:effectRef idx="0">
            <a:schemeClr val="accent2"/>
          </a:effectRef>
          <a:fontRef idx="minor">
            <a:schemeClr val="lt1"/>
          </a:fontRef>
        </p:style>
      </p:cxnSp>
    </p:spTree>
    <p:extLst>
      <p:ext uri="{BB962C8B-B14F-4D97-AF65-F5344CB8AC3E}">
        <p14:creationId xmlns:p14="http://schemas.microsoft.com/office/powerpoint/2010/main" val="3460313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Discussion points</a:t>
            </a:r>
            <a:endParaRPr lang="en-US" dirty="0"/>
          </a:p>
        </p:txBody>
      </p:sp>
      <p:sp>
        <p:nvSpPr>
          <p:cNvPr id="4" name="Content Placeholder 3"/>
          <p:cNvSpPr>
            <a:spLocks noGrp="1"/>
          </p:cNvSpPr>
          <p:nvPr>
            <p:ph idx="1"/>
          </p:nvPr>
        </p:nvSpPr>
        <p:spPr>
          <a:xfrm>
            <a:off x="395536" y="1904400"/>
            <a:ext cx="8496944" cy="4158000"/>
          </a:xfrm>
        </p:spPr>
        <p:txBody>
          <a:bodyPr/>
          <a:lstStyle/>
          <a:p>
            <a:pPr>
              <a:spcAft>
                <a:spcPts val="600"/>
              </a:spcAft>
              <a:buFont typeface="+mj-lt"/>
              <a:buAutoNum type="arabicPeriod"/>
            </a:pPr>
            <a:r>
              <a:rPr lang="nl-NL" sz="2000" dirty="0" smtClean="0"/>
              <a:t>What is core of step 3 if ‘transition endpoint’ is known: do we mainly validate (e.g. complexity), improve, implement? </a:t>
            </a:r>
          </a:p>
          <a:p>
            <a:pPr>
              <a:spcAft>
                <a:spcPts val="600"/>
              </a:spcAft>
              <a:buFont typeface="+mj-lt"/>
              <a:buAutoNum type="arabicPeriod"/>
            </a:pPr>
            <a:r>
              <a:rPr lang="nl-NL" sz="2000" dirty="0" smtClean="0"/>
              <a:t>What if ‘transition endpoint’ is </a:t>
            </a:r>
            <a:r>
              <a:rPr lang="nl-NL" sz="2000" i="1" dirty="0" smtClean="0"/>
              <a:t>not</a:t>
            </a:r>
            <a:r>
              <a:rPr lang="nl-NL" sz="2000" dirty="0" smtClean="0"/>
              <a:t> known? What if ambition does not focus on a narrow ‘industrial theme’, but on informed ways of moving away from the present industrial configuration (or on solving a challenge)? More focus on governance (e.g. accountability, collectivity, leadership)?</a:t>
            </a:r>
          </a:p>
          <a:p>
            <a:pPr>
              <a:spcAft>
                <a:spcPts val="600"/>
              </a:spcAft>
              <a:buFont typeface="+mj-lt"/>
              <a:buAutoNum type="arabicPeriod"/>
            </a:pPr>
            <a:r>
              <a:rPr lang="nl-NL" sz="2000" dirty="0" smtClean="0"/>
              <a:t>Relevant to study how the directions/ambitions have been set? Who was involved in the process (policy, industry, science, …), are there ‘losers’, is there legitimacy, etc.?</a:t>
            </a:r>
          </a:p>
          <a:p>
            <a:pPr>
              <a:spcAft>
                <a:spcPts val="600"/>
              </a:spcAft>
              <a:buFont typeface="+mj-lt"/>
              <a:buAutoNum type="arabicPeriod"/>
            </a:pPr>
            <a:r>
              <a:rPr lang="nl-NL" sz="2000" dirty="0" smtClean="0"/>
              <a:t>To what extent should the to-be-developed vision draw on insights from stakeholders? What if there are discrepancies?</a:t>
            </a:r>
          </a:p>
        </p:txBody>
      </p:sp>
    </p:spTree>
    <p:extLst>
      <p:ext uri="{BB962C8B-B14F-4D97-AF65-F5344CB8AC3E}">
        <p14:creationId xmlns:p14="http://schemas.microsoft.com/office/powerpoint/2010/main" val="5049597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p_PPT Copernicus Institute">
  <a:themeElements>
    <a:clrScheme name="Copernicus">
      <a:dk1>
        <a:srgbClr val="000000"/>
      </a:dk1>
      <a:lt1>
        <a:srgbClr val="FFFFFF"/>
      </a:lt1>
      <a:dk2>
        <a:srgbClr val="3F3F3F"/>
      </a:dk2>
      <a:lt2>
        <a:srgbClr val="118F40"/>
      </a:lt2>
      <a:accent1>
        <a:srgbClr val="118F40"/>
      </a:accent1>
      <a:accent2>
        <a:srgbClr val="5F247D"/>
      </a:accent2>
      <a:accent3>
        <a:srgbClr val="A10065"/>
      </a:accent3>
      <a:accent4>
        <a:srgbClr val="DC931A"/>
      </a:accent4>
      <a:accent5>
        <a:srgbClr val="CCCE1E"/>
      </a:accent5>
      <a:accent6>
        <a:srgbClr val="5DB4E5"/>
      </a:accent6>
      <a:hlink>
        <a:srgbClr val="0000FF"/>
      </a:hlink>
      <a:folHlink>
        <a:srgbClr val="800080"/>
      </a:folHlink>
    </a:clrScheme>
    <a:fontScheme name="UU Huisstijl">
      <a:majorFont>
        <a:latin typeface="Verdana"/>
        <a:ea typeface=""/>
        <a:cs typeface=""/>
      </a:majorFont>
      <a:minorFont>
        <a:latin typeface="Verdana"/>
        <a:ea typeface=""/>
        <a:cs typeface=""/>
      </a:minorFont>
    </a:fontScheme>
    <a:fmtScheme name="Zonnewend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Cop_PPT Copernicus Institute</Template>
  <TotalTime>1451</TotalTime>
  <Words>994</Words>
  <Application>Microsoft Office PowerPoint</Application>
  <PresentationFormat>On-screen Show (4:3)</PresentationFormat>
  <Paragraphs>108</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Verdana</vt:lpstr>
      <vt:lpstr>Wingdings</vt:lpstr>
      <vt:lpstr>Wingdings 2</vt:lpstr>
      <vt:lpstr>Cop_PPT Copernicus Institute</vt:lpstr>
      <vt:lpstr>POINT Reviews – Part 3   Matthijs Janssen</vt:lpstr>
      <vt:lpstr>Step 3 in perspective</vt:lpstr>
      <vt:lpstr>Brief reflection</vt:lpstr>
      <vt:lpstr>PowerPoint Presentation</vt:lpstr>
      <vt:lpstr>PowerPoint Presentation</vt:lpstr>
      <vt:lpstr>PowerPoint Presentation</vt:lpstr>
      <vt:lpstr>Questions on overall scope</vt:lpstr>
      <vt:lpstr>PowerPoint Presentation</vt:lpstr>
      <vt:lpstr>Discussion points</vt:lpstr>
      <vt:lpstr>Tasks in Step 3</vt:lpstr>
      <vt:lpstr>PowerPoint Presentation</vt:lpstr>
    </vt:vector>
  </TitlesOfParts>
  <Company>Utrecht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Naam</dc:title>
  <dc:creator>Harmsen, E. (Evelien)</dc:creator>
  <cp:lastModifiedBy>Matthijs Janssen</cp:lastModifiedBy>
  <cp:revision>30</cp:revision>
  <dcterms:created xsi:type="dcterms:W3CDTF">2015-01-07T11:13:39Z</dcterms:created>
  <dcterms:modified xsi:type="dcterms:W3CDTF">2019-07-09T12:41:46Z</dcterms:modified>
</cp:coreProperties>
</file>