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4" r:id="rId1"/>
    <p:sldMasterId id="2147484008" r:id="rId2"/>
  </p:sldMasterIdLst>
  <p:notesMasterIdLst>
    <p:notesMasterId r:id="rId13"/>
  </p:notesMasterIdLst>
  <p:handoutMasterIdLst>
    <p:handoutMasterId r:id="rId14"/>
  </p:handoutMasterIdLst>
  <p:sldIdLst>
    <p:sldId id="769" r:id="rId3"/>
    <p:sldId id="921" r:id="rId4"/>
    <p:sldId id="922" r:id="rId5"/>
    <p:sldId id="904" r:id="rId6"/>
    <p:sldId id="889" r:id="rId7"/>
    <p:sldId id="924" r:id="rId8"/>
    <p:sldId id="923" r:id="rId9"/>
    <p:sldId id="900" r:id="rId10"/>
    <p:sldId id="919" r:id="rId11"/>
    <p:sldId id="768" r:id="rId12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rvantes_m" initials="mc" lastIdx="1" clrIdx="0"/>
  <p:cmAuthor id="1" name="Kupka_D" initials="K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4688" autoAdjust="0"/>
  </p:normalViewPr>
  <p:slideViewPr>
    <p:cSldViewPr>
      <p:cViewPr varScale="1">
        <p:scale>
          <a:sx n="83" d="100"/>
          <a:sy n="83" d="100"/>
        </p:scale>
        <p:origin x="148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618"/>
          </a:xfrm>
          <a:prstGeom prst="rect">
            <a:avLst/>
          </a:prstGeom>
        </p:spPr>
        <p:txBody>
          <a:bodyPr vert="horz" wrap="square" lIns="91281" tIns="45642" rIns="91281" bIns="456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5618"/>
          </a:xfrm>
          <a:prstGeom prst="rect">
            <a:avLst/>
          </a:prstGeom>
        </p:spPr>
        <p:txBody>
          <a:bodyPr vert="horz" wrap="square" lIns="91281" tIns="45642" rIns="91281" bIns="456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D663DD-A347-439F-BFC4-8B6266C3C51E}" type="datetimeFigureOut">
              <a:rPr lang="en-US"/>
              <a:pPr/>
              <a:t>09-Jul-2019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801"/>
            <a:ext cx="2944813" cy="495618"/>
          </a:xfrm>
          <a:prstGeom prst="rect">
            <a:avLst/>
          </a:prstGeom>
        </p:spPr>
        <p:txBody>
          <a:bodyPr vert="horz" wrap="square" lIns="91281" tIns="45642" rIns="91281" bIns="456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1" y="9408801"/>
            <a:ext cx="2944813" cy="495618"/>
          </a:xfrm>
          <a:prstGeom prst="rect">
            <a:avLst/>
          </a:prstGeom>
        </p:spPr>
        <p:txBody>
          <a:bodyPr vert="horz" wrap="square" lIns="91281" tIns="45642" rIns="91281" bIns="456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B52AE1-7659-4AC5-B5B4-F8A369A50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0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59" cy="494984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56" y="0"/>
            <a:ext cx="2944759" cy="494984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127BFD31-131C-4C73-B616-5F89C1EDDBA0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6" y="4704718"/>
            <a:ext cx="5434648" cy="4458016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435"/>
            <a:ext cx="2944759" cy="494984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56" y="9409435"/>
            <a:ext cx="2944759" cy="494984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CEA5625-F01E-41AD-9B22-1603415F4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7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C9AA37E-C0B6-4D5E-94BC-EC52A5977D54}" type="datetimeFigureOut">
              <a:rPr lang="en-US" smtClean="0"/>
              <a:pPr/>
              <a:t>09-Jul-2019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338DB2C-40E2-4DC1-9D98-210EB2208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ti/innovation/reviews" TargetMode="External"/><Relationship Id="rId2" Type="http://schemas.openxmlformats.org/officeDocument/2006/relationships/hyperlink" Target="mailto:Gernot.Hutschenreiter@oecd.or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70202"/>
            <a:ext cx="7162800" cy="1823576"/>
          </a:xfrm>
        </p:spPr>
        <p:txBody>
          <a:bodyPr/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existing production, consumption and related Sub-Systems  - Discussion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00800" cy="2657138"/>
          </a:xfrm>
        </p:spPr>
        <p:txBody>
          <a:bodyPr/>
          <a:lstStyle/>
          <a:p>
            <a:r>
              <a:rPr lang="en-GB" sz="2400" dirty="0"/>
              <a:t>Gernot Hutschenreiter</a:t>
            </a:r>
          </a:p>
          <a:p>
            <a:r>
              <a:rPr lang="en-GB" sz="2400" dirty="0"/>
              <a:t> </a:t>
            </a:r>
          </a:p>
          <a:p>
            <a:r>
              <a:rPr lang="en-GB" sz="2000" dirty="0"/>
              <a:t>Head, Country Innovation Policy Reviews</a:t>
            </a:r>
            <a:br>
              <a:rPr lang="en-GB" sz="2000" dirty="0"/>
            </a:br>
            <a:r>
              <a:rPr lang="en-GB" sz="2000" dirty="0"/>
              <a:t>Directorate for Science, Technology </a:t>
            </a:r>
            <a:r>
              <a:rPr lang="en-GB" sz="2000" dirty="0" smtClean="0"/>
              <a:t>and </a:t>
            </a:r>
            <a:r>
              <a:rPr lang="en-GB" sz="2000" dirty="0" smtClean="0"/>
              <a:t>Innovation </a:t>
            </a:r>
          </a:p>
          <a:p>
            <a:endParaRPr lang="en-GB" sz="2400" dirty="0"/>
          </a:p>
          <a:p>
            <a:r>
              <a:rPr lang="en-GB" sz="2400" dirty="0" smtClean="0"/>
              <a:t>Working Group “Understanding and Managing Industrial Transitions”, Inception and Review Methodology Validation workshop, </a:t>
            </a:r>
            <a:r>
              <a:rPr lang="en-GB" sz="2400" dirty="0" err="1" smtClean="0"/>
              <a:t>Sevilla</a:t>
            </a:r>
            <a:r>
              <a:rPr lang="en-GB" sz="2400" dirty="0" smtClean="0"/>
              <a:t>, 9 July 2019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280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021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s-ES_tradnl" altLang="en-US" sz="2400" b="1" dirty="0" smtClean="0"/>
          </a:p>
          <a:p>
            <a:pPr algn="ctr" eaLnBrk="1" hangingPunct="1">
              <a:buFontTx/>
              <a:buNone/>
            </a:pPr>
            <a:r>
              <a:rPr lang="es-ES_tradnl" altLang="en-US" sz="2800" dirty="0" smtClean="0">
                <a:solidFill>
                  <a:srgbClr val="C00000"/>
                </a:solidFill>
                <a:hlinkClick r:id="rId2"/>
              </a:rPr>
              <a:t>Gernot.Hutschenreiter@oecd.org</a:t>
            </a:r>
            <a:r>
              <a:rPr lang="es-ES_tradnl" altLang="en-US" sz="2800" dirty="0" smtClean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es-ES_tradnl" altLang="en-US" sz="24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s-ES_tradnl" altLang="en-US" sz="2400" dirty="0" smtClean="0">
                <a:latin typeface="Arial" pitchFamily="34" charset="0"/>
              </a:rPr>
              <a:t>Web </a:t>
            </a:r>
            <a:r>
              <a:rPr lang="es-ES_tradnl" altLang="en-US" sz="2400" dirty="0" err="1" smtClean="0">
                <a:latin typeface="Arial" pitchFamily="34" charset="0"/>
              </a:rPr>
              <a:t>resources</a:t>
            </a:r>
            <a:endParaRPr lang="es-ES_tradnl" altLang="en-US" sz="24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  <a:hlinkClick r:id="rId3"/>
              </a:rPr>
              <a:t>www.oecd.org/sti/innovation/reviews</a:t>
            </a:r>
            <a:endParaRPr lang="en-US" altLang="en-US" sz="2400" dirty="0" smtClean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endParaRPr lang="es-ES_tradnl" altLang="en-US" sz="2400" b="1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719138"/>
          </a:xfrm>
        </p:spPr>
        <p:txBody>
          <a:bodyPr/>
          <a:lstStyle/>
          <a:p>
            <a:pPr marL="342900" indent="-342900" algn="ctr" fontAlgn="base">
              <a:spcAft>
                <a:spcPct val="0"/>
              </a:spcAft>
            </a:pPr>
            <a:r>
              <a:rPr lang="en-GB" altLang="en-US" sz="2800" dirty="0"/>
              <a:t>Thank you for your </a:t>
            </a:r>
            <a:r>
              <a:rPr lang="en-GB" altLang="en-US" sz="2800" dirty="0" smtClean="0"/>
              <a:t>attention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 smtClean="0"/>
              <a:t>If you need further information, please </a:t>
            </a:r>
            <a:r>
              <a:rPr lang="en-GB" altLang="en-US" sz="2800" dirty="0"/>
              <a:t>contact me </a:t>
            </a:r>
          </a:p>
        </p:txBody>
      </p:sp>
    </p:spTree>
    <p:extLst>
      <p:ext uri="{BB962C8B-B14F-4D97-AF65-F5344CB8AC3E}">
        <p14:creationId xmlns:p14="http://schemas.microsoft.com/office/powerpoint/2010/main" val="722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606800" cy="1022400"/>
          </a:xfrm>
        </p:spPr>
        <p:txBody>
          <a:bodyPr/>
          <a:lstStyle/>
          <a:p>
            <a:pPr algn="ctr"/>
            <a:r>
              <a:rPr lang="en-GB" sz="2800" dirty="0"/>
              <a:t>30 </a:t>
            </a:r>
            <a:r>
              <a:rPr lang="en-GB" sz="2800" dirty="0" smtClean="0"/>
              <a:t>OECD Innovation </a:t>
            </a:r>
            <a:r>
              <a:rPr lang="en-GB" sz="2800" dirty="0"/>
              <a:t>Policy Reviews completed across the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200" y="1676400"/>
            <a:ext cx="8602412" cy="4400516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75013" cy="49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4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4" y="1355399"/>
            <a:ext cx="2866086" cy="3814648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1000" y="400799"/>
            <a:ext cx="8001000" cy="75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600" dirty="0">
                <a:solidFill>
                  <a:srgbClr val="000000"/>
                </a:solidFill>
              </a:rPr>
              <a:t>Recent OECD Innovation Policy Reviews</a:t>
            </a:r>
            <a:br>
              <a:rPr lang="en-GB" sz="2600" dirty="0">
                <a:solidFill>
                  <a:srgbClr val="000000"/>
                </a:solidFill>
              </a:rPr>
            </a:br>
            <a:r>
              <a:rPr lang="en-GB" sz="2600" dirty="0">
                <a:solidFill>
                  <a:srgbClr val="000000"/>
                </a:solidFill>
              </a:rPr>
              <a:t> in European countries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63" y="1355399"/>
            <a:ext cx="3093606" cy="4175675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80" y="1355399"/>
            <a:ext cx="3142230" cy="4175675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22" y="2635074"/>
            <a:ext cx="3144578" cy="4222926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" y="2635074"/>
            <a:ext cx="3152928" cy="42229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1392" y="2635074"/>
            <a:ext cx="3058238" cy="4222926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22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00400" cy="50292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rgbClr val="000000"/>
                </a:solidFill>
              </a:rPr>
              <a:t>Systems perspective (open national innovation systems, in some large-country reviews including regional case studies)</a:t>
            </a:r>
          </a:p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rgbClr val="000000"/>
                </a:solidFill>
              </a:rPr>
              <a:t>Common framework but customisation to specific needs of the country reviewed</a:t>
            </a:r>
            <a:endParaRPr lang="en-GB" sz="2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000000"/>
                </a:solidFill>
              </a:rPr>
              <a:t>Multi-dimensional </a:t>
            </a:r>
            <a:r>
              <a:rPr lang="en-GB" sz="2600" dirty="0" smtClean="0">
                <a:solidFill>
                  <a:srgbClr val="000000"/>
                </a:solidFill>
              </a:rPr>
              <a:t>approach  (innovation; education; industry; energy;  environment; investment &amp; finance)</a:t>
            </a:r>
          </a:p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rgbClr val="000000"/>
                </a:solidFill>
              </a:rPr>
              <a:t>D</a:t>
            </a:r>
            <a:r>
              <a:rPr lang="en-GB" sz="2600" dirty="0" smtClean="0">
                <a:solidFill>
                  <a:srgbClr val="000000"/>
                </a:solidFill>
              </a:rPr>
              <a:t>rawing </a:t>
            </a:r>
            <a:r>
              <a:rPr lang="en-GB" sz="2600" dirty="0">
                <a:solidFill>
                  <a:srgbClr val="000000"/>
                </a:solidFill>
              </a:rPr>
              <a:t>on in-house and external expertise </a:t>
            </a:r>
            <a:r>
              <a:rPr lang="en-GB" sz="2600" dirty="0" smtClean="0">
                <a:solidFill>
                  <a:srgbClr val="000000"/>
                </a:solidFill>
              </a:rPr>
              <a:t>(</a:t>
            </a:r>
            <a:r>
              <a:rPr lang="en-GB" sz="2600" dirty="0">
                <a:solidFill>
                  <a:srgbClr val="000000"/>
                </a:solidFill>
              </a:rPr>
              <a:t>consultants and other </a:t>
            </a:r>
            <a:r>
              <a:rPr lang="en-GB" sz="2600" dirty="0" smtClean="0">
                <a:solidFill>
                  <a:srgbClr val="000000"/>
                </a:solidFill>
              </a:rPr>
              <a:t>experts)</a:t>
            </a:r>
            <a:r>
              <a:rPr lang="en-GB" sz="2600" dirty="0">
                <a:solidFill>
                  <a:srgbClr val="000000"/>
                </a:solidFill>
              </a:rPr>
              <a:t> worldwide</a:t>
            </a:r>
          </a:p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rgbClr val="000000"/>
                </a:solidFill>
              </a:rPr>
              <a:t>Policy domains covered:  framework conditions </a:t>
            </a:r>
            <a:r>
              <a:rPr lang="en-GB" sz="2600" dirty="0" smtClean="0">
                <a:solidFill>
                  <a:srgbClr val="000000"/>
                </a:solidFill>
              </a:rPr>
              <a:t>for innovation + </a:t>
            </a:r>
            <a:r>
              <a:rPr lang="en-GB" sz="2600" dirty="0" smtClean="0">
                <a:solidFill>
                  <a:srgbClr val="000000"/>
                </a:solidFill>
              </a:rPr>
              <a:t>“dedicated STI policies” + interactions (“policy mix”)</a:t>
            </a:r>
          </a:p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rgbClr val="000000"/>
                </a:solidFill>
              </a:rPr>
              <a:t>Evidence </a:t>
            </a:r>
            <a:r>
              <a:rPr lang="en-GB" sz="2600" dirty="0" smtClean="0">
                <a:solidFill>
                  <a:srgbClr val="000000"/>
                </a:solidFill>
              </a:rPr>
              <a:t>base:  Combination of </a:t>
            </a:r>
            <a:r>
              <a:rPr lang="en-GB" sz="2600" dirty="0" smtClean="0">
                <a:solidFill>
                  <a:srgbClr val="000000"/>
                </a:solidFill>
              </a:rPr>
              <a:t>quantitative </a:t>
            </a:r>
            <a:r>
              <a:rPr lang="en-GB" sz="2600" dirty="0">
                <a:solidFill>
                  <a:srgbClr val="000000"/>
                </a:solidFill>
              </a:rPr>
              <a:t>(</a:t>
            </a:r>
            <a:r>
              <a:rPr lang="en-GB" sz="2600" dirty="0" smtClean="0">
                <a:solidFill>
                  <a:srgbClr val="000000"/>
                </a:solidFill>
              </a:rPr>
              <a:t>data-based) </a:t>
            </a:r>
            <a:r>
              <a:rPr lang="en-GB" sz="2600" dirty="0">
                <a:solidFill>
                  <a:srgbClr val="000000"/>
                </a:solidFill>
              </a:rPr>
              <a:t>a</a:t>
            </a:r>
            <a:r>
              <a:rPr lang="en-GB" sz="2600" dirty="0" smtClean="0">
                <a:solidFill>
                  <a:srgbClr val="000000"/>
                </a:solidFill>
              </a:rPr>
              <a:t>nd qualitative </a:t>
            </a:r>
            <a:r>
              <a:rPr lang="en-GB" sz="2600" dirty="0" smtClean="0">
                <a:solidFill>
                  <a:srgbClr val="000000"/>
                </a:solidFill>
              </a:rPr>
              <a:t>analysis (incl. mapping of the innovation system at aggregate level and of groups of innovation actors)</a:t>
            </a:r>
            <a:endParaRPr lang="en-GB" sz="26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rgbClr val="000000"/>
                </a:solidFill>
              </a:rPr>
              <a:t>Demand-driven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37600"/>
            <a:ext cx="8382000" cy="753000"/>
          </a:xfrm>
        </p:spPr>
        <p:txBody>
          <a:bodyPr/>
          <a:lstStyle/>
          <a:p>
            <a:pPr algn="ctr"/>
            <a:r>
              <a:rPr lang="en-GB" sz="2600" dirty="0" smtClean="0">
                <a:solidFill>
                  <a:srgbClr val="000000"/>
                </a:solidFill>
              </a:rPr>
              <a:t>Features of the OECD Innovation Policy Reviews</a:t>
            </a:r>
            <a:endParaRPr lang="en-GB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00" y="1371600"/>
            <a:ext cx="8218800" cy="4292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8000" dirty="0" smtClean="0">
                <a:solidFill>
                  <a:srgbClr val="000000"/>
                </a:solidFill>
              </a:rPr>
              <a:t>The Reviews contain strong elements of dialogue with </a:t>
            </a:r>
            <a:r>
              <a:rPr lang="en-GB" sz="8000" dirty="0">
                <a:solidFill>
                  <a:srgbClr val="000000"/>
                </a:solidFill>
              </a:rPr>
              <a:t>the country reviewed:</a:t>
            </a:r>
          </a:p>
          <a:p>
            <a:pPr>
              <a:lnSpc>
                <a:spcPct val="120000"/>
              </a:lnSpc>
            </a:pPr>
            <a:r>
              <a:rPr lang="en-GB" sz="8000" u="sng" dirty="0" smtClean="0">
                <a:solidFill>
                  <a:srgbClr val="000000"/>
                </a:solidFill>
              </a:rPr>
              <a:t>Joint definition </a:t>
            </a:r>
            <a:r>
              <a:rPr lang="en-GB" sz="8000" u="sng" dirty="0" smtClean="0">
                <a:solidFill>
                  <a:srgbClr val="000000"/>
                </a:solidFill>
              </a:rPr>
              <a:t>of Terms of Reference. </a:t>
            </a:r>
          </a:p>
          <a:p>
            <a:pPr>
              <a:lnSpc>
                <a:spcPct val="120000"/>
              </a:lnSpc>
            </a:pPr>
            <a:r>
              <a:rPr lang="en-GB" sz="8000" u="sng" dirty="0" smtClean="0">
                <a:solidFill>
                  <a:srgbClr val="000000"/>
                </a:solidFill>
              </a:rPr>
              <a:t>“Background Report” </a:t>
            </a:r>
            <a:r>
              <a:rPr lang="en-GB" sz="8000" dirty="0" smtClean="0">
                <a:solidFill>
                  <a:srgbClr val="000000"/>
                </a:solidFill>
              </a:rPr>
              <a:t>to be provided by the country following an agreed-upon structure.</a:t>
            </a:r>
          </a:p>
          <a:p>
            <a:pPr>
              <a:lnSpc>
                <a:spcPct val="120000"/>
              </a:lnSpc>
            </a:pPr>
            <a:r>
              <a:rPr lang="en-GB" sz="8000" u="sng" dirty="0" smtClean="0">
                <a:solidFill>
                  <a:srgbClr val="000000"/>
                </a:solidFill>
              </a:rPr>
              <a:t>Country visit(s) of the Review team (OECD staff + consultants) and interviews with ”stakeholders”</a:t>
            </a:r>
            <a:r>
              <a:rPr lang="en-GB" sz="8000" dirty="0" smtClean="0">
                <a:solidFill>
                  <a:srgbClr val="000000"/>
                </a:solidFill>
              </a:rPr>
              <a:t> from all parts of the innovation </a:t>
            </a:r>
            <a:r>
              <a:rPr lang="en-GB" sz="8000" dirty="0" smtClean="0">
                <a:solidFill>
                  <a:srgbClr val="000000"/>
                </a:solidFill>
              </a:rPr>
              <a:t>system.</a:t>
            </a:r>
            <a:endParaRPr lang="en-GB" sz="8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8000" u="sng" dirty="0" smtClean="0">
                <a:solidFill>
                  <a:srgbClr val="000000"/>
                </a:solidFill>
              </a:rPr>
              <a:t>Stakeholders workshops </a:t>
            </a:r>
            <a:r>
              <a:rPr lang="en-GB" sz="8000" u="sng" dirty="0" smtClean="0">
                <a:solidFill>
                  <a:srgbClr val="000000"/>
                </a:solidFill>
              </a:rPr>
              <a:t>in</a:t>
            </a:r>
            <a:r>
              <a:rPr lang="en-GB" sz="8000" dirty="0" smtClean="0">
                <a:solidFill>
                  <a:srgbClr val="000000"/>
                </a:solidFill>
              </a:rPr>
              <a:t> </a:t>
            </a:r>
            <a:r>
              <a:rPr lang="en-GB" sz="8000" dirty="0" smtClean="0">
                <a:solidFill>
                  <a:srgbClr val="000000"/>
                </a:solidFill>
              </a:rPr>
              <a:t>various phases of the review process.</a:t>
            </a:r>
          </a:p>
          <a:p>
            <a:pPr>
              <a:lnSpc>
                <a:spcPct val="120000"/>
              </a:lnSpc>
            </a:pPr>
            <a:r>
              <a:rPr lang="en-GB" sz="8000" u="sng" dirty="0" smtClean="0">
                <a:solidFill>
                  <a:srgbClr val="000000"/>
                </a:solidFill>
              </a:rPr>
              <a:t>OECD Peer </a:t>
            </a:r>
            <a:r>
              <a:rPr lang="en-GB" sz="8000" u="sng" dirty="0" smtClean="0">
                <a:solidFill>
                  <a:srgbClr val="000000"/>
                </a:solidFill>
              </a:rPr>
              <a:t>Review</a:t>
            </a:r>
            <a:r>
              <a:rPr lang="en-GB" sz="8000" dirty="0" smtClean="0">
                <a:solidFill>
                  <a:srgbClr val="000000"/>
                </a:solidFill>
              </a:rPr>
              <a:t>. </a:t>
            </a:r>
            <a:endParaRPr lang="en-GB" sz="8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8000" u="sng" dirty="0" smtClean="0">
                <a:solidFill>
                  <a:srgbClr val="000000"/>
                </a:solidFill>
              </a:rPr>
              <a:t>Presentation </a:t>
            </a:r>
            <a:r>
              <a:rPr lang="en-GB" sz="8000" u="sng" dirty="0" smtClean="0">
                <a:solidFill>
                  <a:srgbClr val="000000"/>
                </a:solidFill>
              </a:rPr>
              <a:t> and discussion of </a:t>
            </a:r>
            <a:r>
              <a:rPr lang="en-GB" sz="8000" u="sng" dirty="0" smtClean="0">
                <a:solidFill>
                  <a:srgbClr val="000000"/>
                </a:solidFill>
              </a:rPr>
              <a:t>results at </a:t>
            </a:r>
            <a:r>
              <a:rPr lang="en-GB" sz="8000" u="sng" dirty="0" smtClean="0">
                <a:solidFill>
                  <a:srgbClr val="000000"/>
                </a:solidFill>
              </a:rPr>
              <a:t>conferences </a:t>
            </a:r>
            <a:r>
              <a:rPr lang="en-GB" sz="8000" u="sng" dirty="0" smtClean="0">
                <a:solidFill>
                  <a:srgbClr val="000000"/>
                </a:solidFill>
              </a:rPr>
              <a:t>in the country.</a:t>
            </a:r>
          </a:p>
          <a:p>
            <a:pPr>
              <a:lnSpc>
                <a:spcPct val="120000"/>
              </a:lnSpc>
            </a:pPr>
            <a:r>
              <a:rPr lang="en-GB" sz="8000" u="sng" dirty="0" smtClean="0">
                <a:solidFill>
                  <a:srgbClr val="000000"/>
                </a:solidFill>
              </a:rPr>
              <a:t>Re-visits</a:t>
            </a:r>
            <a:r>
              <a:rPr lang="en-GB" sz="8000" dirty="0" smtClean="0">
                <a:solidFill>
                  <a:srgbClr val="000000"/>
                </a:solidFill>
              </a:rPr>
              <a:t> after some time if requested, follow-ups, including second-round reviews.</a:t>
            </a:r>
          </a:p>
          <a:p>
            <a:endParaRPr lang="en-GB" sz="8000" dirty="0" smtClean="0"/>
          </a:p>
          <a:p>
            <a:endParaRPr lang="en-GB" altLang="en-US" sz="8000" dirty="0"/>
          </a:p>
          <a:p>
            <a:endParaRPr lang="en-GB" sz="8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082200"/>
          </a:xfrm>
        </p:spPr>
        <p:txBody>
          <a:bodyPr/>
          <a:lstStyle/>
          <a:p>
            <a:pPr algn="ctr"/>
            <a:r>
              <a:rPr lang="en-GB" sz="2600" dirty="0" smtClean="0">
                <a:solidFill>
                  <a:srgbClr val="000000"/>
                </a:solidFill>
              </a:rPr>
              <a:t>OECD Innovation Policy Reviews are dialogue oriented  </a:t>
            </a:r>
            <a:r>
              <a:rPr lang="en-GB" sz="2600" dirty="0">
                <a:solidFill>
                  <a:srgbClr val="000000"/>
                </a:solidFill>
              </a:rPr>
              <a:t/>
            </a:r>
            <a:br>
              <a:rPr lang="en-GB" sz="2600" dirty="0">
                <a:solidFill>
                  <a:srgbClr val="000000"/>
                </a:solidFill>
              </a:rPr>
            </a:br>
            <a:endParaRPr lang="en-GB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00" y="1498600"/>
            <a:ext cx="8218800" cy="5129000"/>
          </a:xfrm>
        </p:spPr>
        <p:txBody>
          <a:bodyPr>
            <a:normAutofit/>
          </a:bodyPr>
          <a:lstStyle/>
          <a:p>
            <a:pPr marL="342000" lvl="1" indent="-342000">
              <a:lnSpc>
                <a:spcPct val="120000"/>
              </a:lnSpc>
              <a:spcBef>
                <a:spcPts val="768"/>
              </a:spcBef>
              <a:buFont typeface="Arial" pitchFamily="34" charset="0"/>
              <a:buChar char="•"/>
            </a:pPr>
            <a:r>
              <a:rPr lang="en-GB" sz="2000" u="sng" dirty="0" smtClean="0">
                <a:solidFill>
                  <a:srgbClr val="000000"/>
                </a:solidFill>
              </a:rPr>
              <a:t>Impact </a:t>
            </a:r>
            <a:r>
              <a:rPr lang="en-GB" sz="2000" u="sng" dirty="0">
                <a:solidFill>
                  <a:srgbClr val="000000"/>
                </a:solidFill>
              </a:rPr>
              <a:t>of </a:t>
            </a:r>
            <a:r>
              <a:rPr lang="en-GB" sz="2000" u="sng" dirty="0" err="1">
                <a:solidFill>
                  <a:srgbClr val="000000"/>
                </a:solidFill>
              </a:rPr>
              <a:t>digtalisation</a:t>
            </a:r>
            <a:r>
              <a:rPr lang="en-GB" sz="2000" u="sng" dirty="0">
                <a:solidFill>
                  <a:srgbClr val="000000"/>
                </a:solidFill>
              </a:rPr>
              <a:t> </a:t>
            </a:r>
            <a:r>
              <a:rPr lang="en-GB" sz="2000" u="sng" dirty="0" smtClean="0">
                <a:solidFill>
                  <a:srgbClr val="000000"/>
                </a:solidFill>
              </a:rPr>
              <a:t>/ disruptive technological change </a:t>
            </a:r>
            <a:r>
              <a:rPr lang="en-GB" sz="2000" dirty="0">
                <a:solidFill>
                  <a:srgbClr val="000000"/>
                </a:solidFill>
              </a:rPr>
              <a:t>(“Next Production Revolution”, </a:t>
            </a:r>
            <a:r>
              <a:rPr lang="en-GB" sz="2000" dirty="0" smtClean="0">
                <a:solidFill>
                  <a:srgbClr val="000000"/>
                </a:solidFill>
              </a:rPr>
              <a:t>Industry </a:t>
            </a:r>
            <a:r>
              <a:rPr lang="en-GB" sz="2000" dirty="0">
                <a:solidFill>
                  <a:srgbClr val="000000"/>
                </a:solidFill>
              </a:rPr>
              <a:t>4.0 etc.) </a:t>
            </a:r>
            <a:r>
              <a:rPr lang="en-GB" sz="2000" dirty="0" smtClean="0">
                <a:solidFill>
                  <a:srgbClr val="000000"/>
                </a:solidFill>
              </a:rPr>
              <a:t>involving large-scale transformations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en-GB" sz="2000" dirty="0">
              <a:solidFill>
                <a:srgbClr val="000000"/>
              </a:solidFill>
            </a:endParaRPr>
          </a:p>
          <a:p>
            <a:pPr marL="342000" lvl="1" indent="-342000">
              <a:lnSpc>
                <a:spcPct val="120000"/>
              </a:lnSpc>
              <a:spcBef>
                <a:spcPts val="768"/>
              </a:spcBef>
              <a:buFont typeface="Arial" pitchFamily="34" charset="0"/>
              <a:buChar char="•"/>
            </a:pPr>
            <a:r>
              <a:rPr lang="en-GB" sz="2000" u="sng" dirty="0" smtClean="0">
                <a:solidFill>
                  <a:srgbClr val="000000"/>
                </a:solidFill>
              </a:rPr>
              <a:t>Grand </a:t>
            </a:r>
            <a:r>
              <a:rPr lang="en-GB" sz="2000" u="sng" dirty="0" smtClean="0">
                <a:solidFill>
                  <a:srgbClr val="000000"/>
                </a:solidFill>
              </a:rPr>
              <a:t>societal </a:t>
            </a:r>
            <a:r>
              <a:rPr lang="en-GB" sz="2000" u="sng" dirty="0" smtClean="0">
                <a:solidFill>
                  <a:srgbClr val="000000"/>
                </a:solidFill>
              </a:rPr>
              <a:t>challenges:  </a:t>
            </a:r>
            <a:r>
              <a:rPr lang="en-GB" sz="2000" u="sng" dirty="0">
                <a:solidFill>
                  <a:srgbClr val="000000"/>
                </a:solidFill>
              </a:rPr>
              <a:t>Need for </a:t>
            </a:r>
            <a:r>
              <a:rPr lang="en-GB" sz="2000" u="sng" dirty="0" smtClean="0">
                <a:solidFill>
                  <a:srgbClr val="000000"/>
                </a:solidFill>
              </a:rPr>
              <a:t>transformation of systems</a:t>
            </a:r>
            <a:r>
              <a:rPr lang="en-GB" sz="2400" dirty="0" smtClean="0">
                <a:solidFill>
                  <a:srgbClr val="000000"/>
                </a:solidFill>
              </a:rPr>
              <a:t>; </a:t>
            </a:r>
            <a:r>
              <a:rPr lang="en-GB" sz="2000" dirty="0">
                <a:solidFill>
                  <a:srgbClr val="000000"/>
                </a:solidFill>
              </a:rPr>
              <a:t>articulation of demand for </a:t>
            </a:r>
            <a:r>
              <a:rPr lang="en-GB" sz="2000" dirty="0" smtClean="0">
                <a:solidFill>
                  <a:srgbClr val="000000"/>
                </a:solidFill>
              </a:rPr>
              <a:t>innovation, </a:t>
            </a:r>
            <a:r>
              <a:rPr lang="en-GB" sz="2000" dirty="0" smtClean="0">
                <a:solidFill>
                  <a:srgbClr val="000000"/>
                </a:solidFill>
              </a:rPr>
              <a:t>inclusion </a:t>
            </a:r>
            <a:r>
              <a:rPr lang="en-GB" sz="2000" dirty="0" smtClean="0">
                <a:solidFill>
                  <a:srgbClr val="000000"/>
                </a:solidFill>
              </a:rPr>
              <a:t>of new actors, </a:t>
            </a:r>
            <a:r>
              <a:rPr lang="en-GB" sz="2000" dirty="0">
                <a:solidFill>
                  <a:srgbClr val="000000"/>
                </a:solidFill>
              </a:rPr>
              <a:t>new types of </a:t>
            </a:r>
            <a:r>
              <a:rPr lang="en-GB" sz="2000" dirty="0" smtClean="0">
                <a:solidFill>
                  <a:srgbClr val="000000"/>
                </a:solidFill>
              </a:rPr>
              <a:t>programmes and coordination.</a:t>
            </a:r>
            <a:endParaRPr lang="en-GB" sz="2000" dirty="0">
              <a:solidFill>
                <a:srgbClr val="000000"/>
              </a:solidFill>
            </a:endParaRPr>
          </a:p>
          <a:p>
            <a:pPr marL="342000" lvl="1" indent="-342000">
              <a:lnSpc>
                <a:spcPct val="120000"/>
              </a:lnSpc>
              <a:spcBef>
                <a:spcPts val="768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Issues of  </a:t>
            </a:r>
            <a:r>
              <a:rPr lang="en-GB" sz="2000" u="sng" dirty="0">
                <a:solidFill>
                  <a:srgbClr val="000000"/>
                </a:solidFill>
              </a:rPr>
              <a:t>“upgrading” / </a:t>
            </a:r>
            <a:r>
              <a:rPr lang="en-GB" sz="2000" u="sng" dirty="0" smtClean="0">
                <a:solidFill>
                  <a:srgbClr val="000000"/>
                </a:solidFill>
              </a:rPr>
              <a:t>diversification of the economy </a:t>
            </a:r>
            <a:r>
              <a:rPr lang="en-GB" sz="2000" dirty="0" smtClean="0">
                <a:solidFill>
                  <a:srgbClr val="000000"/>
                </a:solidFill>
              </a:rPr>
              <a:t>(e.g</a:t>
            </a:r>
            <a:r>
              <a:rPr lang="en-GB" sz="2000" dirty="0" smtClean="0">
                <a:solidFill>
                  <a:srgbClr val="000000"/>
                </a:solidFill>
              </a:rPr>
              <a:t>. in </a:t>
            </a:r>
            <a:r>
              <a:rPr lang="en-GB" sz="2000" dirty="0" smtClean="0">
                <a:solidFill>
                  <a:srgbClr val="000000"/>
                </a:solidFill>
              </a:rPr>
              <a:t>resource-based </a:t>
            </a:r>
            <a:r>
              <a:rPr lang="en-GB" sz="2000" dirty="0" smtClean="0">
                <a:solidFill>
                  <a:srgbClr val="000000"/>
                </a:solidFill>
              </a:rPr>
              <a:t>and lagging </a:t>
            </a:r>
            <a:r>
              <a:rPr lang="en-GB" sz="2000" dirty="0" smtClean="0">
                <a:solidFill>
                  <a:srgbClr val="000000"/>
                </a:solidFill>
              </a:rPr>
              <a:t>economies; </a:t>
            </a:r>
            <a:r>
              <a:rPr lang="en-GB" sz="2000" dirty="0" smtClean="0">
                <a:solidFill>
                  <a:srgbClr val="000000"/>
                </a:solidFill>
              </a:rPr>
              <a:t>but also advanced economies, e.g. as result of </a:t>
            </a:r>
            <a:r>
              <a:rPr lang="en-GB" sz="2000" dirty="0" smtClean="0">
                <a:solidFill>
                  <a:srgbClr val="000000"/>
                </a:solidFill>
              </a:rPr>
              <a:t>disruptive </a:t>
            </a:r>
            <a:r>
              <a:rPr lang="en-GB" sz="2000" dirty="0" smtClean="0">
                <a:solidFill>
                  <a:srgbClr val="000000"/>
                </a:solidFill>
              </a:rPr>
              <a:t>technological </a:t>
            </a:r>
            <a:r>
              <a:rPr lang="en-GB" sz="2000" dirty="0" smtClean="0">
                <a:solidFill>
                  <a:srgbClr val="000000"/>
                </a:solidFill>
              </a:rPr>
              <a:t>change, shifts in demand </a:t>
            </a:r>
            <a:r>
              <a:rPr lang="en-GB" sz="2000" dirty="0" err="1" smtClean="0">
                <a:solidFill>
                  <a:srgbClr val="000000"/>
                </a:solidFill>
              </a:rPr>
              <a:t>etc</a:t>
            </a:r>
            <a:r>
              <a:rPr lang="en-GB" sz="2000" dirty="0" smtClean="0">
                <a:solidFill>
                  <a:srgbClr val="000000"/>
                </a:solidFill>
              </a:rPr>
              <a:t>).</a:t>
            </a:r>
            <a:endParaRPr lang="en-GB" sz="2000" dirty="0">
              <a:solidFill>
                <a:srgbClr val="000000"/>
              </a:solidFill>
            </a:endParaRPr>
          </a:p>
          <a:p>
            <a:pPr marL="342000" lvl="1" indent="-342000">
              <a:lnSpc>
                <a:spcPct val="120000"/>
              </a:lnSpc>
              <a:spcBef>
                <a:spcPts val="768"/>
              </a:spcBef>
              <a:buFont typeface="Arial" pitchFamily="34" charset="0"/>
              <a:buChar char="•"/>
            </a:pPr>
            <a:r>
              <a:rPr lang="en-GB" sz="2000" u="sng" dirty="0" smtClean="0">
                <a:solidFill>
                  <a:srgbClr val="000000"/>
                </a:solidFill>
              </a:rPr>
              <a:t>Long-term </a:t>
            </a:r>
            <a:r>
              <a:rPr lang="en-GB" sz="2000" u="sng" dirty="0" smtClean="0">
                <a:solidFill>
                  <a:srgbClr val="000000"/>
                </a:solidFill>
              </a:rPr>
              <a:t>strategic orientation and governance.</a:t>
            </a:r>
            <a:endParaRPr lang="en-GB" sz="2000" u="sng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GB" dirty="0" smtClean="0"/>
          </a:p>
          <a:p>
            <a:endParaRPr lang="en-GB" altLang="en-US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37600"/>
            <a:ext cx="8305800" cy="1022400"/>
          </a:xfrm>
        </p:spPr>
        <p:txBody>
          <a:bodyPr/>
          <a:lstStyle/>
          <a:p>
            <a:pPr algn="ctr"/>
            <a:r>
              <a:rPr lang="en-GB" sz="2600" dirty="0" smtClean="0">
                <a:solidFill>
                  <a:srgbClr val="000000"/>
                </a:solidFill>
              </a:rPr>
              <a:t>What countries ask to see more of </a:t>
            </a:r>
            <a:endParaRPr lang="en-GB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300400" cy="5105400"/>
          </a:xfrm>
          <a:ln>
            <a:noFill/>
          </a:ln>
        </p:spPr>
        <p:txBody>
          <a:bodyPr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37600"/>
            <a:ext cx="8382000" cy="753000"/>
          </a:xfrm>
        </p:spPr>
        <p:txBody>
          <a:bodyPr/>
          <a:lstStyle/>
          <a:p>
            <a:pPr algn="ctr"/>
            <a:r>
              <a:rPr lang="en-GB" sz="2800" dirty="0"/>
              <a:t>Thematic focus in recent OECD Innovation Policy Reviews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54959"/>
              </p:ext>
            </p:extLst>
          </p:nvPr>
        </p:nvGraphicFramePr>
        <p:xfrm>
          <a:off x="73500" y="1447800"/>
          <a:ext cx="8915400" cy="5570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808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Review</a:t>
                      </a:r>
                      <a:r>
                        <a:rPr lang="en-GB" sz="2200" baseline="0" dirty="0" smtClean="0"/>
                        <a:t> </a:t>
                      </a:r>
                      <a:endParaRPr lang="en-GB" sz="2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Thematic focus</a:t>
                      </a:r>
                      <a:endParaRPr lang="en-GB" sz="22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543">
                <a:tc>
                  <a:txBody>
                    <a:bodyPr/>
                    <a:lstStyle/>
                    <a:p>
                      <a:r>
                        <a:rPr lang="en-GB" sz="2100" u="sng" dirty="0" smtClean="0">
                          <a:solidFill>
                            <a:srgbClr val="000000"/>
                          </a:solidFill>
                        </a:rPr>
                        <a:t>Austria</a:t>
                      </a:r>
                      <a:r>
                        <a:rPr lang="en-GB" sz="2100" u="sng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GB" sz="2100" u="sng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2100" u="sng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2100" u="sng" dirty="0" smtClean="0">
                          <a:solidFill>
                            <a:srgbClr val="000000"/>
                          </a:solidFill>
                        </a:rPr>
                        <a:t>2018</a:t>
                      </a:r>
                      <a:endParaRPr lang="en-GB" sz="2100" u="sng" dirty="0">
                        <a:solidFill>
                          <a:srgbClr val="00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smtClean="0">
                          <a:solidFill>
                            <a:srgbClr val="000000"/>
                          </a:solidFill>
                        </a:rPr>
                        <a:t>Current state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 and expected impact of Industry 4.0  (and “Next Production Revolution”). Possible implications for the future of the research and innovation institutions and the innovation policy mix.</a:t>
                      </a:r>
                      <a:endParaRPr lang="en-GB" sz="21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32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2100" u="sng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Norway 2017</a:t>
                      </a:r>
                      <a:endParaRPr kumimoji="0" lang="en-GB" sz="2100" u="sng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Contribution to the assessment and revision of the “Long-term Plan for Research and Higher Education 2015-24”.</a:t>
                      </a:r>
                      <a:endParaRPr kumimoji="0" lang="en-GB" sz="2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00" u="sng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Finland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00" u="sng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review with a focus on the assessment of post-crisis developments in various parts of the innovation system (esp. in the business sector); institutional change (VTT, universities, TEKES, RIC etc.) and other STI policy responses; and their impact. Based on most recent empirical evidence.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1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300400" cy="5105400"/>
          </a:xfrm>
          <a:ln>
            <a:noFill/>
          </a:ln>
        </p:spPr>
        <p:txBody>
          <a:bodyPr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37600"/>
            <a:ext cx="8382000" cy="753000"/>
          </a:xfrm>
        </p:spPr>
        <p:txBody>
          <a:bodyPr/>
          <a:lstStyle/>
          <a:p>
            <a:pPr algn="ctr"/>
            <a:r>
              <a:rPr lang="en-GB" sz="2800" dirty="0"/>
              <a:t>Thematic focus in recent OECD Innovation Policy Reviews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30507"/>
              </p:ext>
            </p:extLst>
          </p:nvPr>
        </p:nvGraphicFramePr>
        <p:xfrm>
          <a:off x="152400" y="1371601"/>
          <a:ext cx="8915400" cy="4619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156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Review</a:t>
                      </a:r>
                      <a:r>
                        <a:rPr lang="en-GB" sz="2200" baseline="0" dirty="0" smtClean="0"/>
                        <a:t> </a:t>
                      </a:r>
                      <a:endParaRPr lang="en-GB" sz="2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Thematic focus</a:t>
                      </a:r>
                      <a:endParaRPr lang="en-GB" sz="22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138">
                <a:tc>
                  <a:txBody>
                    <a:bodyPr/>
                    <a:lstStyle/>
                    <a:p>
                      <a:r>
                        <a:rPr lang="en-GB" sz="2100" u="sng" dirty="0" smtClean="0">
                          <a:solidFill>
                            <a:srgbClr val="000000"/>
                          </a:solidFill>
                        </a:rPr>
                        <a:t>Sweden</a:t>
                      </a:r>
                      <a:br>
                        <a:rPr lang="en-GB" sz="2100" u="sng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2100" u="sng" dirty="0" smtClean="0">
                          <a:solidFill>
                            <a:srgbClr val="000000"/>
                          </a:solidFill>
                        </a:rPr>
                        <a:t> 2016</a:t>
                      </a:r>
                      <a:endParaRPr lang="en-GB" sz="2100" u="sng" dirty="0">
                        <a:solidFill>
                          <a:srgbClr val="00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smtClean="0">
                          <a:solidFill>
                            <a:srgbClr val="000000"/>
                          </a:solidFill>
                        </a:rPr>
                        <a:t>Follow-up on the full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 i</a:t>
                      </a:r>
                      <a:r>
                        <a:rPr lang="en-GB" sz="2100" dirty="0" smtClean="0">
                          <a:solidFill>
                            <a:srgbClr val="000000"/>
                          </a:solidFill>
                        </a:rPr>
                        <a:t>nnovation </a:t>
                      </a:r>
                      <a:r>
                        <a:rPr lang="en-GB" sz="2100" dirty="0" smtClean="0">
                          <a:solidFill>
                            <a:srgbClr val="000000"/>
                          </a:solidFill>
                        </a:rPr>
                        <a:t>policy r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eview 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2012. Zooming in </a:t>
                      </a:r>
                      <a:r>
                        <a:rPr lang="en-GB" sz="2100" dirty="0" smtClean="0">
                          <a:solidFill>
                            <a:srgbClr val="000000"/>
                          </a:solidFill>
                        </a:rPr>
                        <a:t>on important policy initiatives of the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 “Research and Innovation Bills” 2008 und 2012: Increase in “block funding” for university research; strategic research areas; strategic innovation areas; 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the challenge-driven 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innovation programme; strengthening the role of Research Institutes.</a:t>
                      </a:r>
                      <a:endParaRPr lang="en-GB" sz="21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702">
                <a:tc>
                  <a:txBody>
                    <a:bodyPr/>
                    <a:lstStyle/>
                    <a:p>
                      <a:r>
                        <a:rPr lang="en-GB" sz="2100" u="sng" dirty="0" smtClean="0">
                          <a:solidFill>
                            <a:srgbClr val="000000"/>
                          </a:solidFill>
                        </a:rPr>
                        <a:t>Netherlands 2014</a:t>
                      </a:r>
                      <a:endParaRPr lang="en-GB" sz="2100" u="sng" dirty="0">
                        <a:solidFill>
                          <a:srgbClr val="00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 smtClean="0">
                          <a:solidFill>
                            <a:srgbClr val="000000"/>
                          </a:solidFill>
                        </a:rPr>
                        <a:t>Full innovation policy review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 with 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a focus 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on the </a:t>
                      </a:r>
                      <a:r>
                        <a:rPr lang="en-GB" sz="2100" dirty="0" smtClean="0">
                          <a:solidFill>
                            <a:srgbClr val="000000"/>
                          </a:solidFill>
                        </a:rPr>
                        <a:t>“</a:t>
                      </a:r>
                      <a:r>
                        <a:rPr lang="en-GB" sz="2100" dirty="0" smtClean="0">
                          <a:solidFill>
                            <a:srgbClr val="000000"/>
                          </a:solidFill>
                        </a:rPr>
                        <a:t>Top Sectors”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policy 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as </a:t>
                      </a:r>
                      <a:r>
                        <a:rPr lang="en-GB" sz="2100" baseline="0" dirty="0" smtClean="0">
                          <a:solidFill>
                            <a:srgbClr val="000000"/>
                          </a:solidFill>
                        </a:rPr>
                        <a:t>a “new industrial policy” emphasising  coordination</a:t>
                      </a:r>
                      <a:r>
                        <a:rPr lang="en-GB" sz="2100" dirty="0" smtClean="0"/>
                        <a:t>.</a:t>
                      </a:r>
                      <a:endParaRPr lang="en-GB" sz="21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u="sng" dirty="0">
                        <a:solidFill>
                          <a:srgbClr val="000000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GB" sz="2100" dirty="0">
                        <a:solidFill>
                          <a:srgbClr val="00000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4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00" y="1447800"/>
            <a:ext cx="8452800" cy="5179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 smtClean="0">
                <a:solidFill>
                  <a:srgbClr val="000000"/>
                </a:solidFill>
              </a:rPr>
              <a:t>probability of </a:t>
            </a:r>
            <a:r>
              <a:rPr lang="en-GB" dirty="0" smtClean="0">
                <a:solidFill>
                  <a:srgbClr val="000000"/>
                </a:solidFill>
              </a:rPr>
              <a:t>success </a:t>
            </a:r>
            <a:r>
              <a:rPr lang="en-GB" dirty="0" smtClean="0">
                <a:solidFill>
                  <a:srgbClr val="000000"/>
                </a:solidFill>
              </a:rPr>
              <a:t>of a review tends to be higher in the presence of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strong  and determined </a:t>
            </a:r>
            <a:r>
              <a:rPr lang="en-GB" dirty="0" smtClean="0">
                <a:solidFill>
                  <a:srgbClr val="000000"/>
                </a:solidFill>
              </a:rPr>
              <a:t>(set of) partner(s) </a:t>
            </a:r>
            <a:r>
              <a:rPr lang="en-GB" dirty="0" smtClean="0">
                <a:solidFill>
                  <a:srgbClr val="000000"/>
                </a:solidFill>
              </a:rPr>
              <a:t>in the country </a:t>
            </a:r>
            <a:r>
              <a:rPr lang="en-GB" dirty="0" smtClean="0">
                <a:solidFill>
                  <a:srgbClr val="000000"/>
                </a:solidFill>
              </a:rPr>
              <a:t>reviewed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</a:rPr>
              <a:t>b</a:t>
            </a:r>
            <a:r>
              <a:rPr lang="en-GB" dirty="0" smtClean="0">
                <a:solidFill>
                  <a:srgbClr val="000000"/>
                </a:solidFill>
              </a:rPr>
              <a:t>road </a:t>
            </a:r>
            <a:r>
              <a:rPr lang="en-GB" dirty="0" smtClean="0">
                <a:solidFill>
                  <a:srgbClr val="000000"/>
                </a:solidFill>
              </a:rPr>
              <a:t>support – across the government and among innovation </a:t>
            </a:r>
            <a:r>
              <a:rPr lang="en-GB" dirty="0" smtClean="0">
                <a:solidFill>
                  <a:srgbClr val="000000"/>
                </a:solidFill>
              </a:rPr>
              <a:t>stakeholders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</a:rPr>
              <a:t>e</a:t>
            </a:r>
            <a:r>
              <a:rPr lang="en-GB" dirty="0" smtClean="0">
                <a:solidFill>
                  <a:srgbClr val="000000"/>
                </a:solidFill>
              </a:rPr>
              <a:t>mbeddedness </a:t>
            </a:r>
            <a:r>
              <a:rPr lang="en-GB" dirty="0" smtClean="0">
                <a:solidFill>
                  <a:srgbClr val="000000"/>
                </a:solidFill>
              </a:rPr>
              <a:t>– </a:t>
            </a:r>
            <a:r>
              <a:rPr lang="en-GB" dirty="0" smtClean="0">
                <a:solidFill>
                  <a:srgbClr val="000000"/>
                </a:solidFill>
              </a:rPr>
              <a:t>in </a:t>
            </a:r>
            <a:r>
              <a:rPr lang="en-GB" dirty="0">
                <a:solidFill>
                  <a:srgbClr val="000000"/>
                </a:solidFill>
              </a:rPr>
              <a:t>a timely </a:t>
            </a:r>
            <a:r>
              <a:rPr lang="en-GB" dirty="0" smtClean="0">
                <a:solidFill>
                  <a:srgbClr val="000000"/>
                </a:solidFill>
              </a:rPr>
              <a:t>manner –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of relevant political processes (e.g. as an input in the development of an innovation strategy</a:t>
            </a:r>
            <a:r>
              <a:rPr lang="en-GB" dirty="0">
                <a:solidFill>
                  <a:srgbClr val="000000"/>
                </a:solidFill>
              </a:rPr>
              <a:t>; </a:t>
            </a:r>
            <a:r>
              <a:rPr lang="en-GB" dirty="0" smtClean="0">
                <a:solidFill>
                  <a:srgbClr val="000000"/>
                </a:solidFill>
              </a:rPr>
              <a:t>specific reform agendas / processes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a productive</a:t>
            </a:r>
            <a:r>
              <a:rPr lang="en-GB" dirty="0" smtClean="0">
                <a:solidFill>
                  <a:srgbClr val="000000"/>
                </a:solidFill>
              </a:rPr>
              <a:t>, multi-stage process of </a:t>
            </a:r>
            <a:r>
              <a:rPr lang="en-GB" dirty="0" smtClean="0">
                <a:solidFill>
                  <a:srgbClr val="000000"/>
                </a:solidFill>
              </a:rPr>
              <a:t>dialogue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</a:rPr>
              <a:t>s</a:t>
            </a:r>
            <a:r>
              <a:rPr lang="en-GB" dirty="0" smtClean="0">
                <a:solidFill>
                  <a:srgbClr val="000000"/>
                </a:solidFill>
              </a:rPr>
              <a:t>ound evidence-based assessment (“mapping”)</a:t>
            </a:r>
            <a:endParaRPr lang="en-GB" dirty="0" smtClean="0">
              <a:solidFill>
                <a:srgbClr val="000000"/>
              </a:solidFill>
            </a:endParaRPr>
          </a:p>
          <a:p>
            <a:endParaRPr lang="en-GB" dirty="0" smtClean="0"/>
          </a:p>
          <a:p>
            <a:endParaRPr lang="en-GB" altLang="en-US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7600"/>
            <a:ext cx="9144000" cy="1022400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Factors of success of a Review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ECD white">
    <a:dk1>
      <a:srgbClr val="727272"/>
    </a:dk1>
    <a:lt1>
      <a:sysClr val="window" lastClr="FFFFFF"/>
    </a:lt1>
    <a:dk2>
      <a:srgbClr val="006299"/>
    </a:dk2>
    <a:lt2>
      <a:srgbClr val="E6E6E6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668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Helvetica 65 Medium</vt:lpstr>
      <vt:lpstr>Custom Design</vt:lpstr>
      <vt:lpstr>OECD_English_white</vt:lpstr>
      <vt:lpstr>Mapping existing production, consumption and related Sub-Systems  - Discussion</vt:lpstr>
      <vt:lpstr>30 OECD Innovation Policy Reviews completed across the world</vt:lpstr>
      <vt:lpstr>Recent OECD Innovation Policy Reviews  in European countries</vt:lpstr>
      <vt:lpstr>Features of the OECD Innovation Policy Reviews</vt:lpstr>
      <vt:lpstr>OECD Innovation Policy Reviews are dialogue oriented   </vt:lpstr>
      <vt:lpstr>What countries ask to see more of </vt:lpstr>
      <vt:lpstr>Thematic focus in recent OECD Innovation Policy Reviews </vt:lpstr>
      <vt:lpstr>Thematic focus in recent OECD Innovation Policy Reviews </vt:lpstr>
      <vt:lpstr>Factors of success of a Review</vt:lpstr>
      <vt:lpstr>Thank you for your attention  If you need further information, please contact 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INNOVATION:  Policy and challenges</dc:title>
  <dc:creator>CERVANTES Mario, STI/CSO</dc:creator>
  <cp:lastModifiedBy>HUTSCHENREITER Gernot, STI/STP</cp:lastModifiedBy>
  <cp:revision>306</cp:revision>
  <cp:lastPrinted>2018-02-26T10:21:32Z</cp:lastPrinted>
  <dcterms:modified xsi:type="dcterms:W3CDTF">2019-07-09T11:20:09Z</dcterms:modified>
</cp:coreProperties>
</file>