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1" r:id="rId2"/>
    <p:sldId id="467" r:id="rId3"/>
    <p:sldId id="476" r:id="rId4"/>
    <p:sldId id="477" r:id="rId5"/>
    <p:sldId id="480" r:id="rId6"/>
    <p:sldId id="481" r:id="rId7"/>
    <p:sldId id="478" r:id="rId8"/>
    <p:sldId id="457" r:id="rId9"/>
    <p:sldId id="472" r:id="rId10"/>
    <p:sldId id="473" r:id="rId11"/>
    <p:sldId id="474" r:id="rId12"/>
    <p:sldId id="458" r:id="rId13"/>
    <p:sldId id="459" r:id="rId14"/>
    <p:sldId id="482" r:id="rId15"/>
    <p:sldId id="460" r:id="rId16"/>
    <p:sldId id="465" r:id="rId17"/>
    <p:sldId id="464" r:id="rId18"/>
    <p:sldId id="462" r:id="rId19"/>
    <p:sldId id="475" r:id="rId20"/>
    <p:sldId id="466" r:id="rId21"/>
    <p:sldId id="463" r:id="rId22"/>
  </p:sldIdLst>
  <p:sldSz cx="12192000" cy="6858000"/>
  <p:notesSz cx="6718300" cy="9867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15210D"/>
    <a:srgbClr val="CCFFFF"/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84349" autoAdjust="0"/>
  </p:normalViewPr>
  <p:slideViewPr>
    <p:cSldViewPr snapToGrid="0" snapToObjects="1">
      <p:cViewPr>
        <p:scale>
          <a:sx n="66" d="100"/>
          <a:sy n="66" d="100"/>
        </p:scale>
        <p:origin x="-1146" y="-72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FE2B7-627F-4A46-B456-0915BAF3AB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11E6BE-B52D-4CE5-A1A8-0540D90D2A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GB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Low-growth regions </a:t>
          </a:r>
        </a:p>
        <a:p>
          <a:pPr rtl="0"/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(GDP/capita below EU average)</a:t>
          </a:r>
          <a:endParaRPr lang="en-GB" sz="1800" b="1" dirty="0">
            <a:solidFill>
              <a:schemeClr val="bg1"/>
            </a:solidFill>
          </a:endParaRPr>
        </a:p>
      </dgm:t>
    </dgm:pt>
    <dgm:pt modelId="{AA6F4830-7BC4-4FEB-A11B-2D673DA27168}" type="parTrans" cxnId="{DD775A11-E0FC-4D46-A990-5AD717F18796}">
      <dgm:prSet/>
      <dgm:spPr/>
      <dgm:t>
        <a:bodyPr/>
        <a:lstStyle/>
        <a:p>
          <a:endParaRPr lang="en-GB"/>
        </a:p>
      </dgm:t>
    </dgm:pt>
    <dgm:pt modelId="{8FD28FAB-E2F6-4B39-A06F-A9C6A68CF7F8}" type="sibTrans" cxnId="{DD775A11-E0FC-4D46-A990-5AD717F18796}">
      <dgm:prSet/>
      <dgm:spPr/>
      <dgm:t>
        <a:bodyPr/>
        <a:lstStyle/>
        <a:p>
          <a:endParaRPr lang="en-GB"/>
        </a:p>
      </dgm:t>
    </dgm:pt>
    <dgm:pt modelId="{A7EAEC60-1BBB-4B1D-BD67-BEBE1DDD394C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Greece</a:t>
          </a:r>
          <a:endParaRPr lang="en-GB" sz="1800" dirty="0">
            <a:solidFill>
              <a:schemeClr val="tx1"/>
            </a:solidFill>
          </a:endParaRPr>
        </a:p>
      </dgm:t>
    </dgm:pt>
    <dgm:pt modelId="{9051E486-B5A7-428B-A341-57D5B46F30F3}" type="parTrans" cxnId="{AD3213EB-0233-4914-BA5F-92C51DDAC193}">
      <dgm:prSet/>
      <dgm:spPr/>
      <dgm:t>
        <a:bodyPr/>
        <a:lstStyle/>
        <a:p>
          <a:endParaRPr lang="en-GB"/>
        </a:p>
      </dgm:t>
    </dgm:pt>
    <dgm:pt modelId="{04331013-484D-4AD5-B154-06007FEF4153}" type="sibTrans" cxnId="{AD3213EB-0233-4914-BA5F-92C51DDAC193}">
      <dgm:prSet/>
      <dgm:spPr/>
      <dgm:t>
        <a:bodyPr/>
        <a:lstStyle/>
        <a:p>
          <a:endParaRPr lang="en-GB"/>
        </a:p>
      </dgm:t>
    </dgm:pt>
    <dgm:pt modelId="{8B3925B5-7CBB-430B-A87B-E2611CE1B054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Less developed regions </a:t>
          </a:r>
        </a:p>
        <a:p>
          <a:pPr rtl="0"/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(GDP/capita </a:t>
          </a: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</a:t>
          </a: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50% of EU average) </a:t>
          </a:r>
          <a:endParaRPr lang="en-GB" sz="1800" b="1" dirty="0">
            <a:solidFill>
              <a:schemeClr val="bg1"/>
            </a:solidFill>
          </a:endParaRPr>
        </a:p>
      </dgm:t>
    </dgm:pt>
    <dgm:pt modelId="{C8C81983-785D-4C9F-B46B-700FD3A001D7}" type="parTrans" cxnId="{D1F4D391-02C4-416C-BA6A-1C29ECDE7552}">
      <dgm:prSet/>
      <dgm:spPr/>
      <dgm:t>
        <a:bodyPr/>
        <a:lstStyle/>
        <a:p>
          <a:endParaRPr lang="en-GB"/>
        </a:p>
      </dgm:t>
    </dgm:pt>
    <dgm:pt modelId="{03D558E7-032A-4767-B35F-C9CF60174C38}" type="sibTrans" cxnId="{D1F4D391-02C4-416C-BA6A-1C29ECDE7552}">
      <dgm:prSet/>
      <dgm:spPr/>
      <dgm:t>
        <a:bodyPr/>
        <a:lstStyle/>
        <a:p>
          <a:endParaRPr lang="en-GB"/>
        </a:p>
      </dgm:t>
    </dgm:pt>
    <dgm:pt modelId="{53632D39-A87B-4F3A-BD2F-7070B135ECD9}">
      <dgm:prSet phldrT="[Text]" custT="1"/>
      <dgm:spPr/>
      <dgm:t>
        <a:bodyPr/>
        <a:lstStyle/>
        <a:p>
          <a:pPr rtl="0"/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Bulgaria</a:t>
          </a:r>
          <a:endParaRPr lang="en-GB" sz="1800" dirty="0">
            <a:solidFill>
              <a:schemeClr val="tx1"/>
            </a:solidFill>
          </a:endParaRPr>
        </a:p>
      </dgm:t>
    </dgm:pt>
    <dgm:pt modelId="{4747B799-52FC-4114-9485-1DD6D42D80E8}" type="parTrans" cxnId="{5EC3A4FA-5986-47B2-958C-02ADBB11B9C7}">
      <dgm:prSet/>
      <dgm:spPr/>
      <dgm:t>
        <a:bodyPr/>
        <a:lstStyle/>
        <a:p>
          <a:endParaRPr lang="en-GB"/>
        </a:p>
      </dgm:t>
    </dgm:pt>
    <dgm:pt modelId="{541E20BB-F6B9-49A6-8E7B-A353EBE2F6B0}" type="sibTrans" cxnId="{5EC3A4FA-5986-47B2-958C-02ADBB11B9C7}">
      <dgm:prSet/>
      <dgm:spPr/>
      <dgm:t>
        <a:bodyPr/>
        <a:lstStyle/>
        <a:p>
          <a:endParaRPr lang="en-GB"/>
        </a:p>
      </dgm:t>
    </dgm:pt>
    <dgm:pt modelId="{85E8AFB1-DFB9-44A5-A11C-70F62DF91D50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Italy</a:t>
          </a:r>
          <a:endParaRPr lang="en-GB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E05A1-B850-4CD7-BB95-2990A9C0252D}" type="parTrans" cxnId="{F48914E6-F226-4378-AA93-A7B3A3A40951}">
      <dgm:prSet/>
      <dgm:spPr/>
      <dgm:t>
        <a:bodyPr/>
        <a:lstStyle/>
        <a:p>
          <a:endParaRPr lang="en-GB"/>
        </a:p>
      </dgm:t>
    </dgm:pt>
    <dgm:pt modelId="{0ACCB9E6-0A86-4A7D-9C65-E7E053B5E744}" type="sibTrans" cxnId="{F48914E6-F226-4378-AA93-A7B3A3A40951}">
      <dgm:prSet/>
      <dgm:spPr/>
      <dgm:t>
        <a:bodyPr/>
        <a:lstStyle/>
        <a:p>
          <a:endParaRPr lang="en-GB"/>
        </a:p>
      </dgm:t>
    </dgm:pt>
    <dgm:pt modelId="{77233013-14CD-47BD-BAF9-854FC6B0E882}">
      <dgm:prSet custT="1"/>
      <dgm:spPr/>
      <dgm:t>
        <a:bodyPr/>
        <a:lstStyle/>
        <a:p>
          <a:pPr rtl="0"/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Romania</a:t>
          </a:r>
          <a:endParaRPr lang="en-GB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4158C-8EB5-4A21-AE70-1C90436B2F2B}" type="parTrans" cxnId="{C95E5F4D-3600-45AD-BAFC-19E9581F20F2}">
      <dgm:prSet/>
      <dgm:spPr/>
      <dgm:t>
        <a:bodyPr/>
        <a:lstStyle/>
        <a:p>
          <a:endParaRPr lang="en-GB"/>
        </a:p>
      </dgm:t>
    </dgm:pt>
    <dgm:pt modelId="{367A734F-81D0-480D-801B-44BFC55B5B33}" type="sibTrans" cxnId="{C95E5F4D-3600-45AD-BAFC-19E9581F20F2}">
      <dgm:prSet/>
      <dgm:spPr/>
      <dgm:t>
        <a:bodyPr/>
        <a:lstStyle/>
        <a:p>
          <a:endParaRPr lang="en-GB"/>
        </a:p>
      </dgm:t>
    </dgm:pt>
    <dgm:pt modelId="{FC3B1F84-C108-49AA-897F-BE2C1FC8B835}">
      <dgm:prSet custT="1"/>
      <dgm:spPr/>
      <dgm:t>
        <a:bodyPr/>
        <a:lstStyle/>
        <a:p>
          <a:pPr rtl="0"/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Hungary</a:t>
          </a:r>
          <a:endParaRPr lang="en-GB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61BA7-FFD1-4A5C-B8BD-02975D2A8649}" type="sibTrans" cxnId="{85E16F18-CB6F-40DE-A5FC-D17B9231C037}">
      <dgm:prSet/>
      <dgm:spPr/>
      <dgm:t>
        <a:bodyPr/>
        <a:lstStyle/>
        <a:p>
          <a:endParaRPr lang="en-GB"/>
        </a:p>
      </dgm:t>
    </dgm:pt>
    <dgm:pt modelId="{5B495249-5967-43FC-9B1E-88DFD5C9DCBA}" type="parTrans" cxnId="{85E16F18-CB6F-40DE-A5FC-D17B9231C037}">
      <dgm:prSet/>
      <dgm:spPr/>
      <dgm:t>
        <a:bodyPr/>
        <a:lstStyle/>
        <a:p>
          <a:endParaRPr lang="en-GB"/>
        </a:p>
      </dgm:t>
    </dgm:pt>
    <dgm:pt modelId="{DA3BD594-292D-4228-930E-C8A6C3599150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Portugal</a:t>
          </a:r>
          <a:endParaRPr lang="en-GB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547B2D-1CEC-45D6-B2C8-B58B6EB06B1B}" type="parTrans" cxnId="{5A8B503D-A100-4B2A-9427-C28C60009A1B}">
      <dgm:prSet/>
      <dgm:spPr/>
      <dgm:t>
        <a:bodyPr/>
        <a:lstStyle/>
        <a:p>
          <a:endParaRPr lang="en-GB"/>
        </a:p>
      </dgm:t>
    </dgm:pt>
    <dgm:pt modelId="{360583CC-BB62-4B65-BE28-444FE7AD108D}" type="sibTrans" cxnId="{5A8B503D-A100-4B2A-9427-C28C60009A1B}">
      <dgm:prSet/>
      <dgm:spPr/>
      <dgm:t>
        <a:bodyPr/>
        <a:lstStyle/>
        <a:p>
          <a:endParaRPr lang="en-GB"/>
        </a:p>
      </dgm:t>
    </dgm:pt>
    <dgm:pt modelId="{842C2B3E-FBDA-4E9C-A4E3-798C49A4B5C3}">
      <dgm:prSet custT="1"/>
      <dgm:spPr/>
      <dgm:t>
        <a:bodyPr/>
        <a:lstStyle/>
        <a:p>
          <a:pPr rtl="0"/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Poland</a:t>
          </a:r>
          <a:endParaRPr lang="en-GB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56487-7F16-4AED-8C6F-A69C5A5C9C63}" type="parTrans" cxnId="{7E09740B-4559-4C62-86BA-6B8E618C7E4B}">
      <dgm:prSet/>
      <dgm:spPr/>
      <dgm:t>
        <a:bodyPr/>
        <a:lstStyle/>
        <a:p>
          <a:endParaRPr lang="en-GB"/>
        </a:p>
      </dgm:t>
    </dgm:pt>
    <dgm:pt modelId="{8AFAC8F7-FE5E-446A-AF01-636E03764154}" type="sibTrans" cxnId="{7E09740B-4559-4C62-86BA-6B8E618C7E4B}">
      <dgm:prSet/>
      <dgm:spPr/>
      <dgm:t>
        <a:bodyPr/>
        <a:lstStyle/>
        <a:p>
          <a:endParaRPr lang="en-GB"/>
        </a:p>
      </dgm:t>
    </dgm:pt>
    <dgm:pt modelId="{E520A6BD-BC1B-424E-A925-904ADF2BC763}">
      <dgm:prSet custT="1"/>
      <dgm:spPr/>
      <dgm:t>
        <a:bodyPr/>
        <a:lstStyle/>
        <a:p>
          <a:pPr rtl="0"/>
          <a:r>
            <a: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Croatia (stage 2)</a:t>
          </a:r>
        </a:p>
      </dgm:t>
    </dgm:pt>
    <dgm:pt modelId="{2DF6230E-197D-4E7E-AE0E-722BC63490C2}" type="parTrans" cxnId="{1A409F94-281F-4EDC-AB42-35C643A47294}">
      <dgm:prSet/>
      <dgm:spPr/>
      <dgm:t>
        <a:bodyPr/>
        <a:lstStyle/>
        <a:p>
          <a:endParaRPr lang="en-GB"/>
        </a:p>
      </dgm:t>
    </dgm:pt>
    <dgm:pt modelId="{9C129E95-5EE5-4916-B1FE-6AC970E57B5C}" type="sibTrans" cxnId="{1A409F94-281F-4EDC-AB42-35C643A47294}">
      <dgm:prSet/>
      <dgm:spPr/>
      <dgm:t>
        <a:bodyPr/>
        <a:lstStyle/>
        <a:p>
          <a:endParaRPr lang="en-GB"/>
        </a:p>
      </dgm:t>
    </dgm:pt>
    <dgm:pt modelId="{A29A13F1-AA27-45FA-920C-F5572B43A290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Spain</a:t>
          </a:r>
          <a:endParaRPr lang="en-GB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BE6DC-02AD-411E-9B26-CAC154204517}" type="parTrans" cxnId="{0AE9F7F3-670D-4FD0-A1B9-9179A9BAC039}">
      <dgm:prSet/>
      <dgm:spPr/>
      <dgm:t>
        <a:bodyPr/>
        <a:lstStyle/>
        <a:p>
          <a:endParaRPr lang="en-GB"/>
        </a:p>
      </dgm:t>
    </dgm:pt>
    <dgm:pt modelId="{D11271E0-363E-4881-9CB7-281373E9A0E8}" type="sibTrans" cxnId="{0AE9F7F3-670D-4FD0-A1B9-9179A9BAC039}">
      <dgm:prSet/>
      <dgm:spPr/>
      <dgm:t>
        <a:bodyPr/>
        <a:lstStyle/>
        <a:p>
          <a:endParaRPr lang="en-GB"/>
        </a:p>
      </dgm:t>
    </dgm:pt>
    <dgm:pt modelId="{7830D6B6-A52F-476B-8205-76FD9AB334A3}" type="pres">
      <dgm:prSet presAssocID="{B3DFE2B7-627F-4A46-B456-0915BAF3AB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A934CF-F60F-43D8-9C09-8D7C4F6EEF04}" type="pres">
      <dgm:prSet presAssocID="{8611E6BE-B52D-4CE5-A1A8-0540D90D2A6A}" presName="parentText" presStyleLbl="node1" presStyleIdx="0" presStyleCnt="2" custScaleX="103014" custScaleY="4365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EDEF4-98AA-4D87-AA28-1E5BB424200B}" type="pres">
      <dgm:prSet presAssocID="{8611E6BE-B52D-4CE5-A1A8-0540D90D2A6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0112F-802E-41AD-AA8A-43D4BE9AC25C}" type="pres">
      <dgm:prSet presAssocID="{8B3925B5-7CBB-430B-A87B-E2611CE1B054}" presName="parentText" presStyleLbl="node1" presStyleIdx="1" presStyleCnt="2" custScaleY="4463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CFF87-8DE3-4378-8A77-3CA37886B727}" type="pres">
      <dgm:prSet presAssocID="{8B3925B5-7CBB-430B-A87B-E2611CE1B0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3213EB-0233-4914-BA5F-92C51DDAC193}" srcId="{8611E6BE-B52D-4CE5-A1A8-0540D90D2A6A}" destId="{A7EAEC60-1BBB-4B1D-BD67-BEBE1DDD394C}" srcOrd="0" destOrd="0" parTransId="{9051E486-B5A7-428B-A341-57D5B46F30F3}" sibTransId="{04331013-484D-4AD5-B154-06007FEF4153}"/>
    <dgm:cxn modelId="{DB4511B3-528A-44BE-9375-27BD48E8F389}" type="presOf" srcId="{A7EAEC60-1BBB-4B1D-BD67-BEBE1DDD394C}" destId="{9A3EDEF4-98AA-4D87-AA28-1E5BB424200B}" srcOrd="0" destOrd="0" presId="urn:microsoft.com/office/officeart/2005/8/layout/vList2"/>
    <dgm:cxn modelId="{92F0DA84-D0AA-471B-B3F2-BE08189CE1FD}" type="presOf" srcId="{B3DFE2B7-627F-4A46-B456-0915BAF3ABC2}" destId="{7830D6B6-A52F-476B-8205-76FD9AB334A3}" srcOrd="0" destOrd="0" presId="urn:microsoft.com/office/officeart/2005/8/layout/vList2"/>
    <dgm:cxn modelId="{DD775A11-E0FC-4D46-A990-5AD717F18796}" srcId="{B3DFE2B7-627F-4A46-B456-0915BAF3ABC2}" destId="{8611E6BE-B52D-4CE5-A1A8-0540D90D2A6A}" srcOrd="0" destOrd="0" parTransId="{AA6F4830-7BC4-4FEB-A11B-2D673DA27168}" sibTransId="{8FD28FAB-E2F6-4B39-A06F-A9C6A68CF7F8}"/>
    <dgm:cxn modelId="{1A409F94-281F-4EDC-AB42-35C643A47294}" srcId="{8B3925B5-7CBB-430B-A87B-E2611CE1B054}" destId="{E520A6BD-BC1B-424E-A925-904ADF2BC763}" srcOrd="4" destOrd="0" parTransId="{2DF6230E-197D-4E7E-AE0E-722BC63490C2}" sibTransId="{9C129E95-5EE5-4916-B1FE-6AC970E57B5C}"/>
    <dgm:cxn modelId="{7E09740B-4559-4C62-86BA-6B8E618C7E4B}" srcId="{8B3925B5-7CBB-430B-A87B-E2611CE1B054}" destId="{842C2B3E-FBDA-4E9C-A4E3-798C49A4B5C3}" srcOrd="2" destOrd="0" parTransId="{08E56487-7F16-4AED-8C6F-A69C5A5C9C63}" sibTransId="{8AFAC8F7-FE5E-446A-AF01-636E03764154}"/>
    <dgm:cxn modelId="{825D9678-AD6D-42D0-B475-5C552E6B1D6E}" type="presOf" srcId="{A29A13F1-AA27-45FA-920C-F5572B43A290}" destId="{9A3EDEF4-98AA-4D87-AA28-1E5BB424200B}" srcOrd="0" destOrd="3" presId="urn:microsoft.com/office/officeart/2005/8/layout/vList2"/>
    <dgm:cxn modelId="{3CAF1B6A-722A-4995-B3BD-5CDBE3376756}" type="presOf" srcId="{E520A6BD-BC1B-424E-A925-904ADF2BC763}" destId="{2FDCFF87-8DE3-4378-8A77-3CA37886B727}" srcOrd="0" destOrd="4" presId="urn:microsoft.com/office/officeart/2005/8/layout/vList2"/>
    <dgm:cxn modelId="{99C204D4-FF60-4A1F-876F-64915174C910}" type="presOf" srcId="{DA3BD594-292D-4228-930E-C8A6C3599150}" destId="{9A3EDEF4-98AA-4D87-AA28-1E5BB424200B}" srcOrd="0" destOrd="2" presId="urn:microsoft.com/office/officeart/2005/8/layout/vList2"/>
    <dgm:cxn modelId="{D1F4D391-02C4-416C-BA6A-1C29ECDE7552}" srcId="{B3DFE2B7-627F-4A46-B456-0915BAF3ABC2}" destId="{8B3925B5-7CBB-430B-A87B-E2611CE1B054}" srcOrd="1" destOrd="0" parTransId="{C8C81983-785D-4C9F-B46B-700FD3A001D7}" sibTransId="{03D558E7-032A-4767-B35F-C9CF60174C38}"/>
    <dgm:cxn modelId="{59DE1FA0-B34E-43A5-B0B3-6C1F1624E4F2}" type="presOf" srcId="{85E8AFB1-DFB9-44A5-A11C-70F62DF91D50}" destId="{9A3EDEF4-98AA-4D87-AA28-1E5BB424200B}" srcOrd="0" destOrd="1" presId="urn:microsoft.com/office/officeart/2005/8/layout/vList2"/>
    <dgm:cxn modelId="{B03EC1BD-48A5-4F2C-BA42-9B7B66AB6B00}" type="presOf" srcId="{FC3B1F84-C108-49AA-897F-BE2C1FC8B835}" destId="{2FDCFF87-8DE3-4378-8A77-3CA37886B727}" srcOrd="0" destOrd="1" presId="urn:microsoft.com/office/officeart/2005/8/layout/vList2"/>
    <dgm:cxn modelId="{09D2AAC6-64FB-4DB3-A4D5-554FD8320EDD}" type="presOf" srcId="{53632D39-A87B-4F3A-BD2F-7070B135ECD9}" destId="{2FDCFF87-8DE3-4378-8A77-3CA37886B727}" srcOrd="0" destOrd="0" presId="urn:microsoft.com/office/officeart/2005/8/layout/vList2"/>
    <dgm:cxn modelId="{EAFDAFF5-4628-4503-84E7-F2554126A5D7}" type="presOf" srcId="{842C2B3E-FBDA-4E9C-A4E3-798C49A4B5C3}" destId="{2FDCFF87-8DE3-4378-8A77-3CA37886B727}" srcOrd="0" destOrd="2" presId="urn:microsoft.com/office/officeart/2005/8/layout/vList2"/>
    <dgm:cxn modelId="{85E16F18-CB6F-40DE-A5FC-D17B9231C037}" srcId="{8B3925B5-7CBB-430B-A87B-E2611CE1B054}" destId="{FC3B1F84-C108-49AA-897F-BE2C1FC8B835}" srcOrd="1" destOrd="0" parTransId="{5B495249-5967-43FC-9B1E-88DFD5C9DCBA}" sibTransId="{84A61BA7-FFD1-4A5C-B8BD-02975D2A8649}"/>
    <dgm:cxn modelId="{C9BD45F2-8851-4CBE-B86B-F75C06028F27}" type="presOf" srcId="{8B3925B5-7CBB-430B-A87B-E2611CE1B054}" destId="{4190112F-802E-41AD-AA8A-43D4BE9AC25C}" srcOrd="0" destOrd="0" presId="urn:microsoft.com/office/officeart/2005/8/layout/vList2"/>
    <dgm:cxn modelId="{C95E5F4D-3600-45AD-BAFC-19E9581F20F2}" srcId="{8B3925B5-7CBB-430B-A87B-E2611CE1B054}" destId="{77233013-14CD-47BD-BAF9-854FC6B0E882}" srcOrd="3" destOrd="0" parTransId="{B074158C-8EB5-4A21-AE70-1C90436B2F2B}" sibTransId="{367A734F-81D0-480D-801B-44BFC55B5B33}"/>
    <dgm:cxn modelId="{F48914E6-F226-4378-AA93-A7B3A3A40951}" srcId="{8611E6BE-B52D-4CE5-A1A8-0540D90D2A6A}" destId="{85E8AFB1-DFB9-44A5-A11C-70F62DF91D50}" srcOrd="1" destOrd="0" parTransId="{EBAE05A1-B850-4CD7-BB95-2990A9C0252D}" sibTransId="{0ACCB9E6-0A86-4A7D-9C65-E7E053B5E744}"/>
    <dgm:cxn modelId="{5EC3A4FA-5986-47B2-958C-02ADBB11B9C7}" srcId="{8B3925B5-7CBB-430B-A87B-E2611CE1B054}" destId="{53632D39-A87B-4F3A-BD2F-7070B135ECD9}" srcOrd="0" destOrd="0" parTransId="{4747B799-52FC-4114-9485-1DD6D42D80E8}" sibTransId="{541E20BB-F6B9-49A6-8E7B-A353EBE2F6B0}"/>
    <dgm:cxn modelId="{5A8B503D-A100-4B2A-9427-C28C60009A1B}" srcId="{8611E6BE-B52D-4CE5-A1A8-0540D90D2A6A}" destId="{DA3BD594-292D-4228-930E-C8A6C3599150}" srcOrd="2" destOrd="0" parTransId="{B4547B2D-1CEC-45D6-B2C8-B58B6EB06B1B}" sibTransId="{360583CC-BB62-4B65-BE28-444FE7AD108D}"/>
    <dgm:cxn modelId="{4E00AA8F-90F2-4667-9ACE-C59E49685EC5}" type="presOf" srcId="{77233013-14CD-47BD-BAF9-854FC6B0E882}" destId="{2FDCFF87-8DE3-4378-8A77-3CA37886B727}" srcOrd="0" destOrd="3" presId="urn:microsoft.com/office/officeart/2005/8/layout/vList2"/>
    <dgm:cxn modelId="{B24732F9-1867-4F31-98C4-973302B4A08C}" type="presOf" srcId="{8611E6BE-B52D-4CE5-A1A8-0540D90D2A6A}" destId="{3CA934CF-F60F-43D8-9C09-8D7C4F6EEF04}" srcOrd="0" destOrd="0" presId="urn:microsoft.com/office/officeart/2005/8/layout/vList2"/>
    <dgm:cxn modelId="{0AE9F7F3-670D-4FD0-A1B9-9179A9BAC039}" srcId="{8611E6BE-B52D-4CE5-A1A8-0540D90D2A6A}" destId="{A29A13F1-AA27-45FA-920C-F5572B43A290}" srcOrd="3" destOrd="0" parTransId="{BB5BE6DC-02AD-411E-9B26-CAC154204517}" sibTransId="{D11271E0-363E-4881-9CB7-281373E9A0E8}"/>
    <dgm:cxn modelId="{2422592C-817A-4B34-BA11-B83C3E327F6C}" type="presParOf" srcId="{7830D6B6-A52F-476B-8205-76FD9AB334A3}" destId="{3CA934CF-F60F-43D8-9C09-8D7C4F6EEF04}" srcOrd="0" destOrd="0" presId="urn:microsoft.com/office/officeart/2005/8/layout/vList2"/>
    <dgm:cxn modelId="{2DD19391-CE86-4079-9DA4-37826FCD2265}" type="presParOf" srcId="{7830D6B6-A52F-476B-8205-76FD9AB334A3}" destId="{9A3EDEF4-98AA-4D87-AA28-1E5BB424200B}" srcOrd="1" destOrd="0" presId="urn:microsoft.com/office/officeart/2005/8/layout/vList2"/>
    <dgm:cxn modelId="{522DB34D-262A-4D9F-8B80-3545417AAD08}" type="presParOf" srcId="{7830D6B6-A52F-476B-8205-76FD9AB334A3}" destId="{4190112F-802E-41AD-AA8A-43D4BE9AC25C}" srcOrd="2" destOrd="0" presId="urn:microsoft.com/office/officeart/2005/8/layout/vList2"/>
    <dgm:cxn modelId="{5CEFF3FD-D6F5-4049-9F7A-E2350415D6EE}" type="presParOf" srcId="{7830D6B6-A52F-476B-8205-76FD9AB334A3}" destId="{2FDCFF87-8DE3-4378-8A77-3CA37886B7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934CF-F60F-43D8-9C09-8D7C4F6EEF04}">
      <dsp:nvSpPr>
        <dsp:cNvPr id="0" name=""/>
        <dsp:cNvSpPr/>
      </dsp:nvSpPr>
      <dsp:spPr>
        <a:xfrm>
          <a:off x="0" y="44586"/>
          <a:ext cx="4374038" cy="77941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GB" sz="18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Low-growth regions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(GDP/capita below EU average)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38048" y="82634"/>
        <a:ext cx="4297942" cy="703320"/>
      </dsp:txXfrm>
    </dsp:sp>
    <dsp:sp modelId="{9A3EDEF4-98AA-4D87-AA28-1E5BB424200B}">
      <dsp:nvSpPr>
        <dsp:cNvPr id="0" name=""/>
        <dsp:cNvSpPr/>
      </dsp:nvSpPr>
      <dsp:spPr>
        <a:xfrm>
          <a:off x="0" y="824002"/>
          <a:ext cx="4374038" cy="115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Greece</a:t>
          </a:r>
          <a:endParaRPr lang="en-GB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Italy</a:t>
          </a:r>
          <a:endParaRPr lang="en-GB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Portugal</a:t>
          </a:r>
          <a:endParaRPr lang="en-GB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Spain</a:t>
          </a:r>
          <a:endParaRPr lang="en-GB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24002"/>
        <a:ext cx="4374038" cy="1156937"/>
      </dsp:txXfrm>
    </dsp:sp>
    <dsp:sp modelId="{4190112F-802E-41AD-AA8A-43D4BE9AC25C}">
      <dsp:nvSpPr>
        <dsp:cNvPr id="0" name=""/>
        <dsp:cNvSpPr/>
      </dsp:nvSpPr>
      <dsp:spPr>
        <a:xfrm>
          <a:off x="0" y="1980939"/>
          <a:ext cx="4374038" cy="79696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Less developed regions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(GDP/capita </a:t>
          </a: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rPr>
            <a:t></a:t>
          </a: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50% of EU average) 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38905" y="2019844"/>
        <a:ext cx="4296228" cy="719156"/>
      </dsp:txXfrm>
    </dsp:sp>
    <dsp:sp modelId="{2FDCFF87-8DE3-4378-8A77-3CA37886B727}">
      <dsp:nvSpPr>
        <dsp:cNvPr id="0" name=""/>
        <dsp:cNvSpPr/>
      </dsp:nvSpPr>
      <dsp:spPr>
        <a:xfrm>
          <a:off x="0" y="2777905"/>
          <a:ext cx="4374038" cy="144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7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Bulgaria</a:t>
          </a:r>
          <a:endParaRPr lang="en-GB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Hungary</a:t>
          </a:r>
          <a:endParaRPr lang="en-GB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Poland</a:t>
          </a:r>
          <a:endParaRPr lang="en-GB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Romania</a:t>
          </a:r>
          <a:endParaRPr lang="en-GB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Croatia (stage 2)</a:t>
          </a:r>
        </a:p>
      </dsp:txBody>
      <dsp:txXfrm>
        <a:off x="0" y="2777905"/>
        <a:ext cx="4374038" cy="144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5482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9-7-2019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1830" y="4748927"/>
            <a:ext cx="53746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5482" y="9372793"/>
            <a:ext cx="2911263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3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70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2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17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9" y="1484784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203452"/>
            <a:ext cx="10944192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75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direct.com/science/article/pii/S0048733302000628" TargetMode="External"/><Relationship Id="rId5" Type="http://schemas.openxmlformats.org/officeDocument/2006/relationships/hyperlink" Target="http://www.tipconsortium.net/" TargetMode="External"/><Relationship Id="rId4" Type="http://schemas.openxmlformats.org/officeDocument/2006/relationships/hyperlink" Target="https://www.innovationpolicyplatform.org/sites/default/files/general/SYSTEMINNOVATION_FINALREPORT_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786328"/>
            <a:ext cx="12192000" cy="1518885"/>
          </a:xfrm>
        </p:spPr>
        <p:txBody>
          <a:bodyPr/>
          <a:lstStyle/>
          <a:p>
            <a:r>
              <a:rPr lang="en-US" dirty="0" smtClean="0"/>
              <a:t>Extending RIS3 governance beyond science and technology: </a:t>
            </a:r>
            <a:br>
              <a:rPr lang="en-US" dirty="0" smtClean="0"/>
            </a:br>
            <a:r>
              <a:rPr lang="en-US" dirty="0" smtClean="0"/>
              <a:t>Working Group on Industrial Transitions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45383"/>
            <a:ext cx="12192000" cy="878048"/>
          </a:xfrm>
        </p:spPr>
        <p:txBody>
          <a:bodyPr/>
          <a:lstStyle/>
          <a:p>
            <a:r>
              <a:rPr lang="en-US" dirty="0" smtClean="0"/>
              <a:t>Mark BODEN &amp; Dimitrios PONTIKAKIS</a:t>
            </a:r>
          </a:p>
          <a:p>
            <a:endParaRPr lang="en-US" dirty="0" smtClean="0"/>
          </a:p>
          <a:p>
            <a:r>
              <a:rPr lang="en-US" dirty="0" smtClean="0"/>
              <a:t>JRC.B3 Territorial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286290"/>
            <a:ext cx="12192000" cy="451323"/>
          </a:xfrm>
        </p:spPr>
        <p:txBody>
          <a:bodyPr/>
          <a:lstStyle/>
          <a:p>
            <a:r>
              <a:rPr lang="en-US" sz="1800" dirty="0" smtClean="0"/>
              <a:t>Sevilla,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July 2019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63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15117"/>
            <a:ext cx="10896600" cy="993310"/>
          </a:xfrm>
        </p:spPr>
        <p:txBody>
          <a:bodyPr/>
          <a:lstStyle/>
          <a:p>
            <a:r>
              <a:rPr lang="en-GB" dirty="0" smtClean="0"/>
              <a:t>Global impulses present a unique window of opportunity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4114" y="1576614"/>
            <a:ext cx="11212286" cy="3614738"/>
          </a:xfrm>
        </p:spPr>
        <p:txBody>
          <a:bodyPr/>
          <a:lstStyle/>
          <a:p>
            <a:r>
              <a:rPr lang="en-GB" sz="2000" dirty="0" smtClean="0"/>
              <a:t>Global impulses: climate change and massive investments in renewables, batteries and electric mobility (not just TESLA, but importantly China). Circular economy. AI.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u="sng" dirty="0" smtClean="0"/>
              <a:t>Paradigm shift in electric mobility (a technological revolution?): </a:t>
            </a:r>
          </a:p>
          <a:p>
            <a:r>
              <a:rPr lang="en-GB" sz="2000" dirty="0" smtClean="0"/>
              <a:t>strong backing from global finance</a:t>
            </a:r>
            <a:endParaRPr lang="en-GB" sz="2000" dirty="0"/>
          </a:p>
          <a:p>
            <a:r>
              <a:rPr lang="en-GB" sz="2000" dirty="0"/>
              <a:t>consumer shift + old comparative advantages nullified = massive business opportunities</a:t>
            </a:r>
          </a:p>
          <a:p>
            <a:r>
              <a:rPr lang="en-GB" sz="2000" dirty="0" smtClean="0"/>
              <a:t>massive implications for infrastructures</a:t>
            </a:r>
            <a:endParaRPr lang="el-GR" sz="2000" dirty="0" smtClean="0"/>
          </a:p>
          <a:p>
            <a:r>
              <a:rPr lang="en-GB" sz="2000" dirty="0" smtClean="0"/>
              <a:t>strong synergies with other </a:t>
            </a:r>
            <a:r>
              <a:rPr lang="es-ES" sz="2000" dirty="0" smtClean="0"/>
              <a:t>global impulses </a:t>
            </a:r>
            <a:r>
              <a:rPr lang="en-GB" sz="2000" dirty="0" smtClean="0"/>
              <a:t>(renewables + AI + circular economy)</a:t>
            </a:r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i="1" dirty="0" smtClean="0">
                <a:sym typeface="Wingdings" panose="05000000000000000000" pitchFamily="2" charset="2"/>
              </a:rPr>
              <a:t> </a:t>
            </a:r>
            <a:r>
              <a:rPr lang="en-GB" sz="2000" i="1" dirty="0" smtClean="0"/>
              <a:t>Example</a:t>
            </a:r>
            <a:r>
              <a:rPr lang="en-GB" sz="2000" dirty="0" smtClean="0"/>
              <a:t>: RIMAC in Croatia (est. 2011). 500+ people, producing world's fastest (until last year) sports car.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8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JRC </a:t>
            </a:r>
            <a:r>
              <a:rPr lang="en-GB" dirty="0"/>
              <a:t>Working Group: "Understanding and Managing Industrial Transitions"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i="1" dirty="0" smtClean="0"/>
              <a:t>How to mobilise efforts from all levels/portfolios to develop knowledge-intensive </a:t>
            </a:r>
            <a:r>
              <a:rPr lang="en-GB" sz="2400" i="1" dirty="0"/>
              <a:t>production </a:t>
            </a:r>
            <a:r>
              <a:rPr lang="en-GB" sz="2400" i="1" dirty="0" smtClean="0"/>
              <a:t>capabilities</a:t>
            </a:r>
            <a:endParaRPr lang="en-GB" sz="2400" i="1" dirty="0"/>
          </a:p>
          <a:p>
            <a:pPr marL="0" indent="0">
              <a:buNone/>
            </a:pPr>
            <a:r>
              <a:rPr lang="en-GB" sz="2000" dirty="0" smtClean="0"/>
              <a:t>Contribute to the </a:t>
            </a:r>
            <a:r>
              <a:rPr lang="en-GB" sz="2000" u="sng" dirty="0" smtClean="0"/>
              <a:t>development</a:t>
            </a:r>
            <a:r>
              <a:rPr lang="en-GB" sz="2000" dirty="0" smtClean="0"/>
              <a:t> of:</a:t>
            </a:r>
          </a:p>
          <a:p>
            <a:r>
              <a:rPr lang="en-GB" sz="2000" dirty="0" smtClean="0"/>
              <a:t>An integrated policy framework in </a:t>
            </a:r>
            <a:r>
              <a:rPr lang="en-GB" sz="2000" dirty="0"/>
              <a:t>support of industrial transitions </a:t>
            </a:r>
            <a:endParaRPr lang="en-GB" sz="2000" dirty="0" smtClean="0"/>
          </a:p>
          <a:p>
            <a:r>
              <a:rPr lang="en-GB" sz="2000" dirty="0" smtClean="0"/>
              <a:t>Appropriate </a:t>
            </a:r>
            <a:r>
              <a:rPr lang="en-GB" sz="2000" dirty="0"/>
              <a:t>lessons for the revision and extension of </a:t>
            </a:r>
            <a:r>
              <a:rPr lang="en-GB" sz="2000" dirty="0" smtClean="0"/>
              <a:t>S3</a:t>
            </a:r>
          </a:p>
          <a:p>
            <a:pPr marL="0" indent="0" algn="ctr">
              <a:buNone/>
            </a:pPr>
            <a:r>
              <a:rPr lang="en-GB" sz="2000" u="sng" dirty="0" smtClean="0"/>
              <a:t>Central to the approach: </a:t>
            </a:r>
          </a:p>
          <a:p>
            <a:pPr algn="ctr"/>
            <a:r>
              <a:rPr lang="en-GB" sz="2000" dirty="0" smtClean="0"/>
              <a:t>Credible vision</a:t>
            </a:r>
          </a:p>
          <a:p>
            <a:pPr algn="ctr"/>
            <a:r>
              <a:rPr lang="en-GB" sz="2000" dirty="0" smtClean="0"/>
              <a:t>Interdependencies</a:t>
            </a:r>
          </a:p>
          <a:p>
            <a:pPr algn="ctr"/>
            <a:r>
              <a:rPr lang="en-GB" sz="2000" dirty="0"/>
              <a:t>Sequences </a:t>
            </a:r>
            <a:endParaRPr lang="en-GB" sz="2000" dirty="0" smtClean="0"/>
          </a:p>
          <a:p>
            <a:pPr algn="ctr"/>
            <a:r>
              <a:rPr lang="en-GB" sz="2000" dirty="0" smtClean="0"/>
              <a:t>Cross-portfolio coordination</a:t>
            </a:r>
          </a:p>
        </p:txBody>
      </p:sp>
    </p:spTree>
    <p:extLst>
      <p:ext uri="{BB962C8B-B14F-4D97-AF65-F5344CB8AC3E}">
        <p14:creationId xmlns:p14="http://schemas.microsoft.com/office/powerpoint/2010/main" val="1941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Conceptual framework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96687" y="1765300"/>
            <a:ext cx="7155542" cy="36147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Literature on system innovation/ </a:t>
            </a:r>
          </a:p>
          <a:p>
            <a:pPr marL="0" indent="0">
              <a:buNone/>
            </a:pPr>
            <a:r>
              <a:rPr lang="en-GB" dirty="0"/>
              <a:t>"</a:t>
            </a:r>
            <a:r>
              <a:rPr lang="en-GB" dirty="0" smtClean="0"/>
              <a:t>Transition management"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Not the same as "</a:t>
            </a:r>
            <a:r>
              <a:rPr lang="en-GB" i="1" dirty="0" smtClean="0"/>
              <a:t>innovation system</a:t>
            </a:r>
            <a:r>
              <a:rPr lang="en-GB" dirty="0" smtClean="0"/>
              <a:t>"!</a:t>
            </a:r>
          </a:p>
          <a:p>
            <a:pPr marL="0" indent="0">
              <a:buNone/>
            </a:pPr>
            <a:r>
              <a:rPr lang="en-GB" dirty="0" smtClean="0"/>
              <a:t>Builds on:</a:t>
            </a:r>
          </a:p>
          <a:p>
            <a:pPr>
              <a:buFontTx/>
              <a:buChar char="-"/>
            </a:pPr>
            <a:r>
              <a:rPr lang="en-GB" dirty="0" smtClean="0"/>
              <a:t>Socio-technical transition experiences (mostly in NL)</a:t>
            </a:r>
          </a:p>
          <a:p>
            <a:pPr>
              <a:buFontTx/>
              <a:buChar char="-"/>
            </a:pPr>
            <a:r>
              <a:rPr lang="en-GB" dirty="0" smtClean="0"/>
              <a:t>Multi-level perspective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4" descr="http://www.tipconsortium.net/wp-content/uploads/2018/04/TIPC_logo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www.tipconsortium.net/wp-content/uploads/2018/04/TIPC_logo-smal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12" y="217022"/>
            <a:ext cx="4573342" cy="299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2838224"/>
            <a:ext cx="2300237" cy="32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775" y="5640562"/>
            <a:ext cx="7885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See links below</a:t>
            </a:r>
            <a:r>
              <a:rPr lang="en-GB" sz="1400" dirty="0" smtClean="0"/>
              <a:t>:: </a:t>
            </a:r>
          </a:p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www.innovationpolicyplatform.org/sites/default/files/general/SYSTEMINNOVATION_FINALREPORT_0.pdf</a:t>
            </a:r>
            <a:r>
              <a:rPr lang="en-GB" sz="1400" dirty="0" smtClean="0"/>
              <a:t> </a:t>
            </a:r>
          </a:p>
          <a:p>
            <a:r>
              <a:rPr lang="en-GB" sz="1400" dirty="0">
                <a:hlinkClick r:id="rId5"/>
              </a:rPr>
              <a:t>http://www.tipconsortium.net</a:t>
            </a:r>
            <a:r>
              <a:rPr lang="en-GB" sz="1400" dirty="0" smtClean="0">
                <a:hlinkClick r:id="rId5"/>
              </a:rPr>
              <a:t>/</a:t>
            </a:r>
            <a:r>
              <a:rPr lang="en-GB" sz="1400" dirty="0" smtClean="0"/>
              <a:t> </a:t>
            </a:r>
          </a:p>
          <a:p>
            <a:r>
              <a:rPr lang="en-GB" sz="1400" u="sng" dirty="0">
                <a:hlinkClick r:id="rId6"/>
              </a:rPr>
              <a:t>https://www.sciencedirect.com/science/article/pii/S0048733302000628</a:t>
            </a:r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2" y="445744"/>
            <a:ext cx="6952343" cy="593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is "transformative"?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20" y="1642256"/>
            <a:ext cx="8999666" cy="41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9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Not just R&amp;I, not just '3-ple/4-ple helix'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543003"/>
            <a:ext cx="7572828" cy="44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7001" y="1621631"/>
            <a:ext cx="2717800" cy="36147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Resistance to change: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 smtClean="0"/>
              <a:t>Can be adaptive (not passive)</a:t>
            </a:r>
          </a:p>
          <a:p>
            <a:r>
              <a:rPr lang="en-GB" sz="2400" dirty="0"/>
              <a:t>Can (has</a:t>
            </a:r>
            <a:r>
              <a:rPr lang="en-GB" sz="2400"/>
              <a:t>) </a:t>
            </a:r>
            <a:r>
              <a:rPr lang="en-GB" sz="2400" smtClean="0"/>
              <a:t>cancel(led</a:t>
            </a:r>
            <a:r>
              <a:rPr lang="en-GB" sz="2400" dirty="0" smtClean="0"/>
              <a:t>) </a:t>
            </a:r>
            <a:r>
              <a:rPr lang="en-GB" sz="2400" dirty="0"/>
              <a:t>out sustainability efforts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4" y="83798"/>
            <a:ext cx="6104190" cy="63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2875"/>
            <a:ext cx="112585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199003"/>
            <a:ext cx="10896600" cy="993310"/>
          </a:xfrm>
        </p:spPr>
        <p:txBody>
          <a:bodyPr/>
          <a:lstStyle/>
          <a:p>
            <a:r>
              <a:rPr lang="en-GB" dirty="0" smtClean="0"/>
              <a:t>Working Group on Understanding and Managing Industrial Transitions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1257" y="1765300"/>
            <a:ext cx="11756572" cy="3614738"/>
          </a:xfrm>
        </p:spPr>
        <p:txBody>
          <a:bodyPr/>
          <a:lstStyle/>
          <a:p>
            <a:r>
              <a:rPr lang="en-GB" b="1" dirty="0" smtClean="0"/>
              <a:t>Regional </a:t>
            </a:r>
            <a:r>
              <a:rPr lang="en-GB" b="1" dirty="0"/>
              <a:t>responses </a:t>
            </a:r>
            <a:r>
              <a:rPr lang="en-GB" dirty="0"/>
              <a:t>to global impulses for </a:t>
            </a:r>
            <a:r>
              <a:rPr lang="en-GB" dirty="0" smtClean="0"/>
              <a:t>change</a:t>
            </a:r>
          </a:p>
          <a:p>
            <a:pPr marL="0" indent="0">
              <a:buNone/>
            </a:pPr>
            <a:r>
              <a:rPr lang="en-GB" sz="2000" dirty="0"/>
              <a:t>e.g. </a:t>
            </a:r>
            <a:r>
              <a:rPr lang="en-GB" sz="2000" dirty="0" smtClean="0"/>
              <a:t>the </a:t>
            </a:r>
            <a:r>
              <a:rPr lang="en-GB" sz="2000" dirty="0"/>
              <a:t>electrification of transport, renewable energy, climate change, circular economy and </a:t>
            </a:r>
            <a:r>
              <a:rPr lang="en-GB" sz="2000" dirty="0" smtClean="0"/>
              <a:t>digitisation</a:t>
            </a:r>
          </a:p>
          <a:p>
            <a:r>
              <a:rPr lang="en-GB" dirty="0" smtClean="0"/>
              <a:t>Thorough </a:t>
            </a:r>
            <a:r>
              <a:rPr lang="en-GB" b="1" dirty="0"/>
              <a:t>understanding of the relationships and interdependencies</a:t>
            </a:r>
            <a:r>
              <a:rPr lang="en-GB" dirty="0"/>
              <a:t> </a:t>
            </a:r>
            <a:r>
              <a:rPr lang="en-GB" dirty="0" smtClean="0"/>
              <a:t>within/between </a:t>
            </a:r>
            <a:r>
              <a:rPr lang="en-GB" i="1" dirty="0" smtClean="0"/>
              <a:t>existing</a:t>
            </a:r>
            <a:r>
              <a:rPr lang="en-GB" dirty="0" smtClean="0"/>
              <a:t> vs </a:t>
            </a:r>
            <a:r>
              <a:rPr lang="en-GB" i="1" dirty="0" smtClean="0"/>
              <a:t>desirable</a:t>
            </a:r>
            <a:r>
              <a:rPr lang="en-GB" dirty="0" smtClean="0"/>
              <a:t> systems.</a:t>
            </a:r>
          </a:p>
          <a:p>
            <a:r>
              <a:rPr lang="en-GB" dirty="0" smtClean="0"/>
              <a:t>Extend S3 governance: </a:t>
            </a:r>
            <a:r>
              <a:rPr lang="en-GB" b="1" dirty="0" smtClean="0"/>
              <a:t>whole-of-government mobilisation</a:t>
            </a:r>
          </a:p>
          <a:p>
            <a:r>
              <a:rPr lang="en-GB" dirty="0"/>
              <a:t>D</a:t>
            </a:r>
            <a:r>
              <a:rPr lang="en-GB" dirty="0" smtClean="0"/>
              <a:t>evelopment of </a:t>
            </a:r>
            <a:r>
              <a:rPr lang="en-GB" b="1" dirty="0" smtClean="0"/>
              <a:t>novel instruments (experiments) </a:t>
            </a:r>
            <a:r>
              <a:rPr lang="en-GB" dirty="0" smtClean="0"/>
              <a:t>that </a:t>
            </a:r>
            <a:r>
              <a:rPr lang="en-GB" dirty="0"/>
              <a:t>reinforce </a:t>
            </a:r>
            <a:r>
              <a:rPr lang="en-GB" dirty="0" smtClean="0"/>
              <a:t>legitimacy and </a:t>
            </a:r>
            <a:r>
              <a:rPr lang="en-GB" dirty="0"/>
              <a:t>foster virtuous cycles between emerging and declining </a:t>
            </a:r>
            <a:r>
              <a:rPr lang="en-GB" dirty="0" smtClean="0"/>
              <a:t>sectors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6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Transition Review Pilots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~50-page reports, product of thorough expert review</a:t>
            </a:r>
          </a:p>
          <a:p>
            <a:r>
              <a:rPr lang="en-GB" dirty="0" smtClean="0"/>
              <a:t>First wave: Andalucía, Greece, Bulgaria, Netherlands (Northern NL/Groningen?)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Steps:</a:t>
            </a:r>
          </a:p>
          <a:p>
            <a:r>
              <a:rPr lang="en-GB" dirty="0" smtClean="0"/>
              <a:t>Select 1-3 themes with authorities and set targets</a:t>
            </a:r>
          </a:p>
          <a:p>
            <a:r>
              <a:rPr lang="en-GB" dirty="0" smtClean="0"/>
              <a:t>Map existing production and consumption systems</a:t>
            </a:r>
          </a:p>
          <a:p>
            <a:r>
              <a:rPr lang="en-GB" dirty="0" smtClean="0"/>
              <a:t>Envision future configuration of systems that meet targets</a:t>
            </a:r>
          </a:p>
          <a:p>
            <a:r>
              <a:rPr lang="en-GB" dirty="0" smtClean="0"/>
              <a:t>Develop recommendations across 4 axes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Summary	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JRC "Lagging Regions 2" Project</a:t>
            </a:r>
          </a:p>
          <a:p>
            <a:r>
              <a:rPr lang="en-GB" dirty="0" smtClean="0"/>
              <a:t>Fulfilment criteria for enabling condition</a:t>
            </a:r>
          </a:p>
          <a:p>
            <a:r>
              <a:rPr lang="en-GB" dirty="0" smtClean="0"/>
              <a:t>Challenges of lagging regions </a:t>
            </a:r>
          </a:p>
          <a:p>
            <a:r>
              <a:rPr lang="en-GB" dirty="0" smtClean="0"/>
              <a:t>A unique window of opportunity</a:t>
            </a:r>
          </a:p>
          <a:p>
            <a:r>
              <a:rPr lang="en-GB" dirty="0" smtClean="0"/>
              <a:t>The JRC Working Group</a:t>
            </a:r>
          </a:p>
          <a:p>
            <a:r>
              <a:rPr lang="en-GB" dirty="0" smtClean="0"/>
              <a:t>Transition Review Pilots </a:t>
            </a:r>
          </a:p>
          <a:p>
            <a:r>
              <a:rPr lang="en-GB" dirty="0" smtClean="0"/>
              <a:t>Expected Outcomes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08586"/>
            <a:ext cx="10896600" cy="993310"/>
          </a:xfrm>
        </p:spPr>
        <p:txBody>
          <a:bodyPr/>
          <a:lstStyle/>
          <a:p>
            <a:r>
              <a:rPr lang="en-GB" dirty="0" smtClean="0"/>
              <a:t>Review outcomes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Guidance </a:t>
            </a:r>
            <a:r>
              <a:rPr lang="en-GB" dirty="0"/>
              <a:t>along 4 axes of actions </a:t>
            </a:r>
          </a:p>
          <a:p>
            <a:r>
              <a:rPr lang="en-GB" dirty="0" smtClean="0"/>
              <a:t>Governance of government</a:t>
            </a:r>
          </a:p>
          <a:p>
            <a:r>
              <a:rPr lang="en-GB" dirty="0" smtClean="0"/>
              <a:t>Support coalitions</a:t>
            </a:r>
          </a:p>
          <a:p>
            <a:r>
              <a:rPr lang="en-GB" dirty="0" smtClean="0"/>
              <a:t>Managing resistance to change</a:t>
            </a:r>
          </a:p>
          <a:p>
            <a:r>
              <a:rPr lang="en-GB" dirty="0" smtClean="0"/>
              <a:t>Experiments, reforms, policies and instruments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Co-define a policy experiment</a:t>
            </a:r>
            <a:endParaRPr lang="en-GB" dirty="0">
              <a:sym typeface="Wingdings" panose="05000000000000000000" pitchFamily="2" charset="2"/>
            </a:endParaRPr>
          </a:p>
          <a:p>
            <a:pPr lvl="2"/>
            <a:r>
              <a:rPr lang="en-GB" sz="2400" dirty="0" smtClean="0">
                <a:sym typeface="Wingdings" panose="05000000000000000000" pitchFamily="2" charset="2"/>
              </a:rPr>
              <a:t>Low total cost/quick signalling</a:t>
            </a:r>
          </a:p>
          <a:p>
            <a:pPr lvl="2"/>
            <a:r>
              <a:rPr lang="en-GB" sz="2400" dirty="0" smtClean="0">
                <a:sym typeface="Wingdings" panose="05000000000000000000" pitchFamily="2" charset="2"/>
              </a:rPr>
              <a:t>In area with high spillovers</a:t>
            </a:r>
          </a:p>
          <a:p>
            <a:pPr lvl="2"/>
            <a:r>
              <a:rPr lang="en-GB" sz="2400" dirty="0" smtClean="0">
                <a:sym typeface="Wingdings" panose="05000000000000000000" pitchFamily="2" charset="2"/>
              </a:rPr>
              <a:t>Potentially scalable / replicable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9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2171" y="1765300"/>
            <a:ext cx="11509829" cy="36147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First meeting </a:t>
            </a:r>
            <a:r>
              <a:rPr lang="en-GB" dirty="0" smtClean="0"/>
              <a:t>today. 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Advisory Board with distinguished experts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Expected outcomes by June 2020: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up to </a:t>
            </a:r>
            <a:r>
              <a:rPr lang="en-GB" dirty="0" smtClean="0">
                <a:sym typeface="Wingdings" panose="05000000000000000000" pitchFamily="2" charset="2"/>
              </a:rPr>
              <a:t>4 </a:t>
            </a:r>
            <a:r>
              <a:rPr lang="en-GB" b="1" dirty="0" smtClean="0">
                <a:sym typeface="Wingdings" panose="05000000000000000000" pitchFamily="2" charset="2"/>
              </a:rPr>
              <a:t>transition reviews </a:t>
            </a:r>
            <a:r>
              <a:rPr lang="en-GB" dirty="0" smtClean="0">
                <a:sym typeface="Wingdings" panose="05000000000000000000" pitchFamily="2" charset="2"/>
              </a:rPr>
              <a:t>in lagging regions/countries 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co-develop </a:t>
            </a:r>
            <a:r>
              <a:rPr lang="en-GB" b="1" dirty="0" smtClean="0">
                <a:sym typeface="Wingdings" panose="05000000000000000000" pitchFamily="2" charset="2"/>
              </a:rPr>
              <a:t>policy experiments </a:t>
            </a:r>
            <a:r>
              <a:rPr lang="en-GB" dirty="0" smtClean="0">
                <a:sym typeface="Wingdings" panose="05000000000000000000" pitchFamily="2" charset="2"/>
              </a:rPr>
              <a:t>(scalable/replicable)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A horizontal </a:t>
            </a:r>
            <a:r>
              <a:rPr lang="en-GB" b="1" dirty="0" smtClean="0">
                <a:sym typeface="Wingdings" panose="05000000000000000000" pitchFamily="2" charset="2"/>
              </a:rPr>
              <a:t>synthesis report</a:t>
            </a:r>
            <a:endParaRPr lang="en-GB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GB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286089"/>
            <a:ext cx="10896600" cy="993310"/>
          </a:xfrm>
        </p:spPr>
        <p:txBody>
          <a:bodyPr/>
          <a:lstStyle/>
          <a:p>
            <a:r>
              <a:rPr lang="en-GB" dirty="0" smtClean="0"/>
              <a:t>Outputs and outcomes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4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407220" y="3039437"/>
            <a:ext cx="2063673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Észak-Alföld</a:t>
            </a:r>
            <a:endParaRPr lang="en-GB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15584" y="3029252"/>
            <a:ext cx="1422400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Nord-</a:t>
            </a:r>
            <a:r>
              <a:rPr lang="es-ES" sz="1600" b="1" dirty="0" err="1"/>
              <a:t>Vest</a:t>
            </a:r>
            <a:r>
              <a:rPr lang="es-ES" sz="1600" b="1" dirty="0"/>
              <a:t> 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748555" y="3431868"/>
            <a:ext cx="1422400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/>
              <a:t>Nord-Est </a:t>
            </a:r>
            <a:endParaRPr lang="en-GB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15665" y="5440573"/>
            <a:ext cx="2032000" cy="584775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Eastern Macedonia </a:t>
            </a:r>
          </a:p>
          <a:p>
            <a:pPr algn="ctr"/>
            <a:r>
              <a:rPr lang="es-ES" sz="1600" b="1" dirty="0"/>
              <a:t>and Thrace</a:t>
            </a:r>
            <a:endParaRPr lang="en-GB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83200" y="5440572"/>
            <a:ext cx="1155856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Puglia</a:t>
            </a:r>
            <a:endParaRPr lang="en-GB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1336" y="2254998"/>
            <a:ext cx="1626264" cy="584775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Warminsko</a:t>
            </a:r>
            <a:r>
              <a:rPr lang="en-GB" sz="1600" b="1" dirty="0"/>
              <a:t> </a:t>
            </a:r>
            <a:r>
              <a:rPr lang="en-GB" sz="1600" b="1" dirty="0" err="1"/>
              <a:t>Masurskie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-48683" y="116632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Targeted support to RIS3 implementation in selected regions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843710" y="4996639"/>
            <a:ext cx="957613" cy="4363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465040" y="5131311"/>
            <a:ext cx="1" cy="2999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8603691" y="4677861"/>
            <a:ext cx="1392059" cy="292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038826" y="3377991"/>
            <a:ext cx="687959" cy="568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437984" y="2507870"/>
            <a:ext cx="621141" cy="3556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2" idx="3"/>
          </p:cNvCxnSpPr>
          <p:nvPr/>
        </p:nvCxnSpPr>
        <p:spPr>
          <a:xfrm flipH="1">
            <a:off x="6197600" y="2332965"/>
            <a:ext cx="1492808" cy="2144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590909" y="3375096"/>
            <a:ext cx="1333891" cy="3953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1"/>
          </p:cNvCxnSpPr>
          <p:nvPr/>
        </p:nvCxnSpPr>
        <p:spPr>
          <a:xfrm flipH="1">
            <a:off x="8725635" y="3601145"/>
            <a:ext cx="1022920" cy="323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9" y="1071179"/>
            <a:ext cx="9456372" cy="57868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03097" y="1822212"/>
            <a:ext cx="3290561" cy="1080120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>
                <a:solidFill>
                  <a:srgbClr val="003399"/>
                </a:solidFill>
              </a:rPr>
              <a:t>MAIN AIM: </a:t>
            </a:r>
          </a:p>
          <a:p>
            <a:pPr algn="ctr" eaLnBrk="1" hangingPunct="1"/>
            <a:r>
              <a:rPr lang="en-GB" altLang="en-US" sz="1400" dirty="0">
                <a:solidFill>
                  <a:srgbClr val="003399"/>
                </a:solidFill>
              </a:rPr>
              <a:t>Support the refinement and implementation of the RIS3 of selected EU regions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8725635" y="3873407"/>
            <a:ext cx="3290561" cy="1025498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>
                <a:solidFill>
                  <a:srgbClr val="003399"/>
                </a:solidFill>
              </a:rPr>
              <a:t>Generate lessons and a model for other regions 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726785" y="5103746"/>
            <a:ext cx="3290561" cy="1011696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>
                <a:solidFill>
                  <a:srgbClr val="003399"/>
                </a:solidFill>
              </a:rPr>
              <a:t>Test-bed for theories on S3 and for understanding RIS3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181819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/>
                <a:cs typeface="Verdana"/>
              </a:rPr>
              <a:t>Lagging Regions 2: Main </a:t>
            </a:r>
            <a:r>
              <a:rPr lang="en-GB" sz="3200" b="1" dirty="0">
                <a:solidFill>
                  <a:schemeClr val="bg1"/>
                </a:solidFill>
                <a:latin typeface="Verdana"/>
                <a:cs typeface="Verdana"/>
              </a:rPr>
              <a:t>objectives </a:t>
            </a:r>
          </a:p>
        </p:txBody>
      </p:sp>
      <p:sp>
        <p:nvSpPr>
          <p:cNvPr id="36" name="Rounded Rectangle 4"/>
          <p:cNvSpPr/>
          <p:nvPr/>
        </p:nvSpPr>
        <p:spPr>
          <a:xfrm>
            <a:off x="3969087" y="1292099"/>
            <a:ext cx="3458078" cy="6864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Low-growth regions</a:t>
            </a:r>
            <a:r>
              <a:rPr lang="en-GB" sz="1400" b="1" kern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GDP/capita below EU average</a:t>
            </a:r>
          </a:p>
        </p:txBody>
      </p:sp>
      <p:sp>
        <p:nvSpPr>
          <p:cNvPr id="48" name="Rounded Rectangle 4"/>
          <p:cNvSpPr/>
          <p:nvPr/>
        </p:nvSpPr>
        <p:spPr>
          <a:xfrm>
            <a:off x="3962024" y="2183868"/>
            <a:ext cx="3458079" cy="678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developed regions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GDP/capita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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of EU average </a:t>
            </a:r>
          </a:p>
        </p:txBody>
      </p:sp>
      <p:cxnSp>
        <p:nvCxnSpPr>
          <p:cNvPr id="7" name="Straight Arrow Connector 6"/>
          <p:cNvCxnSpPr>
            <a:cxnSpLocks/>
            <a:endCxn id="36" idx="1"/>
          </p:cNvCxnSpPr>
          <p:nvPr/>
        </p:nvCxnSpPr>
        <p:spPr>
          <a:xfrm flipV="1">
            <a:off x="3549063" y="1635312"/>
            <a:ext cx="420024" cy="41847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8" idx="1"/>
          </p:cNvCxnSpPr>
          <p:nvPr/>
        </p:nvCxnSpPr>
        <p:spPr>
          <a:xfrm>
            <a:off x="3493658" y="2507870"/>
            <a:ext cx="468366" cy="1510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1611560" y="3198529"/>
            <a:ext cx="3659638" cy="1344442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lvl="0" algn="ctr" eaLnBrk="1" hangingPunct="1">
              <a:spcBef>
                <a:spcPct val="0"/>
              </a:spcBef>
            </a:pPr>
            <a:r>
              <a:rPr lang="en-GB" sz="1400" dirty="0">
                <a:solidFill>
                  <a:srgbClr val="003399"/>
                </a:solidFill>
              </a:rPr>
              <a:t>Develop and provide appropriate and </a:t>
            </a:r>
            <a:r>
              <a:rPr lang="en-GB" sz="1400" dirty="0">
                <a:solidFill>
                  <a:srgbClr val="FF0000"/>
                </a:solidFill>
              </a:rPr>
              <a:t>specific support</a:t>
            </a:r>
            <a:r>
              <a:rPr lang="en-GB" sz="1400" dirty="0">
                <a:solidFill>
                  <a:srgbClr val="003399"/>
                </a:solidFill>
              </a:rPr>
              <a:t> to selected regions in RIS3 implementation</a:t>
            </a: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1623803" y="5192900"/>
            <a:ext cx="3635152" cy="1294986"/>
          </a:xfrm>
          <a:prstGeom prst="wedgeRoundRectCallout">
            <a:avLst>
              <a:gd name="adj1" fmla="val 50207"/>
              <a:gd name="adj2" fmla="val 2647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algn="ctr" eaLnBrk="1" hangingPunct="1">
              <a:spcBef>
                <a:spcPct val="0"/>
              </a:spcBef>
            </a:pPr>
            <a:r>
              <a:rPr lang="en-GB" sz="1400" dirty="0">
                <a:solidFill>
                  <a:srgbClr val="003399"/>
                </a:solidFill>
              </a:rPr>
              <a:t>Develop and implement </a:t>
            </a:r>
            <a:r>
              <a:rPr lang="en-GB" sz="1400" dirty="0">
                <a:solidFill>
                  <a:srgbClr val="FF0000"/>
                </a:solidFill>
              </a:rPr>
              <a:t>horizontal approaches</a:t>
            </a:r>
            <a:r>
              <a:rPr lang="en-GB" sz="1400" dirty="0">
                <a:solidFill>
                  <a:srgbClr val="003399"/>
                </a:solidFill>
              </a:rPr>
              <a:t> to key issues in the growth and governance of RIS3</a:t>
            </a:r>
            <a:endParaRPr lang="en-GB" altLang="en-US" sz="1400" dirty="0">
              <a:solidFill>
                <a:srgbClr val="003399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861128" y="4140611"/>
            <a:ext cx="2435665" cy="1712055"/>
          </a:xfrm>
          <a:prstGeom prst="rightArrow">
            <a:avLst/>
          </a:prstGeom>
          <a:gradFill>
            <a:gsLst>
              <a:gs pos="0">
                <a:srgbClr val="0070C0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Bent-Up Arrow 2"/>
          <p:cNvSpPr/>
          <p:nvPr/>
        </p:nvSpPr>
        <p:spPr>
          <a:xfrm rot="5400000">
            <a:off x="448535" y="3282466"/>
            <a:ext cx="1237947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Bent-Up Arrow 39"/>
          <p:cNvSpPr/>
          <p:nvPr/>
        </p:nvSpPr>
        <p:spPr>
          <a:xfrm rot="5400000">
            <a:off x="-8462" y="4583617"/>
            <a:ext cx="2151941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6" grpId="0" animBg="1"/>
      <p:bldP spid="48" grpId="0" animBg="1"/>
      <p:bldP spid="35" grpId="0" animBg="1"/>
      <p:bldP spid="37" grpId="0" animBg="1"/>
      <p:bldP spid="54" grpId="0" animBg="1"/>
      <p:bldP spid="3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body" sz="quarter" idx="11"/>
          </p:nvPr>
        </p:nvSpPr>
        <p:spPr>
          <a:xfrm>
            <a:off x="367646" y="514158"/>
            <a:ext cx="1169866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3200" kern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Geographical Coverage</a:t>
            </a:r>
            <a:endParaRPr lang="en-GB" sz="3200" kern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0651886"/>
              </p:ext>
            </p:extLst>
          </p:nvPr>
        </p:nvGraphicFramePr>
        <p:xfrm>
          <a:off x="188535" y="1569109"/>
          <a:ext cx="4374038" cy="426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99266"/>
              </p:ext>
            </p:extLst>
          </p:nvPr>
        </p:nvGraphicFramePr>
        <p:xfrm>
          <a:off x="5950975" y="1561612"/>
          <a:ext cx="6083710" cy="445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8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4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Lagging Regions  (Stage 1)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Lagging Regions (Stage 2)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BG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j-lt"/>
                        </a:rPr>
                        <a:t>Severen Tsentralen 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level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HR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 </a:t>
                      </a:r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level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Eastern Macedonia and Thrace,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roll-out 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Central Macedonia, Western Greece,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level 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HU 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+mj-lt"/>
                        </a:rPr>
                        <a:t>Észak-Alföld</a:t>
                      </a:r>
                      <a:r>
                        <a:rPr lang="en-GB" sz="1400" b="1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(</a:t>
                      </a:r>
                      <a:r>
                        <a:rPr lang="en-GB" sz="1400" b="1" dirty="0" err="1">
                          <a:effectLst/>
                          <a:latin typeface="+mj-lt"/>
                        </a:rPr>
                        <a:t>Hajdú</a:t>
                      </a:r>
                      <a:r>
                        <a:rPr lang="en-GB" sz="1400" b="1" dirty="0">
                          <a:effectLst/>
                          <a:latin typeface="+mj-lt"/>
                        </a:rPr>
                        <a:t> Bihar county)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level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IT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Puglia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Puglia &amp; Campania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PL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+mj-lt"/>
                        </a:rPr>
                        <a:t>Warminsko</a:t>
                      </a:r>
                      <a:r>
                        <a:rPr lang="en-GB" sz="1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j-lt"/>
                        </a:rPr>
                        <a:t>Mazurskie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j-lt"/>
                        </a:rPr>
                        <a:t>Kujawsko-Pomorskie, Lubuskie, Podlaskie</a:t>
                      </a:r>
                      <a:endParaRPr lang="en-GB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PT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Centro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Centro,</a:t>
                      </a:r>
                      <a:r>
                        <a:rPr lang="en-GB" sz="1400" b="1" baseline="0" dirty="0">
                          <a:effectLst/>
                          <a:latin typeface="+mj-lt"/>
                        </a:rPr>
                        <a:t>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level (HESS)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ES</a:t>
                      </a:r>
                      <a:endParaRPr lang="en-GB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Extremadura 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Extremadura, national/regional linkages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Nord-Est, Nord-Vest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Rollout to all 8 regions,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national level</a:t>
                      </a:r>
                      <a:endParaRPr lang="en-GB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38C2AD9-D146-4479-B8F1-4398109F3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198" y="421621"/>
            <a:ext cx="11644714" cy="730904"/>
          </a:xfrm>
        </p:spPr>
        <p:txBody>
          <a:bodyPr/>
          <a:lstStyle/>
          <a:p>
            <a:pPr algn="ctr"/>
            <a:r>
              <a:rPr lang="en-US" sz="2800" b="1" dirty="0"/>
              <a:t>Specific (Vertical) vs. General (Horizontal) Support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198" y="1597458"/>
            <a:ext cx="11781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Specific (Vertical) Support</a:t>
            </a:r>
            <a:r>
              <a:rPr lang="en-GB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Specifically tailored to the needs of the region/country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Defined in collaboration with the local government authorities and REGIO. </a:t>
            </a:r>
          </a:p>
          <a:p>
            <a:pPr algn="just"/>
            <a:endParaRPr lang="en-GB" sz="28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General (Horizontal)</a:t>
            </a:r>
            <a:r>
              <a:rPr lang="en-GB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Based on peer-learning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Workshops involving representatives from all the regions of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Focused on RIS3 Monitoring and Governance in both project stages  </a:t>
            </a:r>
          </a:p>
          <a:p>
            <a:pPr algn="just"/>
            <a:endParaRPr lang="en-GB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Collaboration: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JRC, REGIO, independent experts, local stakeholders (quadruple helix). </a:t>
            </a:r>
          </a:p>
        </p:txBody>
      </p:sp>
    </p:spTree>
    <p:extLst>
      <p:ext uri="{BB962C8B-B14F-4D97-AF65-F5344CB8AC3E}">
        <p14:creationId xmlns:p14="http://schemas.microsoft.com/office/powerpoint/2010/main" val="2829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it-IT" b="1" dirty="0"/>
              <a:t>Project Toolbox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1900" y="2248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6343672" y="1830058"/>
            <a:ext cx="2691131" cy="109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EDP </a:t>
            </a:r>
          </a:p>
          <a:p>
            <a:pPr lvl="0"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focus groups</a:t>
            </a:r>
          </a:p>
          <a:p>
            <a:pPr lvl="0"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several regions 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6343672" y="3702742"/>
            <a:ext cx="2658613" cy="1200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MOOC on RIS3 monitoring </a:t>
            </a:r>
          </a:p>
        </p:txBody>
      </p:sp>
      <p:sp>
        <p:nvSpPr>
          <p:cNvPr id="8" name="Rounded Rectangle 16"/>
          <p:cNvSpPr/>
          <p:nvPr/>
        </p:nvSpPr>
        <p:spPr>
          <a:xfrm>
            <a:off x="9149480" y="1830058"/>
            <a:ext cx="2650401" cy="1097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</a:p>
          <a:p>
            <a:pPr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</a:p>
          <a:p>
            <a:pPr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Labs</a:t>
            </a:r>
          </a:p>
        </p:txBody>
      </p:sp>
      <p:sp>
        <p:nvSpPr>
          <p:cNvPr id="9" name="Rounded Rectangle 17"/>
          <p:cNvSpPr/>
          <p:nvPr/>
        </p:nvSpPr>
        <p:spPr>
          <a:xfrm>
            <a:off x="3435355" y="3702742"/>
            <a:ext cx="2835297" cy="1200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WGs on RIS3 governance,  monitoring &amp; evaluation</a:t>
            </a:r>
          </a:p>
        </p:txBody>
      </p:sp>
      <p:sp>
        <p:nvSpPr>
          <p:cNvPr id="12" name="Rounded Rectangle 20"/>
          <p:cNvSpPr/>
          <p:nvPr/>
        </p:nvSpPr>
        <p:spPr>
          <a:xfrm>
            <a:off x="9194126" y="3709171"/>
            <a:ext cx="2658613" cy="119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Board of critical friends</a:t>
            </a:r>
          </a:p>
        </p:txBody>
      </p:sp>
      <p:sp>
        <p:nvSpPr>
          <p:cNvPr id="13" name="Rounded Rectangle 23"/>
          <p:cNvSpPr/>
          <p:nvPr/>
        </p:nvSpPr>
        <p:spPr>
          <a:xfrm>
            <a:off x="3435355" y="1811926"/>
            <a:ext cx="2737873" cy="1109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Profiling and analysis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BD29D7C5-2A62-4C27-8A52-D4AEDDB98324}"/>
              </a:ext>
            </a:extLst>
          </p:cNvPr>
          <p:cNvSpPr/>
          <p:nvPr/>
        </p:nvSpPr>
        <p:spPr>
          <a:xfrm>
            <a:off x="532164" y="1750408"/>
            <a:ext cx="2750979" cy="1171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(vertical) support 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8ED3E49F-BEEF-4C8D-A956-632E6BC82641}"/>
              </a:ext>
            </a:extLst>
          </p:cNvPr>
          <p:cNvSpPr/>
          <p:nvPr/>
        </p:nvSpPr>
        <p:spPr>
          <a:xfrm>
            <a:off x="624530" y="3609148"/>
            <a:ext cx="2658613" cy="129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(horizontal) support</a:t>
            </a:r>
          </a:p>
        </p:txBody>
      </p:sp>
    </p:spTree>
    <p:extLst>
      <p:ext uri="{BB962C8B-B14F-4D97-AF65-F5344CB8AC3E}">
        <p14:creationId xmlns:p14="http://schemas.microsoft.com/office/powerpoint/2010/main" val="41380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15">
            <a:extLst>
              <a:ext uri="{FF2B5EF4-FFF2-40B4-BE49-F238E27FC236}">
                <a16:creationId xmlns="" xmlns:a16="http://schemas.microsoft.com/office/drawing/2014/main" id="{BC375B4F-9F77-4027-BEE4-2C85F7929A92}"/>
              </a:ext>
            </a:extLst>
          </p:cNvPr>
          <p:cNvSpPr/>
          <p:nvPr/>
        </p:nvSpPr>
        <p:spPr>
          <a:xfrm>
            <a:off x="517213" y="2994816"/>
            <a:ext cx="1889853" cy="10370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7915" y="315118"/>
            <a:ext cx="10896600" cy="993310"/>
          </a:xfrm>
        </p:spPr>
        <p:txBody>
          <a:bodyPr/>
          <a:lstStyle/>
          <a:p>
            <a:pPr algn="ctr"/>
            <a:r>
              <a:rPr lang="en-GB" b="1" dirty="0"/>
              <a:t>Project timeline 2014-2020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496E524C-E172-4035-86B5-4D18DD93CEA3}"/>
              </a:ext>
            </a:extLst>
          </p:cNvPr>
          <p:cNvCxnSpPr/>
          <p:nvPr/>
        </p:nvCxnSpPr>
        <p:spPr>
          <a:xfrm>
            <a:off x="457677" y="5080883"/>
            <a:ext cx="114424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EC31A3-B624-4F92-BA10-F41A916B351D}"/>
              </a:ext>
            </a:extLst>
          </p:cNvPr>
          <p:cNvSpPr/>
          <p:nvPr/>
        </p:nvSpPr>
        <p:spPr>
          <a:xfrm>
            <a:off x="1702699" y="5397885"/>
            <a:ext cx="1244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Dec </a:t>
            </a:r>
          </a:p>
          <a:p>
            <a:pPr lvl="0" algn="ctr"/>
            <a:r>
              <a:rPr lang="en-GB" sz="2000" b="1" dirty="0">
                <a:latin typeface="+mj-lt"/>
              </a:rPr>
              <a:t>2015</a:t>
            </a:r>
            <a:endParaRPr lang="en-US" sz="20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41FE19-ADFD-4EA7-82C9-10F789DAC816}"/>
              </a:ext>
            </a:extLst>
          </p:cNvPr>
          <p:cNvSpPr/>
          <p:nvPr/>
        </p:nvSpPr>
        <p:spPr>
          <a:xfrm>
            <a:off x="6406133" y="5357035"/>
            <a:ext cx="1725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July </a:t>
            </a:r>
          </a:p>
          <a:p>
            <a:pPr lvl="0" algn="ctr"/>
            <a:r>
              <a:rPr lang="en-GB" sz="2000" b="1" dirty="0">
                <a:latin typeface="+mj-lt"/>
              </a:rPr>
              <a:t>2018</a:t>
            </a:r>
            <a:endParaRPr lang="en-US" sz="20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976EA0-41E4-4C2C-8809-742169E6F180}"/>
              </a:ext>
            </a:extLst>
          </p:cNvPr>
          <p:cNvSpPr/>
          <p:nvPr/>
        </p:nvSpPr>
        <p:spPr>
          <a:xfrm>
            <a:off x="8449592" y="5332486"/>
            <a:ext cx="1725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July </a:t>
            </a:r>
          </a:p>
          <a:p>
            <a:pPr lvl="0" algn="ctr"/>
            <a:r>
              <a:rPr lang="en-GB" sz="2000" b="1" dirty="0">
                <a:latin typeface="+mj-lt"/>
              </a:rPr>
              <a:t>2019</a:t>
            </a:r>
            <a:endParaRPr lang="en-US" sz="2000" b="1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4AE908E-582E-4AAB-B1A5-C4B33FD46910}"/>
              </a:ext>
            </a:extLst>
          </p:cNvPr>
          <p:cNvCxnSpPr/>
          <p:nvPr/>
        </p:nvCxnSpPr>
        <p:spPr>
          <a:xfrm>
            <a:off x="627321" y="4967514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14518BA-158B-4128-BB84-F8CD4D7BB10D}"/>
              </a:ext>
            </a:extLst>
          </p:cNvPr>
          <p:cNvCxnSpPr/>
          <p:nvPr/>
        </p:nvCxnSpPr>
        <p:spPr>
          <a:xfrm>
            <a:off x="7268756" y="4911246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5611E6A-5D8F-4076-85E6-A652DF42B746}"/>
              </a:ext>
            </a:extLst>
          </p:cNvPr>
          <p:cNvCxnSpPr/>
          <p:nvPr/>
        </p:nvCxnSpPr>
        <p:spPr>
          <a:xfrm>
            <a:off x="9296832" y="4916854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6265D03-A7C5-4B6C-BA28-F49E669B2490}"/>
              </a:ext>
            </a:extLst>
          </p:cNvPr>
          <p:cNvCxnSpPr/>
          <p:nvPr/>
        </p:nvCxnSpPr>
        <p:spPr>
          <a:xfrm>
            <a:off x="11253629" y="4919825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0AD690-829F-4833-A7B1-65CDB43AB26A}"/>
              </a:ext>
            </a:extLst>
          </p:cNvPr>
          <p:cNvSpPr/>
          <p:nvPr/>
        </p:nvSpPr>
        <p:spPr>
          <a:xfrm>
            <a:off x="10466754" y="5362609"/>
            <a:ext cx="1725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June </a:t>
            </a:r>
          </a:p>
          <a:p>
            <a:pPr lvl="0" algn="ctr"/>
            <a:r>
              <a:rPr lang="en-GB" sz="2000" b="1" dirty="0">
                <a:latin typeface="+mj-lt"/>
              </a:rPr>
              <a:t>2020</a:t>
            </a:r>
            <a:endParaRPr lang="en-US" sz="2000" b="1" dirty="0"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88E0D84-F075-4CAC-A795-A4134EEBD053}"/>
              </a:ext>
            </a:extLst>
          </p:cNvPr>
          <p:cNvGrpSpPr/>
          <p:nvPr/>
        </p:nvGrpSpPr>
        <p:grpSpPr>
          <a:xfrm>
            <a:off x="3399460" y="2476298"/>
            <a:ext cx="3725526" cy="1037035"/>
            <a:chOff x="1431494" y="2192677"/>
            <a:chExt cx="3605087" cy="10370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BC375B4F-9F77-4027-BEE4-2C85F7929A92}"/>
                </a:ext>
              </a:extLst>
            </p:cNvPr>
            <p:cNvSpPr/>
            <p:nvPr/>
          </p:nvSpPr>
          <p:spPr>
            <a:xfrm>
              <a:off x="1431494" y="2192677"/>
              <a:ext cx="3605087" cy="103703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="" xmlns:a16="http://schemas.microsoft.com/office/drawing/2014/main" id="{C9C10A99-A4D1-46D3-BE49-7929DA13D75B}"/>
                </a:ext>
              </a:extLst>
            </p:cNvPr>
            <p:cNvSpPr txBox="1"/>
            <p:nvPr/>
          </p:nvSpPr>
          <p:spPr>
            <a:xfrm>
              <a:off x="1482118" y="2192677"/>
              <a:ext cx="3503839" cy="98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Lagging Regions I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(</a:t>
              </a:r>
              <a:r>
                <a:rPr lang="en-GB" sz="1800" kern="1200" dirty="0">
                  <a:latin typeface="+mj-lt"/>
                </a:rPr>
                <a:t>July 2016 –June 2018)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DF6D1A1-C0C6-48E9-9682-EC0E4181091F}"/>
              </a:ext>
            </a:extLst>
          </p:cNvPr>
          <p:cNvGrpSpPr/>
          <p:nvPr/>
        </p:nvGrpSpPr>
        <p:grpSpPr>
          <a:xfrm>
            <a:off x="7193188" y="2461066"/>
            <a:ext cx="3931825" cy="1067497"/>
            <a:chOff x="1431494" y="2192677"/>
            <a:chExt cx="3605087" cy="10674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5A0C4854-2742-46A0-92F3-317BF276F6CE}"/>
                </a:ext>
              </a:extLst>
            </p:cNvPr>
            <p:cNvSpPr/>
            <p:nvPr/>
          </p:nvSpPr>
          <p:spPr>
            <a:xfrm>
              <a:off x="1431494" y="2192677"/>
              <a:ext cx="3605087" cy="1037035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="" xmlns:a16="http://schemas.microsoft.com/office/drawing/2014/main" id="{93EBA4D2-7E71-4D94-9C9B-42DB3136A3A3}"/>
                </a:ext>
              </a:extLst>
            </p:cNvPr>
            <p:cNvSpPr txBox="1"/>
            <p:nvPr/>
          </p:nvSpPr>
          <p:spPr>
            <a:xfrm>
              <a:off x="1482118" y="2324387"/>
              <a:ext cx="3503839" cy="93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Lagging Regions II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(</a:t>
              </a:r>
              <a:r>
                <a:rPr lang="en-GB" sz="1800" kern="1200" dirty="0">
                  <a:latin typeface="+mj-lt"/>
                </a:rPr>
                <a:t>July 2018 –June 2020)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8023C7F-EB87-4ABA-9F59-7D1E0515A28E}"/>
              </a:ext>
            </a:extLst>
          </p:cNvPr>
          <p:cNvGrpSpPr/>
          <p:nvPr/>
        </p:nvGrpSpPr>
        <p:grpSpPr>
          <a:xfrm>
            <a:off x="3399460" y="3719888"/>
            <a:ext cx="6918142" cy="1143227"/>
            <a:chOff x="1431494" y="2192677"/>
            <a:chExt cx="3605087" cy="10370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D2F8658E-E505-4F3E-BE60-C659FF05CBED}"/>
                </a:ext>
              </a:extLst>
            </p:cNvPr>
            <p:cNvSpPr/>
            <p:nvPr/>
          </p:nvSpPr>
          <p:spPr>
            <a:xfrm>
              <a:off x="1431494" y="2192677"/>
              <a:ext cx="3605087" cy="103703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="" xmlns:a16="http://schemas.microsoft.com/office/drawing/2014/main" id="{637E4BD3-CE6A-4801-9991-6377A9BBFEFD}"/>
                </a:ext>
              </a:extLst>
            </p:cNvPr>
            <p:cNvSpPr txBox="1"/>
            <p:nvPr/>
          </p:nvSpPr>
          <p:spPr>
            <a:xfrm>
              <a:off x="1482118" y="2243301"/>
              <a:ext cx="3503839" cy="93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RIS3 in Romania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latin typeface="+mj-lt"/>
                </a:rPr>
                <a:t>(</a:t>
              </a:r>
              <a:r>
                <a:rPr lang="en-GB" sz="1800" kern="1200" dirty="0">
                  <a:latin typeface="+mj-lt"/>
                </a:rPr>
                <a:t>July 2016 </a:t>
              </a:r>
              <a:r>
                <a:rPr lang="en-GB" sz="1800" kern="1200" dirty="0" smtClean="0">
                  <a:latin typeface="+mj-lt"/>
                </a:rPr>
                <a:t>–December </a:t>
              </a:r>
              <a:r>
                <a:rPr lang="en-GB" sz="1800" kern="1200" dirty="0">
                  <a:latin typeface="+mj-lt"/>
                </a:rPr>
                <a:t>2019)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84AE908E-582E-4AAB-B1A5-C4B33FD46910}"/>
              </a:ext>
            </a:extLst>
          </p:cNvPr>
          <p:cNvCxnSpPr/>
          <p:nvPr/>
        </p:nvCxnSpPr>
        <p:spPr>
          <a:xfrm>
            <a:off x="3399461" y="4870210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4AE908E-582E-4AAB-B1A5-C4B33FD46910}"/>
              </a:ext>
            </a:extLst>
          </p:cNvPr>
          <p:cNvCxnSpPr/>
          <p:nvPr/>
        </p:nvCxnSpPr>
        <p:spPr>
          <a:xfrm>
            <a:off x="2325035" y="4863115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3EC31A3-B624-4F92-BA10-F41A916B351D}"/>
              </a:ext>
            </a:extLst>
          </p:cNvPr>
          <p:cNvSpPr/>
          <p:nvPr/>
        </p:nvSpPr>
        <p:spPr>
          <a:xfrm>
            <a:off x="2924602" y="5396550"/>
            <a:ext cx="97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July </a:t>
            </a:r>
          </a:p>
          <a:p>
            <a:pPr lvl="0" algn="ctr"/>
            <a:r>
              <a:rPr lang="en-GB" sz="2000" b="1" dirty="0">
                <a:latin typeface="+mj-lt"/>
              </a:rPr>
              <a:t>2016</a:t>
            </a:r>
            <a:endParaRPr lang="en-US" sz="2000" b="1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EC31A3-B624-4F92-BA10-F41A916B351D}"/>
              </a:ext>
            </a:extLst>
          </p:cNvPr>
          <p:cNvSpPr/>
          <p:nvPr/>
        </p:nvSpPr>
        <p:spPr>
          <a:xfrm>
            <a:off x="0" y="5410637"/>
            <a:ext cx="1254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Sept</a:t>
            </a:r>
          </a:p>
          <a:p>
            <a:pPr lvl="0" algn="ctr"/>
            <a:r>
              <a:rPr lang="en-GB" sz="2000" b="1" dirty="0">
                <a:latin typeface="+mj-lt"/>
              </a:rPr>
              <a:t>2014</a:t>
            </a:r>
            <a:endParaRPr lang="en-US" sz="2000" b="1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1976EA0-41E4-4C2C-8809-742169E6F180}"/>
              </a:ext>
            </a:extLst>
          </p:cNvPr>
          <p:cNvSpPr/>
          <p:nvPr/>
        </p:nvSpPr>
        <p:spPr>
          <a:xfrm>
            <a:off x="9454979" y="5337413"/>
            <a:ext cx="1725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latin typeface="+mj-lt"/>
              </a:rPr>
              <a:t>Dec </a:t>
            </a:r>
          </a:p>
          <a:p>
            <a:pPr lvl="0" algn="ctr"/>
            <a:r>
              <a:rPr lang="en-GB" sz="2000" b="1" dirty="0">
                <a:latin typeface="+mj-lt"/>
              </a:rPr>
              <a:t>2019</a:t>
            </a:r>
            <a:endParaRPr lang="en-US" sz="2000" b="1" dirty="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85611E6A-5D8F-4076-85E6-A652DF42B746}"/>
              </a:ext>
            </a:extLst>
          </p:cNvPr>
          <p:cNvCxnSpPr/>
          <p:nvPr/>
        </p:nvCxnSpPr>
        <p:spPr>
          <a:xfrm>
            <a:off x="10317602" y="4904163"/>
            <a:ext cx="0" cy="32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4">
            <a:extLst>
              <a:ext uri="{FF2B5EF4-FFF2-40B4-BE49-F238E27FC236}">
                <a16:creationId xmlns="" xmlns:a16="http://schemas.microsoft.com/office/drawing/2014/main" id="{C9C10A99-A4D1-46D3-BE49-7929DA13D75B}"/>
              </a:ext>
            </a:extLst>
          </p:cNvPr>
          <p:cNvSpPr txBox="1"/>
          <p:nvPr/>
        </p:nvSpPr>
        <p:spPr>
          <a:xfrm>
            <a:off x="595423" y="3045439"/>
            <a:ext cx="1850150" cy="935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b="1" kern="1200" dirty="0">
                <a:latin typeface="+mj-lt"/>
              </a:rPr>
              <a:t>RIS3 in </a:t>
            </a:r>
            <a:r>
              <a:rPr lang="en-GB" sz="1800" b="1" kern="1200" dirty="0" err="1">
                <a:latin typeface="+mj-lt"/>
              </a:rPr>
              <a:t>REMTh</a:t>
            </a:r>
            <a:r>
              <a:rPr lang="en-GB" sz="1800" b="1" kern="1200" dirty="0">
                <a:latin typeface="+mj-lt"/>
              </a:rPr>
              <a:t>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>
                <a:latin typeface="+mj-lt"/>
              </a:rPr>
              <a:t>(Sept 2014 –Dec 2015)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641788" y="2803123"/>
            <a:ext cx="61116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2641788" y="3878682"/>
            <a:ext cx="611164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urved Right Arrow 34"/>
          <p:cNvSpPr/>
          <p:nvPr/>
        </p:nvSpPr>
        <p:spPr>
          <a:xfrm rot="12932456">
            <a:off x="10572247" y="3664163"/>
            <a:ext cx="813535" cy="1136884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Managing Industrial Transitions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4970" y="1765300"/>
            <a:ext cx="11986260" cy="3614738"/>
          </a:xfrm>
        </p:spPr>
        <p:txBody>
          <a:bodyPr/>
          <a:lstStyle/>
          <a:p>
            <a:r>
              <a:rPr lang="en-GB" sz="3200" dirty="0" smtClean="0"/>
              <a:t>Addressing the challenge of deindustrialisation (DG REGIO </a:t>
            </a:r>
            <a:r>
              <a:rPr lang="en-GB" sz="3200" dirty="0"/>
              <a:t>Pilot Action: </a:t>
            </a:r>
            <a:r>
              <a:rPr lang="en-GB" sz="3200" i="1" dirty="0"/>
              <a:t>Regions in Industrial </a:t>
            </a:r>
            <a:r>
              <a:rPr lang="en-GB" sz="3200" i="1" dirty="0" smtClean="0"/>
              <a:t>Transition</a:t>
            </a:r>
            <a:r>
              <a:rPr lang="en-GB" sz="3200" dirty="0" smtClean="0"/>
              <a:t>)</a:t>
            </a:r>
            <a:r>
              <a:rPr lang="en-GB" sz="3200" i="1" dirty="0" smtClean="0"/>
              <a:t>  </a:t>
            </a:r>
          </a:p>
          <a:p>
            <a:r>
              <a:rPr lang="en-GB" sz="3200" dirty="0" smtClean="0"/>
              <a:t>Exploring the central role of RIS3 </a:t>
            </a:r>
            <a:r>
              <a:rPr lang="en-GB" sz="3200" dirty="0"/>
              <a:t>strategies </a:t>
            </a:r>
            <a:r>
              <a:rPr lang="en-GB" sz="3200" dirty="0" smtClean="0"/>
              <a:t>in </a:t>
            </a:r>
            <a:r>
              <a:rPr lang="en-GB" sz="3200" dirty="0"/>
              <a:t>responding to </a:t>
            </a:r>
            <a:r>
              <a:rPr lang="en-GB" sz="3200" dirty="0" smtClean="0"/>
              <a:t>deindustrialisation</a:t>
            </a:r>
          </a:p>
          <a:p>
            <a:r>
              <a:rPr lang="en-GB" sz="3200" dirty="0" smtClean="0"/>
              <a:t>How </a:t>
            </a:r>
            <a:r>
              <a:rPr lang="en-GB" sz="3200" dirty="0"/>
              <a:t>best to support regions in better tailoring RIS3 to the specific challenges of industrial </a:t>
            </a:r>
            <a:r>
              <a:rPr lang="en-GB" sz="3200" dirty="0" smtClean="0"/>
              <a:t>transitions? </a:t>
            </a:r>
          </a:p>
          <a:p>
            <a:r>
              <a:rPr lang="en-GB" sz="3200" dirty="0" smtClean="0"/>
              <a:t>How to frame coordination for industrial transformation beyond RIS3?</a:t>
            </a:r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Challenges of Lagging Regions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2514" y="1765300"/>
            <a:ext cx="11313886" cy="337275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Regions with low growth / low income per capita</a:t>
            </a:r>
          </a:p>
          <a:p>
            <a:pPr marL="0" indent="0">
              <a:buNone/>
            </a:pPr>
            <a:r>
              <a:rPr lang="en-GB" sz="2000" u="sng" dirty="0" smtClean="0"/>
              <a:t>Long-term challenges:</a:t>
            </a:r>
          </a:p>
          <a:p>
            <a:r>
              <a:rPr lang="en-GB" sz="2000" dirty="0" smtClean="0"/>
              <a:t>Industrial decline and mass emigration</a:t>
            </a:r>
          </a:p>
          <a:p>
            <a:r>
              <a:rPr lang="en-GB" sz="2000" dirty="0" smtClean="0"/>
              <a:t>Structural change: low-productivity agriculture/tourism</a:t>
            </a:r>
          </a:p>
          <a:p>
            <a:r>
              <a:rPr lang="en-GB" sz="2000" dirty="0" smtClean="0"/>
              <a:t>Lacking large-scale production and business innovation</a:t>
            </a:r>
          </a:p>
          <a:p>
            <a:r>
              <a:rPr lang="en-GB" sz="2000" dirty="0" smtClean="0"/>
              <a:t>Barriers to investment</a:t>
            </a:r>
          </a:p>
          <a:p>
            <a:r>
              <a:rPr lang="en-GB" sz="2000" dirty="0" smtClean="0"/>
              <a:t>Societal and environmental challenges</a:t>
            </a:r>
          </a:p>
          <a:p>
            <a:r>
              <a:rPr lang="en-GB" sz="2000" dirty="0" smtClean="0"/>
              <a:t>Large infrastructure gaps</a:t>
            </a:r>
          </a:p>
          <a:p>
            <a:pPr marL="0" indent="0">
              <a:buNone/>
            </a:pPr>
            <a:r>
              <a:rPr lang="en-GB" sz="2000" b="1" dirty="0"/>
              <a:t>           Pressing need </a:t>
            </a:r>
            <a:r>
              <a:rPr lang="en-GB" sz="2000" b="1" dirty="0" smtClean="0"/>
              <a:t>to develop knowledge-intensive production capabilities</a:t>
            </a:r>
          </a:p>
          <a:p>
            <a:pPr marL="0" indent="0" algn="ctr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/>
              <a:t>Problem: no framework available for full-blown industrial policy!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0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5666</TotalTime>
  <Words>1025</Words>
  <Application>Microsoft Office PowerPoint</Application>
  <PresentationFormat>Custom</PresentationFormat>
  <Paragraphs>224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JRC-presentation_new-style_template</vt:lpstr>
      <vt:lpstr>Extending RIS3 governance beyond science and technology:  Working Group on Industrial Transitions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PONTIKAKIS Dimitrios (JRC-SEVILLA)</cp:lastModifiedBy>
  <cp:revision>415</cp:revision>
  <cp:lastPrinted>2018-02-05T09:59:03Z</cp:lastPrinted>
  <dcterms:created xsi:type="dcterms:W3CDTF">2017-04-24T08:06:23Z</dcterms:created>
  <dcterms:modified xsi:type="dcterms:W3CDTF">2019-07-09T17:55:50Z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Offisync_UniqueId">
    <vt:lpwstr>127154</vt:lpwstr>
  </property>
  <property fmtid="{D5CDD505-2E9C-101B-9397-08002B2CF9AE}" pid="4" name="Offisync_ServerID">
    <vt:lpwstr>0d3b22a6-6203-4efc-8e8e-b5279256493b</vt:lpwstr>
  </property>
  <property fmtid="{D5CDD505-2E9C-101B-9397-08002B2CF9AE}" pid="5" name="Jive_VersionGuid">
    <vt:lpwstr>36265980-45bd-40e5-8730-d7221ba88297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Jive_LatestUserAccountName">
    <vt:lpwstr>bodenjk</vt:lpwstr>
  </property>
</Properties>
</file>