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27" r:id="rId1"/>
  </p:sldMasterIdLst>
  <p:notesMasterIdLst>
    <p:notesMasterId r:id="rId7"/>
  </p:notesMasterIdLst>
  <p:handoutMasterIdLst>
    <p:handoutMasterId r:id="rId8"/>
  </p:handoutMasterIdLst>
  <p:sldIdLst>
    <p:sldId id="480" r:id="rId2"/>
    <p:sldId id="516" r:id="rId3"/>
    <p:sldId id="512" r:id="rId4"/>
    <p:sldId id="513" r:id="rId5"/>
    <p:sldId id="514" r:id="rId6"/>
  </p:sldIdLst>
  <p:sldSz cx="9906000" cy="6858000" type="A4"/>
  <p:notesSz cx="9929813" cy="6799263"/>
  <p:custDataLst>
    <p:tags r:id="rId9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3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iko mosetter" initials="hm" lastIdx="3" clrIdx="0"/>
  <p:cmAuthor id="1" name="Heiko Mosetter" initials="hm" lastIdx="2" clrIdx="1"/>
  <p:cmAuthor id="2" name="HM" initials="H" lastIdx="3" clrIdx="2"/>
  <p:cmAuthor id="3" name="Berkowitz , Heloise" initials="B,H" lastIdx="1" clrIdx="3">
    <p:extLst>
      <p:ext uri="{19B8F6BF-5375-455C-9EA6-DF929625EA0E}">
        <p15:presenceInfo xmlns:p15="http://schemas.microsoft.com/office/powerpoint/2012/main" userId="Berkowitz , Helois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2FEEC"/>
    <a:srgbClr val="ECDFED"/>
    <a:srgbClr val="E1F5FF"/>
    <a:srgbClr val="E5D4FC"/>
    <a:srgbClr val="EAC6FA"/>
    <a:srgbClr val="E7BFF9"/>
    <a:srgbClr val="21396B"/>
    <a:srgbClr val="30549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1" autoAdjust="0"/>
    <p:restoredTop sz="90559" autoAdjust="0"/>
  </p:normalViewPr>
  <p:slideViewPr>
    <p:cSldViewPr snapToObjects="1">
      <p:cViewPr varScale="1">
        <p:scale>
          <a:sx n="75" d="100"/>
          <a:sy n="75" d="100"/>
        </p:scale>
        <p:origin x="398" y="53"/>
      </p:cViewPr>
      <p:guideLst>
        <p:guide orient="horz" pos="2205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5" d="100"/>
          <a:sy n="95" d="100"/>
        </p:scale>
        <p:origin x="-1788" y="-90"/>
      </p:cViewPr>
      <p:guideLst>
        <p:guide orient="horz" pos="2142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663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51" y="0"/>
            <a:ext cx="4303662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1526"/>
            <a:ext cx="4303663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51" y="6421526"/>
            <a:ext cx="4303662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8D70D0-8A20-4866-A008-0B7F4CC6FE2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407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663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151" y="0"/>
            <a:ext cx="4303662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9913" y="528638"/>
            <a:ext cx="3709987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083" y="3249177"/>
            <a:ext cx="7281650" cy="302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1526"/>
            <a:ext cx="4303663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51" y="6421526"/>
            <a:ext cx="4303662" cy="3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13C35FE5-E53F-4468-B5BF-320EDF2E784A}" type="slidenum">
              <a:rPr lang="de-DE"/>
              <a:pPr>
                <a:defRPr/>
              </a:pPr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7410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fr-F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C35FE5-E53F-4468-B5BF-320EDF2E784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951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AutoShape 12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4520953" y="2235539"/>
            <a:ext cx="5034212" cy="1175608"/>
          </a:xfrm>
        </p:spPr>
        <p:txBody>
          <a:bodyPr anchor="b" anchorCtr="0">
            <a:normAutofit/>
          </a:bodyPr>
          <a:lstStyle>
            <a:lvl1pPr algn="r">
              <a:lnSpc>
                <a:spcPct val="150000"/>
              </a:lnSpc>
              <a:defRPr sz="2500" b="1">
                <a:solidFill>
                  <a:srgbClr val="131744"/>
                </a:solidFill>
                <a:latin typeface="+mn-lt"/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520953" y="3549193"/>
            <a:ext cx="5034210" cy="1056909"/>
          </a:xfrm>
        </p:spPr>
        <p:txBody>
          <a:bodyPr>
            <a:normAutofit/>
          </a:bodyPr>
          <a:lstStyle>
            <a:lvl1pPr marL="0" indent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 sz="1800" cap="none" baseline="0">
                <a:solidFill>
                  <a:srgbClr val="1317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de la présentation</a:t>
            </a:r>
          </a:p>
        </p:txBody>
      </p:sp>
      <p:sp>
        <p:nvSpPr>
          <p:cNvPr id="14" name="Espace réservé du texte 1"/>
          <p:cNvSpPr>
            <a:spLocks noGrp="1"/>
          </p:cNvSpPr>
          <p:nvPr>
            <p:ph type="body" sz="quarter" idx="14"/>
          </p:nvPr>
        </p:nvSpPr>
        <p:spPr>
          <a:xfrm>
            <a:off x="1195523" y="6067425"/>
            <a:ext cx="7672385" cy="3695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sous-sec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77535"/>
            <a:ext cx="9906000" cy="4580467"/>
          </a:xfrm>
          <a:solidFill>
            <a:schemeClr val="bg1"/>
          </a:solidFill>
        </p:spPr>
        <p:txBody>
          <a:bodyPr/>
          <a:lstStyle>
            <a:lvl1pPr marL="176213" indent="0">
              <a:defRPr baseline="0"/>
            </a:lvl1pPr>
          </a:lstStyle>
          <a:p>
            <a:br>
              <a:rPr lang="fr-FR"/>
            </a:br>
            <a:r>
              <a:rPr lang="fr-FR"/>
              <a:t>Cliquez sur l’icône au centre pour insérer un visuel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906000" cy="230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r-FR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286405" y="1268700"/>
            <a:ext cx="7333192" cy="477800"/>
          </a:xfrm>
        </p:spPr>
        <p:txBody>
          <a:bodyPr anchor="ctr" anchorCtr="0">
            <a:normAutofit/>
          </a:bodyPr>
          <a:lstStyle>
            <a:lvl1pPr algn="ctr">
              <a:lnSpc>
                <a:spcPts val="2100"/>
              </a:lnSpc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l’ouverture de SOUS-section (une ligne)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251000" y="497692"/>
            <a:ext cx="1404000" cy="756000"/>
          </a:xfrm>
        </p:spPr>
        <p:txBody>
          <a:bodyPr anchor="ctr" anchorCtr="0">
            <a:noAutofit/>
          </a:bodyPr>
          <a:lstStyle>
            <a:lvl1pPr algn="ctr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38750983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sous-sec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77535"/>
            <a:ext cx="9906000" cy="4580467"/>
          </a:xfrm>
          <a:solidFill>
            <a:schemeClr val="bg1"/>
          </a:solidFill>
        </p:spPr>
        <p:txBody>
          <a:bodyPr/>
          <a:lstStyle>
            <a:lvl1pPr marL="176213" indent="0">
              <a:defRPr baseline="0"/>
            </a:lvl1pPr>
          </a:lstStyle>
          <a:p>
            <a:br>
              <a:rPr lang="fr-FR"/>
            </a:br>
            <a:r>
              <a:rPr lang="fr-FR"/>
              <a:t>Cliquez sur l’icône au centre pour insérer un visuel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906000" cy="230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r-FR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286405" y="1268700"/>
            <a:ext cx="7333192" cy="477800"/>
          </a:xfrm>
        </p:spPr>
        <p:txBody>
          <a:bodyPr anchor="ctr" anchorCtr="0">
            <a:normAutofit/>
          </a:bodyPr>
          <a:lstStyle>
            <a:lvl1pPr algn="ctr">
              <a:lnSpc>
                <a:spcPts val="2100"/>
              </a:lnSpc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l’ouverture de SOUS-section (une ligne)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251000" y="497692"/>
            <a:ext cx="1404000" cy="756000"/>
          </a:xfrm>
        </p:spPr>
        <p:txBody>
          <a:bodyPr anchor="ctr" anchorCtr="0">
            <a:noAutofit/>
          </a:bodyPr>
          <a:lstStyle>
            <a:lvl1pPr algn="ctr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549132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sous-sec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77535"/>
            <a:ext cx="9906000" cy="4580467"/>
          </a:xfrm>
          <a:solidFill>
            <a:schemeClr val="bg1"/>
          </a:solidFill>
        </p:spPr>
        <p:txBody>
          <a:bodyPr/>
          <a:lstStyle>
            <a:lvl1pPr marL="176213" indent="0">
              <a:defRPr baseline="0"/>
            </a:lvl1pPr>
          </a:lstStyle>
          <a:p>
            <a:br>
              <a:rPr lang="fr-FR"/>
            </a:br>
            <a:r>
              <a:rPr lang="fr-FR"/>
              <a:t>Cliquez sur l’icône au centre pour insérer un visuel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906000" cy="2304000"/>
          </a:xfrm>
          <a:prstGeom prst="rect">
            <a:avLst/>
          </a:prstGeom>
          <a:solidFill>
            <a:srgbClr val="D2A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r-FR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286405" y="1268700"/>
            <a:ext cx="7333192" cy="477800"/>
          </a:xfrm>
        </p:spPr>
        <p:txBody>
          <a:bodyPr anchor="ctr" anchorCtr="0">
            <a:normAutofit/>
          </a:bodyPr>
          <a:lstStyle>
            <a:lvl1pPr algn="ctr">
              <a:lnSpc>
                <a:spcPts val="2100"/>
              </a:lnSpc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l’ouverture de SOUS-section (une ligne)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251000" y="497692"/>
            <a:ext cx="1404000" cy="756000"/>
          </a:xfrm>
        </p:spPr>
        <p:txBody>
          <a:bodyPr anchor="ctr" anchorCtr="0">
            <a:noAutofit/>
          </a:bodyPr>
          <a:lstStyle>
            <a:lvl1pPr algn="ctr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044832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sous-section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277535"/>
            <a:ext cx="9906000" cy="4580467"/>
          </a:xfrm>
          <a:solidFill>
            <a:schemeClr val="bg1"/>
          </a:solidFill>
        </p:spPr>
        <p:txBody>
          <a:bodyPr/>
          <a:lstStyle>
            <a:lvl1pPr marL="176213" indent="0">
              <a:defRPr baseline="0"/>
            </a:lvl1pPr>
          </a:lstStyle>
          <a:p>
            <a:br>
              <a:rPr lang="fr-FR"/>
            </a:br>
            <a:r>
              <a:rPr lang="fr-FR"/>
              <a:t>Cliquez sur l’icône au centre pour insérer un visuel 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906000" cy="2304000"/>
          </a:xfrm>
          <a:prstGeom prst="rect">
            <a:avLst/>
          </a:prstGeom>
          <a:solidFill>
            <a:srgbClr val="6DC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fr-FR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1286405" y="1268700"/>
            <a:ext cx="7333192" cy="477800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ts val="21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l’</a:t>
            </a:r>
            <a:r>
              <a:rPr lang="fr-FR" dirty="0" err="1"/>
              <a:t>o</a:t>
            </a:r>
            <a:r>
              <a:rPr lang="fr-FR" sz="1200" dirty="0" err="1"/>
              <a:t>RVB</a:t>
            </a:r>
            <a:r>
              <a:rPr lang="fr-FR" sz="1200" dirty="0"/>
              <a:t> 0 62 92</a:t>
            </a:r>
            <a:br>
              <a:rPr lang="fr-FR" sz="1200" dirty="0"/>
            </a:br>
            <a:r>
              <a:rPr lang="fr-FR" dirty="0" err="1"/>
              <a:t>uverture</a:t>
            </a:r>
            <a:r>
              <a:rPr lang="fr-FR" dirty="0"/>
              <a:t> de </a:t>
            </a:r>
            <a:r>
              <a:rPr lang="fr-FR" dirty="0" err="1"/>
              <a:t>SOUS-section</a:t>
            </a:r>
            <a:r>
              <a:rPr lang="fr-FR" dirty="0"/>
              <a:t> (une ligne)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4251000" y="497692"/>
            <a:ext cx="1404000" cy="756000"/>
          </a:xfrm>
        </p:spPr>
        <p:txBody>
          <a:bodyPr anchor="ctr" anchorCtr="0">
            <a:noAutofit/>
          </a:bodyPr>
          <a:lstStyle>
            <a:lvl1pPr algn="ctr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defRPr sz="4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5972669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dirty="0"/>
              <a:t>Titre de la </a:t>
            </a:r>
            <a:r>
              <a:rPr lang="fr-FR" dirty="0" err="1"/>
              <a:t>slide</a:t>
            </a:r>
            <a:r>
              <a:rPr lang="fr-FR" dirty="0"/>
              <a:t> sur une ou deux lignes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87788B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‹Nº›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00472" y="6165303"/>
            <a:ext cx="5760640" cy="432049"/>
          </a:xfrm>
          <a:prstGeom prst="rect">
            <a:avLst/>
          </a:prstGeom>
        </p:spPr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1064568" y="1484784"/>
            <a:ext cx="7704856" cy="4320629"/>
          </a:xfrm>
        </p:spPr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211900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/>
              <a:t>Titre de la slide sur une ou deux lignes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E7B68-C406-4B5C-B79D-A1CDE10CB85D}" type="slidenum">
              <a:rPr lang="fr-FR" smtClean="0"/>
              <a:pPr/>
              <a:t>‹Nº›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28464" y="6165303"/>
            <a:ext cx="6192688" cy="288033"/>
          </a:xfrm>
          <a:prstGeom prst="rect">
            <a:avLst/>
          </a:prstGeom>
        </p:spPr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2"/>
          </p:nvPr>
        </p:nvSpPr>
        <p:spPr>
          <a:xfrm>
            <a:off x="1286404" y="1844676"/>
            <a:ext cx="3432000" cy="4105274"/>
          </a:xfrm>
        </p:spPr>
        <p:txBody>
          <a:bodyPr/>
          <a:lstStyle>
            <a:lvl4pPr marL="447675" indent="-88900">
              <a:defRPr/>
            </a:lvl4pPr>
            <a:lvl5pPr marL="447675" indent="0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3"/>
          </p:nvPr>
        </p:nvSpPr>
        <p:spPr>
          <a:xfrm>
            <a:off x="5187034" y="1844675"/>
            <a:ext cx="3432563" cy="4105274"/>
          </a:xfrm>
        </p:spPr>
        <p:txBody>
          <a:bodyPr/>
          <a:lstStyle>
            <a:lvl4pPr marL="447675" indent="-88900">
              <a:defRPr/>
            </a:lvl4pPr>
            <a:lvl5pPr marL="447675" indent="0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3494334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0838" y="333375"/>
            <a:ext cx="7020000" cy="54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r-FR"/>
              <a:t>Titre de la slide sur une ou deux lignes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6405" y="1484784"/>
            <a:ext cx="7333192" cy="4105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r-FR" dirty="0"/>
              <a:t>Premier niveau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65163" y="6453336"/>
            <a:ext cx="390000" cy="19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aseline="0">
                <a:solidFill>
                  <a:srgbClr val="87788B"/>
                </a:solidFill>
              </a:defRPr>
            </a:lvl1pPr>
          </a:lstStyle>
          <a:p>
            <a:fld id="{646E7B68-C406-4B5C-B79D-A1CDE10CB85D}" type="slidenum">
              <a:rPr lang="fr-FR" smtClean="0"/>
              <a:pPr/>
              <a:t>‹Nº›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233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9" r:id="rId2"/>
    <p:sldLayoutId id="2147483830" r:id="rId3"/>
    <p:sldLayoutId id="2147483831" r:id="rId4"/>
    <p:sldLayoutId id="2147483832" r:id="rId5"/>
    <p:sldLayoutId id="2147483834" r:id="rId6"/>
    <p:sldLayoutId id="2147483835" r:id="rId7"/>
  </p:sldLayoutIdLst>
  <p:transition>
    <p:fade/>
  </p:transition>
  <p:hf sldNum="0" hdr="0" dt="0"/>
  <p:txStyles>
    <p:titleStyle>
      <a:lvl1pPr algn="l" defTabSz="914400" rtl="0" eaLnBrk="1" latinLnBrk="0" hangingPunct="1">
        <a:lnSpc>
          <a:spcPts val="1900"/>
        </a:lnSpc>
        <a:spcBef>
          <a:spcPct val="0"/>
        </a:spcBef>
        <a:buNone/>
        <a:defRPr sz="1800" kern="1200" cap="all" baseline="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000"/>
        </a:spcBef>
        <a:spcAft>
          <a:spcPts val="200"/>
        </a:spcAft>
        <a:buFontTx/>
        <a:buNone/>
        <a:defRPr sz="1500" kern="1200" cap="none" baseline="0">
          <a:solidFill>
            <a:schemeClr val="accent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200"/>
        </a:spcBef>
        <a:spcAft>
          <a:spcPts val="200"/>
        </a:spcAft>
        <a:buFontTx/>
        <a:buNone/>
        <a:tabLst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87313" indent="-87313" algn="l" defTabSz="914400" rtl="0" eaLnBrk="1" latinLnBrk="0" hangingPunct="1">
        <a:spcBef>
          <a:spcPts val="100"/>
        </a:spcBef>
        <a:spcAft>
          <a:spcPts val="100"/>
        </a:spcAft>
        <a:buFont typeface="Century Gothic" pitchFamily="34" charset="0"/>
        <a:buChar char="-"/>
        <a:defRPr lang="fr-FR" sz="1200" kern="1200" smtClean="0">
          <a:solidFill>
            <a:schemeClr val="tx2"/>
          </a:solidFill>
          <a:latin typeface="+mn-lt"/>
          <a:ea typeface="+mn-ea"/>
          <a:cs typeface="+mn-cs"/>
        </a:defRPr>
      </a:lvl3pPr>
      <a:lvl4pPr marL="536575" indent="-88900" algn="l" defTabSz="914400" rtl="0" eaLnBrk="1" latinLnBrk="0" hangingPunct="1">
        <a:spcBef>
          <a:spcPts val="100"/>
        </a:spcBef>
        <a:spcAft>
          <a:spcPts val="100"/>
        </a:spcAft>
        <a:buSzPct val="100000"/>
        <a:buFont typeface="Century Gothic" pitchFamily="34" charset="0"/>
        <a:buChar char="•"/>
        <a:defRPr lang="fr-FR" sz="1200" kern="1200" smtClean="0">
          <a:solidFill>
            <a:srgbClr val="636363"/>
          </a:solidFill>
          <a:latin typeface="+mn-lt"/>
          <a:ea typeface="+mn-ea"/>
          <a:cs typeface="+mn-cs"/>
        </a:defRPr>
      </a:lvl4pPr>
      <a:lvl5pPr marL="536575" indent="0" algn="l" defTabSz="625475" rtl="0" eaLnBrk="1" latinLnBrk="0" hangingPunct="1">
        <a:spcBef>
          <a:spcPts val="100"/>
        </a:spcBef>
        <a:spcAft>
          <a:spcPts val="100"/>
        </a:spcAft>
        <a:buFontTx/>
        <a:buNone/>
        <a:defRPr lang="fr-FR" sz="1200" kern="1200" smtClean="0">
          <a:solidFill>
            <a:srgbClr val="63636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4571598"/>
            <a:ext cx="9906000" cy="17377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28464" y="1988840"/>
            <a:ext cx="9642723" cy="1983483"/>
          </a:xfrm>
        </p:spPr>
        <p:txBody>
          <a:bodyPr>
            <a:noAutofit/>
          </a:bodyPr>
          <a:lstStyle/>
          <a:p>
            <a:r>
              <a:rPr lang="en-US"/>
              <a:t>POINT Methodology: identifying leverage points </a:t>
            </a:r>
            <a:br>
              <a:rPr lang="en-US"/>
            </a:br>
            <a:r>
              <a:rPr lang="en-US"/>
              <a:t>and developing recommendations</a:t>
            </a:r>
            <a:br>
              <a:rPr lang="en-US"/>
            </a:br>
            <a:endParaRPr lang="fr-FR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2144688" y="4653136"/>
            <a:ext cx="7605756" cy="1056909"/>
          </a:xfrm>
        </p:spPr>
        <p:txBody>
          <a:bodyPr>
            <a:normAutofit/>
          </a:bodyPr>
          <a:lstStyle/>
          <a:p>
            <a:r>
              <a:rPr lang="fr-FR" sz="2600" b="1">
                <a:solidFill>
                  <a:srgbClr val="002060"/>
                </a:solidFill>
              </a:rPr>
              <a:t>Héloïse Berkowitz</a:t>
            </a:r>
            <a:endParaRPr lang="fr-FR" sz="2600" b="1" dirty="0">
              <a:solidFill>
                <a:srgbClr val="002060"/>
              </a:solidFill>
            </a:endParaRPr>
          </a:p>
          <a:p>
            <a:r>
              <a:rPr lang="fr-FR" sz="2000">
                <a:solidFill>
                  <a:srgbClr val="002060"/>
                </a:solidFill>
              </a:rPr>
              <a:t>CNRS, Toulouse School of Management Research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195523" y="5805264"/>
            <a:ext cx="7672385" cy="369570"/>
          </a:xfrm>
        </p:spPr>
        <p:txBody>
          <a:bodyPr>
            <a:normAutofit/>
          </a:bodyPr>
          <a:lstStyle/>
          <a:p>
            <a:r>
              <a:rPr lang="fr-FR" i="1">
                <a:solidFill>
                  <a:srgbClr val="002060"/>
                </a:solidFill>
              </a:rPr>
              <a:t>Joint Research Center, 09/07/2019</a:t>
            </a:r>
            <a:r>
              <a:rPr lang="fr-FR" b="1" dirty="0">
                <a:solidFill>
                  <a:srgbClr val="00206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560220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Why Leverage points and recommendations?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sz="1800"/>
              <a:t>Can achieve two main goals: </a:t>
            </a:r>
          </a:p>
          <a:p>
            <a:pPr marL="285750" indent="-285750">
              <a:buFontTx/>
              <a:buChar char="-"/>
            </a:pPr>
            <a:r>
              <a:rPr lang="fr-FR" sz="1800"/>
              <a:t>To help trigger regime shifts in studied cases</a:t>
            </a:r>
          </a:p>
          <a:p>
            <a:pPr marL="285750" indent="-285750">
              <a:buFontTx/>
              <a:buChar char="-"/>
            </a:pPr>
            <a:r>
              <a:rPr lang="fr-FR" sz="1800"/>
              <a:t>But also to provide levers for other regions (i.e. issue of </a:t>
            </a:r>
            <a:r>
              <a:rPr lang="fr-FR" sz="1800" b="1" i="1"/>
              <a:t>transferability </a:t>
            </a:r>
            <a:r>
              <a:rPr lang="fr-FR" sz="1800"/>
              <a:t>of findings and recommendations)</a:t>
            </a:r>
          </a:p>
          <a:p>
            <a:pPr marL="285750" indent="-285750">
              <a:buFontTx/>
              <a:buChar char="-"/>
            </a:pPr>
            <a:endParaRPr lang="fr-FR" sz="1800"/>
          </a:p>
          <a:p>
            <a:r>
              <a:rPr lang="fr-FR" sz="1800"/>
              <a:t>How do we ensure these analyses can benefit the studied regions as well as others?</a:t>
            </a:r>
          </a:p>
          <a:p>
            <a:pPr marL="285750" indent="-285750">
              <a:buFontTx/>
              <a:buChar char="-"/>
            </a:pPr>
            <a:r>
              <a:rPr lang="fr-FR" sz="1800"/>
              <a:t>Methodology itself that acts as an experiment</a:t>
            </a:r>
          </a:p>
          <a:p>
            <a:pPr marL="285750" indent="-285750">
              <a:buFontTx/>
              <a:buChar char="-"/>
            </a:pPr>
            <a:r>
              <a:rPr lang="fr-FR" sz="1800"/>
              <a:t>Categories / concepts used can be harnessed </a:t>
            </a:r>
          </a:p>
          <a:p>
            <a:pPr marL="285750" indent="-285750">
              <a:buFontTx/>
              <a:buChar char="-"/>
            </a:pPr>
            <a:r>
              <a:rPr lang="fr-FR" sz="1800"/>
              <a:t>Identifying typical trajectories ? That can be used as a basis for analysis of other regions? But then also need to categorize all lagging regions ?</a:t>
            </a:r>
          </a:p>
          <a:p>
            <a:pPr marL="285750" indent="-285750">
              <a:buFontTx/>
              <a:buChar char="-"/>
            </a:pPr>
            <a:r>
              <a:rPr lang="fr-FR" sz="1800"/>
              <a:t>European Platform of initiatives for knowledge sharing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154381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Identifying leverage points?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fr-FR" sz="2000"/>
              <a:t>Some of these levers are quite abstract (1,2,3..)</a:t>
            </a:r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endParaRPr lang="fr-FR" sz="2000"/>
          </a:p>
          <a:p>
            <a:r>
              <a:rPr lang="fr-FR" sz="2000"/>
              <a:t>Could we focus on categories of actors instead?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  <p:pic>
        <p:nvPicPr>
          <p:cNvPr id="6" name="Picture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" t="22658" r="-1"/>
          <a:stretch/>
        </p:blipFill>
        <p:spPr bwMode="auto">
          <a:xfrm>
            <a:off x="1694199" y="1924033"/>
            <a:ext cx="6742437" cy="300993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6650973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Identifying and Leveraging on actors’ positioning/function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/>
              <a:t>Accelerators </a:t>
            </a:r>
            <a:r>
              <a:rPr lang="en-US" sz="1800"/>
              <a:t>: who can be the accelerators and under which form and conditions can they be harnessed (e.g. universities, medias, certain businesses on the value chain, “influencers”)</a:t>
            </a:r>
            <a:endParaRPr lang="fr-FR" sz="18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/>
              <a:t>Facilitators</a:t>
            </a:r>
            <a:r>
              <a:rPr lang="en-US" sz="1800"/>
              <a:t> : who may help co-construct a local vision and disseminate it, how can such capabilities be built if missing?</a:t>
            </a:r>
            <a:endParaRPr lang="fr-FR" sz="18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/>
              <a:t>Followers</a:t>
            </a:r>
            <a:r>
              <a:rPr lang="en-US" sz="1800"/>
              <a:t> : who might they be and can they be transformed into accelerators</a:t>
            </a:r>
            <a:endParaRPr lang="fr-FR" sz="180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b="1"/>
              <a:t>Change opposers/resisters </a:t>
            </a:r>
            <a:r>
              <a:rPr lang="en-US" sz="1800"/>
              <a:t>: where might contestation come from and how can it be bypassed or even positively transformed / this includes an analysis of existing established industries’ lobbying pressures + need to encourage collective action among disruptors (cf case of French crowdlending). Can they be transformed to fill “missing parts”?</a:t>
            </a:r>
            <a:endParaRPr lang="fr-FR" sz="1800"/>
          </a:p>
          <a:p>
            <a:endParaRPr lang="fr-FR" sz="1800"/>
          </a:p>
          <a:p>
            <a:r>
              <a:rPr lang="fr-FR" sz="1800"/>
              <a:t>Also helpful to build the support coalition</a:t>
            </a:r>
          </a:p>
        </p:txBody>
      </p:sp>
    </p:spTree>
    <p:extLst>
      <p:ext uri="{BB962C8B-B14F-4D97-AF65-F5344CB8AC3E}">
        <p14:creationId xmlns:p14="http://schemas.microsoft.com/office/powerpoint/2010/main" val="28251469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838" y="333375"/>
            <a:ext cx="7914530" cy="540000"/>
          </a:xfrm>
        </p:spPr>
        <p:txBody>
          <a:bodyPr/>
          <a:lstStyle/>
          <a:p>
            <a:r>
              <a:rPr lang="fr-FR"/>
              <a:t>From a unilateral top down vision to a shared bottom up vision?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twitter @calamityloise / heloise.berkowitz@tsm-education.fr</a:t>
            </a:r>
            <a:endParaRPr lang="fr-FR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fr-FR" sz="1800"/>
              <a:t>Careful not to impose a top down vision through the reviews</a:t>
            </a:r>
          </a:p>
          <a:p>
            <a:endParaRPr lang="fr-FR" sz="1800"/>
          </a:p>
          <a:p>
            <a:r>
              <a:rPr lang="fr-FR" sz="1800"/>
              <a:t>Which devices allow for stakeholder participation ? To be investigated as leverage points ? (not one single device or policy experiment)</a:t>
            </a:r>
          </a:p>
          <a:p>
            <a:pPr marL="342900" indent="-342900">
              <a:buFontTx/>
              <a:buChar char="-"/>
            </a:pPr>
            <a:r>
              <a:rPr lang="fr-FR" sz="1800" b="1"/>
              <a:t>multi-stakeholder local or regional « meta-organizations »</a:t>
            </a:r>
            <a:r>
              <a:rPr lang="fr-FR" sz="1800"/>
              <a:t>, i.e. flexible, relatively low costs organizations that consists of other organizations (businesses, NGOs, administrations, universities) that facilitate collective decision making processes and adaptive governance (Berkowitz et al 2019) : more than networks, less than institutions, but needs to be bottom up</a:t>
            </a:r>
          </a:p>
          <a:p>
            <a:pPr marL="342900" indent="-342900">
              <a:buFontTx/>
              <a:buChar char="-"/>
            </a:pPr>
            <a:r>
              <a:rPr lang="fr-FR" sz="1800" b="1"/>
              <a:t>Hackathons </a:t>
            </a:r>
            <a:r>
              <a:rPr lang="fr-FR" sz="1800"/>
              <a:t>as forums to trigger grassroot innovations, raise awareness about transition</a:t>
            </a:r>
          </a:p>
          <a:p>
            <a:pPr marL="342900" indent="-342900">
              <a:buFontTx/>
              <a:buChar char="-"/>
            </a:pPr>
            <a:r>
              <a:rPr lang="fr-FR" sz="1800" b="1"/>
              <a:t>European Transition Crowdlending Platform?</a:t>
            </a:r>
            <a:r>
              <a:rPr lang="fr-FR" sz="1800"/>
              <a:t> To tackle credit crunch that SME face &amp; attract investments while engaging European citizens / governance support needed both for the platform and for projects carriers</a:t>
            </a:r>
            <a:endParaRPr lang="fr-FR" sz="1800" b="1"/>
          </a:p>
        </p:txBody>
      </p:sp>
    </p:spTree>
    <p:extLst>
      <p:ext uri="{BB962C8B-B14F-4D97-AF65-F5344CB8AC3E}">
        <p14:creationId xmlns:p14="http://schemas.microsoft.com/office/powerpoint/2010/main" val="218260357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m_eweekdayFirstOfWorkweek val=&quot;2&quot;/&gt;&lt;m_eweekdayFirstOfWeekend val=&quot;7&quot;/&gt;&lt;m_mapectfillschemeMRU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8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plate X CRG">
  <a:themeElements>
    <a:clrScheme name="Personnalisé 5">
      <a:dk1>
        <a:srgbClr val="005A85"/>
      </a:dk1>
      <a:lt1>
        <a:srgbClr val="FFFFFF"/>
      </a:lt1>
      <a:dk2>
        <a:srgbClr val="003E5C"/>
      </a:dk2>
      <a:lt2>
        <a:srgbClr val="9B9B9B"/>
      </a:lt2>
      <a:accent1>
        <a:srgbClr val="5D5653"/>
      </a:accent1>
      <a:accent2>
        <a:srgbClr val="003E5C"/>
      </a:accent2>
      <a:accent3>
        <a:srgbClr val="C9443E"/>
      </a:accent3>
      <a:accent4>
        <a:srgbClr val="4C2C4F"/>
      </a:accent4>
      <a:accent5>
        <a:srgbClr val="98B8B4"/>
      </a:accent5>
      <a:accent6>
        <a:srgbClr val="D2AF24"/>
      </a:accent6>
      <a:hlink>
        <a:srgbClr val="006880"/>
      </a:hlink>
      <a:folHlink>
        <a:srgbClr val="006880"/>
      </a:folHlink>
    </a:clrScheme>
    <a:fontScheme name="X - Ecole Polytechnique">
      <a:majorFont>
        <a:latin typeface="Georgi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ctr">
          <a:defRPr sz="15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HB</Template>
  <TotalTime>26784</TotalTime>
  <Words>389</Words>
  <Application>Microsoft Office PowerPoint</Application>
  <PresentationFormat>A4 (210 x 297 mm)</PresentationFormat>
  <Paragraphs>44</Paragraphs>
  <Slides>5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Georgia</vt:lpstr>
      <vt:lpstr>Times New Roman</vt:lpstr>
      <vt:lpstr>template X CRG</vt:lpstr>
      <vt:lpstr>think-cell Slide</vt:lpstr>
      <vt:lpstr>POINT Methodology: identifying leverage points  and developing recommendations </vt:lpstr>
      <vt:lpstr>Why Leverage points and recommendations?</vt:lpstr>
      <vt:lpstr>Identifying leverage points?</vt:lpstr>
      <vt:lpstr>Identifying and Leveraging on actors’ positioning/function</vt:lpstr>
      <vt:lpstr>From a unilateral top down vision to a shared bottom up vision?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Héloïse Berkowitz</dc:title>
  <dc:creator>Héloïse Berkowitz</dc:creator>
  <dc:description>Version: 20090407</dc:description>
  <cp:lastModifiedBy>Berkowitz , Heloise</cp:lastModifiedBy>
  <cp:revision>1007</cp:revision>
  <cp:lastPrinted>2016-05-02T12:55:00Z</cp:lastPrinted>
  <dcterms:created xsi:type="dcterms:W3CDTF">2014-04-10T19:04:15Z</dcterms:created>
  <dcterms:modified xsi:type="dcterms:W3CDTF">2019-07-09T10:25:54Z</dcterms:modified>
</cp:coreProperties>
</file>