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95" r:id="rId3"/>
    <p:sldMasterId id="2147483730" r:id="rId4"/>
    <p:sldMasterId id="2147483739" r:id="rId5"/>
  </p:sldMasterIdLst>
  <p:notesMasterIdLst>
    <p:notesMasterId r:id="rId21"/>
  </p:notesMasterIdLst>
  <p:handoutMasterIdLst>
    <p:handoutMasterId r:id="rId22"/>
  </p:handoutMasterIdLst>
  <p:sldIdLst>
    <p:sldId id="272" r:id="rId6"/>
    <p:sldId id="257" r:id="rId7"/>
    <p:sldId id="282" r:id="rId8"/>
    <p:sldId id="274" r:id="rId9"/>
    <p:sldId id="275" r:id="rId10"/>
    <p:sldId id="268" r:id="rId11"/>
    <p:sldId id="276" r:id="rId12"/>
    <p:sldId id="277" r:id="rId13"/>
    <p:sldId id="278" r:id="rId14"/>
    <p:sldId id="269" r:id="rId15"/>
    <p:sldId id="273" r:id="rId16"/>
    <p:sldId id="280" r:id="rId17"/>
    <p:sldId id="281" r:id="rId18"/>
    <p:sldId id="270" r:id="rId19"/>
    <p:sldId id="266" r:id="rId20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yenhuis, Theo" initials="N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87084" autoAdjust="0"/>
  </p:normalViewPr>
  <p:slideViewPr>
    <p:cSldViewPr snapToGrid="0" snapToObjects="1">
      <p:cViewPr varScale="1">
        <p:scale>
          <a:sx n="58" d="100"/>
          <a:sy n="58" d="100"/>
        </p:scale>
        <p:origin x="1252" y="5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8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1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1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3" y="922708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2" y="2581251"/>
            <a:ext cx="468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9" y="4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4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63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4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6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4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" y="2406358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51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200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81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264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263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4885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706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625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3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9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5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93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20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582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507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9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414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94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863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677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7629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3131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119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86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49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6149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041467" cy="4116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8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-piè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4809067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31468" y="1916116"/>
            <a:ext cx="4842933" cy="4027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2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32933" y="1916116"/>
            <a:ext cx="10534651" cy="4154487"/>
          </a:xfrm>
          <a:ln w="38100">
            <a:solidFill>
              <a:schemeClr val="accent6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8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12" y="277786"/>
            <a:ext cx="10512789" cy="1043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6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2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2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2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2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2" y="558803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9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9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9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52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5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618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11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3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141" y="1130300"/>
            <a:ext cx="7482392" cy="3763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4" name="Picture 2" descr="E:\Flanders' FOOD\Communicatie\Logo's\Combinatielogo met VLAIO\PartnerlogoVLAIO-FlandersFood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00" y="3456000"/>
            <a:ext cx="427558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8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1613" y="277783"/>
            <a:ext cx="11018881" cy="141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4"/>
          <p:cNvSpPr>
            <a:spLocks noGrp="1"/>
          </p:cNvSpPr>
          <p:nvPr>
            <p:ph type="sldNum" sz="quarter" idx="4"/>
          </p:nvPr>
        </p:nvSpPr>
        <p:spPr>
          <a:xfrm>
            <a:off x="8406645" y="6298965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935" y="1916114"/>
            <a:ext cx="10056284" cy="41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59941" y="292103"/>
            <a:ext cx="10515600" cy="103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54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 Narrow" panose="020B0606020202030204" pitchFamily="34" charset="0"/>
        <a:buChar char="■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88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5000"/>
        <a:buFont typeface="Arial Narrow" panose="020B0606020202030204" pitchFamily="34" charset="0"/>
        <a:buChar char="■"/>
        <a:tabLst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49400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50000"/>
        <a:buFont typeface="Arial Narrow" panose="020B0606020202030204" pitchFamily="34" charset="0"/>
        <a:buChar char="■"/>
        <a:tabLst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21" userDrawn="1">
          <p15:clr>
            <a:srgbClr val="F26B43"/>
          </p15:clr>
        </p15:guide>
        <p15:guide id="2" pos="488" userDrawn="1">
          <p15:clr>
            <a:srgbClr val="F26B43"/>
          </p15:clr>
        </p15:guide>
        <p15:guide id="3" orient="horz" pos="1207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884"/>
          <a:stretch>
            <a:fillRect/>
          </a:stretch>
        </p:blipFill>
        <p:spPr>
          <a:xfrm>
            <a:off x="0" y="0"/>
            <a:ext cx="12192000" cy="6796454"/>
          </a:xfrm>
        </p:spPr>
      </p:pic>
    </p:spTree>
    <p:extLst>
      <p:ext uri="{BB962C8B-B14F-4D97-AF65-F5344CB8AC3E}">
        <p14:creationId xmlns:p14="http://schemas.microsoft.com/office/powerpoint/2010/main" val="286940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7700" y="291510"/>
            <a:ext cx="10896600" cy="993310"/>
          </a:xfrm>
        </p:spPr>
        <p:txBody>
          <a:bodyPr/>
          <a:lstStyle/>
          <a:p>
            <a:pPr algn="ctr"/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business and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projects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8254" y="1621631"/>
            <a:ext cx="10896600" cy="3614738"/>
          </a:xfrm>
        </p:spPr>
        <p:txBody>
          <a:bodyPr/>
          <a:lstStyle/>
          <a:p>
            <a:pPr algn="just"/>
            <a:r>
              <a:rPr lang="en-GB" b="1" dirty="0"/>
              <a:t>Study visits </a:t>
            </a:r>
            <a:r>
              <a:rPr lang="en-GB" dirty="0">
                <a:sym typeface="Wingdings" panose="05000000000000000000" pitchFamily="2" charset="2"/>
              </a:rPr>
              <a:t> involving companies </a:t>
            </a:r>
          </a:p>
          <a:p>
            <a:pPr algn="just"/>
            <a:r>
              <a:rPr lang="en-GB" b="1" dirty="0">
                <a:sym typeface="Wingdings" panose="05000000000000000000" pitchFamily="2" charset="2"/>
              </a:rPr>
              <a:t>Ideation sessions: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dirty="0">
                <a:sym typeface="Wingdings" panose="05000000000000000000" pitchFamily="2" charset="2"/>
              </a:rPr>
              <a:t>Seeding collaborations between agri-food companies and technology &amp; digital solution providers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Voucher calls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GB" sz="2000" dirty="0">
                <a:sym typeface="Wingdings" panose="05000000000000000000" pitchFamily="2" charset="2"/>
              </a:rPr>
              <a:t>Different types of voucher projects</a:t>
            </a:r>
            <a:endParaRPr lang="en-GB" sz="2000" dirty="0"/>
          </a:p>
          <a:p>
            <a:pPr algn="just"/>
            <a:r>
              <a:rPr lang="en-US" dirty="0"/>
              <a:t>Preparing </a:t>
            </a:r>
            <a:r>
              <a:rPr lang="en-US" b="1" dirty="0"/>
              <a:t>matchmaking events + launch of voucher calls</a:t>
            </a:r>
            <a:r>
              <a:rPr lang="en-US" dirty="0"/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Communication towards companies (what’s in it for them?)</a:t>
            </a:r>
          </a:p>
          <a:p>
            <a:pPr algn="just"/>
            <a:r>
              <a:rPr lang="en-US" dirty="0"/>
              <a:t>Working on </a:t>
            </a:r>
            <a:r>
              <a:rPr lang="en-US" b="1" dirty="0"/>
              <a:t>demonstration cases </a:t>
            </a:r>
            <a:r>
              <a:rPr lang="en-US" dirty="0"/>
              <a:t>and </a:t>
            </a:r>
            <a:r>
              <a:rPr lang="en-US" b="1" dirty="0"/>
              <a:t>generic business models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929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/>
              <a:t>igital</a:t>
            </a:r>
            <a:r>
              <a:rPr lang="en-GB" dirty="0"/>
              <a:t> 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en-US" b="1" dirty="0"/>
              <a:t>Sector oriented </a:t>
            </a:r>
            <a:r>
              <a:rPr lang="en-US" dirty="0"/>
              <a:t>partnership: Agri-food industry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In the end all digital services and technologies might be relevant for our sector!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Developed a </a:t>
            </a:r>
            <a:r>
              <a:rPr lang="en-US" b="1" dirty="0"/>
              <a:t>5-step model </a:t>
            </a:r>
            <a:r>
              <a:rPr lang="en-US" dirty="0"/>
              <a:t>to introduce technologies in the agri-food industry </a:t>
            </a:r>
            <a:r>
              <a:rPr lang="en-US" dirty="0">
                <a:sym typeface="Wingdings" panose="05000000000000000000" pitchFamily="2" charset="2"/>
              </a:rPr>
              <a:t> not linked to specific technology: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Awareness creation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Building trust zone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Validation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Implementation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/>
              <a:t>Leverage: via testimonials and living labs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7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23F2BF1-0E71-45DF-BDE0-C244C8FF5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5" b="4183"/>
          <a:stretch/>
        </p:blipFill>
        <p:spPr>
          <a:xfrm>
            <a:off x="1164968" y="1002534"/>
            <a:ext cx="9156986" cy="507877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9042AE1-BF81-429B-A5C6-769DC90DF74D}"/>
              </a:ext>
            </a:extLst>
          </p:cNvPr>
          <p:cNvSpPr txBox="1"/>
          <p:nvPr/>
        </p:nvSpPr>
        <p:spPr>
          <a:xfrm>
            <a:off x="878530" y="204224"/>
            <a:ext cx="109756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93B37"/>
                </a:solidFill>
                <a:latin typeface="Verdana"/>
                <a:cs typeface="Verdana"/>
              </a:rPr>
              <a:t>What is added value and contribution of the Partnership?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2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D</a:t>
            </a:r>
            <a:r>
              <a:rPr lang="en-GB" dirty="0" err="1"/>
              <a:t>igital</a:t>
            </a:r>
            <a:r>
              <a:rPr lang="en-GB" dirty="0"/>
              <a:t> services and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en-US" b="1" dirty="0"/>
              <a:t>And also: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Mapping </a:t>
            </a:r>
            <a:r>
              <a:rPr lang="en-US" sz="2400" dirty="0"/>
              <a:t>of technology &amp; digital solution providers (CRAFT tool)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Operational handbook </a:t>
            </a:r>
            <a:r>
              <a:rPr lang="en-US" sz="2400" dirty="0"/>
              <a:t>of network of living labs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Tech catalogue </a:t>
            </a:r>
            <a:r>
              <a:rPr lang="en-US" sz="2400" dirty="0">
                <a:sym typeface="Wingdings" panose="05000000000000000000" pitchFamily="2" charset="2"/>
              </a:rPr>
              <a:t> linked to CRAFT tool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Training</a:t>
            </a:r>
            <a:r>
              <a:rPr lang="en-US" sz="2400" dirty="0"/>
              <a:t> and workshops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Ask@ service</a:t>
            </a:r>
          </a:p>
          <a:p>
            <a:pPr marL="457200" lvl="1" indent="0" algn="just">
              <a:buNone/>
            </a:pPr>
            <a:endParaRPr lang="en-US" sz="2400" b="1" dirty="0"/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en-US" sz="2400" b="1" dirty="0"/>
              <a:t> </a:t>
            </a:r>
            <a:r>
              <a:rPr lang="en-US" sz="2400" dirty="0"/>
              <a:t>Set-up in the framework of </a:t>
            </a:r>
            <a:r>
              <a:rPr lang="en-US" sz="2400" dirty="0" err="1"/>
              <a:t>Connsensys</a:t>
            </a:r>
            <a:r>
              <a:rPr lang="en-US" sz="2400" dirty="0"/>
              <a:t> and/or S3FOOD 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en-US" sz="2400" dirty="0"/>
              <a:t> Successful services will be continued in the framework of ‘Smart Sensors 4 Agri-food’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dirty="0"/>
              <a:t>Future plans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4446" y="1600046"/>
            <a:ext cx="11603940" cy="4260927"/>
          </a:xfrm>
        </p:spPr>
        <p:txBody>
          <a:bodyPr/>
          <a:lstStyle/>
          <a:p>
            <a:r>
              <a:rPr lang="en-US" b="1" dirty="0"/>
              <a:t>Continue the good work </a:t>
            </a:r>
            <a:r>
              <a:rPr lang="en-US" dirty="0"/>
              <a:t>linked to </a:t>
            </a:r>
            <a:r>
              <a:rPr lang="en-US" dirty="0" err="1"/>
              <a:t>Connsensys</a:t>
            </a:r>
            <a:r>
              <a:rPr lang="en-US" dirty="0"/>
              <a:t> &amp; S3FOOD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b="1" dirty="0"/>
              <a:t>First Steering Committee meeting </a:t>
            </a:r>
            <a:r>
              <a:rPr lang="en-US" dirty="0"/>
              <a:t>of ‘Smart Sensors 4 Agri-food’: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Feb ’20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Annual workplan will be prepared prior to the meeting</a:t>
            </a:r>
            <a:endParaRPr lang="en-US" dirty="0"/>
          </a:p>
          <a:p>
            <a:r>
              <a:rPr lang="cs-CZ" b="1" dirty="0"/>
              <a:t>What </a:t>
            </a:r>
            <a:r>
              <a:rPr lang="en-GB" b="1" dirty="0"/>
              <a:t>support is needed and is currently lacking</a:t>
            </a:r>
            <a:r>
              <a:rPr lang="cs-CZ" b="1" dirty="0"/>
              <a:t>?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More visibility </a:t>
            </a:r>
            <a:r>
              <a:rPr lang="en-US" sz="2400" dirty="0"/>
              <a:t>of the agri-food partnerships: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Branding and communication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Website more interactive and up-to-date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Newsletter articles? Social media?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Guidance towards </a:t>
            </a:r>
            <a:r>
              <a:rPr lang="en-US" sz="2400" b="1" dirty="0"/>
              <a:t>relevant calls and topics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742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288972" y="4248537"/>
            <a:ext cx="8918643" cy="1231106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Veerle Rijckaert</a:t>
            </a:r>
          </a:p>
          <a:p>
            <a:pPr algn="ctr"/>
            <a:r>
              <a:rPr lang="en-US" sz="24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Development &amp; Internationalization Manager</a:t>
            </a:r>
            <a:endParaRPr lang="en-GB" sz="24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veerle.rijckaert@flandersfood.com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/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14EC4-141F-4C99-941E-1C18D239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29" y="378443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6921"/>
            <a:ext cx="12192000" cy="1244687"/>
          </a:xfrm>
        </p:spPr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Smart Sensors 4 Agri-food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81944" y="2799761"/>
            <a:ext cx="7112001" cy="430302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Veerle Rijckaert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81944" y="4593147"/>
            <a:ext cx="7112001" cy="356859"/>
          </a:xfrm>
        </p:spPr>
        <p:txBody>
          <a:bodyPr/>
          <a:lstStyle/>
          <a:p>
            <a:r>
              <a:rPr lang="en-US" sz="2400" dirty="0"/>
              <a:t>Flanders’ FOOD, spearhead cluster for the </a:t>
            </a:r>
          </a:p>
          <a:p>
            <a:r>
              <a:rPr lang="en-US" sz="2400" dirty="0"/>
              <a:t>agri-food industry in Flanders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21F04-F09C-488D-B6E8-364E2C8C3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690" y="2111608"/>
            <a:ext cx="1554615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8A2BD4-2F90-4ABF-9D93-61F820DC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CB91B-E3E7-456B-9C8F-111B96998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" r="1335"/>
          <a:stretch/>
        </p:blipFill>
        <p:spPr>
          <a:xfrm>
            <a:off x="1641514" y="0"/>
            <a:ext cx="889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65300"/>
            <a:ext cx="11475915" cy="3614738"/>
          </a:xfrm>
        </p:spPr>
        <p:txBody>
          <a:bodyPr/>
          <a:lstStyle/>
          <a:p>
            <a:r>
              <a:rPr lang="en-US" dirty="0"/>
              <a:t>2 approved and running projects: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64AF7A2D-57EE-4CF7-88FA-007E8FF700A9}"/>
              </a:ext>
            </a:extLst>
          </p:cNvPr>
          <p:cNvSpPr txBox="1">
            <a:spLocks/>
          </p:cNvSpPr>
          <p:nvPr/>
        </p:nvSpPr>
        <p:spPr>
          <a:xfrm>
            <a:off x="6304984" y="625917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rgbClr val="ABD0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ABD03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ABD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F5C6132-D4B6-4A62-8B1D-D19CB15C3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72" y="2476619"/>
            <a:ext cx="1704558" cy="168937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69DCAAC-07FD-4FD1-8B94-B319C5398C26}"/>
              </a:ext>
            </a:extLst>
          </p:cNvPr>
          <p:cNvSpPr/>
          <p:nvPr/>
        </p:nvSpPr>
        <p:spPr>
          <a:xfrm>
            <a:off x="3300029" y="2557567"/>
            <a:ext cx="203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latin typeface="Verdana "/>
              </a:rPr>
              <a:t>Connecting smart sensor systems for the food industry</a:t>
            </a:r>
          </a:p>
          <a:p>
            <a:r>
              <a:rPr lang="en-US" sz="1500" b="1" dirty="0">
                <a:solidFill>
                  <a:srgbClr val="0070C0"/>
                </a:solidFill>
                <a:latin typeface="Verdana "/>
              </a:rPr>
              <a:t>COSME</a:t>
            </a:r>
          </a:p>
          <a:p>
            <a:r>
              <a:rPr lang="en-US" sz="1500" b="1" dirty="0">
                <a:solidFill>
                  <a:srgbClr val="0070C0"/>
                </a:solidFill>
                <a:latin typeface="Verdana "/>
              </a:rPr>
              <a:t>1/11/’18 – 31/10/’20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1D83FC-71BE-4513-AAFC-2DDEEE4ED7E1}"/>
              </a:ext>
            </a:extLst>
          </p:cNvPr>
          <p:cNvSpPr/>
          <p:nvPr/>
        </p:nvSpPr>
        <p:spPr>
          <a:xfrm>
            <a:off x="8446204" y="2211319"/>
            <a:ext cx="23164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D8C87"/>
                </a:solidFill>
                <a:latin typeface="Verdana "/>
              </a:rPr>
              <a:t>Smart sensor systems for food safety, quality control and resource efficiency in the food processing industry </a:t>
            </a:r>
          </a:p>
          <a:p>
            <a:r>
              <a:rPr lang="en-US" sz="1500" b="1" dirty="0">
                <a:solidFill>
                  <a:srgbClr val="1D8C87"/>
                </a:solidFill>
                <a:latin typeface="Verdana "/>
              </a:rPr>
              <a:t>INNOSUP</a:t>
            </a:r>
          </a:p>
          <a:p>
            <a:r>
              <a:rPr lang="en-US" sz="1500" b="1" dirty="0">
                <a:solidFill>
                  <a:srgbClr val="1D8C87"/>
                </a:solidFill>
                <a:latin typeface="Verdana "/>
              </a:rPr>
              <a:t>1/05/’19 – 30/04/’22</a:t>
            </a:r>
          </a:p>
        </p:txBody>
      </p:sp>
      <p:pic>
        <p:nvPicPr>
          <p:cNvPr id="32" name="Graphic 31" descr="Map with pin">
            <a:extLst>
              <a:ext uri="{FF2B5EF4-FFF2-40B4-BE49-F238E27FC236}">
                <a16:creationId xmlns:a16="http://schemas.microsoft.com/office/drawing/2014/main" id="{C7C279B1-A620-4061-BB42-7267CBB4F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1147" y="4645712"/>
            <a:ext cx="914400" cy="914400"/>
          </a:xfrm>
          <a:prstGeom prst="rect">
            <a:avLst/>
          </a:prstGeom>
        </p:spPr>
      </p:pic>
      <p:pic>
        <p:nvPicPr>
          <p:cNvPr id="33" name="Graphic 32" descr="Network">
            <a:extLst>
              <a:ext uri="{FF2B5EF4-FFF2-40B4-BE49-F238E27FC236}">
                <a16:creationId xmlns:a16="http://schemas.microsoft.com/office/drawing/2014/main" id="{17B4C078-6CE1-4184-AF42-F3E5CB36E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3647" y="4625674"/>
            <a:ext cx="914400" cy="914400"/>
          </a:xfrm>
          <a:prstGeom prst="rect">
            <a:avLst/>
          </a:prstGeom>
        </p:spPr>
      </p:pic>
      <p:pic>
        <p:nvPicPr>
          <p:cNvPr id="34" name="Graphic 33" descr="Handshake">
            <a:extLst>
              <a:ext uri="{FF2B5EF4-FFF2-40B4-BE49-F238E27FC236}">
                <a16:creationId xmlns:a16="http://schemas.microsoft.com/office/drawing/2014/main" id="{D38CDE57-EAE4-4BE3-8378-29431F239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787" y="4663491"/>
            <a:ext cx="914400" cy="9144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61EF69C-3917-4587-84D4-531D74222607}"/>
              </a:ext>
            </a:extLst>
          </p:cNvPr>
          <p:cNvSpPr/>
          <p:nvPr/>
        </p:nvSpPr>
        <p:spPr>
          <a:xfrm>
            <a:off x="1462237" y="5424468"/>
            <a:ext cx="908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Verdana "/>
              </a:rPr>
              <a:t>Strategy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Verdana "/>
              </a:rPr>
              <a:t>Roadmap</a:t>
            </a:r>
            <a:endParaRPr lang="nl-BE" sz="1200" dirty="0">
              <a:solidFill>
                <a:srgbClr val="0070C0"/>
              </a:solidFill>
              <a:latin typeface="Verdana 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56B230-D441-4E6C-AC29-29E40FA5E78E}"/>
              </a:ext>
            </a:extLst>
          </p:cNvPr>
          <p:cNvSpPr/>
          <p:nvPr/>
        </p:nvSpPr>
        <p:spPr>
          <a:xfrm>
            <a:off x="2306019" y="5443319"/>
            <a:ext cx="113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Verdana "/>
              </a:rPr>
              <a:t>EU network living labs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F8DCB8-6546-4442-BBCD-4239F9CBF9B7}"/>
              </a:ext>
            </a:extLst>
          </p:cNvPr>
          <p:cNvSpPr/>
          <p:nvPr/>
        </p:nvSpPr>
        <p:spPr>
          <a:xfrm>
            <a:off x="3354465" y="5443318"/>
            <a:ext cx="121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Verdana "/>
              </a:rPr>
              <a:t>Study visits </a:t>
            </a:r>
          </a:p>
          <a:p>
            <a:pPr algn="r"/>
            <a:r>
              <a:rPr lang="en-US" sz="1200" dirty="0">
                <a:solidFill>
                  <a:srgbClr val="0070C0"/>
                </a:solidFill>
                <a:latin typeface="Verdana "/>
              </a:rPr>
              <a:t>Matchmaking</a:t>
            </a:r>
          </a:p>
        </p:txBody>
      </p:sp>
      <p:pic>
        <p:nvPicPr>
          <p:cNvPr id="39" name="Graphic 38" descr="Eye">
            <a:extLst>
              <a:ext uri="{FF2B5EF4-FFF2-40B4-BE49-F238E27FC236}">
                <a16:creationId xmlns:a16="http://schemas.microsoft.com/office/drawing/2014/main" id="{65CD51BF-72B0-4BC0-AD16-3346954A42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2181" y="4761332"/>
            <a:ext cx="771344" cy="7713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C9915B1-481E-48D2-822F-EA5D99E7AB7E}"/>
              </a:ext>
            </a:extLst>
          </p:cNvPr>
          <p:cNvSpPr/>
          <p:nvPr/>
        </p:nvSpPr>
        <p:spPr>
          <a:xfrm>
            <a:off x="4585078" y="5418961"/>
            <a:ext cx="73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70C0"/>
                </a:solidFill>
                <a:latin typeface="Verdana "/>
              </a:rPr>
              <a:t>Demo cases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C363E1-2DD5-4E74-B133-822FD22AC40D}"/>
              </a:ext>
            </a:extLst>
          </p:cNvPr>
          <p:cNvSpPr/>
          <p:nvPr/>
        </p:nvSpPr>
        <p:spPr>
          <a:xfrm>
            <a:off x="6659271" y="5018369"/>
            <a:ext cx="4070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1D8C87"/>
                </a:solidFill>
                <a:latin typeface="Verdana "/>
              </a:rPr>
              <a:t>Vouchers (€) for SMEs </a:t>
            </a:r>
            <a:r>
              <a:rPr lang="en-US" sz="1500" dirty="0">
                <a:solidFill>
                  <a:srgbClr val="1D8C87"/>
                </a:solidFill>
                <a:latin typeface="Verdana "/>
              </a:rPr>
              <a:t>- 2 open calls: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8C87"/>
                </a:solidFill>
                <a:latin typeface="Verdana "/>
              </a:rPr>
              <a:t>€ 5 </a:t>
            </a:r>
            <a:r>
              <a:rPr lang="en-US" sz="1500" dirty="0" err="1">
                <a:solidFill>
                  <a:srgbClr val="1D8C87"/>
                </a:solidFill>
                <a:latin typeface="Verdana "/>
              </a:rPr>
              <a:t>mio</a:t>
            </a:r>
            <a:r>
              <a:rPr lang="en-US" sz="1500" dirty="0">
                <a:solidFill>
                  <a:srgbClr val="1D8C87"/>
                </a:solidFill>
                <a:latin typeface="Verdana "/>
              </a:rPr>
              <a:t> </a:t>
            </a:r>
            <a:r>
              <a:rPr lang="en-US" sz="1500" dirty="0">
                <a:solidFill>
                  <a:srgbClr val="1D8C87"/>
                </a:solidFill>
                <a:latin typeface="Verdana "/>
                <a:sym typeface="Wingdings" panose="05000000000000000000" pitchFamily="2" charset="2"/>
              </a:rPr>
              <a:t> 79% for SMEs</a:t>
            </a:r>
            <a:endParaRPr lang="en-US" sz="1500" dirty="0">
              <a:solidFill>
                <a:srgbClr val="1D8C87"/>
              </a:solidFill>
              <a:latin typeface="Verdana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8C87"/>
                </a:solidFill>
                <a:latin typeface="Verdana "/>
              </a:rPr>
              <a:t>Direct (vouchers): € 2.875.000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8C87"/>
                </a:solidFill>
                <a:latin typeface="Verdana "/>
              </a:rPr>
              <a:t>Max € 60.000 / SME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E4143B4-0026-4A75-9ACD-FD46BFC15814}"/>
              </a:ext>
            </a:extLst>
          </p:cNvPr>
          <p:cNvGrpSpPr/>
          <p:nvPr/>
        </p:nvGrpSpPr>
        <p:grpSpPr>
          <a:xfrm>
            <a:off x="7049987" y="4193813"/>
            <a:ext cx="2946513" cy="926878"/>
            <a:chOff x="5174658" y="4305199"/>
            <a:chExt cx="2946513" cy="926878"/>
          </a:xfrm>
          <a:solidFill>
            <a:schemeClr val="accent2"/>
          </a:solidFill>
        </p:grpSpPr>
        <p:pic>
          <p:nvPicPr>
            <p:cNvPr id="35" name="Graphic 34" descr="Bank Check">
              <a:extLst>
                <a:ext uri="{FF2B5EF4-FFF2-40B4-BE49-F238E27FC236}">
                  <a16:creationId xmlns:a16="http://schemas.microsoft.com/office/drawing/2014/main" id="{10C653C0-764C-4775-A7E6-56D3D670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74658" y="4317677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Bank Check">
              <a:extLst>
                <a:ext uri="{FF2B5EF4-FFF2-40B4-BE49-F238E27FC236}">
                  <a16:creationId xmlns:a16="http://schemas.microsoft.com/office/drawing/2014/main" id="{B8621532-A02F-4166-BB17-4A03F894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06771" y="4305199"/>
              <a:ext cx="914400" cy="914400"/>
            </a:xfrm>
            <a:prstGeom prst="rect">
              <a:avLst/>
            </a:prstGeom>
          </p:spPr>
        </p:pic>
        <p:pic>
          <p:nvPicPr>
            <p:cNvPr id="43" name="Graphic 42" descr="Bank Check">
              <a:extLst>
                <a:ext uri="{FF2B5EF4-FFF2-40B4-BE49-F238E27FC236}">
                  <a16:creationId xmlns:a16="http://schemas.microsoft.com/office/drawing/2014/main" id="{729F649D-F8C0-4DEB-BC2D-5A0AC5F2F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05258" y="4308121"/>
              <a:ext cx="914400" cy="914400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C6F7BBD-968F-4A65-93C4-069B045D8CC4}"/>
              </a:ext>
            </a:extLst>
          </p:cNvPr>
          <p:cNvSpPr/>
          <p:nvPr/>
        </p:nvSpPr>
        <p:spPr bwMode="auto">
          <a:xfrm>
            <a:off x="1344066" y="2231363"/>
            <a:ext cx="4070493" cy="3802669"/>
          </a:xfrm>
          <a:prstGeom prst="rect">
            <a:avLst/>
          </a:prstGeom>
          <a:noFill/>
          <a:ln w="38100" cap="flat" cmpd="sng" algn="ctr">
            <a:solidFill>
              <a:srgbClr val="093B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5A69B6-B0D4-409A-8A88-E20B4DB32D2B}"/>
              </a:ext>
            </a:extLst>
          </p:cNvPr>
          <p:cNvSpPr/>
          <p:nvPr/>
        </p:nvSpPr>
        <p:spPr bwMode="auto">
          <a:xfrm>
            <a:off x="6621423" y="2185174"/>
            <a:ext cx="4030983" cy="3848858"/>
          </a:xfrm>
          <a:prstGeom prst="rect">
            <a:avLst/>
          </a:prstGeom>
          <a:noFill/>
          <a:ln w="38100" cap="flat" cmpd="sng" algn="ctr">
            <a:solidFill>
              <a:srgbClr val="093B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6B19E543-53A8-4BF4-AD19-19811EC8B193}"/>
              </a:ext>
            </a:extLst>
          </p:cNvPr>
          <p:cNvSpPr/>
          <p:nvPr/>
        </p:nvSpPr>
        <p:spPr bwMode="auto">
          <a:xfrm>
            <a:off x="5679173" y="4112314"/>
            <a:ext cx="738420" cy="330545"/>
          </a:xfrm>
          <a:prstGeom prst="rightArrow">
            <a:avLst/>
          </a:prstGeom>
          <a:solidFill>
            <a:srgbClr val="1D8C87"/>
          </a:solidFill>
          <a:ln w="9525" cap="flat" cmpd="sng" algn="ctr">
            <a:solidFill>
              <a:srgbClr val="1D8C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4C7235"/>
              </a:solidFill>
              <a:effectLst/>
              <a:uLnTx/>
              <a:uFillTx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05A282B5-2564-42F3-84B0-9A3BF5604E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74" b="99733" l="267" r="97861">
                        <a14:foregroundMark x1="49198" y1="20321" x2="49198" y2="20321"/>
                        <a14:foregroundMark x1="72460" y1="9091" x2="72460" y2="9091"/>
                        <a14:foregroundMark x1="55615" y1="9626" x2="55615" y2="9626"/>
                        <a14:foregroundMark x1="40642" y1="6952" x2="40642" y2="6952"/>
                        <a14:foregroundMark x1="50535" y1="2674" x2="50535" y2="2674"/>
                        <a14:foregroundMark x1="50535" y1="2674" x2="50535" y2="2674"/>
                        <a14:foregroundMark x1="55615" y1="53743" x2="55615" y2="53743"/>
                        <a14:foregroundMark x1="74599" y1="52139" x2="74599" y2="52139"/>
                        <a14:foregroundMark x1="71925" y1="52139" x2="71925" y2="52139"/>
                        <a14:foregroundMark x1="71925" y1="55882" x2="71925" y2="55882"/>
                        <a14:foregroundMark x1="93850" y1="59358" x2="93850" y2="59358"/>
                        <a14:foregroundMark x1="73262" y1="68449" x2="73262" y2="68449"/>
                        <a14:foregroundMark x1="63369" y1="94652" x2="63369" y2="94652"/>
                        <a14:foregroundMark x1="69786" y1="71390" x2="69786" y2="71390"/>
                        <a14:foregroundMark x1="14973" y1="55882" x2="14973" y2="55882"/>
                        <a14:foregroundMark x1="5080" y1="51604" x2="5080" y2="51604"/>
                        <a14:foregroundMark x1="13636" y1="29412" x2="13636" y2="29412"/>
                        <a14:foregroundMark x1="13636" y1="29412" x2="13636" y2="29412"/>
                        <a14:foregroundMark x1="11497" y1="29412" x2="11497" y2="29412"/>
                        <a14:foregroundMark x1="49733" y1="26738" x2="49733" y2="26738"/>
                        <a14:foregroundMark x1="49733" y1="33690" x2="49733" y2="33690"/>
                        <a14:foregroundMark x1="39305" y1="45722" x2="39305" y2="45722"/>
                        <a14:foregroundMark x1="36364" y1="55882" x2="36364" y2="55882"/>
                        <a14:foregroundMark x1="51872" y1="58556" x2="51872" y2="58556"/>
                        <a14:foregroundMark x1="64706" y1="67914" x2="64706" y2="67914"/>
                        <a14:foregroundMark x1="64706" y1="93316" x2="64706" y2="93316"/>
                        <a14:foregroundMark x1="76738" y1="80481" x2="76738" y2="80481"/>
                        <a14:foregroundMark x1="76738" y1="79947" x2="76738" y2="79947"/>
                        <a14:foregroundMark x1="64706" y1="73529" x2="64706" y2="73529"/>
                        <a14:foregroundMark x1="59626" y1="63636" x2="59626" y2="63636"/>
                        <a14:foregroundMark x1="59626" y1="66310" x2="59626" y2="66310"/>
                        <a14:foregroundMark x1="51337" y1="88503" x2="51337" y2="88503"/>
                        <a14:foregroundMark x1="54011" y1="99733" x2="54011" y2="99733"/>
                        <a14:foregroundMark x1="56150" y1="50802" x2="56150" y2="50802"/>
                        <a14:foregroundMark x1="89572" y1="49465" x2="89572" y2="49465"/>
                        <a14:foregroundMark x1="95989" y1="54278" x2="95989" y2="54278"/>
                        <a14:foregroundMark x1="9358" y1="53743" x2="9358" y2="53743"/>
                        <a14:foregroundMark x1="24332" y1="43583" x2="24332" y2="43583"/>
                        <a14:foregroundMark x1="9358" y1="44385" x2="9358" y2="44385"/>
                        <a14:foregroundMark x1="9358" y1="50000" x2="9358" y2="50000"/>
                        <a14:foregroundMark x1="34225" y1="46524" x2="34225" y2="46524"/>
                        <a14:foregroundMark x1="41444" y1="54278" x2="41444" y2="54278"/>
                        <a14:foregroundMark x1="41444" y1="52139" x2="41444" y2="52139"/>
                        <a14:foregroundMark x1="49198" y1="51604" x2="49198" y2="51604"/>
                        <a14:foregroundMark x1="49198" y1="51604" x2="49198" y2="51604"/>
                        <a14:foregroundMark x1="98128" y1="48663" x2="98128" y2="48663"/>
                        <a14:foregroundMark x1="267" y1="50802" x2="267" y2="50802"/>
                        <a14:foregroundMark x1="2406" y1="52941" x2="2406" y2="52941"/>
                        <a14:foregroundMark x1="2406" y1="52941" x2="2406" y2="52941"/>
                        <a14:foregroundMark x1="802" y1="55080" x2="802" y2="55080"/>
                        <a14:foregroundMark x1="802" y1="55080" x2="802" y2="55080"/>
                        <a14:foregroundMark x1="12834" y1="50000" x2="12834" y2="50000"/>
                        <a14:foregroundMark x1="12834" y1="48663" x2="12834" y2="48663"/>
                        <a14:foregroundMark x1="9358" y1="45722" x2="9358" y2="45722"/>
                        <a14:foregroundMark x1="8824" y1="45722" x2="8824" y2="45722"/>
                        <a14:foregroundMark x1="6684" y1="45722" x2="6684" y2="45722"/>
                        <a14:foregroundMark x1="8824" y1="45722" x2="8824" y2="45722"/>
                        <a14:foregroundMark x1="11497" y1="43048" x2="11497" y2="43048"/>
                        <a14:foregroundMark x1="10963" y1="43048" x2="10963" y2="43048"/>
                        <a14:foregroundMark x1="10963" y1="43048" x2="10963" y2="43048"/>
                        <a14:foregroundMark x1="8824" y1="44385" x2="8824" y2="44385"/>
                        <a14:foregroundMark x1="8824" y1="44385" x2="8824" y2="44385"/>
                        <a14:foregroundMark x1="5882" y1="53743" x2="5882" y2="53743"/>
                        <a14:foregroundMark x1="27807" y1="52941" x2="27807" y2="52941"/>
                        <a14:foregroundMark x1="27807" y1="52941" x2="27807" y2="52941"/>
                        <a14:foregroundMark x1="27807" y1="58021" x2="27807" y2="58021"/>
                        <a14:foregroundMark x1="44118" y1="50000" x2="44118" y2="50000"/>
                        <a14:foregroundMark x1="35561" y1="50000" x2="35561" y2="50000"/>
                        <a14:foregroundMark x1="35561" y1="48663" x2="35561" y2="48663"/>
                        <a14:foregroundMark x1="37166" y1="45722" x2="37166" y2="45722"/>
                        <a14:foregroundMark x1="39840" y1="43583" x2="39840" y2="43583"/>
                        <a14:foregroundMark x1="35027" y1="42246" x2="35027" y2="42246"/>
                        <a14:foregroundMark x1="59626" y1="52941" x2="59626" y2="52941"/>
                        <a14:foregroundMark x1="59091" y1="45722" x2="59091" y2="45722"/>
                        <a14:foregroundMark x1="51872" y1="45722" x2="51872" y2="45722"/>
                        <a14:foregroundMark x1="2941" y1="47861" x2="2941" y2="47861"/>
                        <a14:foregroundMark x1="25134" y1="45722" x2="25134" y2="45722"/>
                        <a14:foregroundMark x1="25134" y1="50802" x2="25134" y2="50802"/>
                        <a14:foregroundMark x1="26471" y1="57219" x2="26471" y2="57219"/>
                        <a14:foregroundMark x1="25668" y1="54278" x2="25668" y2="54278"/>
                        <a14:foregroundMark x1="25668" y1="42246" x2="25668" y2="42246"/>
                        <a14:foregroundMark x1="25668" y1="44385" x2="25668" y2="44385"/>
                        <a14:foregroundMark x1="25668" y1="47326" x2="25668" y2="47326"/>
                        <a14:foregroundMark x1="5882" y1="48663" x2="5882" y2="48663"/>
                        <a14:foregroundMark x1="8824" y1="41711" x2="8824" y2="41711"/>
                        <a14:foregroundMark x1="8824" y1="41711" x2="8824" y2="41711"/>
                        <a14:foregroundMark x1="27273" y1="43583" x2="27273" y2="43583"/>
                        <a14:foregroundMark x1="28610" y1="53743" x2="28610" y2="53743"/>
                        <a14:foregroundMark x1="55615" y1="44385" x2="55615" y2="44385"/>
                        <a14:foregroundMark x1="55615" y1="44385" x2="55615" y2="44385"/>
                        <a14:foregroundMark x1="58289" y1="55080" x2="58289" y2="55080"/>
                        <a14:foregroundMark x1="49198" y1="57219" x2="49198" y2="57219"/>
                        <a14:foregroundMark x1="49198" y1="48663" x2="49198" y2="48663"/>
                        <a14:foregroundMark x1="74599" y1="47326" x2="74599" y2="47326"/>
                        <a14:foregroundMark x1="68182" y1="42246" x2="68182" y2="42246"/>
                        <a14:foregroundMark x1="68182" y1="43048" x2="68182" y2="43048"/>
                        <a14:foregroundMark x1="68182" y1="53743" x2="68182" y2="53743"/>
                        <a14:foregroundMark x1="64706" y1="55080" x2="64706" y2="55080"/>
                        <a14:foregroundMark x1="64706" y1="58021" x2="64706" y2="58021"/>
                        <a14:foregroundMark x1="80214" y1="52139" x2="80214" y2="52139"/>
                        <a14:foregroundMark x1="80214" y1="52139" x2="80214" y2="52139"/>
                        <a14:foregroundMark x1="90107" y1="52139" x2="90107" y2="52139"/>
                        <a14:foregroundMark x1="86631" y1="43048" x2="86631" y2="43048"/>
                        <a14:foregroundMark x1="86631" y1="45722" x2="86631" y2="45722"/>
                        <a14:foregroundMark x1="86631" y1="45722" x2="86631" y2="45722"/>
                        <a14:foregroundMark x1="86631" y1="45722" x2="86631" y2="45722"/>
                        <a14:foregroundMark x1="90107" y1="45722" x2="90107" y2="45722"/>
                        <a14:foregroundMark x1="92246" y1="48663" x2="92246" y2="48663"/>
                        <a14:foregroundMark x1="90909" y1="50000" x2="90909" y2="50000"/>
                        <a14:foregroundMark x1="86096" y1="58021" x2="86096" y2="58021"/>
                        <a14:foregroundMark x1="86096" y1="58021" x2="86096" y2="58021"/>
                        <a14:foregroundMark x1="82353" y1="47326" x2="82353" y2="47326"/>
                        <a14:foregroundMark x1="74064" y1="40909" x2="74064" y2="40909"/>
                        <a14:foregroundMark x1="72460" y1="55080" x2="72460" y2="55080"/>
                        <a14:foregroundMark x1="64706" y1="50000" x2="64706" y2="50000"/>
                        <a14:foregroundMark x1="82353" y1="48663" x2="82353" y2="48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99" y="2350369"/>
            <a:ext cx="1554041" cy="15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7" grpId="0"/>
      <p:bldP spid="38" grpId="0"/>
      <p:bldP spid="40" grpId="0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30480" y="258459"/>
            <a:ext cx="10896600" cy="993310"/>
          </a:xfrm>
        </p:spPr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8042" y="1621631"/>
            <a:ext cx="11475915" cy="3614738"/>
          </a:xfrm>
        </p:spPr>
        <p:txBody>
          <a:bodyPr/>
          <a:lstStyle/>
          <a:p>
            <a:r>
              <a:rPr lang="en-GB" b="1" dirty="0"/>
              <a:t>Accomplishments</a:t>
            </a:r>
            <a:r>
              <a:rPr lang="en-GB" dirty="0"/>
              <a:t> in the framework of these 2 projects: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/>
              <a:t>Partnership Agreement </a:t>
            </a:r>
            <a:r>
              <a:rPr lang="en-GB" sz="2400" dirty="0"/>
              <a:t>(in the process of signing) – see further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Detailed </a:t>
            </a:r>
            <a:r>
              <a:rPr lang="en-GB" sz="2400" b="1" dirty="0" err="1"/>
              <a:t>inventorization</a:t>
            </a:r>
            <a:r>
              <a:rPr lang="en-GB" sz="2400" dirty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/>
              <a:t>Needs agri-food companies related to digitalization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/>
              <a:t>Capabilities of technology &amp; digital solution providers (incl. RTO’s)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/>
              <a:t>Living labs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/>
              <a:t>Operating principles </a:t>
            </a:r>
            <a:r>
              <a:rPr lang="en-GB" sz="2400" dirty="0"/>
              <a:t>of the network of living labs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/>
              <a:t>Study visits </a:t>
            </a:r>
            <a:r>
              <a:rPr lang="en-GB" sz="2400" dirty="0"/>
              <a:t>(to living labs, etc.)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/>
              <a:t>Enhance mutual learning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000" dirty="0"/>
              <a:t>Building trust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Preparing </a:t>
            </a:r>
            <a:r>
              <a:rPr lang="en-GB" sz="2400" b="1" dirty="0"/>
              <a:t>matchmaking event </a:t>
            </a:r>
            <a:r>
              <a:rPr lang="en-GB" sz="2400" dirty="0"/>
              <a:t>(Feb ‘20; Asturias (Spain))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/>
              <a:t>Value chain maps </a:t>
            </a:r>
            <a:r>
              <a:rPr lang="en-GB" sz="2400" dirty="0"/>
              <a:t>(under construction)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1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7700" y="225408"/>
            <a:ext cx="10896600" cy="993310"/>
          </a:xfrm>
        </p:spPr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89935"/>
            <a:ext cx="11475915" cy="3614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Partnership Agreement</a:t>
            </a:r>
            <a:r>
              <a:rPr lang="en-GB" dirty="0"/>
              <a:t>:</a:t>
            </a:r>
            <a:r>
              <a:rPr lang="en-US" b="1" dirty="0"/>
              <a:t> content: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Cluster Partnership Agreement + signature pages (annexes form integral part of this Agreement): 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u="sng" dirty="0"/>
              <a:t>Annex 1:</a:t>
            </a:r>
            <a:r>
              <a:rPr lang="en-US" sz="2000" dirty="0"/>
              <a:t> Governance Structure of ‘Smart Sensors 4 Agri-food’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u="sng" dirty="0"/>
              <a:t>Annex 2:</a:t>
            </a:r>
            <a:r>
              <a:rPr lang="en-US" sz="2000" dirty="0"/>
              <a:t> Strategy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u="sng" dirty="0"/>
              <a:t>Annex 3:</a:t>
            </a:r>
            <a:r>
              <a:rPr lang="en-US" sz="2000" dirty="0"/>
              <a:t> Implementation Roadmap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Important!: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Guarantee long-term sustainability of partnership + structure and divide responsibilities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Deliverables in the framework of </a:t>
            </a:r>
            <a:r>
              <a:rPr lang="en-US" sz="2000" dirty="0" err="1"/>
              <a:t>Connsensys</a:t>
            </a:r>
            <a:r>
              <a:rPr lang="en-US" sz="2000" dirty="0"/>
              <a:t> and S3FOOD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3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47700" y="225408"/>
            <a:ext cx="10896600" cy="993310"/>
          </a:xfrm>
        </p:spPr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89935"/>
            <a:ext cx="11475915" cy="3614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Governance Structure: Some attention points: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Agreement between clusters – RTO’s </a:t>
            </a:r>
            <a:r>
              <a:rPr lang="en-US" sz="2400" dirty="0"/>
              <a:t>(max 2 Regular Members per region) </a:t>
            </a:r>
            <a:r>
              <a:rPr lang="en-US" sz="2400" dirty="0">
                <a:sym typeface="Wingdings" panose="05000000000000000000" pitchFamily="2" charset="2"/>
              </a:rPr>
              <a:t> Letter of Support from regional authorities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Informal network </a:t>
            </a:r>
            <a:r>
              <a:rPr lang="en-US" sz="2400" dirty="0"/>
              <a:t>of </a:t>
            </a:r>
            <a:r>
              <a:rPr lang="en-US" sz="2400" dirty="0" err="1"/>
              <a:t>organisations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Established Office</a:t>
            </a:r>
            <a:r>
              <a:rPr lang="en-US" sz="2400" dirty="0"/>
              <a:t>: organized by Flanders’ FOOD, who is a legal entity: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/>
              <a:t>Will stay fixed at Flanders ’FOOD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/>
              <a:t>Responsible for all the administrative and financial tasks linked to the Partnership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Associated Organizations </a:t>
            </a:r>
            <a:r>
              <a:rPr lang="en-US" sz="2400" dirty="0"/>
              <a:t>have no voting rights in Steering Committee and can’t be member of the Board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200" dirty="0"/>
              <a:t>Your partnership's progress </a:t>
            </a:r>
            <a:r>
              <a:rPr lang="cs-CZ" sz="3200" dirty="0" err="1"/>
              <a:t>since</a:t>
            </a:r>
            <a:r>
              <a:rPr lang="cs-CZ" sz="3200" dirty="0"/>
              <a:t> 2019 </a:t>
            </a:r>
            <a:r>
              <a:rPr lang="cs-CZ" sz="3200" dirty="0" err="1"/>
              <a:t>Spring</a:t>
            </a:r>
            <a:r>
              <a:rPr lang="cs-CZ" sz="3200" dirty="0"/>
              <a:t> AF </a:t>
            </a:r>
            <a:r>
              <a:rPr lang="cs-CZ" sz="3200" dirty="0" err="1"/>
              <a:t>Working</a:t>
            </a:r>
            <a:r>
              <a:rPr lang="cs-CZ" sz="3200" dirty="0"/>
              <a:t> </a:t>
            </a:r>
            <a:r>
              <a:rPr lang="cs-CZ" sz="3200" dirty="0" err="1"/>
              <a:t>Committee</a:t>
            </a:r>
            <a:r>
              <a:rPr lang="cs-CZ" sz="3200" dirty="0"/>
              <a:t> Meeting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485" y="1789935"/>
            <a:ext cx="11475915" cy="3614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Governance Structure: Some attention points: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Agreement between clusters </a:t>
            </a:r>
            <a:r>
              <a:rPr lang="en-US" sz="2400" dirty="0"/>
              <a:t>– RTO’s (max 2 Regular Members per region) </a:t>
            </a:r>
            <a:r>
              <a:rPr lang="en-US" sz="2400" dirty="0">
                <a:sym typeface="Wingdings" panose="05000000000000000000" pitchFamily="2" charset="2"/>
              </a:rPr>
              <a:t> Letter of Support from regional authorities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Informal network </a:t>
            </a:r>
            <a:r>
              <a:rPr lang="en-US" sz="2400" dirty="0"/>
              <a:t>of </a:t>
            </a:r>
            <a:r>
              <a:rPr lang="en-US" sz="2400" dirty="0" err="1"/>
              <a:t>organisations</a:t>
            </a:r>
            <a:endParaRPr lang="en-U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Established Office</a:t>
            </a:r>
            <a:r>
              <a:rPr lang="en-US" sz="2400" dirty="0"/>
              <a:t>: organized by Flanders’ FOOD, who is a legal entity: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/>
              <a:t>Will stay fixed at Flanders ’FOOD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000" dirty="0"/>
              <a:t>Responsible for all the administrative and financial tasks linked to the Partnership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/>
              <a:t>Associated Organizations </a:t>
            </a:r>
            <a:r>
              <a:rPr lang="en-US" sz="2400" dirty="0"/>
              <a:t>have no voting rights in Steering Committee and can’t be member of the Board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89FEA-470A-4E9A-9C90-B8D24008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6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1F703-E63E-4168-9937-A79CDB870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0907C-EEB9-4C2A-A6B2-A35264D08E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39BAE-BFD2-4F5D-AB0F-3FD7B83D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6285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1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3.xml><?xml version="1.0" encoding="utf-8"?>
<a:theme xmlns:a="http://schemas.openxmlformats.org/drawingml/2006/main" name="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4.xml><?xml version="1.0" encoding="utf-8"?>
<a:theme xmlns:a="http://schemas.openxmlformats.org/drawingml/2006/main" name="2_Flanders' FOOD 3.0 - PPT Template Light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8800" dirty="0" err="1" smtClean="0">
            <a:solidFill>
              <a:srgbClr val="4C723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52AAB0D6-3C1C-4977-87FA-7F403556E4C9}"/>
    </a:ext>
  </a:extLst>
</a:theme>
</file>

<file path=ppt/theme/theme5.xml><?xml version="1.0" encoding="utf-8"?>
<a:theme xmlns:a="http://schemas.openxmlformats.org/drawingml/2006/main" name="1_1a_Flanders' FOOD 3.0">
  <a:themeElements>
    <a:clrScheme name="Flanders' FOOD 3.0">
      <a:dk1>
        <a:srgbClr val="4C7235"/>
      </a:dk1>
      <a:lt1>
        <a:srgbClr val="FFFFFF"/>
      </a:lt1>
      <a:dk2>
        <a:srgbClr val="1D8C87"/>
      </a:dk2>
      <a:lt2>
        <a:srgbClr val="E7E7E7"/>
      </a:lt2>
      <a:accent1>
        <a:srgbClr val="4C7235"/>
      </a:accent1>
      <a:accent2>
        <a:srgbClr val="AAD039"/>
      </a:accent2>
      <a:accent3>
        <a:srgbClr val="1D8C87"/>
      </a:accent3>
      <a:accent4>
        <a:srgbClr val="338A47"/>
      </a:accent4>
      <a:accent5>
        <a:srgbClr val="5BB37E"/>
      </a:accent5>
      <a:accent6>
        <a:srgbClr val="E7E7E7"/>
      </a:accent6>
      <a:hlink>
        <a:srgbClr val="1D8C87"/>
      </a:hlink>
      <a:folHlink>
        <a:srgbClr val="5BB37E"/>
      </a:folHlink>
    </a:clrScheme>
    <a:fontScheme name="Custom 2">
      <a:majorFont>
        <a:latin typeface="Tw Cen MT Condense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/>
      <a:bodyPr/>
      <a:lstStyle>
        <a:defPPr marL="342900" indent="-342900">
          <a:buClr>
            <a:schemeClr val="accent2"/>
          </a:buClr>
          <a:buSzPct val="110000"/>
          <a:buFont typeface="Arial Narrow" panose="020B0606020202030204" pitchFamily="34" charset="0"/>
          <a:buChar char="■"/>
          <a:defRPr sz="2800" dirty="0" err="1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F 3.0 - PPT templat Light Version_V2.potx" id="{A509FE16-B36D-4776-B972-E159F92BC85A}" vid="{976EC9A9-C957-426C-9EC7-6AAC7A72E181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6833</TotalTime>
  <Words>747</Words>
  <Application>Microsoft Office PowerPoint</Application>
  <PresentationFormat>Widescreen</PresentationFormat>
  <Paragraphs>108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Symbol</vt:lpstr>
      <vt:lpstr>Times New Roman</vt:lpstr>
      <vt:lpstr>Tw Cen MT Condensed</vt:lpstr>
      <vt:lpstr>Verdana</vt:lpstr>
      <vt:lpstr>Verdana </vt:lpstr>
      <vt:lpstr>Verdana Standaard</vt:lpstr>
      <vt:lpstr>Wingdings</vt:lpstr>
      <vt:lpstr>JRC-presentation_new-style_template</vt:lpstr>
      <vt:lpstr>1_Flanders' FOOD 3.0 - PPT Template Light</vt:lpstr>
      <vt:lpstr>1a_Flanders' FOOD 3.0</vt:lpstr>
      <vt:lpstr>2_Flanders' FOOD 3.0 - PPT Template Light</vt:lpstr>
      <vt:lpstr>1_1a_Flanders' FOOD 3.0</vt:lpstr>
      <vt:lpstr>PowerPoint Presentation</vt:lpstr>
      <vt:lpstr>Smart Sensors 4 Agri-food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RAKHMATULLIN Ruslan (JRC-SEVILLA)</dc:creator>
  <cp:lastModifiedBy>Veerle Rijckaert</cp:lastModifiedBy>
  <cp:revision>238</cp:revision>
  <cp:lastPrinted>2018-03-12T18:43:11Z</cp:lastPrinted>
  <dcterms:created xsi:type="dcterms:W3CDTF">2017-04-24T08:06:23Z</dcterms:created>
  <dcterms:modified xsi:type="dcterms:W3CDTF">2019-12-03T08:03:14Z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e4337213-35f5-41f6-b406-7fb74395720e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pdateToken">
    <vt:lpwstr>3</vt:lpwstr>
  </property>
  <property fmtid="{D5CDD505-2E9C-101B-9397-08002B2CF9AE}" pid="5" name="Jive_LatestUserAccountName">
    <vt:lpwstr>rakhmru</vt:lpwstr>
  </property>
  <property fmtid="{D5CDD505-2E9C-101B-9397-08002B2CF9AE}" pid="6" name="Offisync_UniqueId">
    <vt:lpwstr>127154</vt:lpwstr>
  </property>
  <property fmtid="{D5CDD505-2E9C-101B-9397-08002B2CF9AE}" pid="7" name="Offisync_ProviderInitializationData">
    <vt:lpwstr>https://connected.cnect.cec.eu.int</vt:lpwstr>
  </property>
</Properties>
</file>