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2" r:id="rId2"/>
    <p:sldId id="467" r:id="rId3"/>
    <p:sldId id="464" r:id="rId4"/>
    <p:sldId id="466" r:id="rId5"/>
    <p:sldId id="465" r:id="rId6"/>
    <p:sldId id="470" r:id="rId7"/>
    <p:sldId id="455" r:id="rId8"/>
    <p:sldId id="469" r:id="rId9"/>
    <p:sldId id="460" r:id="rId10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249">
          <p15:clr>
            <a:srgbClr val="A4A3A4"/>
          </p15:clr>
        </p15:guide>
        <p15:guide id="3" pos="295">
          <p15:clr>
            <a:srgbClr val="A4A3A4"/>
          </p15:clr>
        </p15:guide>
        <p15:guide id="4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9" userDrawn="1">
          <p15:clr>
            <a:srgbClr val="A4A3A4"/>
          </p15:clr>
        </p15:guide>
        <p15:guide id="2" pos="2074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01" userDrawn="1">
          <p15:clr>
            <a:srgbClr val="A4A3A4"/>
          </p15:clr>
        </p15:guide>
        <p15:guide id="5" orient="horz" pos="3093" userDrawn="1">
          <p15:clr>
            <a:srgbClr val="A4A3A4"/>
          </p15:clr>
        </p15:guide>
        <p15:guide id="6" orient="horz" pos="3121" userDrawn="1">
          <p15:clr>
            <a:srgbClr val="A4A3A4"/>
          </p15:clr>
        </p15:guide>
        <p15:guide id="7" pos="2072" userDrawn="1">
          <p15:clr>
            <a:srgbClr val="A4A3A4"/>
          </p15:clr>
        </p15:guide>
        <p15:guide id="8" pos="2098" userDrawn="1">
          <p15:clr>
            <a:srgbClr val="A4A3A4"/>
          </p15:clr>
        </p15:guide>
        <p15:guide id="9" orient="horz" pos="3103" userDrawn="1">
          <p15:clr>
            <a:srgbClr val="A4A3A4"/>
          </p15:clr>
        </p15:guide>
        <p15:guide id="10" orient="horz" pos="3133" userDrawn="1">
          <p15:clr>
            <a:srgbClr val="A4A3A4"/>
          </p15:clr>
        </p15:guide>
        <p15:guide id="11" orient="horz" pos="3098" userDrawn="1">
          <p15:clr>
            <a:srgbClr val="A4A3A4"/>
          </p15:clr>
        </p15:guide>
        <p15:guide id="12" orient="horz" pos="3128" userDrawn="1">
          <p15:clr>
            <a:srgbClr val="A4A3A4"/>
          </p15:clr>
        </p15:guide>
        <p15:guide id="13" pos="2076" userDrawn="1">
          <p15:clr>
            <a:srgbClr val="A4A3A4"/>
          </p15:clr>
        </p15:guide>
        <p15:guide id="14" pos="2104" userDrawn="1">
          <p15:clr>
            <a:srgbClr val="A4A3A4"/>
          </p15:clr>
        </p15:guide>
        <p15:guide id="15" orient="horz" pos="3081" userDrawn="1">
          <p15:clr>
            <a:srgbClr val="A4A3A4"/>
          </p15:clr>
        </p15:guide>
        <p15:guide id="16" orient="horz" pos="3129" userDrawn="1">
          <p15:clr>
            <a:srgbClr val="A4A3A4"/>
          </p15:clr>
        </p15:guide>
        <p15:guide id="17" orient="horz" pos="3120" userDrawn="1">
          <p15:clr>
            <a:srgbClr val="A4A3A4"/>
          </p15:clr>
        </p15:guide>
        <p15:guide id="18" orient="horz" pos="3102" userDrawn="1">
          <p15:clr>
            <a:srgbClr val="A4A3A4"/>
          </p15:clr>
        </p15:guide>
        <p15:guide id="19" orient="horz" pos="3134" userDrawn="1">
          <p15:clr>
            <a:srgbClr val="A4A3A4"/>
          </p15:clr>
        </p15:guide>
        <p15:guide id="20" orient="horz" pos="309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E08"/>
    <a:srgbClr val="0F5494"/>
    <a:srgbClr val="00DE64"/>
    <a:srgbClr val="03510C"/>
    <a:srgbClr val="047011"/>
    <a:srgbClr val="946510"/>
    <a:srgbClr val="3E6FD2"/>
    <a:srgbClr val="03550D"/>
    <a:srgbClr val="3166CF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57442" autoAdjust="0"/>
  </p:normalViewPr>
  <p:slideViewPr>
    <p:cSldViewPr>
      <p:cViewPr varScale="1">
        <p:scale>
          <a:sx n="66" d="100"/>
          <a:sy n="66" d="100"/>
        </p:scale>
        <p:origin x="2328" y="48"/>
      </p:cViewPr>
      <p:guideLst>
        <p:guide orient="horz" pos="1071"/>
        <p:guide pos="249"/>
        <p:guide pos="29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4296" y="-588"/>
      </p:cViewPr>
      <p:guideLst>
        <p:guide orient="horz" pos="3099"/>
        <p:guide pos="2074"/>
        <p:guide orient="horz" pos="3127"/>
        <p:guide pos="2101"/>
        <p:guide orient="horz" pos="3093"/>
        <p:guide orient="horz" pos="3121"/>
        <p:guide pos="2072"/>
        <p:guide pos="2098"/>
        <p:guide orient="horz" pos="3103"/>
        <p:guide orient="horz" pos="3133"/>
        <p:guide orient="horz" pos="3098"/>
        <p:guide orient="horz" pos="3128"/>
        <p:guide pos="2076"/>
        <p:guide pos="2104"/>
        <p:guide orient="horz" pos="3081"/>
        <p:guide orient="horz" pos="3129"/>
        <p:guide orient="horz" pos="3120"/>
        <p:guide orient="horz" pos="3102"/>
        <p:guide orient="horz" pos="3134"/>
        <p:guide orient="horz" pos="309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70" tIns="45837" rIns="91670" bIns="4583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74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70" tIns="45837" rIns="91670" bIns="4583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8178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70" tIns="45837" rIns="91670" bIns="45837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74" y="9428178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70" tIns="45837" rIns="91670" bIns="45837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E58F385D-3DB3-457F-9EFC-607B4101FB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97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70" tIns="45837" rIns="91670" bIns="4583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74" y="0"/>
            <a:ext cx="289066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70" tIns="45837" rIns="91670" bIns="4583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0882" y="4600672"/>
            <a:ext cx="6218807" cy="507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70" tIns="45837" rIns="91670" bIns="45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178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70" tIns="45837" rIns="91670" bIns="45837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74" y="9428178"/>
            <a:ext cx="289066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70" tIns="45837" rIns="91670" bIns="45837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41D4AD5-795A-4C8E-907D-EFFAB9F421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015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fr-BE" sz="1200" dirty="0" smtClean="0"/>
          </a:p>
          <a:p>
            <a:pPr marL="0" indent="0">
              <a:buFont typeface="+mj-lt"/>
              <a:buNone/>
            </a:pPr>
            <a:endParaRPr lang="fr-BE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fr-BE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2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4AD5-795A-4C8E-907D-EFFAB9F421D6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60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4AD5-795A-4C8E-907D-EFFAB9F421D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440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4AD5-795A-4C8E-907D-EFFAB9F421D6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597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4AD5-795A-4C8E-907D-EFFAB9F421D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598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4AD5-795A-4C8E-907D-EFFAB9F421D6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408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3419" y="4600671"/>
            <a:ext cx="6555669" cy="5325970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4AD5-795A-4C8E-907D-EFFAB9F421D6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4055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4AD5-795A-4C8E-907D-EFFAB9F421D6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559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4AD5-795A-4C8E-907D-EFFAB9F421D6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26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D1A0E9CA-929B-4470-86E2-3FA73BF5DF0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842B8-5046-44AC-9FB1-BDA7963ACA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8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762BF-0021-4886-8859-91F475086B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20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99180-B4D3-411E-9097-15C2FDA187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79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792F0-B7CF-4D38-A83C-1EB7AC68B1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253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3D493-0494-4501-B8AC-686065FB7F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933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675FF-D212-4B29-8A26-2E4814A84F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53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1B9A8-8CBF-4232-8BD9-207BE2E492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541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374BA-9E79-4F5C-ADFE-2BA6CA6126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285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37D48-A0E8-49C2-A42E-173CA746AA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8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2592-793A-440A-90EA-4DE12810FB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637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ACD4586-4F78-4CED-8504-44BCB0C1C1C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ec.europa.eu/resear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563888" y="2209308"/>
            <a:ext cx="5473971" cy="280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nl-BE" sz="3600" kern="0" dirty="0" smtClean="0">
                <a:solidFill>
                  <a:srgbClr val="3E5977"/>
                </a:solidFill>
              </a:rPr>
              <a:t>N</a:t>
            </a:r>
            <a:r>
              <a:rPr lang="en-US" sz="3600" kern="0" dirty="0" err="1" smtClean="0">
                <a:solidFill>
                  <a:srgbClr val="3E5977"/>
                </a:solidFill>
              </a:rPr>
              <a:t>eeds</a:t>
            </a:r>
            <a:r>
              <a:rPr lang="en-US" sz="3600" kern="0" dirty="0" smtClean="0">
                <a:solidFill>
                  <a:srgbClr val="3E5977"/>
                </a:solidFill>
              </a:rPr>
              <a:t> &amp; support</a:t>
            </a:r>
          </a:p>
          <a:p>
            <a:pPr algn="ctr"/>
            <a:r>
              <a:rPr lang="en-US" sz="3600" kern="0" dirty="0" smtClean="0">
                <a:solidFill>
                  <a:srgbClr val="3E5977"/>
                </a:solidFill>
              </a:rPr>
              <a:t>for 2019–2021</a:t>
            </a:r>
            <a:endParaRPr lang="nl-BE" sz="3600" kern="0" dirty="0" smtClean="0">
              <a:solidFill>
                <a:srgbClr val="3E5977"/>
              </a:solidFill>
            </a:endParaRPr>
          </a:p>
          <a:p>
            <a:pPr algn="ctr"/>
            <a:endParaRPr lang="nl-BE" sz="3600" kern="0" dirty="0" smtClean="0">
              <a:solidFill>
                <a:srgbClr val="3E5977"/>
              </a:solidFill>
            </a:endParaRPr>
          </a:p>
          <a:p>
            <a:pPr algn="ctr"/>
            <a:r>
              <a:rPr lang="nl-BE" sz="2000" b="0" kern="0" dirty="0" smtClean="0">
                <a:solidFill>
                  <a:srgbClr val="3E5977"/>
                </a:solidFill>
              </a:rPr>
              <a:t>- </a:t>
            </a:r>
            <a:r>
              <a:rPr lang="nl-BE" sz="2000" b="0" kern="0" dirty="0" err="1" smtClean="0">
                <a:solidFill>
                  <a:srgbClr val="3E5977"/>
                </a:solidFill>
              </a:rPr>
              <a:t>Roundtable</a:t>
            </a:r>
            <a:r>
              <a:rPr lang="nl-BE" sz="2000" b="0" kern="0" dirty="0" smtClean="0">
                <a:solidFill>
                  <a:srgbClr val="3E5977"/>
                </a:solidFill>
              </a:rPr>
              <a:t> </a:t>
            </a:r>
            <a:r>
              <a:rPr lang="nl-BE" sz="2000" b="0" kern="0" dirty="0" err="1" smtClean="0">
                <a:solidFill>
                  <a:srgbClr val="3E5977"/>
                </a:solidFill>
              </a:rPr>
              <a:t>discussion</a:t>
            </a:r>
            <a:r>
              <a:rPr lang="nl-BE" sz="2000" b="0" kern="0" dirty="0" smtClean="0">
                <a:solidFill>
                  <a:srgbClr val="3E5977"/>
                </a:solidFill>
              </a:rPr>
              <a:t> -</a:t>
            </a:r>
            <a:endParaRPr lang="en-GB" sz="2000" b="0" kern="0" dirty="0">
              <a:solidFill>
                <a:srgbClr val="3E5977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5508104" y="5733256"/>
            <a:ext cx="3240360" cy="93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400" dirty="0" smtClean="0">
                <a:solidFill>
                  <a:srgbClr val="0F5494"/>
                </a:solidFill>
              </a:rPr>
              <a:t>Wim HAENTJENS</a:t>
            </a:r>
            <a:endParaRPr lang="en-GB" sz="1400" b="0" dirty="0">
              <a:solidFill>
                <a:srgbClr val="0F5494"/>
              </a:solidFill>
            </a:endParaRPr>
          </a:p>
          <a:p>
            <a:pPr algn="r"/>
            <a:r>
              <a:rPr lang="en-GB" sz="1400" b="0" kern="0" dirty="0">
                <a:solidFill>
                  <a:srgbClr val="0F5494"/>
                </a:solidFill>
              </a:rPr>
              <a:t>DG Research &amp; Innovation</a:t>
            </a:r>
          </a:p>
          <a:p>
            <a:pPr algn="r"/>
            <a:r>
              <a:rPr lang="en-GB" sz="1400" b="0" kern="0" dirty="0">
                <a:solidFill>
                  <a:srgbClr val="0F5494"/>
                </a:solidFill>
              </a:rPr>
              <a:t>European Commission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8" y="1576191"/>
            <a:ext cx="3620458" cy="206883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2139480" cy="302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408" y="57866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3 December 2019, </a:t>
            </a:r>
            <a:r>
              <a:rPr lang="en-US" sz="1400" b="1" dirty="0" smtClean="0"/>
              <a:t>Malaga</a:t>
            </a:r>
            <a:endParaRPr lang="en-US" sz="1400" dirty="0" smtClean="0"/>
          </a:p>
          <a:p>
            <a:r>
              <a:rPr lang="en-US" sz="1400" dirty="0" smtClean="0"/>
              <a:t>Thematic </a:t>
            </a:r>
            <a:r>
              <a:rPr lang="en-US" sz="1400" dirty="0"/>
              <a:t>S3 </a:t>
            </a:r>
            <a:r>
              <a:rPr lang="en-US" sz="1400" dirty="0" smtClean="0"/>
              <a:t>Platform </a:t>
            </a:r>
            <a:r>
              <a:rPr lang="en-US" sz="1400" dirty="0" err="1"/>
              <a:t>Agri</a:t>
            </a:r>
            <a:r>
              <a:rPr lang="en-US" sz="1400" dirty="0"/>
              <a:t>-Food </a:t>
            </a:r>
            <a:endParaRPr lang="en-US" sz="1400" dirty="0" smtClean="0"/>
          </a:p>
          <a:p>
            <a:r>
              <a:rPr lang="en-US" sz="1400" dirty="0" smtClean="0"/>
              <a:t>Working </a:t>
            </a:r>
            <a:r>
              <a:rPr lang="en-US" sz="1400" dirty="0"/>
              <a:t>Committee </a:t>
            </a:r>
            <a:r>
              <a:rPr lang="en-US" sz="1400" dirty="0" smtClean="0"/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17866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39850"/>
            <a:ext cx="8928992" cy="936625"/>
          </a:xfrm>
        </p:spPr>
        <p:txBody>
          <a:bodyPr/>
          <a:lstStyle/>
          <a:p>
            <a:pPr algn="ctr"/>
            <a:r>
              <a:rPr lang="nl-BE" dirty="0" smtClean="0"/>
              <a:t>Horizon 2020: </a:t>
            </a:r>
            <a:br>
              <a:rPr lang="nl-BE" dirty="0" smtClean="0"/>
            </a:br>
            <a:r>
              <a:rPr lang="nl-BE" sz="2800" dirty="0" smtClean="0"/>
              <a:t>post-farm gate </a:t>
            </a:r>
            <a:r>
              <a:rPr lang="nl-BE" sz="2800" dirty="0" err="1" smtClean="0"/>
              <a:t>digitalisation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8640960" cy="11521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9180-B4D3-411E-9097-15C2FDA1878C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7748" y="4167125"/>
            <a:ext cx="9829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</a:p>
          <a:p>
            <a:pPr algn="ctr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NoHow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My-AHA</a:t>
            </a:r>
          </a:p>
          <a:p>
            <a:pPr algn="ctr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134559"/>
            <a:ext cx="119776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Freshdetect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MOLOKO</a:t>
            </a:r>
          </a:p>
          <a:p>
            <a:pPr algn="ctr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S3 FOOD</a:t>
            </a: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4060" y="4134559"/>
            <a:ext cx="853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ILIAD</a:t>
            </a:r>
          </a:p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INSYLO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0192" y="4134559"/>
            <a:ext cx="1130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FoodSmart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7272" y="3717032"/>
            <a:ext cx="2370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(A selection of ongoing projects)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204210">
            <a:off x="6731839" y="5841652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Personalisation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204210">
            <a:off x="4811141" y="5824486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Monitoring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Sensors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204210">
            <a:off x="3476815" y="5916817"/>
            <a:ext cx="1194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Automation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59100" y="4134559"/>
            <a:ext cx="1911572" cy="1384995"/>
            <a:chOff x="1559100" y="4134559"/>
            <a:chExt cx="1911572" cy="1384995"/>
          </a:xfrm>
        </p:grpSpPr>
        <p:sp>
          <p:nvSpPr>
            <p:cNvPr id="9" name="Rectangle 8"/>
            <p:cNvSpPr/>
            <p:nvPr/>
          </p:nvSpPr>
          <p:spPr>
            <a:xfrm>
              <a:off x="1559100" y="4134559"/>
              <a:ext cx="1500732" cy="1384995"/>
            </a:xfrm>
            <a:prstGeom prst="rect">
              <a:avLst/>
            </a:prstGeom>
            <a:ln w="28575">
              <a:solidFill>
                <a:schemeClr val="accent1"/>
              </a:solidFill>
              <a:prstDash val="dash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IOF2020</a:t>
              </a:r>
            </a:p>
            <a:p>
              <a:pPr algn="ctr"/>
              <a:endParaRPr lang="en-US" sz="1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i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ICT-AGRI </a:t>
              </a:r>
              <a:r>
                <a:rPr lang="en-US" sz="1400" b="1" i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/>
              <a:endParaRPr lang="en-US" sz="1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b="1" i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SmartAgriHubs</a:t>
              </a:r>
              <a:endParaRPr lang="en-US" sz="1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3226064" y="4725144"/>
              <a:ext cx="244608" cy="20963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0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48712" cy="936625"/>
          </a:xfrm>
        </p:spPr>
        <p:txBody>
          <a:bodyPr/>
          <a:lstStyle/>
          <a:p>
            <a:r>
              <a:rPr lang="nl-BE" dirty="0" smtClean="0"/>
              <a:t>European Open </a:t>
            </a:r>
            <a:r>
              <a:rPr lang="nl-BE" dirty="0" err="1" smtClean="0"/>
              <a:t>Science</a:t>
            </a:r>
            <a:r>
              <a:rPr lang="nl-BE" dirty="0" smtClean="0"/>
              <a:t> Cloud (EOSC)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9180-B4D3-411E-9097-15C2FDA1878C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47292" y="1988840"/>
            <a:ext cx="8218487" cy="7473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IE" sz="2000" kern="0" dirty="0" smtClean="0">
                <a:solidFill>
                  <a:srgbClr val="EA5E08"/>
                </a:solidFill>
              </a:rPr>
              <a:t>Enabling the digital transformation of research: data-intensive, collaborative and cross-discipline</a:t>
            </a:r>
            <a:endParaRPr lang="fr-BE" sz="2000" kern="0" dirty="0">
              <a:solidFill>
                <a:srgbClr val="EA5E0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7469"/>
            <a:ext cx="3466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0" lvl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b="0" i="1" dirty="0">
                <a:solidFill>
                  <a:srgbClr val="0F5494"/>
                </a:solidFill>
                <a:latin typeface="+mn-lt"/>
              </a:rPr>
              <a:t>EOSC will provide 2 million EU researchers and innovators an environment with services for data management, analysis and re-use across disciplines, increasing the creativity, productivity and reproducibility of research</a:t>
            </a:r>
          </a:p>
        </p:txBody>
      </p:sp>
      <p:pic>
        <p:nvPicPr>
          <p:cNvPr id="7" name="Picture 2" descr="D:\rtd\the Big Web 2018 Lyon\EOS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38" y="2849839"/>
            <a:ext cx="4323945" cy="356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6660"/>
            <a:ext cx="5364088" cy="8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0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1196231"/>
            <a:ext cx="9036496" cy="936625"/>
          </a:xfrm>
        </p:spPr>
        <p:txBody>
          <a:bodyPr/>
          <a:lstStyle/>
          <a:p>
            <a:r>
              <a:rPr lang="nl-BE" sz="3200" dirty="0" smtClean="0"/>
              <a:t>FNS-Cloud (10M€; 2019-2023)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	         </a:t>
            </a:r>
            <a:r>
              <a:rPr lang="nl-BE" sz="2400" dirty="0" smtClean="0"/>
              <a:t>FNS data </a:t>
            </a:r>
            <a:r>
              <a:rPr lang="nl-BE" sz="2400" dirty="0" err="1" smtClean="0"/>
              <a:t>fragmentation</a:t>
            </a:r>
            <a:r>
              <a:rPr lang="nl-BE" sz="2400" dirty="0" smtClean="0"/>
              <a:t> &amp; </a:t>
            </a:r>
            <a:r>
              <a:rPr lang="nl-BE" sz="2400" dirty="0" err="1" smtClean="0"/>
              <a:t>demonstrate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9180-B4D3-411E-9097-15C2FDA1878C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77686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2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668344" cy="54764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9180-B4D3-411E-9097-15C2FDA1878C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15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POST 2020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9180-B4D3-411E-9097-15C2FDA1878C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66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10" y="4389345"/>
            <a:ext cx="3438018" cy="240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303485"/>
            <a:ext cx="1233795" cy="250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71296"/>
            <a:ext cx="4009339" cy="2249124"/>
          </a:xfrm>
          <a:prstGeom prst="rect">
            <a:avLst/>
          </a:prstGeom>
          <a:noFill/>
          <a:ln w="9525" cmpd="sng">
            <a:solidFill>
              <a:srgbClr val="EA5E0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24128" y="206084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FOOD 2030 : Priorities</a:t>
            </a:r>
            <a:endParaRPr lang="en-GB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96" y="4495355"/>
            <a:ext cx="1020541" cy="35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7196" y="1124223"/>
            <a:ext cx="9051307" cy="9366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/>
              <a:t>Accelerate towards Sustainable </a:t>
            </a:r>
            <a:r>
              <a:rPr lang="en-US" sz="2400" dirty="0"/>
              <a:t>F</a:t>
            </a:r>
            <a:r>
              <a:rPr lang="en-US" sz="2400" dirty="0" smtClean="0"/>
              <a:t>ood </a:t>
            </a:r>
            <a:r>
              <a:rPr lang="en-US" sz="2400" dirty="0"/>
              <a:t>S</a:t>
            </a:r>
            <a:r>
              <a:rPr lang="en-US" sz="2400" dirty="0" smtClean="0"/>
              <a:t>ystem</a:t>
            </a:r>
            <a:endParaRPr lang="en-GB" sz="2400" noProof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" y="2063743"/>
            <a:ext cx="3793945" cy="201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6655"/>
            <a:ext cx="1709157" cy="222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https://i0.wp.com/un.org.me/wp-content/uploads/2017/08/SDG-logo-transparent.png?fit=300%2C2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2485666" cy="193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/>
          <p:cNvSpPr/>
          <p:nvPr/>
        </p:nvSpPr>
        <p:spPr bwMode="auto">
          <a:xfrm rot="5400000">
            <a:off x="2188058" y="4023190"/>
            <a:ext cx="4551860" cy="648072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HORIZON EUROPE PREPARATIONS</a:t>
            </a:r>
            <a:br>
              <a:rPr lang="nl-BE" dirty="0" smtClean="0"/>
            </a:br>
            <a:r>
              <a:rPr lang="nl-BE" dirty="0" smtClean="0"/>
              <a:t>(Cluster 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9180-B4D3-411E-9097-15C2FDA1878C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0" y="1844824"/>
            <a:ext cx="85598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4365104"/>
            <a:ext cx="8686800" cy="2376264"/>
          </a:xfrm>
        </p:spPr>
        <p:txBody>
          <a:bodyPr/>
          <a:lstStyle/>
          <a:p>
            <a:pPr algn="just"/>
            <a:r>
              <a:rPr lang="en-US" sz="1800" dirty="0" smtClean="0"/>
              <a:t>Digital </a:t>
            </a:r>
            <a:r>
              <a:rPr lang="en-US" sz="1800" dirty="0"/>
              <a:t>innovation and the </a:t>
            </a:r>
            <a:r>
              <a:rPr lang="en-US" sz="1800" dirty="0" smtClean="0"/>
              <a:t>improved management </a:t>
            </a:r>
            <a:r>
              <a:rPr lang="en-US" sz="1800" dirty="0"/>
              <a:t>and sharing of data will optimize the sustainable use of natural resources </a:t>
            </a:r>
            <a:r>
              <a:rPr lang="en-US" sz="1800" dirty="0" smtClean="0"/>
              <a:t>along the </a:t>
            </a:r>
            <a:r>
              <a:rPr lang="en-US" sz="1800" dirty="0"/>
              <a:t>food system, monitoring its potential impacts on natural resources and contribute to </a:t>
            </a:r>
            <a:r>
              <a:rPr lang="en-US" sz="1800" dirty="0" smtClean="0"/>
              <a:t>foster food </a:t>
            </a:r>
            <a:r>
              <a:rPr lang="en-US" sz="1800" dirty="0"/>
              <a:t>safety, crisis management, traceability, transparency, and system resilience, to </a:t>
            </a:r>
            <a:r>
              <a:rPr lang="en-US" sz="1800" dirty="0" smtClean="0"/>
              <a:t>respond to </a:t>
            </a:r>
            <a:r>
              <a:rPr lang="en-US" sz="1800" dirty="0"/>
              <a:t>the trend for more personalized, sustainable and healthy food, and to increase </a:t>
            </a:r>
            <a:r>
              <a:rPr lang="en-US" sz="1800" dirty="0" smtClean="0"/>
              <a:t>the competitiveness </a:t>
            </a:r>
            <a:r>
              <a:rPr lang="en-US" sz="1800" dirty="0"/>
              <a:t>and sustainability of the European food industries and related food </a:t>
            </a:r>
            <a:r>
              <a:rPr lang="en-US" sz="1800" dirty="0" smtClean="0"/>
              <a:t>service sectors</a:t>
            </a:r>
            <a:r>
              <a:rPr lang="en-US" sz="1800" dirty="0"/>
              <a:t>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501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9180-B4D3-411E-9097-15C2FDA1878C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6316" y="1665063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kern="0" spc="100" dirty="0" smtClean="0"/>
              <a:t>Thank you!</a:t>
            </a:r>
            <a:endParaRPr lang="en-US" kern="0" spc="100" dirty="0"/>
          </a:p>
        </p:txBody>
      </p:sp>
      <p:pic>
        <p:nvPicPr>
          <p:cNvPr id="2050" name="Picture 2" descr="© European Union, 2016  –  Images source: © Dirima #64093698, Viktor #68740309, Pixinoo #68856274, moonrise #90806572, highwaystarz #96317730, Didi Lavchieva #98944908, Frank Boston #99556313, Kwangmoo #101578719, pongsuwan #88729211, nexusby #97194548, 2016. Fotoli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4" y="2917096"/>
            <a:ext cx="7960444" cy="21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80005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b="1" dirty="0" smtClean="0"/>
          </a:p>
          <a:p>
            <a:r>
              <a:rPr lang="en-GB" sz="1600" b="1" dirty="0" smtClean="0">
                <a:hlinkClick r:id="rId4"/>
              </a:rPr>
              <a:t>http://ec.europa.eu/research</a:t>
            </a:r>
            <a:r>
              <a:rPr lang="en-GB" sz="1600" b="1" dirty="0" smtClean="0"/>
              <a:t>  </a:t>
            </a:r>
          </a:p>
          <a:p>
            <a:endParaRPr lang="en-GB" sz="1600" b="1" dirty="0"/>
          </a:p>
          <a:p>
            <a:r>
              <a:rPr lang="en-GB" sz="1600" b="1" dirty="0" smtClean="0"/>
              <a:t>#FOOD2030EU</a:t>
            </a:r>
            <a:endParaRPr lang="en-GB" sz="1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1656184" cy="2324978"/>
          </a:xfrm>
          <a:prstGeom prst="rect">
            <a:avLst/>
          </a:prstGeom>
          <a:noFill/>
          <a:ln>
            <a:noFill/>
          </a:ln>
          <a:effectLst>
            <a:outerShdw blurRad="50800" dist="254000" dir="66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18537</TotalTime>
  <Words>235</Words>
  <Application>Microsoft Office PowerPoint</Application>
  <PresentationFormat>On-screen Show (4:3)</PresentationFormat>
  <Paragraphs>68</Paragraphs>
  <Slides>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Verdana</vt:lpstr>
      <vt:lpstr>blank</vt:lpstr>
      <vt:lpstr>PowerPoint Presentation</vt:lpstr>
      <vt:lpstr>Horizon 2020:  post-farm gate digitalisation</vt:lpstr>
      <vt:lpstr>European Open Science Cloud (EOSC)</vt:lpstr>
      <vt:lpstr>FNS-Cloud (10M€; 2019-2023)           FNS data fragmentation &amp; demonstrate</vt:lpstr>
      <vt:lpstr>PowerPoint Presentation</vt:lpstr>
      <vt:lpstr>POST 2020</vt:lpstr>
      <vt:lpstr>Accelerate towards Sustainable Food System</vt:lpstr>
      <vt:lpstr>HORIZON EUROPE PREPARATIONS (Cluster 6)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2030</dc:title>
  <dc:creator>VERACHTERT Barend (RTD)</dc:creator>
  <cp:lastModifiedBy>HAENTJENS Wim (RTD)</cp:lastModifiedBy>
  <cp:revision>802</cp:revision>
  <cp:lastPrinted>2019-12-02T09:46:37Z</cp:lastPrinted>
  <dcterms:created xsi:type="dcterms:W3CDTF">2016-04-19T11:39:41Z</dcterms:created>
  <dcterms:modified xsi:type="dcterms:W3CDTF">2019-12-02T09:47:47Z</dcterms:modified>
</cp:coreProperties>
</file>