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1" r:id="rId5"/>
    <p:sldId id="334" r:id="rId6"/>
    <p:sldId id="316" r:id="rId7"/>
    <p:sldId id="293" r:id="rId8"/>
    <p:sldId id="308" r:id="rId9"/>
    <p:sldId id="332" r:id="rId10"/>
    <p:sldId id="333" r:id="rId11"/>
    <p:sldId id="326" r:id="rId12"/>
    <p:sldId id="327" r:id="rId13"/>
    <p:sldId id="328" r:id="rId14"/>
    <p:sldId id="330" r:id="rId15"/>
    <p:sldId id="335" r:id="rId16"/>
  </p:sldIdLst>
  <p:sldSz cx="12192000" cy="6858000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1661" userDrawn="1">
          <p15:clr>
            <a:srgbClr val="A4A3A4"/>
          </p15:clr>
        </p15:guide>
        <p15:guide id="8" pos="3537" userDrawn="1">
          <p15:clr>
            <a:srgbClr val="A4A3A4"/>
          </p15:clr>
        </p15:guide>
        <p15:guide id="9" pos="6879" userDrawn="1">
          <p15:clr>
            <a:srgbClr val="A4A3A4"/>
          </p15:clr>
        </p15:guide>
        <p15:guide id="10" pos="7348" userDrawn="1">
          <p15:clr>
            <a:srgbClr val="A4A3A4"/>
          </p15:clr>
        </p15:guide>
        <p15:guide id="11" pos="33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3296" userDrawn="1">
          <p15:clr>
            <a:srgbClr val="A4A3A4"/>
          </p15:clr>
        </p15:guide>
        <p15:guide id="14" pos="756" userDrawn="1">
          <p15:clr>
            <a:srgbClr val="A4A3A4"/>
          </p15:clr>
        </p15:guide>
        <p15:guide id="15" pos="4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92F7B"/>
    <a:srgbClr val="E6E6E6"/>
    <a:srgbClr val="254AA4"/>
    <a:srgbClr val="C0C0C0"/>
    <a:srgbClr val="E2E2E2"/>
    <a:srgbClr val="DDDDDD"/>
    <a:srgbClr val="C5C5C5"/>
    <a:srgbClr val="164392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2" autoAdjust="0"/>
    <p:restoredTop sz="94630" autoAdjust="0"/>
  </p:normalViewPr>
  <p:slideViewPr>
    <p:cSldViewPr showGuides="1">
      <p:cViewPr varScale="1">
        <p:scale>
          <a:sx n="73" d="100"/>
          <a:sy n="73" d="100"/>
        </p:scale>
        <p:origin x="762" y="84"/>
      </p:cViewPr>
      <p:guideLst>
        <p:guide orient="horz" pos="981"/>
        <p:guide orient="horz" pos="4156"/>
        <p:guide orient="horz" pos="1480"/>
        <p:guide orient="horz" pos="3974"/>
        <p:guide orient="horz" pos="1661"/>
        <p:guide pos="3537"/>
        <p:guide pos="6879"/>
        <p:guide pos="7348"/>
        <p:guide pos="332"/>
        <p:guide pos="3840"/>
        <p:guide pos="3296"/>
        <p:guide pos="756"/>
        <p:guide pos="4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563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08563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9FCEF9F-E918-4070-97C2-6DF4E85A8A43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5580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1363"/>
            <a:ext cx="6605588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5" y="4705075"/>
            <a:ext cx="5436234" cy="44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563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3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0" tIns="45800" rIns="91600" bIns="458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5447BF2-1CA0-4D84-97FA-98E8013CDDC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707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1D6BF-C96D-4314-B58A-2E95C532C8FD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1363"/>
            <a:ext cx="6605588" cy="371633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623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5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2924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 01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3200" cy="6858674"/>
          </a:xfrm>
          <a:prstGeom prst="rect">
            <a:avLst/>
          </a:prstGeom>
        </p:spPr>
      </p:pic>
      <p:sp>
        <p:nvSpPr>
          <p:cNvPr id="86" name="Rectangle 85"/>
          <p:cNvSpPr/>
          <p:nvPr userDrawn="1"/>
        </p:nvSpPr>
        <p:spPr bwMode="gray">
          <a:xfrm>
            <a:off x="0" y="-99392"/>
            <a:ext cx="12193200" cy="1110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7050" y="2564904"/>
            <a:ext cx="11137900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BE" dirty="0" err="1" smtClean="0"/>
              <a:t>Title</a:t>
            </a:r>
            <a:r>
              <a:rPr lang="fr-BE" dirty="0" smtClean="0"/>
              <a:t> of the Document</a:t>
            </a:r>
          </a:p>
        </p:txBody>
      </p: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27051" y="3354885"/>
            <a:ext cx="11137899" cy="534089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153" name="Rectangle 105"/>
          <p:cNvSpPr>
            <a:spLocks noChangeArrowheads="1"/>
          </p:cNvSpPr>
          <p:nvPr userDrawn="1"/>
        </p:nvSpPr>
        <p:spPr bwMode="gray">
          <a:xfrm>
            <a:off x="5682307" y="6453188"/>
            <a:ext cx="633413" cy="404812"/>
          </a:xfrm>
          <a:prstGeom prst="rect">
            <a:avLst/>
          </a:prstGeom>
          <a:solidFill>
            <a:srgbClr val="254AA4"/>
          </a:soli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54" name="TextBox 153"/>
          <p:cNvSpPr txBox="1"/>
          <p:nvPr userDrawn="1"/>
        </p:nvSpPr>
        <p:spPr bwMode="gray">
          <a:xfrm>
            <a:off x="5626370" y="6433591"/>
            <a:ext cx="7296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00" b="0" i="1" dirty="0" smtClean="0">
                <a:solidFill>
                  <a:schemeClr val="bg1"/>
                </a:solidFill>
              </a:rPr>
              <a:t>                 </a:t>
            </a:r>
            <a:endParaRPr lang="fr-BE" sz="700" b="0" i="1" dirty="0">
              <a:solidFill>
                <a:schemeClr val="bg1"/>
              </a:solidFill>
            </a:endParaRPr>
          </a:p>
        </p:txBody>
      </p:sp>
      <p:grpSp>
        <p:nvGrpSpPr>
          <p:cNvPr id="87" name="Group 290"/>
          <p:cNvGrpSpPr>
            <a:grpSpLocks noChangeAspect="1"/>
          </p:cNvGrpSpPr>
          <p:nvPr userDrawn="1"/>
        </p:nvGrpSpPr>
        <p:grpSpPr bwMode="gray">
          <a:xfrm>
            <a:off x="5375920" y="289375"/>
            <a:ext cx="1465262" cy="1017587"/>
            <a:chOff x="2414" y="272"/>
            <a:chExt cx="1162" cy="807"/>
          </a:xfrm>
        </p:grpSpPr>
        <p:sp>
          <p:nvSpPr>
            <p:cNvPr id="88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9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0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1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55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 w="6350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fr-BE"/>
            </a:p>
          </p:txBody>
        </p:sp>
        <p:sp>
          <p:nvSpPr>
            <p:cNvPr id="18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1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7050" y="3889648"/>
            <a:ext cx="11137900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107315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481137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33562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20 </a:t>
            </a:r>
            <a:r>
              <a:rPr lang="en-US" dirty="0" err="1" smtClean="0"/>
              <a:t>september</a:t>
            </a:r>
            <a:r>
              <a:rPr lang="en-US" dirty="0" smtClean="0"/>
              <a:t> 2019</a:t>
            </a:r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3016" y="1571711"/>
            <a:ext cx="8940776" cy="81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3016" y="5085184"/>
            <a:ext cx="196917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Ma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 userDrawn="1"/>
        </p:nvSpPr>
        <p:spPr bwMode="gray">
          <a:xfrm>
            <a:off x="0" y="-99392"/>
            <a:ext cx="12193200" cy="1110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3" name="Rectangle 105"/>
          <p:cNvSpPr>
            <a:spLocks noChangeArrowheads="1"/>
          </p:cNvSpPr>
          <p:nvPr userDrawn="1"/>
        </p:nvSpPr>
        <p:spPr bwMode="gray">
          <a:xfrm>
            <a:off x="5682307" y="6453188"/>
            <a:ext cx="633413" cy="404812"/>
          </a:xfrm>
          <a:prstGeom prst="rect">
            <a:avLst/>
          </a:prstGeom>
          <a:solidFill>
            <a:srgbClr val="254AA4"/>
          </a:soli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54" name="TextBox 153"/>
          <p:cNvSpPr txBox="1"/>
          <p:nvPr userDrawn="1"/>
        </p:nvSpPr>
        <p:spPr bwMode="gray">
          <a:xfrm>
            <a:off x="5626370" y="6433591"/>
            <a:ext cx="7296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00" b="0" i="1" dirty="0" smtClean="0">
                <a:solidFill>
                  <a:schemeClr val="bg1"/>
                </a:solidFill>
              </a:rPr>
              <a:t>                 </a:t>
            </a:r>
            <a:endParaRPr lang="fr-BE" sz="700" b="0" i="1" dirty="0">
              <a:solidFill>
                <a:schemeClr val="bg1"/>
              </a:solidFill>
            </a:endParaRPr>
          </a:p>
        </p:txBody>
      </p:sp>
      <p:grpSp>
        <p:nvGrpSpPr>
          <p:cNvPr id="70" name="Group 290"/>
          <p:cNvGrpSpPr>
            <a:grpSpLocks noChangeAspect="1"/>
          </p:cNvGrpSpPr>
          <p:nvPr userDrawn="1"/>
        </p:nvGrpSpPr>
        <p:grpSpPr bwMode="gray">
          <a:xfrm>
            <a:off x="5375909" y="289371"/>
            <a:ext cx="1465257" cy="1017576"/>
            <a:chOff x="2414" y="272"/>
            <a:chExt cx="1162" cy="807"/>
          </a:xfrm>
        </p:grpSpPr>
        <p:sp>
          <p:nvSpPr>
            <p:cNvPr id="71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 w="6350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fr-BE"/>
            </a:p>
          </p:txBody>
        </p:sp>
        <p:sp>
          <p:nvSpPr>
            <p:cNvPr id="93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4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5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6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7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8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9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0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1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2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3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4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5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6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7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8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9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0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1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2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3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4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5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6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7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8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9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0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1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2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3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4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5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6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7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8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9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0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1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2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3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4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5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6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7050" y="2564904"/>
            <a:ext cx="11137900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FontTx/>
              <a:buNone/>
              <a:defRPr sz="4800" b="1">
                <a:solidFill>
                  <a:schemeClr val="tx2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fr-BE" dirty="0" err="1" smtClean="0"/>
              <a:t>Title</a:t>
            </a:r>
            <a:r>
              <a:rPr lang="fr-BE" dirty="0" smtClean="0"/>
              <a:t> of the Document</a:t>
            </a:r>
          </a:p>
        </p:txBody>
      </p: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27051" y="3354885"/>
            <a:ext cx="11137899" cy="534089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7050" y="3889648"/>
            <a:ext cx="11137900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107315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481137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33562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20 </a:t>
            </a:r>
            <a:r>
              <a:rPr lang="en-US" dirty="0" err="1" smtClean="0"/>
              <a:t>september</a:t>
            </a:r>
            <a:r>
              <a:rPr lang="en-US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399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868531" y="1412776"/>
            <a:ext cx="10516799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 bwMode="gray">
          <a:xfrm>
            <a:off x="837000" y="2571808"/>
            <a:ext cx="10516799" cy="31614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0128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9712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4405" y="6339810"/>
            <a:ext cx="2015795" cy="4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855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SCIC_CONECT_1920-1080_PPT_22102019_FORCONTENT-OK-0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4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8F2C34-8D06-B548-890A-661E4804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77384F-B094-6D4C-B076-5828FB65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F82E6F-587A-0A41-BC03-A35504DF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8D81-02CC-D849-999A-4C79C7990D4A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742AE-9857-D349-A7EE-F7AABCB5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419FFC-9303-364E-96B6-568168AE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1588-2221-704F-BB98-5D438A5B83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950" y="-99392"/>
            <a:ext cx="1219200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19873" y="1421078"/>
            <a:ext cx="1051679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 err="1" smtClean="0"/>
              <a:t>Title</a:t>
            </a:r>
            <a:endParaRPr lang="en-GB" altLang="fr-FR" dirty="0" smtClean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0" y="-99392"/>
            <a:ext cx="12193200" cy="1110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5" name="Group 290"/>
          <p:cNvGrpSpPr>
            <a:grpSpLocks noChangeAspect="1"/>
          </p:cNvGrpSpPr>
          <p:nvPr userDrawn="1"/>
        </p:nvGrpSpPr>
        <p:grpSpPr bwMode="gray">
          <a:xfrm>
            <a:off x="5375909" y="289371"/>
            <a:ext cx="1465257" cy="1017576"/>
            <a:chOff x="2414" y="272"/>
            <a:chExt cx="1162" cy="807"/>
          </a:xfrm>
        </p:grpSpPr>
        <p:sp>
          <p:nvSpPr>
            <p:cNvPr id="6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2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4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6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8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9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0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 w="6350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2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3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6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7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67" name="Rectangle 105"/>
          <p:cNvSpPr>
            <a:spLocks noChangeArrowheads="1"/>
          </p:cNvSpPr>
          <p:nvPr userDrawn="1"/>
        </p:nvSpPr>
        <p:spPr bwMode="gray">
          <a:xfrm>
            <a:off x="5682307" y="6597644"/>
            <a:ext cx="633413" cy="260356"/>
          </a:xfrm>
          <a:prstGeom prst="rect">
            <a:avLst/>
          </a:prstGeom>
          <a:solidFill>
            <a:srgbClr val="254AA4"/>
          </a:soli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gray">
          <a:xfrm>
            <a:off x="838200" y="2571808"/>
            <a:ext cx="10515600" cy="316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6398" y="1985605"/>
            <a:ext cx="7206097" cy="18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64" r:id="rId4"/>
    <p:sldLayoutId id="2147483665" r:id="rId5"/>
    <p:sldLayoutId id="2147483666" r:id="rId6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5000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73050" marR="0" indent="-2730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2D050"/>
        </a:buClr>
        <a:buSzTx/>
        <a:buFont typeface="Arial" panose="020B0604020202020204" pitchFamily="34" charset="0"/>
        <a:buChar char="•"/>
        <a:tabLst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7305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2D050"/>
        </a:buClr>
        <a:buSzTx/>
        <a:buFont typeface="Arial" panose="020B0604020202020204" pitchFamily="34" charset="0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2230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2D050"/>
        </a:buClr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marR="0" indent="-2730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2D050"/>
        </a:buClr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166813" marR="0" indent="-27146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2D050"/>
        </a:buClr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RISSOLA@ec.europa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3platform.jrc.ec.europa.eu/knowledge-repository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digital-innovation-hubs-catalogue" TargetMode="External"/><Relationship Id="rId2" Type="http://schemas.openxmlformats.org/officeDocument/2006/relationships/hyperlink" Target="https://s3platform.jrc.ec.europa.eu/digital-innovation-hubs-too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nita.KALPAKA@ec.europa.eu" TargetMode="External"/><Relationship Id="rId5" Type="http://schemas.openxmlformats.org/officeDocument/2006/relationships/hyperlink" Target="mailto:Gabriel.RISSOLA@ec.europa.eu" TargetMode="External"/><Relationship Id="rId4" Type="http://schemas.openxmlformats.org/officeDocument/2006/relationships/hyperlink" Target="https://s3platform.jrc.ec.europa.eu/knowledge-reposito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3platform.jrc.ec.europa.eu/digital-innovation-hubs-too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8" name="Rectangle 10"/>
          <p:cNvSpPr>
            <a:spLocks noGrp="1" noChangeArrowheads="1"/>
          </p:cNvSpPr>
          <p:nvPr>
            <p:ph type="body" sz="quarter" idx="10"/>
          </p:nvPr>
        </p:nvSpPr>
        <p:spPr>
          <a:xfrm>
            <a:off x="479376" y="2276872"/>
            <a:ext cx="11137900" cy="165618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EC Square Sans Pro" panose="020B0506040000020004" pitchFamily="34" charset="0"/>
              </a:rPr>
              <a:t>Exploring synergies between </a:t>
            </a:r>
          </a:p>
          <a:p>
            <a:r>
              <a:rPr lang="en-GB" dirty="0" smtClean="0">
                <a:latin typeface="EC Square Sans Pro" panose="020B0506040000020004" pitchFamily="34" charset="0"/>
              </a:rPr>
              <a:t>Digital </a:t>
            </a:r>
            <a:r>
              <a:rPr lang="en-GB" dirty="0">
                <a:latin typeface="EC Square Sans Pro" panose="020B0506040000020004" pitchFamily="34" charset="0"/>
              </a:rPr>
              <a:t>Innovation Hubs </a:t>
            </a:r>
            <a:r>
              <a:rPr lang="en-GB" dirty="0" smtClean="0">
                <a:latin typeface="EC Square Sans Pro" panose="020B0506040000020004" pitchFamily="34" charset="0"/>
              </a:rPr>
              <a:t>and </a:t>
            </a:r>
          </a:p>
          <a:p>
            <a:r>
              <a:rPr lang="en-GB" dirty="0" err="1" smtClean="0">
                <a:latin typeface="EC Square Sans Pro" panose="020B0506040000020004" pitchFamily="34" charset="0"/>
              </a:rPr>
              <a:t>Agri</a:t>
            </a:r>
            <a:r>
              <a:rPr lang="en-GB" dirty="0" smtClean="0">
                <a:latin typeface="EC Square Sans Pro" panose="020B0506040000020004" pitchFamily="34" charset="0"/>
              </a:rPr>
              <a:t>-food Partnerships </a:t>
            </a:r>
            <a:endParaRPr lang="fr-FR" dirty="0">
              <a:latin typeface="EC Square Sans Pro" panose="020B05060400000200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708" y="5157192"/>
            <a:ext cx="11137900" cy="1272081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EC Square Sans Pro" panose="020B0506040000020004" pitchFamily="34" charset="0"/>
              </a:rPr>
              <a:t>Gabriel Rissola, Senior </a:t>
            </a:r>
            <a:r>
              <a:rPr lang="fr-BE" dirty="0" err="1" smtClean="0">
                <a:latin typeface="EC Square Sans Pro" panose="020B0506040000020004" pitchFamily="34" charset="0"/>
              </a:rPr>
              <a:t>Researcher</a:t>
            </a:r>
            <a:endParaRPr lang="fr-BE" sz="2800" dirty="0" smtClean="0">
              <a:latin typeface="EC Square Sans Pro" panose="020B0506040000020004" pitchFamily="34" charset="0"/>
            </a:endParaRPr>
          </a:p>
          <a:p>
            <a:r>
              <a:rPr lang="fr-BE" dirty="0" smtClean="0">
                <a:latin typeface="EC Square Sans Pro" panose="020B0506040000020004" pitchFamily="34" charset="0"/>
              </a:rPr>
              <a:t>JRC B3 – Territorial </a:t>
            </a:r>
            <a:r>
              <a:rPr lang="fr-BE" dirty="0" err="1" smtClean="0">
                <a:latin typeface="EC Square Sans Pro" panose="020B0506040000020004" pitchFamily="34" charset="0"/>
              </a:rPr>
              <a:t>Development</a:t>
            </a:r>
            <a:endParaRPr lang="fr-BE" dirty="0" smtClean="0">
              <a:latin typeface="EC Square Sans Pro" panose="020B0506040000020004" pitchFamily="34" charset="0"/>
            </a:endParaRPr>
          </a:p>
          <a:p>
            <a:r>
              <a:rPr lang="fr-BE" dirty="0" smtClean="0">
                <a:latin typeface="EC Square Sans Pro" panose="020B0506040000020004" pitchFamily="34" charset="0"/>
                <a:hlinkClick r:id="rId3"/>
              </a:rPr>
              <a:t>Gabriel.RISSOLA@ec.europa.eu</a:t>
            </a:r>
            <a:r>
              <a:rPr lang="fr-BE" dirty="0" smtClean="0">
                <a:latin typeface="EC Square Sans Pro" panose="020B0506040000020004" pitchFamily="34" charset="0"/>
              </a:rPr>
              <a:t> 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376" y="4077072"/>
            <a:ext cx="11137900" cy="840033"/>
          </a:xfrm>
        </p:spPr>
        <p:txBody>
          <a:bodyPr>
            <a:normAutofit/>
          </a:bodyPr>
          <a:lstStyle/>
          <a:p>
            <a:r>
              <a:rPr lang="fr-BE" b="1" dirty="0" smtClean="0">
                <a:latin typeface="EC Square Sans Pro" panose="020B0506040000020004" pitchFamily="34" charset="0"/>
              </a:rPr>
              <a:t>Workshop</a:t>
            </a:r>
          </a:p>
          <a:p>
            <a:r>
              <a:rPr lang="fr-BE" b="1" dirty="0" smtClean="0">
                <a:latin typeface="EC Square Sans Pro" panose="020B0506040000020004" pitchFamily="34" charset="0"/>
              </a:rPr>
              <a:t>Málaga (Spain), 4 </a:t>
            </a:r>
            <a:r>
              <a:rPr lang="fr-BE" b="1" dirty="0" err="1" smtClean="0">
                <a:latin typeface="EC Square Sans Pro" panose="020B0506040000020004" pitchFamily="34" charset="0"/>
              </a:rPr>
              <a:t>December</a:t>
            </a:r>
            <a:r>
              <a:rPr lang="fr-BE" b="1" dirty="0" smtClean="0">
                <a:latin typeface="EC Square Sans Pro" panose="020B0506040000020004" pitchFamily="34" charset="0"/>
              </a:rPr>
              <a:t> 2019</a:t>
            </a:r>
            <a:endParaRPr lang="en-GB" b="1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7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4278">
            <a:off x="265915" y="1310968"/>
            <a:ext cx="3366680" cy="4721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6191">
            <a:off x="4335280" y="1575312"/>
            <a:ext cx="3400048" cy="4792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0988">
            <a:off x="8310153" y="1379210"/>
            <a:ext cx="3227755" cy="4584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4680" y="633080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EC Square Sans Pro" panose="020B0506040000020004" pitchFamily="34" charset="0"/>
                <a:hlinkClick r:id="rId5"/>
              </a:rPr>
              <a:t>https://s3platform.jrc.ec.europa.eu/knowledge-repository</a:t>
            </a:r>
            <a:endParaRPr lang="en-GB" sz="16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59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416" y="2924944"/>
            <a:ext cx="10516799" cy="431800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  <a:latin typeface="EC Square Sans Cond Pro" panose="020B0506040000020004" pitchFamily="34" charset="0"/>
                <a:hlinkClick r:id="rId2"/>
              </a:rPr>
              <a:t>https://</a:t>
            </a:r>
            <a:r>
              <a:rPr lang="en-US" b="0" dirty="0" smtClean="0">
                <a:solidFill>
                  <a:srgbClr val="002060"/>
                </a:solidFill>
                <a:latin typeface="EC Square Sans Cond Pro" panose="020B0506040000020004" pitchFamily="34" charset="0"/>
                <a:hlinkClick r:id="rId2"/>
              </a:rPr>
              <a:t>s3platform.jrc.ec.europa.eu/digital-innovation-hubs-tool</a:t>
            </a:r>
            <a:r>
              <a:rPr lang="en-US" b="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/>
            </a:r>
            <a:br>
              <a:rPr lang="en-US" b="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</a:br>
            <a:r>
              <a:rPr lang="en-GB" b="0" dirty="0">
                <a:latin typeface="EC Square Sans Cond Pro" panose="020B0506040000020004" pitchFamily="34" charset="0"/>
                <a:hlinkClick r:id="rId3"/>
              </a:rPr>
              <a:t>https://s3platform.jrc.ec.europa.eu/digital-innovation-hubs-catalogue</a:t>
            </a:r>
            <a:r>
              <a:rPr lang="en-US" b="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/>
            </a:r>
            <a:br>
              <a:rPr lang="en-US" b="0" dirty="0">
                <a:solidFill>
                  <a:srgbClr val="002060"/>
                </a:solidFill>
                <a:latin typeface="EC Square Sans Cond Pro" panose="020B0506040000020004" pitchFamily="34" charset="0"/>
              </a:rPr>
            </a:br>
            <a:r>
              <a:rPr lang="en-GB" b="0" dirty="0" smtClean="0">
                <a:latin typeface="EC Square Sans Cond Pro" panose="020B0506040000020004" pitchFamily="34" charset="0"/>
                <a:hlinkClick r:id="rId4"/>
              </a:rPr>
              <a:t>https</a:t>
            </a:r>
            <a:r>
              <a:rPr lang="en-GB" b="0" dirty="0">
                <a:latin typeface="EC Square Sans Cond Pro" panose="020B0506040000020004" pitchFamily="34" charset="0"/>
                <a:hlinkClick r:id="rId4"/>
              </a:rPr>
              <a:t>://s3platform.jrc.ec.europa.eu/knowledge-repository</a:t>
            </a:r>
            <a:r>
              <a:rPr lang="en-US" b="0" dirty="0" smtClean="0">
                <a:latin typeface="EC Square Sans Cond Pro" panose="020B0506040000020004" pitchFamily="34" charset="0"/>
                <a:hlinkClick r:id="rId5"/>
              </a:rPr>
              <a:t/>
            </a:r>
            <a:br>
              <a:rPr lang="en-US" b="0" dirty="0" smtClean="0">
                <a:latin typeface="EC Square Sans Cond Pro" panose="020B0506040000020004" pitchFamily="34" charset="0"/>
                <a:hlinkClick r:id="rId5"/>
              </a:rPr>
            </a:br>
            <a:r>
              <a:rPr lang="en-US" b="0" dirty="0" smtClean="0">
                <a:latin typeface="EC Square Sans Cond Pro" panose="020B0506040000020004" pitchFamily="34" charset="0"/>
                <a:hlinkClick r:id="rId5"/>
              </a:rPr>
              <a:t/>
            </a:r>
            <a:br>
              <a:rPr lang="en-US" b="0" dirty="0" smtClean="0">
                <a:latin typeface="EC Square Sans Cond Pro" panose="020B0506040000020004" pitchFamily="34" charset="0"/>
                <a:hlinkClick r:id="rId5"/>
              </a:rPr>
            </a:br>
            <a:r>
              <a:rPr lang="en-US" b="0" dirty="0" smtClean="0">
                <a:latin typeface="EC Square Sans Cond Pro" panose="020B0506040000020004" pitchFamily="34" charset="0"/>
                <a:hlinkClick r:id="rId5"/>
              </a:rPr>
              <a:t>Gabriel.RISSOLA@ec.europa.eu</a:t>
            </a:r>
            <a:r>
              <a:rPr lang="en-US" b="0" dirty="0" smtClean="0">
                <a:latin typeface="EC Square Sans Cond Pro" panose="020B0506040000020004" pitchFamily="34" charset="0"/>
              </a:rPr>
              <a:t/>
            </a:r>
            <a:br>
              <a:rPr lang="en-US" b="0" dirty="0" smtClean="0">
                <a:latin typeface="EC Square Sans Cond Pro" panose="020B0506040000020004" pitchFamily="34" charset="0"/>
              </a:rPr>
            </a:br>
            <a:r>
              <a:rPr lang="en-US" b="0" dirty="0" smtClean="0">
                <a:latin typeface="EC Square Sans Cond Pro" panose="020B0506040000020004" pitchFamily="34" charset="0"/>
                <a:hlinkClick r:id="rId6"/>
              </a:rPr>
              <a:t>Annita.KALPAKA@ec.europa.eu</a:t>
            </a:r>
            <a:r>
              <a:rPr lang="en-US" b="0" dirty="0" smtClean="0">
                <a:latin typeface="EC Square Sans Cond Pro" panose="020B0506040000020004" pitchFamily="34" charset="0"/>
              </a:rPr>
              <a:t> </a:t>
            </a:r>
            <a:endParaRPr lang="en-GB" b="0" dirty="0">
              <a:latin typeface="EC Square Sans Cond Pro" panose="020B05060400000200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7408" y="1131648"/>
            <a:ext cx="10516799" cy="21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0" dirty="0" err="1" smtClean="0">
                <a:latin typeface="EC Square Sans Pro" panose="020B0506040000020004" pitchFamily="34" charset="0"/>
              </a:rPr>
              <a:t>Thank</a:t>
            </a:r>
            <a:r>
              <a:rPr lang="es-ES" sz="6000" b="0" dirty="0" smtClean="0">
                <a:latin typeface="EC Square Sans Pro" panose="020B0506040000020004" pitchFamily="34" charset="0"/>
              </a:rPr>
              <a:t> you!</a:t>
            </a:r>
          </a:p>
          <a:p>
            <a:pPr marL="0" indent="0" algn="ctr">
              <a:buNone/>
            </a:pPr>
            <a:endParaRPr lang="en-GB" sz="6000" b="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2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EC Square Sans Cond Pro" panose="020B0506040000020004" pitchFamily="34" charset="0"/>
              </a:rPr>
              <a:t>Digitalisation</a:t>
            </a:r>
            <a:r>
              <a:rPr lang="es-ES" dirty="0" smtClean="0">
                <a:latin typeface="EC Square Sans Cond Pro" panose="020B0506040000020004" pitchFamily="34" charset="0"/>
              </a:rPr>
              <a:t> </a:t>
            </a:r>
            <a:r>
              <a:rPr lang="es-ES" dirty="0" err="1" smtClean="0">
                <a:latin typeface="EC Square Sans Cond Pro" panose="020B0506040000020004" pitchFamily="34" charset="0"/>
              </a:rPr>
              <a:t>Challenges</a:t>
            </a:r>
            <a:r>
              <a:rPr lang="es-ES" dirty="0" smtClean="0">
                <a:latin typeface="EC Square Sans Cond Pro" panose="020B0506040000020004" pitchFamily="34" charset="0"/>
              </a:rPr>
              <a:t> </a:t>
            </a:r>
            <a:r>
              <a:rPr lang="es-ES" dirty="0" err="1" smtClean="0">
                <a:latin typeface="EC Square Sans Cond Pro" panose="020B0506040000020004" pitchFamily="34" charset="0"/>
              </a:rPr>
              <a:t>proposed</a:t>
            </a:r>
            <a:r>
              <a:rPr lang="es-ES" dirty="0" smtClean="0">
                <a:latin typeface="EC Square Sans Cond Pro" panose="020B0506040000020004" pitchFamily="34" charset="0"/>
              </a:rPr>
              <a:t> by </a:t>
            </a:r>
            <a:r>
              <a:rPr lang="es-ES" dirty="0">
                <a:latin typeface="EC Square Sans Cond Pro" panose="020B0506040000020004" pitchFamily="34" charset="0"/>
              </a:rPr>
              <a:t>AF </a:t>
            </a:r>
            <a:r>
              <a:rPr lang="es-ES" dirty="0" err="1" smtClean="0">
                <a:latin typeface="EC Square Sans Cond Pro" panose="020B0506040000020004" pitchFamily="34" charset="0"/>
              </a:rPr>
              <a:t>Partnerships</a:t>
            </a:r>
            <a:r>
              <a:rPr lang="es-ES" dirty="0" smtClean="0">
                <a:latin typeface="EC Square Sans Cond Pro" panose="020B0506040000020004" pitchFamily="34" charset="0"/>
              </a:rPr>
              <a:t> </a:t>
            </a:r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7000" y="2571808"/>
            <a:ext cx="10516799" cy="344948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err="1" smtClean="0">
                <a:latin typeface="EC Square Sans Cond Pro" panose="020B0506040000020004" pitchFamily="34" charset="0"/>
              </a:rPr>
              <a:t>AgriFood</a:t>
            </a:r>
            <a:r>
              <a:rPr lang="es-ES" sz="2400" dirty="0" smtClean="0">
                <a:latin typeface="EC Square Sans Cond Pro" panose="020B0506040000020004" pitchFamily="34" charset="0"/>
              </a:rPr>
              <a:t> Living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Labs</a:t>
            </a:r>
            <a:endParaRPr lang="es-ES" sz="2400" dirty="0" smtClean="0">
              <a:latin typeface="EC Square Sans Cond Pro" panose="020B05060400000200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>
                <a:latin typeface="EC Square Sans Cond Pro" panose="020B0506040000020004" pitchFamily="34" charset="0"/>
              </a:rPr>
              <a:t>DIH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models</a:t>
            </a:r>
            <a:r>
              <a:rPr lang="es-ES" sz="2400" dirty="0" smtClean="0">
                <a:latin typeface="EC Square Sans Cond Pro" panose="020B0506040000020004" pitchFamily="34" charset="0"/>
              </a:rPr>
              <a:t> for AF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>
                <a:latin typeface="EC Square Sans Cond Pro" panose="020B0506040000020004" pitchFamily="34" charset="0"/>
              </a:rPr>
              <a:t>Collection and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handling</a:t>
            </a:r>
            <a:r>
              <a:rPr lang="es-ES" sz="2400" dirty="0" smtClean="0">
                <a:latin typeface="EC Square Sans Cond Pro" panose="020B0506040000020004" pitchFamily="34" charset="0"/>
              </a:rPr>
              <a:t> of Big Data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err="1" smtClean="0">
                <a:latin typeface="EC Square Sans Cond Pro" panose="020B0506040000020004" pitchFamily="34" charset="0"/>
              </a:rPr>
              <a:t>Consumer</a:t>
            </a:r>
            <a:r>
              <a:rPr lang="es-ES" sz="2400" dirty="0" smtClean="0">
                <a:latin typeface="EC Square Sans Cond Pro" panose="020B0506040000020004" pitchFamily="34" charset="0"/>
              </a:rPr>
              <a:t>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involvement</a:t>
            </a:r>
            <a:r>
              <a:rPr lang="es-ES" sz="2400" dirty="0" smtClean="0">
                <a:latin typeface="EC Square Sans Cond Pro" panose="020B0506040000020004" pitchFamily="34" charset="0"/>
              </a:rPr>
              <a:t> in AF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innovation</a:t>
            </a:r>
            <a:endParaRPr lang="es-ES" sz="2400" dirty="0" smtClean="0">
              <a:latin typeface="EC Square Sans Cond Pro" panose="020B05060400000200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smtClean="0">
                <a:latin typeface="EC Square Sans Cond Pro" panose="020B0506040000020004" pitchFamily="34" charset="0"/>
              </a:rPr>
              <a:t>Business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model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s</a:t>
            </a:r>
            <a:r>
              <a:rPr lang="es-ES" sz="2400" dirty="0" smtClean="0">
                <a:latin typeface="EC Square Sans Cond Pro" panose="020B0506040000020004" pitchFamily="34" charset="0"/>
              </a:rPr>
              <a:t> for interregional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joint</a:t>
            </a:r>
            <a:r>
              <a:rPr lang="es-ES" sz="2400" dirty="0" smtClean="0">
                <a:latin typeface="EC Square Sans Cond Pro" panose="020B0506040000020004" pitchFamily="34" charset="0"/>
              </a:rPr>
              <a:t> </a:t>
            </a:r>
            <a:r>
              <a:rPr lang="es-ES" sz="2400" dirty="0" err="1" smtClean="0">
                <a:latin typeface="EC Square Sans Cond Pro" panose="020B0506040000020004" pitchFamily="34" charset="0"/>
              </a:rPr>
              <a:t>funding</a:t>
            </a:r>
            <a:endParaRPr lang="es-ES" sz="2400" dirty="0" smtClean="0">
              <a:latin typeface="EC Square Sans Cond Pro" panose="020B05060400000200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EC Square Sans Cond Pro" panose="020B05060400000200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8882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Workshop Agenda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7000" y="2571808"/>
            <a:ext cx="10516799" cy="344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EC Square Sans Cond Pro" panose="020B0506040000020004" pitchFamily="34" charset="0"/>
              </a:rPr>
              <a:t>09:30 – 09:45	Introduction and setting the scene</a:t>
            </a:r>
          </a:p>
          <a:p>
            <a:pPr marL="0" indent="0">
              <a:buNone/>
            </a:pPr>
            <a:endParaRPr lang="es-ES" sz="2000" dirty="0" smtClean="0">
              <a:latin typeface="EC Square Sans Cond Pro" panose="020B05060400000200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EC Square Sans Cond Pro" panose="020B0506040000020004" pitchFamily="34" charset="0"/>
              </a:rPr>
              <a:t>09:45 – 11:15	Digital Innovation Hubs meeting </a:t>
            </a:r>
            <a:r>
              <a:rPr lang="en-GB" sz="2000" dirty="0" err="1">
                <a:latin typeface="EC Square Sans Cond Pro" panose="020B0506040000020004" pitchFamily="34" charset="0"/>
              </a:rPr>
              <a:t>Agri</a:t>
            </a:r>
            <a:r>
              <a:rPr lang="en-GB" sz="2000" dirty="0">
                <a:latin typeface="EC Square Sans Cond Pro" panose="020B0506040000020004" pitchFamily="34" charset="0"/>
              </a:rPr>
              <a:t>-food needs</a:t>
            </a:r>
          </a:p>
          <a:p>
            <a:pPr marL="0" indent="0">
              <a:buNone/>
            </a:pPr>
            <a:endParaRPr lang="es-ES" sz="2000" dirty="0" smtClean="0">
              <a:latin typeface="EC Square Sans Cond Pro" panose="020B05060400000200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EC Square Sans Cond Pro" panose="020B0506040000020004" pitchFamily="34" charset="0"/>
              </a:rPr>
              <a:t>11:30 – 13:00	DIH Parallel Discussion Groups </a:t>
            </a:r>
            <a:r>
              <a:rPr lang="en-US" sz="2000" dirty="0" smtClean="0">
                <a:latin typeface="EC Square Sans Cond Pro" panose="020B0506040000020004" pitchFamily="34" charset="0"/>
              </a:rPr>
              <a:t>| </a:t>
            </a:r>
            <a:r>
              <a:rPr lang="en-GB" sz="2000" dirty="0">
                <a:latin typeface="EC Square Sans Cond Pro" panose="020B0506040000020004" pitchFamily="34" charset="0"/>
              </a:rPr>
              <a:t>SmartAgriHubs’ Innovation Portal </a:t>
            </a:r>
            <a:endParaRPr lang="en-GB" sz="2000" dirty="0" smtClean="0">
              <a:latin typeface="EC Square Sans Cond Pro" panose="020B0506040000020004" pitchFamily="34" charset="0"/>
            </a:endParaRPr>
          </a:p>
          <a:p>
            <a:pPr marL="0" indent="0">
              <a:buNone/>
            </a:pPr>
            <a:endParaRPr lang="en-US" sz="2000" dirty="0">
              <a:latin typeface="EC Square Sans Cond Pro" panose="020B05060400000200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EC Square Sans Cond Pro" panose="020B0506040000020004" pitchFamily="34" charset="0"/>
              </a:rPr>
              <a:t>13:00 – 13:30	Groups Reporting &amp; Closing</a:t>
            </a:r>
          </a:p>
          <a:p>
            <a:pPr marL="0" indent="0">
              <a:buNone/>
            </a:pPr>
            <a:endParaRPr lang="en-US" sz="2000" dirty="0" smtClean="0">
              <a:latin typeface="EC Square Sans Cond Pro" panose="020B05060400000200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EC Square Sans Cond Pro" panose="020B0506040000020004" pitchFamily="34" charset="0"/>
              </a:rPr>
              <a:t>15:00 – 17:00	Field visits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4407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19537" y="1606661"/>
            <a:ext cx="8096805" cy="864096"/>
          </a:xfrm>
          <a:prstGeom prst="rect">
            <a:avLst/>
          </a:prstGeom>
          <a:solidFill>
            <a:srgbClr val="0D4A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75520" y="2840927"/>
            <a:ext cx="8536533" cy="3036345"/>
            <a:chOff x="1668441" y="2553787"/>
            <a:chExt cx="5756275" cy="2047438"/>
          </a:xfrm>
        </p:grpSpPr>
        <p:pic>
          <p:nvPicPr>
            <p:cNvPr id="25" name="Picture 24" descr="Pie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0" t="14070" r="25369" b="15829"/>
            <a:stretch>
              <a:fillRect/>
            </a:stretch>
          </p:blipFill>
          <p:spPr bwMode="auto">
            <a:xfrm>
              <a:off x="5563552" y="4019572"/>
              <a:ext cx="485140" cy="485140"/>
            </a:xfrm>
            <a:prstGeom prst="rect">
              <a:avLst/>
            </a:prstGeom>
            <a:noFill/>
          </p:spPr>
        </p:pic>
        <p:pic>
          <p:nvPicPr>
            <p:cNvPr id="24" name="Picture 23" descr="Pie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9" t="14444" r="25693" b="15053"/>
            <a:stretch>
              <a:fillRect/>
            </a:stretch>
          </p:blipFill>
          <p:spPr bwMode="auto">
            <a:xfrm>
              <a:off x="5587682" y="3290220"/>
              <a:ext cx="461010" cy="469265"/>
            </a:xfrm>
            <a:prstGeom prst="rect">
              <a:avLst/>
            </a:prstGeom>
            <a:noFill/>
          </p:spPr>
        </p:pic>
        <p:pic>
          <p:nvPicPr>
            <p:cNvPr id="23" name="Picture 22" descr="Pie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7" t="15427" r="25414" b="14647"/>
            <a:stretch>
              <a:fillRect/>
            </a:stretch>
          </p:blipFill>
          <p:spPr bwMode="auto">
            <a:xfrm>
              <a:off x="3752532" y="4048145"/>
              <a:ext cx="461010" cy="469265"/>
            </a:xfrm>
            <a:prstGeom prst="rect">
              <a:avLst/>
            </a:prstGeom>
            <a:noFill/>
          </p:spPr>
        </p:pic>
        <p:pic>
          <p:nvPicPr>
            <p:cNvPr id="20" name="Picture 19" descr="Pie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3" t="14256" r="25644" b="14850"/>
            <a:stretch>
              <a:fillRect/>
            </a:stretch>
          </p:blipFill>
          <p:spPr bwMode="auto">
            <a:xfrm>
              <a:off x="3752532" y="3337210"/>
              <a:ext cx="453390" cy="461010"/>
            </a:xfrm>
            <a:prstGeom prst="rect">
              <a:avLst/>
            </a:prstGeom>
            <a:noFill/>
          </p:spPr>
        </p:pic>
        <p:pic>
          <p:nvPicPr>
            <p:cNvPr id="22" name="Picture 21" descr="Pie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2" t="15614" r="25009" b="14462"/>
            <a:stretch>
              <a:fillRect/>
            </a:stretch>
          </p:blipFill>
          <p:spPr bwMode="auto">
            <a:xfrm>
              <a:off x="1975167" y="4048144"/>
              <a:ext cx="470535" cy="478790"/>
            </a:xfrm>
            <a:prstGeom prst="rect">
              <a:avLst/>
            </a:prstGeom>
            <a:noFill/>
          </p:spPr>
        </p:pic>
        <p:pic>
          <p:nvPicPr>
            <p:cNvPr id="21" name="Picture 20" descr="Pie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3" t="15036" r="25511" b="14850"/>
            <a:stretch>
              <a:fillRect/>
            </a:stretch>
          </p:blipFill>
          <p:spPr bwMode="auto">
            <a:xfrm>
              <a:off x="1968817" y="3337210"/>
              <a:ext cx="476885" cy="469265"/>
            </a:xfrm>
            <a:prstGeom prst="rect">
              <a:avLst/>
            </a:prstGeom>
            <a:noFill/>
          </p:spPr>
        </p:pic>
        <p:sp>
          <p:nvSpPr>
            <p:cNvPr id="4" name="Text Box 6"/>
            <p:cNvSpPr txBox="1"/>
            <p:nvPr/>
          </p:nvSpPr>
          <p:spPr>
            <a:xfrm>
              <a:off x="2323147" y="2922270"/>
              <a:ext cx="706755" cy="1905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2000" b="0" dirty="0">
                  <a:solidFill>
                    <a:srgbClr val="EAB200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Countries</a:t>
              </a:r>
              <a:endParaRPr lang="en-GB" sz="1400" b="0" i="1" dirty="0">
                <a:solidFill>
                  <a:srgbClr val="EAB200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 Box 17"/>
            <p:cNvSpPr txBox="1"/>
            <p:nvPr/>
          </p:nvSpPr>
          <p:spPr>
            <a:xfrm>
              <a:off x="5831522" y="2905760"/>
              <a:ext cx="706755" cy="1905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2000" b="0">
                  <a:solidFill>
                    <a:srgbClr val="EAB200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endParaRPr lang="en-GB" sz="1400" b="0" i="1">
                <a:solidFill>
                  <a:srgbClr val="EAB200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19"/>
            <p:cNvSpPr txBox="1"/>
            <p:nvPr/>
          </p:nvSpPr>
          <p:spPr>
            <a:xfrm>
              <a:off x="2519362" y="3386105"/>
              <a:ext cx="842645" cy="5003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 dirty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Danish companies</a:t>
              </a:r>
              <a:endParaRPr lang="en-GB" sz="1400" b="0" i="1" dirty="0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0"/>
            <p:cNvSpPr txBox="1"/>
            <p:nvPr/>
          </p:nvSpPr>
          <p:spPr>
            <a:xfrm>
              <a:off x="2530157" y="4100845"/>
              <a:ext cx="842645" cy="5003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Romanian companies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21"/>
            <p:cNvSpPr txBox="1"/>
            <p:nvPr/>
          </p:nvSpPr>
          <p:spPr>
            <a:xfrm>
              <a:off x="4314507" y="3354989"/>
              <a:ext cx="842645" cy="5003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computing companies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22"/>
            <p:cNvSpPr txBox="1"/>
            <p:nvPr/>
          </p:nvSpPr>
          <p:spPr>
            <a:xfrm>
              <a:off x="4311332" y="4065290"/>
              <a:ext cx="1049020" cy="5003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metal products companies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4"/>
            <p:cNvSpPr txBox="1"/>
            <p:nvPr/>
          </p:nvSpPr>
          <p:spPr>
            <a:xfrm>
              <a:off x="6156642" y="3393724"/>
              <a:ext cx="842645" cy="2540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SMEs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25"/>
            <p:cNvSpPr txBox="1"/>
            <p:nvPr/>
          </p:nvSpPr>
          <p:spPr>
            <a:xfrm>
              <a:off x="6173787" y="4066562"/>
              <a:ext cx="842645" cy="38925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1600" b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large enterprises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668441" y="2553787"/>
              <a:ext cx="5756275" cy="26987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2000" b="0" dirty="0">
                  <a:solidFill>
                    <a:srgbClr val="1F497D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Highly digitised companies across Europe</a:t>
              </a:r>
              <a:endParaRPr lang="en-GB" sz="1200" b="0" i="1" dirty="0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29"/>
            <p:cNvSpPr txBox="1"/>
            <p:nvPr/>
          </p:nvSpPr>
          <p:spPr>
            <a:xfrm>
              <a:off x="2043747" y="3469925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000" b="0" dirty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53%</a:t>
              </a:r>
              <a:endParaRPr lang="en-GB" sz="1200" b="0" i="1" dirty="0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30"/>
            <p:cNvSpPr txBox="1"/>
            <p:nvPr/>
          </p:nvSpPr>
          <p:spPr>
            <a:xfrm>
              <a:off x="2073592" y="4190382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400" b="0" dirty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8%</a:t>
              </a:r>
              <a:endParaRPr lang="en-GB" sz="1400" b="0" i="1" dirty="0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31"/>
            <p:cNvSpPr txBox="1"/>
            <p:nvPr/>
          </p:nvSpPr>
          <p:spPr>
            <a:xfrm>
              <a:off x="3826192" y="3465480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400" b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56%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32"/>
            <p:cNvSpPr txBox="1"/>
            <p:nvPr/>
          </p:nvSpPr>
          <p:spPr>
            <a:xfrm>
              <a:off x="3852227" y="4170698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400" b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6%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33"/>
            <p:cNvSpPr txBox="1"/>
            <p:nvPr/>
          </p:nvSpPr>
          <p:spPr>
            <a:xfrm>
              <a:off x="5666422" y="3403250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400" b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20%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34"/>
            <p:cNvSpPr txBox="1"/>
            <p:nvPr/>
          </p:nvSpPr>
          <p:spPr>
            <a:xfrm>
              <a:off x="5648007" y="4145302"/>
              <a:ext cx="476885" cy="2381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GB" sz="2400" b="0">
                  <a:solidFill>
                    <a:srgbClr val="FFFFFF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58%</a:t>
              </a:r>
              <a:endParaRPr lang="en-GB" sz="1400" b="0" i="1">
                <a:solidFill>
                  <a:srgbClr val="1F497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61"/>
            <p:cNvSpPr txBox="1"/>
            <p:nvPr/>
          </p:nvSpPr>
          <p:spPr>
            <a:xfrm>
              <a:off x="4166552" y="2899410"/>
              <a:ext cx="706755" cy="1905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2000" b="0">
                  <a:solidFill>
                    <a:srgbClr val="EAB200"/>
                  </a:solidFill>
                  <a:latin typeface="EC Square Sans Pro" panose="020B05060400000200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Sector</a:t>
              </a:r>
              <a:endParaRPr lang="en-GB" sz="1400" b="0" i="1">
                <a:solidFill>
                  <a:srgbClr val="EAB200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 Box 4"/>
          <p:cNvSpPr txBox="1"/>
          <p:nvPr/>
        </p:nvSpPr>
        <p:spPr>
          <a:xfrm>
            <a:off x="1919536" y="1702797"/>
            <a:ext cx="7942446" cy="400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2400" b="0" dirty="0">
                <a:solidFill>
                  <a:srgbClr val="FFFFFF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companies are not making the most of all the opportunities digital has to offer </a:t>
            </a:r>
            <a:endParaRPr lang="en-GB" sz="1400" b="0" i="1" dirty="0">
              <a:solidFill>
                <a:srgbClr val="FFFFFF"/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00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92896"/>
            <a:ext cx="6505054" cy="320382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03512" y="1412428"/>
            <a:ext cx="8712968" cy="936452"/>
          </a:xfrm>
          <a:solidFill>
            <a:srgbClr val="0D4A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000" b="0" dirty="0">
                <a:solidFill>
                  <a:srgbClr val="FFFFFF"/>
                </a:solidFill>
                <a:latin typeface="EC Square Sans Pro" panose="020B0506040000020004" pitchFamily="34" charset="0"/>
              </a:rPr>
              <a:t>Digital Innovation Hubs provide </a:t>
            </a: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/>
            </a:r>
            <a:b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</a:br>
            <a:r>
              <a:rPr lang="en-US" altLang="en-US" sz="2000" b="0" i="1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technological </a:t>
            </a:r>
            <a:r>
              <a:rPr lang="en-US" altLang="en-US" sz="20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expertise </a:t>
            </a:r>
            <a:r>
              <a:rPr lang="en-US" altLang="en-US" sz="2000" b="0" dirty="0">
                <a:solidFill>
                  <a:srgbClr val="FFFFFF"/>
                </a:solidFill>
                <a:latin typeface="EC Square Sans Pro" panose="020B0506040000020004" pitchFamily="34" charset="0"/>
              </a:rPr>
              <a:t>and </a:t>
            </a:r>
            <a:r>
              <a:rPr lang="en-US" altLang="en-US" sz="20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experimentation facilities </a:t>
            </a: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/>
            </a:r>
            <a:b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</a:b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to </a:t>
            </a:r>
            <a:r>
              <a:rPr lang="en-US" altLang="en-US" sz="2000" b="0" dirty="0">
                <a:solidFill>
                  <a:srgbClr val="FFFFFF"/>
                </a:solidFill>
                <a:latin typeface="EC Square Sans Pro" panose="020B0506040000020004" pitchFamily="34" charset="0"/>
              </a:rPr>
              <a:t>enable the </a:t>
            </a:r>
            <a:r>
              <a:rPr lang="en-US" altLang="en-US" sz="2000" b="0" i="1" dirty="0">
                <a:solidFill>
                  <a:srgbClr val="FFFFFF"/>
                </a:solidFill>
                <a:latin typeface="EC Square Sans Pro" panose="020B0506040000020004" pitchFamily="34" charset="0"/>
              </a:rPr>
              <a:t>digital transformation </a:t>
            </a:r>
            <a:r>
              <a:rPr lang="en-US" altLang="en-US" sz="2000" b="0" dirty="0">
                <a:solidFill>
                  <a:srgbClr val="FFFFFF"/>
                </a:solidFill>
                <a:latin typeface="EC Square Sans Pro" panose="020B0506040000020004" pitchFamily="34" charset="0"/>
              </a:rPr>
              <a:t>of the industry and the public </a:t>
            </a: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sector</a:t>
            </a:r>
            <a:endParaRPr lang="en-GB" sz="2000" b="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48128" y="2492896"/>
            <a:ext cx="460851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Built around Competence Centres (CC)</a:t>
            </a:r>
            <a:r>
              <a:rPr lang="en-GB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: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Research</a:t>
            </a: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 and Technology Organisations (RTO)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Technical </a:t>
            </a: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Universities</a:t>
            </a:r>
            <a:endParaRPr lang="fr-FR" sz="1800" dirty="0" smtClean="0">
              <a:solidFill>
                <a:srgbClr val="003776"/>
              </a:solidFill>
              <a:latin typeface="EC Square Sans Pro" panose="020B0506040000020004" pitchFamily="34" charset="0"/>
            </a:endParaRP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rgbClr val="003776"/>
              </a:solidFill>
              <a:latin typeface="EC Square Sans Pro" panose="020B0506040000020004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i="1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In collaboration </a:t>
            </a:r>
            <a:r>
              <a:rPr lang="fr-FR" sz="1800" i="1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with</a:t>
            </a:r>
            <a:r>
              <a:rPr lang="fr-FR" sz="1800" i="1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: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Industry</a:t>
            </a: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 associations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Clusters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Accelerators</a:t>
            </a: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/</a:t>
            </a: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Incubators</a:t>
            </a: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 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Innovation </a:t>
            </a:r>
            <a:r>
              <a:rPr lang="fr-FR" sz="1800" dirty="0" err="1" smtClean="0">
                <a:solidFill>
                  <a:srgbClr val="003776"/>
                </a:solidFill>
                <a:latin typeface="EC Square Sans Pro" panose="020B0506040000020004" pitchFamily="34" charset="0"/>
              </a:rPr>
              <a:t>agencies</a:t>
            </a:r>
            <a:endParaRPr lang="fr-FR" sz="1800" dirty="0" smtClean="0">
              <a:solidFill>
                <a:srgbClr val="003776"/>
              </a:solidFill>
              <a:latin typeface="EC Square Sans Pro" panose="020B0506040000020004" pitchFamily="34" charset="0"/>
            </a:endParaRPr>
          </a:p>
          <a:p>
            <a:pPr marL="730250" lvl="1" indent="-273050" eaLnBrk="0" hangingPunct="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3776"/>
                </a:solidFill>
                <a:latin typeface="EC Square Sans Pro" panose="020B0506040000020004" pitchFamily="34" charset="0"/>
              </a:rPr>
              <a:t>Enterprise Europe </a:t>
            </a:r>
            <a:r>
              <a:rPr lang="fr-FR" sz="1800" dirty="0" smtClean="0">
                <a:solidFill>
                  <a:srgbClr val="003776"/>
                </a:solidFill>
                <a:latin typeface="EC Square Sans Pro" panose="020B0506040000020004" pitchFamily="34" charset="0"/>
              </a:rPr>
              <a:t>Network (EEN)</a:t>
            </a:r>
            <a:endParaRPr lang="fr-FR" sz="1800" dirty="0">
              <a:solidFill>
                <a:srgbClr val="00377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25400" y="5801435"/>
            <a:ext cx="12166600" cy="579538"/>
          </a:xfrm>
          <a:prstGeom prst="rect">
            <a:avLst/>
          </a:prstGeom>
          <a:solidFill>
            <a:srgbClr val="0D4A81"/>
          </a:solidFill>
          <a:ln w="635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DIHs are </a:t>
            </a:r>
            <a:r>
              <a:rPr lang="en-US" altLang="en-US" sz="2000" b="0" i="1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innovation intermediaries </a:t>
            </a:r>
            <a:r>
              <a:rPr lang="en-US" altLang="en-US" sz="2000" b="0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matching demand &amp; offer of </a:t>
            </a:r>
            <a:r>
              <a:rPr lang="en-US" altLang="en-US" sz="2000" b="0" i="1" dirty="0" smtClean="0">
                <a:solidFill>
                  <a:srgbClr val="FFFFFF"/>
                </a:solidFill>
                <a:latin typeface="EC Square Sans Pro" panose="020B0506040000020004" pitchFamily="34" charset="0"/>
              </a:rPr>
              <a:t>digital services &amp; technologies</a:t>
            </a:r>
            <a:endParaRPr lang="en-GB" sz="2000" b="0" dirty="0">
              <a:solidFill>
                <a:srgbClr val="FFFFFF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2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42"/>
          <p:cNvSpPr/>
          <p:nvPr/>
        </p:nvSpPr>
        <p:spPr>
          <a:xfrm>
            <a:off x="407368" y="1145909"/>
            <a:ext cx="1632003" cy="665928"/>
          </a:xfrm>
          <a:prstGeom prst="cloud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SO1: High Performance</a:t>
            </a:r>
            <a:r>
              <a:rPr kumimoji="0" lang="fr-BE" sz="12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Computing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2425798" y="1091856"/>
            <a:ext cx="2047248" cy="775585"/>
          </a:xfrm>
          <a:prstGeom prst="cloud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SO2: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Artificial</a:t>
            </a: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Intelligence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7198391" y="1004383"/>
            <a:ext cx="2004059" cy="92735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0" dirty="0" smtClean="0">
                <a:solidFill>
                  <a:srgbClr val="0070C0"/>
                </a:solidFill>
                <a:latin typeface="EC Square Sans Pro" panose="020B0506040000020004" pitchFamily="34" charset="0"/>
              </a:rPr>
              <a:t>SO4: Advanced</a:t>
            </a: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</a:t>
            </a:r>
            <a:r>
              <a:rPr lang="fr-BE" sz="1200" kern="0" dirty="0">
                <a:solidFill>
                  <a:srgbClr val="0070C0"/>
                </a:solidFill>
                <a:latin typeface="EC Square Sans Pro" panose="020B0506040000020004" pitchFamily="34" charset="0"/>
              </a:rPr>
              <a:t>Digital </a:t>
            </a:r>
            <a:r>
              <a:rPr lang="fr-BE" sz="1200" kern="0" dirty="0" err="1">
                <a:solidFill>
                  <a:srgbClr val="0070C0"/>
                </a:solidFill>
                <a:latin typeface="EC Square Sans Pro" panose="020B0506040000020004" pitchFamily="34" charset="0"/>
              </a:rPr>
              <a:t>Skills</a:t>
            </a:r>
            <a:endParaRPr lang="en-US" sz="1200" kern="0" dirty="0">
              <a:solidFill>
                <a:srgbClr val="0070C0"/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518730" y="2257945"/>
            <a:ext cx="9025008" cy="4426322"/>
            <a:chOff x="1518730" y="2257945"/>
            <a:chExt cx="9025008" cy="4426322"/>
          </a:xfrm>
        </p:grpSpPr>
        <p:sp>
          <p:nvSpPr>
            <p:cNvPr id="48" name="Oval 47"/>
            <p:cNvSpPr/>
            <p:nvPr/>
          </p:nvSpPr>
          <p:spPr>
            <a:xfrm>
              <a:off x="4105606" y="3275922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27305" y="6345713"/>
              <a:ext cx="2175540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dirty="0" smtClean="0">
                  <a:solidFill>
                    <a:prstClr val="white"/>
                  </a:solidFill>
                  <a:latin typeface="EC Square Sans Pro" panose="020B0506040000020004" pitchFamily="34" charset="0"/>
                </a:rPr>
                <a:t>Public administrations</a:t>
              </a:r>
              <a:endParaRPr lang="en-US" sz="1600" b="0" dirty="0">
                <a:solidFill>
                  <a:prstClr val="white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8085" y="6345713"/>
              <a:ext cx="2175540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white"/>
                  </a:solidFill>
                  <a:latin typeface="EC Square Sans Pro" panose="020B0506040000020004" pitchFamily="34" charset="0"/>
                </a:rPr>
                <a:t>SMEs/Midcaps</a:t>
              </a:r>
            </a:p>
          </p:txBody>
        </p:sp>
        <p:sp>
          <p:nvSpPr>
            <p:cNvPr id="53" name="Rounded Rectangular Callout 52"/>
            <p:cNvSpPr/>
            <p:nvPr/>
          </p:nvSpPr>
          <p:spPr>
            <a:xfrm rot="10800000">
              <a:off x="8253941" y="5241207"/>
              <a:ext cx="1587933" cy="692936"/>
            </a:xfrm>
            <a:prstGeom prst="wedgeRoundRectCallout">
              <a:avLst>
                <a:gd name="adj1" fmla="val 52268"/>
                <a:gd name="adj2" fmla="val 103720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22519" y="5241207"/>
              <a:ext cx="22224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European DIH 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Region 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err="1">
                  <a:solidFill>
                    <a:srgbClr val="002060"/>
                  </a:solidFill>
                  <a:latin typeface="EC Square Sans Pro" panose="020B0506040000020004" pitchFamily="34" charset="0"/>
                </a:rPr>
                <a:t>Specialisation</a:t>
              </a: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 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5" name="Rounded Rectangular Callout 54"/>
            <p:cNvSpPr/>
            <p:nvPr/>
          </p:nvSpPr>
          <p:spPr>
            <a:xfrm flipV="1">
              <a:off x="1897868" y="5139513"/>
              <a:ext cx="1566932" cy="680093"/>
            </a:xfrm>
            <a:prstGeom prst="wedgeRoundRectCallout">
              <a:avLst>
                <a:gd name="adj1" fmla="val 56323"/>
                <a:gd name="adj2" fmla="val 97783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4079177" y="2257945"/>
              <a:ext cx="1583866" cy="723027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Train the Trainer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1" name="Up Arrow 60"/>
            <p:cNvSpPr/>
            <p:nvPr/>
          </p:nvSpPr>
          <p:spPr>
            <a:xfrm>
              <a:off x="6052219" y="2257946"/>
              <a:ext cx="1915885" cy="716860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Request specialised support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2" name="Circular Arrow 61"/>
            <p:cNvSpPr/>
            <p:nvPr/>
          </p:nvSpPr>
          <p:spPr>
            <a:xfrm>
              <a:off x="5163921" y="3602201"/>
              <a:ext cx="1502073" cy="1432806"/>
            </a:xfrm>
            <a:prstGeom prst="circularArrow">
              <a:avLst>
                <a:gd name="adj1" fmla="val 3157"/>
                <a:gd name="adj2" fmla="val 1142319"/>
                <a:gd name="adj3" fmla="val 20711816"/>
                <a:gd name="adj4" fmla="val 10800000"/>
                <a:gd name="adj5" fmla="val 8338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3" name="Circular Arrow 62"/>
            <p:cNvSpPr/>
            <p:nvPr/>
          </p:nvSpPr>
          <p:spPr>
            <a:xfrm rot="10800000">
              <a:off x="5159896" y="3683042"/>
              <a:ext cx="1502073" cy="1432806"/>
            </a:xfrm>
            <a:prstGeom prst="circularArrow">
              <a:avLst>
                <a:gd name="adj1" fmla="val 3713"/>
                <a:gd name="adj2" fmla="val 1142319"/>
                <a:gd name="adj3" fmla="val 20303272"/>
                <a:gd name="adj4" fmla="val 10965842"/>
                <a:gd name="adj5" fmla="val 7390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89216" y="4015869"/>
              <a:ext cx="1092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200" b="0" dirty="0" smtClean="0">
                  <a:solidFill>
                    <a:prstClr val="black"/>
                  </a:solidFill>
                  <a:latin typeface="EC Square Sans Pro" panose="020B0506040000020004" pitchFamily="34" charset="0"/>
                </a:rPr>
                <a:t>Networking,</a:t>
              </a:r>
              <a:endParaRPr lang="fr-BE" sz="12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200" b="0" dirty="0">
                  <a:solidFill>
                    <a:prstClr val="black"/>
                  </a:solidFill>
                  <a:latin typeface="EC Square Sans Pro" panose="020B0506040000020004" pitchFamily="34" charset="0"/>
                </a:rPr>
                <a:t>Transfer of </a:t>
              </a:r>
              <a:endParaRPr lang="fr-BE" sz="1200" b="0" dirty="0" smtClean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200" b="0" dirty="0" smtClean="0">
                  <a:solidFill>
                    <a:prstClr val="black"/>
                  </a:solidFill>
                  <a:latin typeface="EC Square Sans Pro" panose="020B0506040000020004" pitchFamily="34" charset="0"/>
                </a:rPr>
                <a:t>expertise</a:t>
              </a:r>
              <a:endParaRPr lang="en-US" sz="12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111833" y="5002596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34987" y="3790541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34987" y="4535265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433817" y="5191831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678168" y="5030609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216111" y="4561066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221775" y="3790541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698520" y="3332811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56827" y="3114036"/>
              <a:ext cx="1157514" cy="401967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EDIH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4" name="Up Arrow 73"/>
            <p:cNvSpPr/>
            <p:nvPr/>
          </p:nvSpPr>
          <p:spPr>
            <a:xfrm>
              <a:off x="4473046" y="5653902"/>
              <a:ext cx="438909" cy="581282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5" name="Up Arrow 74"/>
            <p:cNvSpPr/>
            <p:nvPr/>
          </p:nvSpPr>
          <p:spPr>
            <a:xfrm>
              <a:off x="6910960" y="5632443"/>
              <a:ext cx="438909" cy="581282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6" name="Rounded Rectangular Callout 75"/>
            <p:cNvSpPr/>
            <p:nvPr/>
          </p:nvSpPr>
          <p:spPr>
            <a:xfrm rot="10800000">
              <a:off x="8638572" y="4288994"/>
              <a:ext cx="1587933" cy="692936"/>
            </a:xfrm>
            <a:prstGeom prst="wedgeRoundRectCallout">
              <a:avLst>
                <a:gd name="adj1" fmla="val 72834"/>
                <a:gd name="adj2" fmla="val 91152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321337" y="4337004"/>
              <a:ext cx="22224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European DIH Z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Region 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err="1">
                  <a:solidFill>
                    <a:srgbClr val="002060"/>
                  </a:solidFill>
                  <a:latin typeface="EC Square Sans Pro" panose="020B0506040000020004" pitchFamily="34" charset="0"/>
                </a:rPr>
                <a:t>Specialisation</a:t>
              </a: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18730" y="5139513"/>
              <a:ext cx="23655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European DIH </a:t>
              </a:r>
              <a:r>
                <a:rPr lang="en-US" sz="1200" b="0" dirty="0" smtClean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X </a:t>
              </a:r>
              <a:endParaRPr lang="en-US" sz="1200" b="0" dirty="0">
                <a:solidFill>
                  <a:srgbClr val="002060"/>
                </a:solidFill>
                <a:latin typeface="EC Square Sans Pro" panose="020B05060400000200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Region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err="1">
                  <a:solidFill>
                    <a:srgbClr val="002060"/>
                  </a:solidFill>
                  <a:latin typeface="EC Square Sans Pro" panose="020B0506040000020004" pitchFamily="34" charset="0"/>
                </a:rPr>
                <a:t>Specialisation</a:t>
              </a:r>
              <a:r>
                <a:rPr lang="en-US" sz="1200" b="0" dirty="0">
                  <a:solidFill>
                    <a:srgbClr val="002060"/>
                  </a:solidFill>
                  <a:latin typeface="EC Square Sans Pro" panose="020B0506040000020004" pitchFamily="34" charset="0"/>
                </a:rPr>
                <a:t> 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0" dirty="0"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</p:grpSp>
      <p:sp>
        <p:nvSpPr>
          <p:cNvPr id="80" name="Cloud 79"/>
          <p:cNvSpPr/>
          <p:nvPr/>
        </p:nvSpPr>
        <p:spPr>
          <a:xfrm>
            <a:off x="9591137" y="1011567"/>
            <a:ext cx="2697551" cy="808264"/>
          </a:xfrm>
          <a:prstGeom prst="cloud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SO5: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Deployment</a:t>
            </a: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, best use of digital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capacity</a:t>
            </a: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and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interoperability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4844750" y="1023489"/>
            <a:ext cx="2066132" cy="808264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SO3: </a:t>
            </a:r>
            <a:r>
              <a:rPr kumimoji="0" lang="fr-BE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Cybersecurity</a:t>
            </a:r>
            <a:r>
              <a:rPr kumimoji="0" lang="fr-B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and Trust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839667" y="1961119"/>
            <a:ext cx="22800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EC Square Sans Pro" panose="020B0506040000020004" pitchFamily="34" charset="0"/>
              </a:rPr>
              <a:t>Supported by horizontal activities through a service </a:t>
            </a:r>
            <a:r>
              <a:rPr lang="en-GB" sz="14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Guidance for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Community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Matchmaking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Impact assessment</a:t>
            </a:r>
            <a:endParaRPr lang="en-GB" sz="14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8772" y="2924944"/>
            <a:ext cx="2295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European DIHs 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in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Digital Europe Programme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(2021-2027)</a:t>
            </a:r>
            <a:endParaRPr lang="en-GB" sz="2400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27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itle 1"/>
          <p:cNvSpPr>
            <a:spLocks noGrp="1" noChangeArrowheads="1"/>
          </p:cNvSpPr>
          <p:nvPr>
            <p:ph type="title"/>
          </p:nvPr>
        </p:nvSpPr>
        <p:spPr>
          <a:xfrm>
            <a:off x="763777" y="1485518"/>
            <a:ext cx="10516799" cy="431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D8117D"/>
                </a:solidFill>
                <a:latin typeface="EC Square Sans Pro" panose="020B0506040000020004" pitchFamily="34" charset="0"/>
                <a:ea typeface="+mn-ea"/>
                <a:cs typeface="+mn-cs"/>
              </a:rPr>
              <a:t>Focus/expertise</a:t>
            </a:r>
            <a:endParaRPr lang="de-DE" altLang="en-US" dirty="0">
              <a:solidFill>
                <a:srgbClr val="D8117D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573940"/>
              </p:ext>
            </p:extLst>
          </p:nvPr>
        </p:nvGraphicFramePr>
        <p:xfrm>
          <a:off x="1199456" y="1916832"/>
          <a:ext cx="9865096" cy="4402122"/>
        </p:xfrm>
        <a:graphic>
          <a:graphicData uri="http://schemas.openxmlformats.org/drawingml/2006/table">
            <a:tbl>
              <a:tblPr firstRow="1" bandRow="1"/>
              <a:tblGrid>
                <a:gridCol w="1016166">
                  <a:extLst>
                    <a:ext uri="{9D8B030D-6E8A-4147-A177-3AD203B41FA5}">
                      <a16:colId xmlns:a16="http://schemas.microsoft.com/office/drawing/2014/main" val="1641129015"/>
                    </a:ext>
                  </a:extLst>
                </a:gridCol>
                <a:gridCol w="3459218">
                  <a:extLst>
                    <a:ext uri="{9D8B030D-6E8A-4147-A177-3AD203B41FA5}">
                      <a16:colId xmlns:a16="http://schemas.microsoft.com/office/drawing/2014/main" val="3017620768"/>
                    </a:ext>
                  </a:extLst>
                </a:gridCol>
                <a:gridCol w="2923438">
                  <a:extLst>
                    <a:ext uri="{9D8B030D-6E8A-4147-A177-3AD203B41FA5}">
                      <a16:colId xmlns:a16="http://schemas.microsoft.com/office/drawing/2014/main" val="2603961538"/>
                    </a:ext>
                  </a:extLst>
                </a:gridCol>
                <a:gridCol w="2466274">
                  <a:extLst>
                    <a:ext uri="{9D8B030D-6E8A-4147-A177-3AD203B41FA5}">
                      <a16:colId xmlns:a16="http://schemas.microsoft.com/office/drawing/2014/main" val="1687163689"/>
                    </a:ext>
                  </a:extLst>
                </a:gridCol>
              </a:tblGrid>
              <a:tr h="44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DEP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Other Technologies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Application areas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Sector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2683"/>
                  </a:ext>
                </a:extLst>
              </a:tr>
              <a:tr h="79856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AI, HPC, or Cybersecurity</a:t>
                      </a:r>
                      <a:endParaRPr lang="en-GB" dirty="0"/>
                    </a:p>
                  </a:txBody>
                  <a:tcPr vert="vert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baseline="0" dirty="0" smtClean="0"/>
                        <a:t>Simulation </a:t>
                      </a:r>
                    </a:p>
                    <a:p>
                      <a:r>
                        <a:rPr lang="en-GB" baseline="0" dirty="0" smtClean="0"/>
                        <a:t>Supply chain integration</a:t>
                      </a:r>
                    </a:p>
                    <a:p>
                      <a:r>
                        <a:rPr lang="en-GB" baseline="0" dirty="0" smtClean="0"/>
                        <a:t>Blockchain</a:t>
                      </a:r>
                    </a:p>
                    <a:p>
                      <a:r>
                        <a:rPr lang="en-GB" dirty="0" smtClean="0"/>
                        <a:t>Advanced Materials, …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Industry 4.0</a:t>
                      </a:r>
                    </a:p>
                    <a:p>
                      <a:r>
                        <a:rPr lang="en-GB" dirty="0" smtClean="0"/>
                        <a:t>Circular</a:t>
                      </a:r>
                      <a:r>
                        <a:rPr lang="en-GB" baseline="0" dirty="0" smtClean="0"/>
                        <a:t> economy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Manufacturing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79880"/>
                  </a:ext>
                </a:extLst>
              </a:tr>
              <a:tr h="5885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Remote</a:t>
                      </a:r>
                      <a:r>
                        <a:rPr lang="en-GB" baseline="0" dirty="0" smtClean="0"/>
                        <a:t> sensing, Photonics, Life-Science Technologies, …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Precision farming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err="1" smtClean="0"/>
                        <a:t>Agri</a:t>
                      </a:r>
                      <a:r>
                        <a:rPr lang="en-GB" dirty="0" smtClean="0"/>
                        <a:t>-food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56071"/>
                  </a:ext>
                </a:extLst>
              </a:tr>
              <a:tr h="74166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Robotics, Simulation, …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err="1" smtClean="0"/>
                        <a:t>Exo</a:t>
                      </a:r>
                      <a:r>
                        <a:rPr lang="en-GB" dirty="0" smtClean="0"/>
                        <a:t>-skeletons, Automated</a:t>
                      </a:r>
                      <a:r>
                        <a:rPr lang="en-GB" baseline="0" dirty="0" smtClean="0"/>
                        <a:t> building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Construction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2495"/>
                  </a:ext>
                </a:extLst>
              </a:tr>
              <a:tr h="79856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Digital</a:t>
                      </a:r>
                      <a:r>
                        <a:rPr lang="en-GB" baseline="0" dirty="0" smtClean="0"/>
                        <a:t> solutions for governments, Blockchain, …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Services</a:t>
                      </a:r>
                      <a:r>
                        <a:rPr lang="en-GB" baseline="0" dirty="0" smtClean="0"/>
                        <a:t> for citizens, once only principle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Public administration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18786"/>
                  </a:ext>
                </a:extLst>
              </a:tr>
              <a:tr h="588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en-GB" dirty="0"/>
                    </a:p>
                  </a:txBody>
                  <a:tcPr vert="vert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en-GB" dirty="0" smtClean="0"/>
                        <a:t>…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8073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03912" y="5786100"/>
            <a:ext cx="5877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rgbClr val="D8117D"/>
                </a:solidFill>
                <a:latin typeface="EC Square Sans Pro" panose="020B0506040000020004" pitchFamily="34" charset="0"/>
              </a:rPr>
              <a:t>(Focus on </a:t>
            </a:r>
            <a:r>
              <a:rPr lang="en-GB" altLang="en-US" sz="1600" b="1" dirty="0">
                <a:solidFill>
                  <a:srgbClr val="D8117D"/>
                </a:solidFill>
                <a:latin typeface="EC Square Sans Pro" panose="020B0506040000020004" pitchFamily="34" charset="0"/>
              </a:rPr>
              <a:t>detected </a:t>
            </a:r>
            <a:r>
              <a:rPr lang="en-GB" altLang="en-US" sz="1600" b="1" dirty="0" smtClean="0">
                <a:solidFill>
                  <a:srgbClr val="D8117D"/>
                </a:solidFill>
                <a:latin typeface="EC Square Sans Pro" panose="020B0506040000020004" pitchFamily="34" charset="0"/>
              </a:rPr>
              <a:t>local SME/Public Sector needs </a:t>
            </a:r>
          </a:p>
          <a:p>
            <a:pPr algn="ctr"/>
            <a:r>
              <a:rPr lang="en-US" altLang="en-US" sz="1600" b="1" dirty="0" smtClean="0">
                <a:solidFill>
                  <a:srgbClr val="D8117D"/>
                </a:solidFill>
                <a:latin typeface="EC Square Sans Pro" panose="020B0506040000020004" pitchFamily="34" charset="0"/>
              </a:rPr>
              <a:t>+</a:t>
            </a:r>
            <a:r>
              <a:rPr lang="en-GB" altLang="en-US" sz="1600" b="1" dirty="0" smtClean="0">
                <a:solidFill>
                  <a:srgbClr val="D8117D"/>
                </a:solidFill>
                <a:latin typeface="EC Square Sans Pro" panose="020B0506040000020004" pitchFamily="34" charset="0"/>
              </a:rPr>
              <a:t> Smart Specialisation priorities)</a:t>
            </a:r>
            <a:endParaRPr lang="en-GB" sz="1600" b="1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04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868531" y="1341016"/>
            <a:ext cx="10516799" cy="431800"/>
          </a:xfrm>
        </p:spPr>
        <p:txBody>
          <a:bodyPr>
            <a:noAutofit/>
          </a:bodyPr>
          <a:lstStyle/>
          <a:p>
            <a:r>
              <a:rPr lang="en-GB" altLang="en-US" sz="2500" dirty="0">
                <a:solidFill>
                  <a:srgbClr val="D8117D"/>
                </a:solidFill>
                <a:latin typeface="EC Square Sans Pro" panose="020B0506040000020004" pitchFamily="34" charset="0"/>
                <a:ea typeface="+mn-ea"/>
                <a:cs typeface="+mn-cs"/>
              </a:rPr>
              <a:t>DIHs &amp; Smart Specialisation – EU Survey</a:t>
            </a:r>
            <a:endParaRPr lang="de-DE" altLang="en-US" sz="2500" dirty="0">
              <a:solidFill>
                <a:srgbClr val="D8117D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99" y="1730998"/>
            <a:ext cx="5771842" cy="51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36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27050" y="1341016"/>
            <a:ext cx="11664950" cy="431800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Planned synergies with other EU initiatives</a:t>
            </a:r>
            <a:r>
              <a:rPr lang="fr-FR" altLang="en-US" sz="2000" dirty="0">
                <a:solidFill>
                  <a:schemeClr val="tx1"/>
                </a:solidFill>
              </a:rPr>
              <a:t/>
            </a:r>
            <a:br>
              <a:rPr lang="fr-FR" altLang="en-US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3512" y="1844824"/>
            <a:ext cx="7848872" cy="4528135"/>
            <a:chOff x="34" y="0"/>
            <a:chExt cx="5764549" cy="3807873"/>
          </a:xfrm>
        </p:grpSpPr>
        <p:sp>
          <p:nvSpPr>
            <p:cNvPr id="9" name="Text Box 119"/>
            <p:cNvSpPr txBox="1">
              <a:spLocks noChangeArrowheads="1"/>
            </p:cNvSpPr>
            <p:nvPr/>
          </p:nvSpPr>
          <p:spPr bwMode="auto">
            <a:xfrm rot="16200000">
              <a:off x="-254348" y="2943685"/>
              <a:ext cx="1210737" cy="51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US" sz="1600" b="1" kern="1200">
                  <a:solidFill>
                    <a:srgbClr val="1F497D"/>
                  </a:solidFill>
                  <a:effectLst/>
                  <a:latin typeface="EC Square Sans Cond Pro"/>
                  <a:ea typeface="Calibri" panose="020F0502020204030204" pitchFamily="34" charset="0"/>
                </a:rPr>
                <a:t>Allocated at national level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66803" y="2864485"/>
              <a:ext cx="6985" cy="642620"/>
            </a:xfrm>
            <a:prstGeom prst="line">
              <a:avLst/>
            </a:prstGeom>
            <a:ln w="19050">
              <a:solidFill>
                <a:srgbClr val="D883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887148" y="1002030"/>
              <a:ext cx="4872990" cy="962660"/>
              <a:chOff x="887148" y="1002030"/>
              <a:chExt cx="4683144" cy="641873"/>
            </a:xfrm>
            <a:solidFill>
              <a:schemeClr val="tx2"/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887148" y="1002030"/>
                <a:ext cx="4652010" cy="460375"/>
              </a:xfrm>
              <a:prstGeom prst="roundRect">
                <a:avLst/>
              </a:prstGeom>
              <a:solidFill>
                <a:srgbClr val="286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8000"/>
              </a:p>
            </p:txBody>
          </p:sp>
          <p:sp>
            <p:nvSpPr>
              <p:cNvPr id="26" name="Text Box 106"/>
              <p:cNvSpPr txBox="1"/>
              <p:nvPr/>
            </p:nvSpPr>
            <p:spPr>
              <a:xfrm>
                <a:off x="962201" y="1012521"/>
                <a:ext cx="4608091" cy="63138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Digital Europe:</a:t>
                </a:r>
                <a:r>
                  <a:rPr lang="en-GB" sz="1400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 Support to the facilities and personnel of the European Digital Innovation Hubs. They will focus on broad roll out of the latest digital innovations across SMEs and administrations. </a:t>
                </a:r>
                <a:endParaRPr lang="en-GB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 </a:t>
                </a:r>
                <a:endParaRPr lang="en-GB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10008" y="2762885"/>
              <a:ext cx="4842510" cy="971550"/>
              <a:chOff x="910008" y="2762885"/>
              <a:chExt cx="4652010" cy="50261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910008" y="2762885"/>
                <a:ext cx="4652010" cy="460375"/>
              </a:xfrm>
              <a:prstGeom prst="roundRect">
                <a:avLst/>
              </a:prstGeom>
              <a:solidFill>
                <a:srgbClr val="E9A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8000"/>
              </a:p>
            </p:txBody>
          </p:sp>
          <p:sp>
            <p:nvSpPr>
              <p:cNvPr id="22" name="Text Box 118"/>
              <p:cNvSpPr txBox="1"/>
              <p:nvPr/>
            </p:nvSpPr>
            <p:spPr>
              <a:xfrm>
                <a:off x="968533" y="2767695"/>
                <a:ext cx="4504080" cy="49780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kern="1200" dirty="0">
                    <a:solidFill>
                      <a:srgbClr val="364880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European Regional Development Fund: </a:t>
                </a:r>
                <a:r>
                  <a:rPr lang="en-GB" sz="1400" kern="1200" dirty="0">
                    <a:solidFill>
                      <a:srgbClr val="364880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Investments allocated by the Member States to build-up or strengthen the Digital Innovation Hubs infrastructures in their territories and reduce the digital divide. ERDF can be used by Member States to co-invest on </a:t>
                </a:r>
                <a:r>
                  <a:rPr lang="en-GB" sz="1400" kern="1200" dirty="0" smtClean="0">
                    <a:solidFill>
                      <a:srgbClr val="364880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EDIHs </a:t>
                </a:r>
                <a:r>
                  <a:rPr lang="en-GB" sz="1400" kern="1200" dirty="0">
                    <a:solidFill>
                      <a:srgbClr val="364880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in Digital Europe.</a:t>
                </a:r>
                <a:endPara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06833" y="1750695"/>
              <a:ext cx="4850130" cy="1429385"/>
              <a:chOff x="906833" y="1750695"/>
              <a:chExt cx="4652010" cy="663303"/>
            </a:xfrm>
            <a:solidFill>
              <a:schemeClr val="tx2"/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906833" y="1750695"/>
                <a:ext cx="4652010" cy="460375"/>
              </a:xfrm>
              <a:prstGeom prst="roundRect">
                <a:avLst/>
              </a:prstGeom>
              <a:solidFill>
                <a:srgbClr val="286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8000"/>
              </a:p>
            </p:txBody>
          </p:sp>
          <p:sp>
            <p:nvSpPr>
              <p:cNvPr id="20" name="Text Box 113"/>
              <p:cNvSpPr txBox="1"/>
              <p:nvPr/>
            </p:nvSpPr>
            <p:spPr>
              <a:xfrm>
                <a:off x="934241" y="1788021"/>
                <a:ext cx="4586231" cy="62597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InvestEU:</a:t>
                </a:r>
                <a:r>
                  <a:rPr lang="en-GB" sz="1400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 Incentives and risk reduction programmes to help companies find follow-up investment to further complete their digital transformation. The work of the European  Digital Innovation hubs will diminish the knowledge gap that exists. </a:t>
                </a:r>
                <a:endParaRPr lang="en-GB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kern="120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 </a:t>
                </a:r>
                <a:endParaRPr lang="en-GB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06833" y="0"/>
              <a:ext cx="4857750" cy="1001395"/>
              <a:chOff x="906833" y="0"/>
              <a:chExt cx="4652010" cy="484275"/>
            </a:xfrm>
            <a:solidFill>
              <a:schemeClr val="tx2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906833" y="0"/>
                <a:ext cx="4652010" cy="460375"/>
              </a:xfrm>
              <a:prstGeom prst="roundRect">
                <a:avLst/>
              </a:prstGeom>
              <a:solidFill>
                <a:srgbClr val="286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8000"/>
              </a:p>
            </p:txBody>
          </p:sp>
          <p:sp>
            <p:nvSpPr>
              <p:cNvPr id="18" name="Text Box 142"/>
              <p:cNvSpPr txBox="1"/>
              <p:nvPr/>
            </p:nvSpPr>
            <p:spPr>
              <a:xfrm>
                <a:off x="958039" y="11894"/>
                <a:ext cx="4527550" cy="47238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kern="1200" dirty="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Horizon Europe:</a:t>
                </a:r>
                <a:r>
                  <a:rPr lang="en-GB" sz="1400" kern="1200" dirty="0">
                    <a:solidFill>
                      <a:srgbClr val="FFFFFF"/>
                    </a:solidFill>
                    <a:effectLst/>
                    <a:latin typeface="EC Square Sans Pro"/>
                    <a:ea typeface="Calibri" panose="020F0502020204030204" pitchFamily="34" charset="0"/>
                  </a:rPr>
                  <a:t> Support to SMEs and mid-caps to experiment with innovative digital technologies in a cross-border setting. European Digital Innovation Hubs and others may apply for these grants, and cascade a large part of the funding to SMES</a:t>
                </a:r>
                <a:endPara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293"/>
            <p:cNvSpPr txBox="1">
              <a:spLocks noChangeArrowheads="1"/>
            </p:cNvSpPr>
            <p:nvPr/>
          </p:nvSpPr>
          <p:spPr bwMode="auto">
            <a:xfrm rot="16200000">
              <a:off x="-388557" y="1028038"/>
              <a:ext cx="1415574" cy="63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US" sz="1600" b="1" kern="1200">
                  <a:solidFill>
                    <a:srgbClr val="1F497D"/>
                  </a:solidFill>
                  <a:effectLst/>
                  <a:latin typeface="EC Square Sans Cond Pro"/>
                  <a:ea typeface="Calibri" panose="020F0502020204030204" pitchFamily="34" charset="0"/>
                </a:rPr>
                <a:t>Allocated at European level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8548" y="66040"/>
              <a:ext cx="9525" cy="22574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5711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0516" y="-99392"/>
            <a:ext cx="2853620" cy="1152128"/>
          </a:xfrm>
        </p:spPr>
        <p:txBody>
          <a:bodyPr anchor="ctr"/>
          <a:lstStyle/>
          <a:p>
            <a:r>
              <a:rPr lang="es-ES" dirty="0" smtClean="0">
                <a:solidFill>
                  <a:schemeClr val="bg1"/>
                </a:solidFill>
              </a:rPr>
              <a:t>DIH Catalogue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gray">
          <a:xfrm>
            <a:off x="50810" y="5065436"/>
            <a:ext cx="3164870" cy="131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marR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230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5350" marR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6813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-14771" y="1772816"/>
            <a:ext cx="3624504" cy="5085184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DIH </a:t>
            </a:r>
            <a:r>
              <a:rPr lang="es-ES" sz="2000" dirty="0" err="1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yellow</a:t>
            </a:r>
            <a:r>
              <a:rPr lang="es-E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 pages</a:t>
            </a:r>
          </a:p>
          <a:p>
            <a:pPr marL="336550" lvl="3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  <a:hlinkClick r:id="rId2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  <a:hlinkClick r:id="rId2"/>
              </a:rPr>
              <a:t>s3platform.jrc.ec.europa.eu/digital-innovation-hubs-tool</a:t>
            </a:r>
            <a:endParaRPr lang="en-US" sz="2000" dirty="0" smtClean="0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pPr marL="336550" lvl="3" indent="0">
              <a:buNone/>
            </a:pPr>
            <a:endParaRPr lang="en-US" sz="2000" dirty="0" smtClean="0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Coverage: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&gt; 300 </a:t>
            </a:r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FO DIHs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&gt; 150 </a:t>
            </a:r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NUTS2 </a:t>
            </a:r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regions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in almost every </a:t>
            </a:r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MS</a:t>
            </a:r>
          </a:p>
          <a:p>
            <a:pPr lvl="1" indent="-273050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pPr lvl="1" indent="-2730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Additional info: </a:t>
            </a:r>
          </a:p>
          <a:p>
            <a:pPr lvl="2" indent="-273050"/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DIHs </a:t>
            </a:r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per country</a:t>
            </a:r>
          </a:p>
          <a:p>
            <a:pPr lvl="2" indent="-273050"/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Examples of DIHs</a:t>
            </a:r>
          </a:p>
          <a:p>
            <a:pPr lvl="2" indent="-273050"/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Services to SMEs</a:t>
            </a:r>
          </a:p>
          <a:p>
            <a:pPr lvl="2" indent="-273050"/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DIHs &amp; market sectors</a:t>
            </a:r>
          </a:p>
          <a:p>
            <a:pPr lvl="2" indent="-273050"/>
            <a:r>
              <a:rPr lang="en-US" sz="2000" dirty="0">
                <a:solidFill>
                  <a:srgbClr val="002060"/>
                </a:solidFill>
                <a:latin typeface="EC Square Sans Cond Pro" panose="020B0506040000020004" pitchFamily="34" charset="0"/>
              </a:rPr>
              <a:t>DIH &amp; </a:t>
            </a:r>
            <a:r>
              <a:rPr lang="en-US" sz="2000" dirty="0" smtClean="0">
                <a:solidFill>
                  <a:srgbClr val="002060"/>
                </a:solidFill>
                <a:latin typeface="EC Square Sans Cond Pro" panose="020B0506040000020004" pitchFamily="34" charset="0"/>
              </a:rPr>
              <a:t>clusters/EEN</a:t>
            </a:r>
            <a:endParaRPr lang="es-ES" sz="2000" dirty="0" smtClean="0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AutoShape 2" descr="Smart Agri Hu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941" y="-83968"/>
            <a:ext cx="8391739" cy="69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3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EC">
      <a:dk1>
        <a:srgbClr val="404040"/>
      </a:dk1>
      <a:lt1>
        <a:sysClr val="window" lastClr="FFFFFF"/>
      </a:lt1>
      <a:dk2>
        <a:srgbClr val="003776"/>
      </a:dk2>
      <a:lt2>
        <a:srgbClr val="EBEBEB"/>
      </a:lt2>
      <a:accent1>
        <a:srgbClr val="FFD617"/>
      </a:accent1>
      <a:accent2>
        <a:srgbClr val="006FB4"/>
      </a:accent2>
      <a:accent3>
        <a:srgbClr val="F29527"/>
      </a:accent3>
      <a:accent4>
        <a:srgbClr val="467A39"/>
      </a:accent4>
      <a:accent5>
        <a:srgbClr val="DA2131"/>
      </a:accent5>
      <a:accent6>
        <a:srgbClr val="4073AF"/>
      </a:accent6>
      <a:hlink>
        <a:srgbClr val="003776"/>
      </a:hlink>
      <a:folHlink>
        <a:srgbClr val="4040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4494"/>
        </a:dk1>
        <a:lt1>
          <a:srgbClr val="FFFFFF"/>
        </a:lt1>
        <a:dk2>
          <a:srgbClr val="006FB4"/>
        </a:dk2>
        <a:lt2>
          <a:srgbClr val="FFED00"/>
        </a:lt2>
        <a:accent1>
          <a:srgbClr val="FABB21"/>
        </a:accent1>
        <a:accent2>
          <a:srgbClr val="5090C8"/>
        </a:accent2>
        <a:accent3>
          <a:srgbClr val="FFFFFF"/>
        </a:accent3>
        <a:accent4>
          <a:srgbClr val="00397E"/>
        </a:accent4>
        <a:accent5>
          <a:srgbClr val="FCDAAB"/>
        </a:accent5>
        <a:accent6>
          <a:srgbClr val="4882B5"/>
        </a:accent6>
        <a:hlink>
          <a:srgbClr val="525B65"/>
        </a:hlink>
        <a:folHlink>
          <a:srgbClr val="8878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93f76ebc-8d0f-4ccc-8487-4ebe98107ffc">EN</EC_Collab_DocumentLanguage>
    <_Status xmlns="http://schemas.microsoft.com/sharepoint/v3/fields">Not Started</_Status>
    <EC_Collab_Status xmlns="93f76ebc-8d0f-4ccc-8487-4ebe98107ffc">Not Started</EC_Collab_Status>
    <EC_Collab_Reference xmlns="93f76ebc-8d0f-4ccc-8487-4ebe98107f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7CD0D66E6E76F64F8CF2A8D9D423867F" ma:contentTypeVersion="0" ma:contentTypeDescription="Create a new document in this library." ma:contentTypeScope="" ma:versionID="6155259656e5dfb7d2c8b21a18cd1e30">
  <xsd:schema xmlns:xsd="http://www.w3.org/2001/XMLSchema" xmlns:xs="http://www.w3.org/2001/XMLSchema" xmlns:p="http://schemas.microsoft.com/office/2006/metadata/properties" xmlns:ns2="http://schemas.microsoft.com/sharepoint/v3/fields" xmlns:ns3="93f76ebc-8d0f-4ccc-8487-4ebe98107ffc" targetNamespace="http://schemas.microsoft.com/office/2006/metadata/properties" ma:root="true" ma:fieldsID="9341ed0e4bd07726e6b204057c70570e" ns2:_="" ns3:_="">
    <xsd:import namespace="http://schemas.microsoft.com/sharepoint/v3/fields"/>
    <xsd:import namespace="93f76ebc-8d0f-4ccc-8487-4ebe98107ffc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76ebc-8d0f-4ccc-8487-4ebe98107ffc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883DDA-7970-4F56-8F15-A9E8AD5A2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577457-C2D7-4C44-B115-AE6A542D3B87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3f76ebc-8d0f-4ccc-8487-4ebe98107ffc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24DD20-B3AA-4B2F-BEAE-017D7EC01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3f76ebc-8d0f-4ccc-8487-4ebe98107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573</Words>
  <Application>Microsoft Office PowerPoint</Application>
  <PresentationFormat>Widescreen</PresentationFormat>
  <Paragraphs>150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EC Square Sans Cond Pro</vt:lpstr>
      <vt:lpstr>EC Square Sans Pro</vt:lpstr>
      <vt:lpstr>Times New Roman</vt:lpstr>
      <vt:lpstr>Verdana</vt:lpstr>
      <vt:lpstr>Default Design</vt:lpstr>
      <vt:lpstr>PowerPoint Presentation</vt:lpstr>
      <vt:lpstr>Workshop Agenda</vt:lpstr>
      <vt:lpstr>PowerPoint Presentation</vt:lpstr>
      <vt:lpstr>Digital Innovation Hubs provide  technological expertise and experimentation facilities  to enable the digital transformation of the industry and the public sector</vt:lpstr>
      <vt:lpstr>PowerPoint Presentation</vt:lpstr>
      <vt:lpstr>Focus/expertise</vt:lpstr>
      <vt:lpstr>DIHs &amp; Smart Specialisation – EU Survey</vt:lpstr>
      <vt:lpstr>Planned synergies with other EU initiatives </vt:lpstr>
      <vt:lpstr>DIH Catalogue</vt:lpstr>
      <vt:lpstr>PowerPoint Presentation</vt:lpstr>
      <vt:lpstr>https://s3platform.jrc.ec.europa.eu/digital-innovation-hubs-tool https://s3platform.jrc.ec.europa.eu/digital-innovation-hubs-catalogue https://s3platform.jrc.ec.europa.eu/knowledge-repository  Gabriel.RISSOLA@ec.europa.eu Annita.KALPAKA@ec.europa.eu </vt:lpstr>
      <vt:lpstr>Digitalisation Challenges proposed by AF Partnerships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www.pixid.be</dc:creator>
  <cp:lastModifiedBy>RISSOLA Gabriel (JRC-SEVILLA)</cp:lastModifiedBy>
  <cp:revision>230</cp:revision>
  <cp:lastPrinted>2019-10-24T10:46:04Z</cp:lastPrinted>
  <dcterms:created xsi:type="dcterms:W3CDTF">2011-10-28T10:25:18Z</dcterms:created>
  <dcterms:modified xsi:type="dcterms:W3CDTF">2019-12-04T07:46:41Z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0x010100258AA79CEB83498886A3A08681123250007CD0D66E6E76F64F8CF2A8D9D423867F</vt:lpwstr>
  </property>
</Properties>
</file>