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5" r:id="rId2"/>
    <p:sldId id="267" r:id="rId3"/>
    <p:sldId id="268" r:id="rId4"/>
    <p:sldId id="279" r:id="rId5"/>
    <p:sldId id="270" r:id="rId6"/>
    <p:sldId id="300" r:id="rId7"/>
    <p:sldId id="301" r:id="rId8"/>
    <p:sldId id="302" r:id="rId9"/>
    <p:sldId id="303" r:id="rId10"/>
    <p:sldId id="294" r:id="rId11"/>
    <p:sldId id="297" r:id="rId12"/>
    <p:sldId id="298" r:id="rId13"/>
    <p:sldId id="299" r:id="rId14"/>
    <p:sldId id="271" r:id="rId15"/>
    <p:sldId id="304" r:id="rId16"/>
    <p:sldId id="272" r:id="rId17"/>
    <p:sldId id="285" r:id="rId18"/>
    <p:sldId id="283" r:id="rId19"/>
    <p:sldId id="292" r:id="rId20"/>
    <p:sldId id="284" r:id="rId21"/>
    <p:sldId id="293" r:id="rId22"/>
    <p:sldId id="276" r:id="rId23"/>
    <p:sldId id="274" r:id="rId24"/>
    <p:sldId id="291" r:id="rId25"/>
    <p:sldId id="282" r:id="rId26"/>
    <p:sldId id="266" r:id="rId27"/>
  </p:sldIdLst>
  <p:sldSz cx="9144000" cy="6858000" type="screen4x3"/>
  <p:notesSz cx="6669088"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BDDEFF"/>
    <a:srgbClr val="3166CF"/>
    <a:srgbClr val="3E6FD2"/>
    <a:srgbClr val="99CCFF"/>
    <a:srgbClr val="FFD624"/>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9" d="100"/>
          <a:sy n="69" d="100"/>
        </p:scale>
        <p:origin x="1224"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9AE48-0997-4C2C-8A0E-DACE9D33DD0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4F96E6AE-D134-4EFD-948A-0B9C6ACF3339}">
      <dgm:prSet phldrT="[Text]" custT="1"/>
      <dgm:spPr>
        <a:solidFill>
          <a:srgbClr val="BDDEFF"/>
        </a:solidFill>
      </dgm:spPr>
      <dgm:t>
        <a:bodyPr/>
        <a:lstStyle/>
        <a:p>
          <a:r>
            <a:rPr lang="en-GB" sz="1800" b="1" noProof="0" dirty="0" smtClean="0">
              <a:solidFill>
                <a:srgbClr val="C00000"/>
              </a:solidFill>
            </a:rPr>
            <a:t>Smart Specialisation Strategies</a:t>
          </a:r>
        </a:p>
      </dgm:t>
    </dgm:pt>
    <dgm:pt modelId="{541ADEFE-0939-4F9F-B6D6-2AD90EF553AF}" type="parTrans" cxnId="{E87C3A19-7C4A-4521-AF96-FFDED9C1215D}">
      <dgm:prSet/>
      <dgm:spPr/>
      <dgm:t>
        <a:bodyPr/>
        <a:lstStyle/>
        <a:p>
          <a:endParaRPr lang="en-GB"/>
        </a:p>
      </dgm:t>
    </dgm:pt>
    <dgm:pt modelId="{6847BF1A-51AA-4086-9856-A4463C438379}" type="sibTrans" cxnId="{E87C3A19-7C4A-4521-AF96-FFDED9C1215D}">
      <dgm:prSet/>
      <dgm:spPr/>
      <dgm:t>
        <a:bodyPr/>
        <a:lstStyle/>
        <a:p>
          <a:endParaRPr lang="en-GB"/>
        </a:p>
      </dgm:t>
    </dgm:pt>
    <dgm:pt modelId="{15F478A7-663C-4D39-B3D4-52F05C6C7E49}">
      <dgm:prSet phldrT="[Text]" custT="1"/>
      <dgm:spPr>
        <a:solidFill>
          <a:srgbClr val="FFFF99"/>
        </a:solidFill>
        <a:ln>
          <a:solidFill>
            <a:srgbClr val="002060"/>
          </a:solidFill>
        </a:ln>
      </dgm:spPr>
      <dgm:t>
        <a:bodyPr/>
        <a:lstStyle/>
        <a:p>
          <a:r>
            <a:rPr lang="en-GB" sz="2000" noProof="0" dirty="0" smtClean="0">
              <a:solidFill>
                <a:srgbClr val="0F5494"/>
              </a:solidFill>
              <a:latin typeface="Arial" panose="020B0604020202020204" pitchFamily="34" charset="0"/>
              <a:cs typeface="Arial" panose="020B0604020202020204" pitchFamily="34" charset="0"/>
            </a:rPr>
            <a:t>Market orientation of </a:t>
          </a:r>
          <a:r>
            <a:rPr lang="en-GB" sz="2000" b="0" noProof="0" dirty="0" smtClean="0">
              <a:solidFill>
                <a:srgbClr val="0F5494"/>
              </a:solidFill>
              <a:latin typeface="Arial" panose="020B0604020202020204" pitchFamily="34" charset="0"/>
              <a:cs typeface="Arial" panose="020B0604020202020204" pitchFamily="34" charset="0"/>
            </a:rPr>
            <a:t>research</a:t>
          </a:r>
          <a:r>
            <a:rPr lang="en-GB" sz="2000" b="1" noProof="0" dirty="0" smtClean="0">
              <a:solidFill>
                <a:srgbClr val="0F5494"/>
              </a:solidFill>
              <a:latin typeface="Arial" panose="020B0604020202020204" pitchFamily="34" charset="0"/>
              <a:cs typeface="Arial" panose="020B0604020202020204" pitchFamily="34" charset="0"/>
            </a:rPr>
            <a:t> </a:t>
          </a:r>
          <a:r>
            <a:rPr lang="en-GB" sz="2000" noProof="0" dirty="0" smtClean="0">
              <a:solidFill>
                <a:srgbClr val="0F5494"/>
              </a:solidFill>
              <a:latin typeface="Arial" panose="020B0604020202020204" pitchFamily="34" charset="0"/>
              <a:cs typeface="Arial" panose="020B0604020202020204" pitchFamily="34" charset="0"/>
            </a:rPr>
            <a:t>activities + </a:t>
          </a:r>
          <a:r>
            <a:rPr lang="en-GB" sz="2000" b="1" noProof="0" dirty="0" smtClean="0">
              <a:solidFill>
                <a:srgbClr val="0F5494"/>
              </a:solidFill>
              <a:latin typeface="Arial" panose="020B0604020202020204" pitchFamily="34" charset="0"/>
              <a:cs typeface="Arial" panose="020B0604020202020204" pitchFamily="34" charset="0"/>
            </a:rPr>
            <a:t>uptake of advanced technologies </a:t>
          </a:r>
          <a:endParaRPr lang="en-GB" sz="2000" b="1" noProof="0" dirty="0">
            <a:solidFill>
              <a:srgbClr val="0F5494"/>
            </a:solidFill>
            <a:latin typeface="Arial" panose="020B0604020202020204" pitchFamily="34" charset="0"/>
            <a:cs typeface="Arial" panose="020B0604020202020204" pitchFamily="34" charset="0"/>
          </a:endParaRPr>
        </a:p>
      </dgm:t>
    </dgm:pt>
    <dgm:pt modelId="{0AE20E62-54ED-4D3C-AEE7-5A12A859228B}" type="parTrans" cxnId="{05D8910F-EF2F-4252-BDF8-757F1E93490C}">
      <dgm:prSet/>
      <dgm:spPr/>
      <dgm:t>
        <a:bodyPr/>
        <a:lstStyle/>
        <a:p>
          <a:endParaRPr lang="en-GB"/>
        </a:p>
      </dgm:t>
    </dgm:pt>
    <dgm:pt modelId="{1E63F59E-EFAF-46F8-AF13-F5851A1929D6}" type="sibTrans" cxnId="{05D8910F-EF2F-4252-BDF8-757F1E93490C}">
      <dgm:prSet/>
      <dgm:spPr/>
      <dgm:t>
        <a:bodyPr/>
        <a:lstStyle/>
        <a:p>
          <a:endParaRPr lang="en-GB"/>
        </a:p>
      </dgm:t>
    </dgm:pt>
    <dgm:pt modelId="{A220774E-CFCC-4685-A64E-A0B2FAB76E14}">
      <dgm:prSet phldrT="[Text]" custT="1"/>
      <dgm:spPr>
        <a:solidFill>
          <a:srgbClr val="FFC000"/>
        </a:solidFill>
        <a:ln>
          <a:solidFill>
            <a:srgbClr val="002060"/>
          </a:solidFill>
        </a:ln>
      </dgm:spPr>
      <dgm:t>
        <a:bodyPr/>
        <a:lstStyle/>
        <a:p>
          <a:r>
            <a:rPr lang="en-GB" sz="2000" b="1" noProof="0" dirty="0" smtClean="0">
              <a:solidFill>
                <a:srgbClr val="C00000"/>
              </a:solidFill>
              <a:latin typeface="Arial" panose="020B0604020202020204" pitchFamily="34" charset="0"/>
              <a:cs typeface="Arial" panose="020B0604020202020204" pitchFamily="34" charset="0"/>
            </a:rPr>
            <a:t>Digitalisation</a:t>
          </a:r>
        </a:p>
        <a:p>
          <a:r>
            <a:rPr lang="en-GB" sz="2000" noProof="0" dirty="0" smtClean="0">
              <a:solidFill>
                <a:srgbClr val="0F5494"/>
              </a:solidFill>
              <a:latin typeface="Arial" panose="020B0604020202020204" pitchFamily="34" charset="0"/>
              <a:cs typeface="Arial" panose="020B0604020202020204" pitchFamily="34" charset="0"/>
            </a:rPr>
            <a:t>as </a:t>
          </a:r>
          <a:r>
            <a:rPr lang="en-GB" sz="2000" noProof="0" dirty="0" smtClean="0">
              <a:solidFill>
                <a:srgbClr val="0F5494"/>
              </a:solidFill>
              <a:latin typeface="Arial" panose="020B0604020202020204" pitchFamily="34" charset="0"/>
              <a:cs typeface="Arial" panose="020B0604020202020204" pitchFamily="34" charset="0"/>
            </a:rPr>
            <a:t>innovation enabler </a:t>
          </a:r>
        </a:p>
      </dgm:t>
    </dgm:pt>
    <dgm:pt modelId="{1D691315-5BDC-4DBB-8289-7818D48342FB}" type="parTrans" cxnId="{86EA7A32-1BDF-438F-9DE3-6385B7776FA7}">
      <dgm:prSet/>
      <dgm:spPr/>
      <dgm:t>
        <a:bodyPr/>
        <a:lstStyle/>
        <a:p>
          <a:endParaRPr lang="en-GB"/>
        </a:p>
      </dgm:t>
    </dgm:pt>
    <dgm:pt modelId="{82A4DA50-AF97-465A-BCDA-075CA5F97342}" type="sibTrans" cxnId="{86EA7A32-1BDF-438F-9DE3-6385B7776FA7}">
      <dgm:prSet/>
      <dgm:spPr/>
      <dgm:t>
        <a:bodyPr/>
        <a:lstStyle/>
        <a:p>
          <a:endParaRPr lang="en-GB"/>
        </a:p>
      </dgm:t>
    </dgm:pt>
    <dgm:pt modelId="{A27F6AEE-F543-4A22-8602-53AF1B84BACA}">
      <dgm:prSet phldrT="[Text]" custT="1"/>
      <dgm:spPr>
        <a:solidFill>
          <a:srgbClr val="FFFF99"/>
        </a:solidFill>
        <a:ln>
          <a:solidFill>
            <a:srgbClr val="002060"/>
          </a:solidFill>
        </a:ln>
      </dgm:spPr>
      <dgm:t>
        <a:bodyPr/>
        <a:lstStyle/>
        <a:p>
          <a:r>
            <a:rPr lang="en-GB" sz="2000" noProof="0" dirty="0" smtClean="0">
              <a:solidFill>
                <a:srgbClr val="0F5494"/>
              </a:solidFill>
              <a:latin typeface="Arial" panose="020B0604020202020204" pitchFamily="34" charset="0"/>
              <a:cs typeface="Arial" panose="020B0604020202020204" pitchFamily="34" charset="0"/>
            </a:rPr>
            <a:t>Development of </a:t>
          </a:r>
          <a:r>
            <a:rPr lang="en-GB" sz="2000" b="1" noProof="0" dirty="0" smtClean="0">
              <a:solidFill>
                <a:srgbClr val="0F5494"/>
              </a:solidFill>
              <a:latin typeface="Arial" panose="020B0604020202020204" pitchFamily="34" charset="0"/>
              <a:cs typeface="Arial" panose="020B0604020202020204" pitchFamily="34" charset="0"/>
            </a:rPr>
            <a:t>skills </a:t>
          </a:r>
          <a:r>
            <a:rPr lang="en-GB" sz="2000" b="0" noProof="0" dirty="0" smtClean="0">
              <a:solidFill>
                <a:srgbClr val="0F5494"/>
              </a:solidFill>
              <a:latin typeface="Arial" panose="020B0604020202020204" pitchFamily="34" charset="0"/>
              <a:cs typeface="Arial" panose="020B0604020202020204" pitchFamily="34" charset="0"/>
            </a:rPr>
            <a:t>for S3, industrial transition and entrepreneurship</a:t>
          </a:r>
          <a:endParaRPr lang="en-GB" sz="2000" b="0" noProof="0" dirty="0">
            <a:solidFill>
              <a:srgbClr val="0F5494"/>
            </a:solidFill>
            <a:latin typeface="Arial" panose="020B0604020202020204" pitchFamily="34" charset="0"/>
            <a:cs typeface="Arial" panose="020B0604020202020204" pitchFamily="34" charset="0"/>
          </a:endParaRPr>
        </a:p>
      </dgm:t>
    </dgm:pt>
    <dgm:pt modelId="{8C8E33B4-22AC-45E9-BE82-3F2C477BFB69}" type="parTrans" cxnId="{D65A0110-E93A-4A76-9397-2224406A2F1F}">
      <dgm:prSet/>
      <dgm:spPr/>
      <dgm:t>
        <a:bodyPr/>
        <a:lstStyle/>
        <a:p>
          <a:endParaRPr lang="en-GB"/>
        </a:p>
      </dgm:t>
    </dgm:pt>
    <dgm:pt modelId="{6C429C1B-5FA0-47DC-8B37-ADC2FB4B8FC4}" type="sibTrans" cxnId="{D65A0110-E93A-4A76-9397-2224406A2F1F}">
      <dgm:prSet/>
      <dgm:spPr/>
      <dgm:t>
        <a:bodyPr/>
        <a:lstStyle/>
        <a:p>
          <a:endParaRPr lang="en-GB"/>
        </a:p>
      </dgm:t>
    </dgm:pt>
    <dgm:pt modelId="{3E006661-CD71-4D44-A1A1-2A48DF33884B}">
      <dgm:prSet phldrT="[Text]" custT="1"/>
      <dgm:spPr>
        <a:solidFill>
          <a:srgbClr val="FFFF99"/>
        </a:solidFill>
        <a:ln>
          <a:solidFill>
            <a:srgbClr val="002060"/>
          </a:solidFill>
        </a:ln>
      </dgm:spPr>
      <dgm:t>
        <a:bodyPr/>
        <a:lstStyle/>
        <a:p>
          <a:r>
            <a:rPr lang="en-GB" sz="2000" b="1" noProof="0" dirty="0" smtClean="0">
              <a:solidFill>
                <a:srgbClr val="0F5494"/>
              </a:solidFill>
              <a:latin typeface="Arial" panose="020B0604020202020204" pitchFamily="34" charset="0"/>
              <a:cs typeface="Arial" panose="020B0604020202020204" pitchFamily="34" charset="0"/>
            </a:rPr>
            <a:t>SMEs</a:t>
          </a:r>
          <a:r>
            <a:rPr lang="en-GB" sz="2000" noProof="0" dirty="0" smtClean="0">
              <a:solidFill>
                <a:srgbClr val="0F5494"/>
              </a:solidFill>
              <a:latin typeface="Arial" panose="020B0604020202020204" pitchFamily="34" charset="0"/>
              <a:cs typeface="Arial" panose="020B0604020202020204" pitchFamily="34" charset="0"/>
            </a:rPr>
            <a:t> </a:t>
          </a:r>
          <a:r>
            <a:rPr lang="en-GB" sz="2000" noProof="0" dirty="0" smtClean="0">
              <a:solidFill>
                <a:srgbClr val="0F5494"/>
              </a:solidFill>
              <a:latin typeface="Arial" panose="020B0604020202020204" pitchFamily="34" charset="0"/>
              <a:cs typeface="Arial" panose="020B0604020202020204" pitchFamily="34" charset="0"/>
            </a:rPr>
            <a:t>and </a:t>
          </a:r>
          <a:r>
            <a:rPr lang="en-GB" sz="2000" b="1" noProof="0" dirty="0" smtClean="0">
              <a:solidFill>
                <a:srgbClr val="0F5494"/>
              </a:solidFill>
              <a:latin typeface="Arial" panose="020B0604020202020204" pitchFamily="34" charset="0"/>
              <a:cs typeface="Arial" panose="020B0604020202020204" pitchFamily="34" charset="0"/>
            </a:rPr>
            <a:t>start-ups</a:t>
          </a:r>
          <a:endParaRPr lang="en-GB" sz="2000" b="1" noProof="0" dirty="0" smtClean="0">
            <a:solidFill>
              <a:srgbClr val="0F5494"/>
            </a:solidFill>
            <a:latin typeface="Arial" panose="020B0604020202020204" pitchFamily="34" charset="0"/>
            <a:cs typeface="Arial" panose="020B0604020202020204" pitchFamily="34" charset="0"/>
          </a:endParaRPr>
        </a:p>
        <a:p>
          <a:r>
            <a:rPr lang="de-DE" sz="2000" b="1" noProof="0" dirty="0" smtClean="0">
              <a:solidFill>
                <a:srgbClr val="0F5494"/>
              </a:solidFill>
              <a:latin typeface="Arial" panose="020B0604020202020204" pitchFamily="34" charset="0"/>
              <a:cs typeface="Arial" panose="020B0604020202020204" pitchFamily="34" charset="0"/>
            </a:rPr>
            <a:t>Innovation </a:t>
          </a:r>
          <a:r>
            <a:rPr lang="de-DE" sz="2000" b="1" noProof="0" dirty="0" err="1" smtClean="0">
              <a:solidFill>
                <a:srgbClr val="0F5494"/>
              </a:solidFill>
              <a:latin typeface="Arial" panose="020B0604020202020204" pitchFamily="34" charset="0"/>
              <a:cs typeface="Arial" panose="020B0604020202020204" pitchFamily="34" charset="0"/>
            </a:rPr>
            <a:t>eco</a:t>
          </a:r>
          <a:r>
            <a:rPr lang="de-DE" sz="2000" b="1" noProof="0" dirty="0" smtClean="0">
              <a:solidFill>
                <a:srgbClr val="0F5494"/>
              </a:solidFill>
              <a:latin typeface="Arial" panose="020B0604020202020204" pitchFamily="34" charset="0"/>
              <a:cs typeface="Arial" panose="020B0604020202020204" pitchFamily="34" charset="0"/>
            </a:rPr>
            <a:t>-systems</a:t>
          </a:r>
          <a:endParaRPr lang="en-GB" sz="2000" b="1" noProof="0" dirty="0">
            <a:solidFill>
              <a:srgbClr val="0F5494"/>
            </a:solidFill>
            <a:latin typeface="Arial" panose="020B0604020202020204" pitchFamily="34" charset="0"/>
            <a:cs typeface="Arial" panose="020B0604020202020204" pitchFamily="34" charset="0"/>
          </a:endParaRPr>
        </a:p>
      </dgm:t>
    </dgm:pt>
    <dgm:pt modelId="{B5FACFC3-B81D-4B40-99CC-532951A9E523}" type="parTrans" cxnId="{CB033ACF-72C4-43DA-BEA0-37D3D91785A7}">
      <dgm:prSet/>
      <dgm:spPr/>
      <dgm:t>
        <a:bodyPr/>
        <a:lstStyle/>
        <a:p>
          <a:endParaRPr lang="en-GB"/>
        </a:p>
      </dgm:t>
    </dgm:pt>
    <dgm:pt modelId="{291A624A-7F04-4977-8677-B0609EA49851}" type="sibTrans" cxnId="{CB033ACF-72C4-43DA-BEA0-37D3D91785A7}">
      <dgm:prSet/>
      <dgm:spPr/>
      <dgm:t>
        <a:bodyPr/>
        <a:lstStyle/>
        <a:p>
          <a:endParaRPr lang="en-GB"/>
        </a:p>
      </dgm:t>
    </dgm:pt>
    <dgm:pt modelId="{2232DE96-D7D5-4F39-807F-BD765CF2F0DA}" type="pres">
      <dgm:prSet presAssocID="{D569AE48-0997-4C2C-8A0E-DACE9D33DD0F}" presName="diagram" presStyleCnt="0">
        <dgm:presLayoutVars>
          <dgm:chMax val="1"/>
          <dgm:dir/>
          <dgm:animLvl val="ctr"/>
          <dgm:resizeHandles val="exact"/>
        </dgm:presLayoutVars>
      </dgm:prSet>
      <dgm:spPr/>
      <dgm:t>
        <a:bodyPr/>
        <a:lstStyle/>
        <a:p>
          <a:endParaRPr lang="en-GB"/>
        </a:p>
      </dgm:t>
    </dgm:pt>
    <dgm:pt modelId="{5F4ED952-EC66-4451-A675-C1F6B493F080}" type="pres">
      <dgm:prSet presAssocID="{D569AE48-0997-4C2C-8A0E-DACE9D33DD0F}" presName="matrix" presStyleCnt="0"/>
      <dgm:spPr/>
    </dgm:pt>
    <dgm:pt modelId="{A0EEB9C4-175A-4D98-B17E-193557FDC42B}" type="pres">
      <dgm:prSet presAssocID="{D569AE48-0997-4C2C-8A0E-DACE9D33DD0F}" presName="tile1" presStyleLbl="node1" presStyleIdx="0" presStyleCnt="4" custScaleY="102394"/>
      <dgm:spPr/>
      <dgm:t>
        <a:bodyPr/>
        <a:lstStyle/>
        <a:p>
          <a:endParaRPr lang="en-GB"/>
        </a:p>
      </dgm:t>
    </dgm:pt>
    <dgm:pt modelId="{4AB819E4-E0FF-4534-A8C8-2C1A6BA5CC75}" type="pres">
      <dgm:prSet presAssocID="{D569AE48-0997-4C2C-8A0E-DACE9D33DD0F}" presName="tile1text" presStyleLbl="node1" presStyleIdx="0" presStyleCnt="4">
        <dgm:presLayoutVars>
          <dgm:chMax val="0"/>
          <dgm:chPref val="0"/>
          <dgm:bulletEnabled val="1"/>
        </dgm:presLayoutVars>
      </dgm:prSet>
      <dgm:spPr/>
      <dgm:t>
        <a:bodyPr/>
        <a:lstStyle/>
        <a:p>
          <a:endParaRPr lang="en-GB"/>
        </a:p>
      </dgm:t>
    </dgm:pt>
    <dgm:pt modelId="{142F5BBB-07FE-43BD-A5D0-091F273E9A72}" type="pres">
      <dgm:prSet presAssocID="{D569AE48-0997-4C2C-8A0E-DACE9D33DD0F}" presName="tile2" presStyleLbl="node1" presStyleIdx="1" presStyleCnt="4" custScaleY="101991"/>
      <dgm:spPr/>
      <dgm:t>
        <a:bodyPr/>
        <a:lstStyle/>
        <a:p>
          <a:endParaRPr lang="en-GB"/>
        </a:p>
      </dgm:t>
    </dgm:pt>
    <dgm:pt modelId="{A9E2BAFB-D519-462A-A3D8-04A45A58F9B1}" type="pres">
      <dgm:prSet presAssocID="{D569AE48-0997-4C2C-8A0E-DACE9D33DD0F}" presName="tile2text" presStyleLbl="node1" presStyleIdx="1" presStyleCnt="4">
        <dgm:presLayoutVars>
          <dgm:chMax val="0"/>
          <dgm:chPref val="0"/>
          <dgm:bulletEnabled val="1"/>
        </dgm:presLayoutVars>
      </dgm:prSet>
      <dgm:spPr/>
      <dgm:t>
        <a:bodyPr/>
        <a:lstStyle/>
        <a:p>
          <a:endParaRPr lang="en-GB"/>
        </a:p>
      </dgm:t>
    </dgm:pt>
    <dgm:pt modelId="{DD9E049C-0A80-41ED-A74B-D731031EECB4}" type="pres">
      <dgm:prSet presAssocID="{D569AE48-0997-4C2C-8A0E-DACE9D33DD0F}" presName="tile3" presStyleLbl="node1" presStyleIdx="2" presStyleCnt="4" custLinFactNeighborX="-783" custLinFactNeighborY="24806"/>
      <dgm:spPr/>
      <dgm:t>
        <a:bodyPr/>
        <a:lstStyle/>
        <a:p>
          <a:endParaRPr lang="en-GB"/>
        </a:p>
      </dgm:t>
    </dgm:pt>
    <dgm:pt modelId="{13F1370D-FEB5-4B60-A4F4-37DC181E863D}" type="pres">
      <dgm:prSet presAssocID="{D569AE48-0997-4C2C-8A0E-DACE9D33DD0F}" presName="tile3text" presStyleLbl="node1" presStyleIdx="2" presStyleCnt="4">
        <dgm:presLayoutVars>
          <dgm:chMax val="0"/>
          <dgm:chPref val="0"/>
          <dgm:bulletEnabled val="1"/>
        </dgm:presLayoutVars>
      </dgm:prSet>
      <dgm:spPr/>
      <dgm:t>
        <a:bodyPr/>
        <a:lstStyle/>
        <a:p>
          <a:endParaRPr lang="en-GB"/>
        </a:p>
      </dgm:t>
    </dgm:pt>
    <dgm:pt modelId="{1D49C624-E00F-45ED-8579-8E4A537BA66D}" type="pres">
      <dgm:prSet presAssocID="{D569AE48-0997-4C2C-8A0E-DACE9D33DD0F}" presName="tile4" presStyleLbl="node1" presStyleIdx="3" presStyleCnt="4"/>
      <dgm:spPr/>
      <dgm:t>
        <a:bodyPr/>
        <a:lstStyle/>
        <a:p>
          <a:endParaRPr lang="en-GB"/>
        </a:p>
      </dgm:t>
    </dgm:pt>
    <dgm:pt modelId="{5BA3AB66-DC48-4E27-B9DF-0F487FD01286}" type="pres">
      <dgm:prSet presAssocID="{D569AE48-0997-4C2C-8A0E-DACE9D33DD0F}" presName="tile4text" presStyleLbl="node1" presStyleIdx="3" presStyleCnt="4">
        <dgm:presLayoutVars>
          <dgm:chMax val="0"/>
          <dgm:chPref val="0"/>
          <dgm:bulletEnabled val="1"/>
        </dgm:presLayoutVars>
      </dgm:prSet>
      <dgm:spPr/>
      <dgm:t>
        <a:bodyPr/>
        <a:lstStyle/>
        <a:p>
          <a:endParaRPr lang="en-GB"/>
        </a:p>
      </dgm:t>
    </dgm:pt>
    <dgm:pt modelId="{9AC88171-49AF-4374-9C3E-A547E5B34CEF}" type="pres">
      <dgm:prSet presAssocID="{D569AE48-0997-4C2C-8A0E-DACE9D33DD0F}" presName="centerTile" presStyleLbl="fgShp" presStyleIdx="0" presStyleCnt="1" custScaleX="115277" custScaleY="119529">
        <dgm:presLayoutVars>
          <dgm:chMax val="0"/>
          <dgm:chPref val="0"/>
        </dgm:presLayoutVars>
      </dgm:prSet>
      <dgm:spPr/>
      <dgm:t>
        <a:bodyPr/>
        <a:lstStyle/>
        <a:p>
          <a:endParaRPr lang="en-GB"/>
        </a:p>
      </dgm:t>
    </dgm:pt>
  </dgm:ptLst>
  <dgm:cxnLst>
    <dgm:cxn modelId="{C62A7A48-7EEB-4027-BCF3-81A5BB7F3B0D}" type="presOf" srcId="{A27F6AEE-F543-4A22-8602-53AF1B84BACA}" destId="{DD9E049C-0A80-41ED-A74B-D731031EECB4}" srcOrd="0" destOrd="0" presId="urn:microsoft.com/office/officeart/2005/8/layout/matrix1"/>
    <dgm:cxn modelId="{F95FEC18-374A-4AB8-8817-32CC6705FE4D}" type="presOf" srcId="{3E006661-CD71-4D44-A1A1-2A48DF33884B}" destId="{1D49C624-E00F-45ED-8579-8E4A537BA66D}" srcOrd="0" destOrd="0" presId="urn:microsoft.com/office/officeart/2005/8/layout/matrix1"/>
    <dgm:cxn modelId="{EDD827D5-FDF4-4BB7-91D1-DAD1518E64E8}" type="presOf" srcId="{A220774E-CFCC-4685-A64E-A0B2FAB76E14}" destId="{142F5BBB-07FE-43BD-A5D0-091F273E9A72}" srcOrd="0" destOrd="0" presId="urn:microsoft.com/office/officeart/2005/8/layout/matrix1"/>
    <dgm:cxn modelId="{19FE5865-AE8A-458A-9612-487EE3682065}" type="presOf" srcId="{3E006661-CD71-4D44-A1A1-2A48DF33884B}" destId="{5BA3AB66-DC48-4E27-B9DF-0F487FD01286}" srcOrd="1" destOrd="0" presId="urn:microsoft.com/office/officeart/2005/8/layout/matrix1"/>
    <dgm:cxn modelId="{E87C3A19-7C4A-4521-AF96-FFDED9C1215D}" srcId="{D569AE48-0997-4C2C-8A0E-DACE9D33DD0F}" destId="{4F96E6AE-D134-4EFD-948A-0B9C6ACF3339}" srcOrd="0" destOrd="0" parTransId="{541ADEFE-0939-4F9F-B6D6-2AD90EF553AF}" sibTransId="{6847BF1A-51AA-4086-9856-A4463C438379}"/>
    <dgm:cxn modelId="{86EA7A32-1BDF-438F-9DE3-6385B7776FA7}" srcId="{4F96E6AE-D134-4EFD-948A-0B9C6ACF3339}" destId="{A220774E-CFCC-4685-A64E-A0B2FAB76E14}" srcOrd="1" destOrd="0" parTransId="{1D691315-5BDC-4DBB-8289-7818D48342FB}" sibTransId="{82A4DA50-AF97-465A-BCDA-075CA5F97342}"/>
    <dgm:cxn modelId="{B1B76D41-1D17-4B2B-AA4A-F5ECBF19C290}" type="presOf" srcId="{15F478A7-663C-4D39-B3D4-52F05C6C7E49}" destId="{A0EEB9C4-175A-4D98-B17E-193557FDC42B}" srcOrd="0" destOrd="0" presId="urn:microsoft.com/office/officeart/2005/8/layout/matrix1"/>
    <dgm:cxn modelId="{AD307198-0F69-4A96-8D3B-7F0EE28A9C02}" type="presOf" srcId="{A27F6AEE-F543-4A22-8602-53AF1B84BACA}" destId="{13F1370D-FEB5-4B60-A4F4-37DC181E863D}" srcOrd="1" destOrd="0" presId="urn:microsoft.com/office/officeart/2005/8/layout/matrix1"/>
    <dgm:cxn modelId="{15F40787-BA9E-460F-A392-DD70A6E14399}" type="presOf" srcId="{D569AE48-0997-4C2C-8A0E-DACE9D33DD0F}" destId="{2232DE96-D7D5-4F39-807F-BD765CF2F0DA}" srcOrd="0" destOrd="0" presId="urn:microsoft.com/office/officeart/2005/8/layout/matrix1"/>
    <dgm:cxn modelId="{CB033ACF-72C4-43DA-BEA0-37D3D91785A7}" srcId="{4F96E6AE-D134-4EFD-948A-0B9C6ACF3339}" destId="{3E006661-CD71-4D44-A1A1-2A48DF33884B}" srcOrd="3" destOrd="0" parTransId="{B5FACFC3-B81D-4B40-99CC-532951A9E523}" sibTransId="{291A624A-7F04-4977-8677-B0609EA49851}"/>
    <dgm:cxn modelId="{05D8910F-EF2F-4252-BDF8-757F1E93490C}" srcId="{4F96E6AE-D134-4EFD-948A-0B9C6ACF3339}" destId="{15F478A7-663C-4D39-B3D4-52F05C6C7E49}" srcOrd="0" destOrd="0" parTransId="{0AE20E62-54ED-4D3C-AEE7-5A12A859228B}" sibTransId="{1E63F59E-EFAF-46F8-AF13-F5851A1929D6}"/>
    <dgm:cxn modelId="{63DADB5B-3D0D-4CE7-9D33-40B5DE18B035}" type="presOf" srcId="{4F96E6AE-D134-4EFD-948A-0B9C6ACF3339}" destId="{9AC88171-49AF-4374-9C3E-A547E5B34CEF}" srcOrd="0" destOrd="0" presId="urn:microsoft.com/office/officeart/2005/8/layout/matrix1"/>
    <dgm:cxn modelId="{62CDCEEF-4709-4BEE-94A6-40C3F2A9A04F}" type="presOf" srcId="{A220774E-CFCC-4685-A64E-A0B2FAB76E14}" destId="{A9E2BAFB-D519-462A-A3D8-04A45A58F9B1}" srcOrd="1" destOrd="0" presId="urn:microsoft.com/office/officeart/2005/8/layout/matrix1"/>
    <dgm:cxn modelId="{D65A0110-E93A-4A76-9397-2224406A2F1F}" srcId="{4F96E6AE-D134-4EFD-948A-0B9C6ACF3339}" destId="{A27F6AEE-F543-4A22-8602-53AF1B84BACA}" srcOrd="2" destOrd="0" parTransId="{8C8E33B4-22AC-45E9-BE82-3F2C477BFB69}" sibTransId="{6C429C1B-5FA0-47DC-8B37-ADC2FB4B8FC4}"/>
    <dgm:cxn modelId="{EC9C55B9-DF05-46E3-AC81-84C2DE5FA184}" type="presOf" srcId="{15F478A7-663C-4D39-B3D4-52F05C6C7E49}" destId="{4AB819E4-E0FF-4534-A8C8-2C1A6BA5CC75}" srcOrd="1" destOrd="0" presId="urn:microsoft.com/office/officeart/2005/8/layout/matrix1"/>
    <dgm:cxn modelId="{378D22CD-FCEF-4A62-BD91-85355957F91A}" type="presParOf" srcId="{2232DE96-D7D5-4F39-807F-BD765CF2F0DA}" destId="{5F4ED952-EC66-4451-A675-C1F6B493F080}" srcOrd="0" destOrd="0" presId="urn:microsoft.com/office/officeart/2005/8/layout/matrix1"/>
    <dgm:cxn modelId="{D39E18D6-74AC-45C2-A556-CEEB4BF5E754}" type="presParOf" srcId="{5F4ED952-EC66-4451-A675-C1F6B493F080}" destId="{A0EEB9C4-175A-4D98-B17E-193557FDC42B}" srcOrd="0" destOrd="0" presId="urn:microsoft.com/office/officeart/2005/8/layout/matrix1"/>
    <dgm:cxn modelId="{7D0FCDA1-57CC-4CEA-9087-3F31CE19FAF7}" type="presParOf" srcId="{5F4ED952-EC66-4451-A675-C1F6B493F080}" destId="{4AB819E4-E0FF-4534-A8C8-2C1A6BA5CC75}" srcOrd="1" destOrd="0" presId="urn:microsoft.com/office/officeart/2005/8/layout/matrix1"/>
    <dgm:cxn modelId="{EEB12FF2-D811-4489-979F-A24C56B1F13E}" type="presParOf" srcId="{5F4ED952-EC66-4451-A675-C1F6B493F080}" destId="{142F5BBB-07FE-43BD-A5D0-091F273E9A72}" srcOrd="2" destOrd="0" presId="urn:microsoft.com/office/officeart/2005/8/layout/matrix1"/>
    <dgm:cxn modelId="{AAED2924-839A-45F4-BF14-32D4C5E1EF08}" type="presParOf" srcId="{5F4ED952-EC66-4451-A675-C1F6B493F080}" destId="{A9E2BAFB-D519-462A-A3D8-04A45A58F9B1}" srcOrd="3" destOrd="0" presId="urn:microsoft.com/office/officeart/2005/8/layout/matrix1"/>
    <dgm:cxn modelId="{12D75032-94F8-4CE3-ADA4-3994CEF2513A}" type="presParOf" srcId="{5F4ED952-EC66-4451-A675-C1F6B493F080}" destId="{DD9E049C-0A80-41ED-A74B-D731031EECB4}" srcOrd="4" destOrd="0" presId="urn:microsoft.com/office/officeart/2005/8/layout/matrix1"/>
    <dgm:cxn modelId="{36211F6D-8498-4681-BDB6-D9F5DE80C27C}" type="presParOf" srcId="{5F4ED952-EC66-4451-A675-C1F6B493F080}" destId="{13F1370D-FEB5-4B60-A4F4-37DC181E863D}" srcOrd="5" destOrd="0" presId="urn:microsoft.com/office/officeart/2005/8/layout/matrix1"/>
    <dgm:cxn modelId="{FA342059-529D-4FE2-84BF-82F611476865}" type="presParOf" srcId="{5F4ED952-EC66-4451-A675-C1F6B493F080}" destId="{1D49C624-E00F-45ED-8579-8E4A537BA66D}" srcOrd="6" destOrd="0" presId="urn:microsoft.com/office/officeart/2005/8/layout/matrix1"/>
    <dgm:cxn modelId="{624A25C1-9C3F-436C-B799-C63D86FEFE45}" type="presParOf" srcId="{5F4ED952-EC66-4451-A675-C1F6B493F080}" destId="{5BA3AB66-DC48-4E27-B9DF-0F487FD01286}" srcOrd="7" destOrd="0" presId="urn:microsoft.com/office/officeart/2005/8/layout/matrix1"/>
    <dgm:cxn modelId="{09063738-B827-414D-954B-9A991EDBCA2C}" type="presParOf" srcId="{2232DE96-D7D5-4F39-807F-BD765CF2F0DA}" destId="{9AC88171-49AF-4374-9C3E-A547E5B34CE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EB9C4-175A-4D98-B17E-193557FDC42B}">
      <dsp:nvSpPr>
        <dsp:cNvPr id="0" name=""/>
        <dsp:cNvSpPr/>
      </dsp:nvSpPr>
      <dsp:spPr>
        <a:xfrm rot="16200000">
          <a:off x="579943" y="-591928"/>
          <a:ext cx="2050384" cy="3210272"/>
        </a:xfrm>
        <a:prstGeom prst="round1Rect">
          <a:avLst/>
        </a:prstGeom>
        <a:solidFill>
          <a:srgbClr val="FFFF99"/>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noProof="0" dirty="0" smtClean="0">
              <a:solidFill>
                <a:srgbClr val="0F5494"/>
              </a:solidFill>
              <a:latin typeface="Arial" panose="020B0604020202020204" pitchFamily="34" charset="0"/>
              <a:cs typeface="Arial" panose="020B0604020202020204" pitchFamily="34" charset="0"/>
            </a:rPr>
            <a:t>Market orientation of </a:t>
          </a:r>
          <a:r>
            <a:rPr lang="en-GB" sz="2000" b="0" kern="1200" noProof="0" dirty="0" smtClean="0">
              <a:solidFill>
                <a:srgbClr val="0F5494"/>
              </a:solidFill>
              <a:latin typeface="Arial" panose="020B0604020202020204" pitchFamily="34" charset="0"/>
              <a:cs typeface="Arial" panose="020B0604020202020204" pitchFamily="34" charset="0"/>
            </a:rPr>
            <a:t>research</a:t>
          </a:r>
          <a:r>
            <a:rPr lang="en-GB" sz="2000" b="1" kern="1200" noProof="0" dirty="0" smtClean="0">
              <a:solidFill>
                <a:srgbClr val="0F5494"/>
              </a:solidFill>
              <a:latin typeface="Arial" panose="020B0604020202020204" pitchFamily="34" charset="0"/>
              <a:cs typeface="Arial" panose="020B0604020202020204" pitchFamily="34" charset="0"/>
            </a:rPr>
            <a:t> </a:t>
          </a:r>
          <a:r>
            <a:rPr lang="en-GB" sz="2000" kern="1200" noProof="0" dirty="0" smtClean="0">
              <a:solidFill>
                <a:srgbClr val="0F5494"/>
              </a:solidFill>
              <a:latin typeface="Arial" panose="020B0604020202020204" pitchFamily="34" charset="0"/>
              <a:cs typeface="Arial" panose="020B0604020202020204" pitchFamily="34" charset="0"/>
            </a:rPr>
            <a:t>activities + </a:t>
          </a:r>
          <a:r>
            <a:rPr lang="en-GB" sz="2000" b="1" kern="1200" noProof="0" dirty="0" smtClean="0">
              <a:solidFill>
                <a:srgbClr val="0F5494"/>
              </a:solidFill>
              <a:latin typeface="Arial" panose="020B0604020202020204" pitchFamily="34" charset="0"/>
              <a:cs typeface="Arial" panose="020B0604020202020204" pitchFamily="34" charset="0"/>
            </a:rPr>
            <a:t>uptake of advanced technologies </a:t>
          </a:r>
          <a:endParaRPr lang="en-GB" sz="2000" b="1" kern="1200" noProof="0" dirty="0">
            <a:solidFill>
              <a:srgbClr val="0F5494"/>
            </a:solidFill>
            <a:latin typeface="Arial" panose="020B0604020202020204" pitchFamily="34" charset="0"/>
            <a:cs typeface="Arial" panose="020B0604020202020204" pitchFamily="34" charset="0"/>
          </a:endParaRPr>
        </a:p>
      </dsp:txBody>
      <dsp:txXfrm rot="5400000">
        <a:off x="-1" y="-11984"/>
        <a:ext cx="3210272" cy="1537788"/>
      </dsp:txXfrm>
    </dsp:sp>
    <dsp:sp modelId="{142F5BBB-07FE-43BD-A5D0-091F273E9A72}">
      <dsp:nvSpPr>
        <dsp:cNvPr id="0" name=""/>
        <dsp:cNvSpPr/>
      </dsp:nvSpPr>
      <dsp:spPr>
        <a:xfrm>
          <a:off x="3210272" y="-7949"/>
          <a:ext cx="3210272" cy="2042314"/>
        </a:xfrm>
        <a:prstGeom prst="round1Rect">
          <a:avLst/>
        </a:prstGeom>
        <a:solidFill>
          <a:srgbClr val="FFC00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rgbClr val="C00000"/>
              </a:solidFill>
              <a:latin typeface="Arial" panose="020B0604020202020204" pitchFamily="34" charset="0"/>
              <a:cs typeface="Arial" panose="020B0604020202020204" pitchFamily="34" charset="0"/>
            </a:rPr>
            <a:t>Digitalisation</a:t>
          </a:r>
        </a:p>
        <a:p>
          <a:pPr lvl="0" algn="ctr" defTabSz="889000">
            <a:lnSpc>
              <a:spcPct val="90000"/>
            </a:lnSpc>
            <a:spcBef>
              <a:spcPct val="0"/>
            </a:spcBef>
            <a:spcAft>
              <a:spcPct val="35000"/>
            </a:spcAft>
          </a:pPr>
          <a:r>
            <a:rPr lang="en-GB" sz="2000" kern="1200" noProof="0" dirty="0" smtClean="0">
              <a:solidFill>
                <a:srgbClr val="0F5494"/>
              </a:solidFill>
              <a:latin typeface="Arial" panose="020B0604020202020204" pitchFamily="34" charset="0"/>
              <a:cs typeface="Arial" panose="020B0604020202020204" pitchFamily="34" charset="0"/>
            </a:rPr>
            <a:t>as </a:t>
          </a:r>
          <a:r>
            <a:rPr lang="en-GB" sz="2000" kern="1200" noProof="0" dirty="0" smtClean="0">
              <a:solidFill>
                <a:srgbClr val="0F5494"/>
              </a:solidFill>
              <a:latin typeface="Arial" panose="020B0604020202020204" pitchFamily="34" charset="0"/>
              <a:cs typeface="Arial" panose="020B0604020202020204" pitchFamily="34" charset="0"/>
            </a:rPr>
            <a:t>innovation enabler </a:t>
          </a:r>
        </a:p>
      </dsp:txBody>
      <dsp:txXfrm>
        <a:off x="3210272" y="-7949"/>
        <a:ext cx="3210272" cy="1531736"/>
      </dsp:txXfrm>
    </dsp:sp>
    <dsp:sp modelId="{DD9E049C-0A80-41ED-A74B-D731031EECB4}">
      <dsp:nvSpPr>
        <dsp:cNvPr id="0" name=""/>
        <dsp:cNvSpPr/>
      </dsp:nvSpPr>
      <dsp:spPr>
        <a:xfrm rot="10800000">
          <a:off x="0" y="2014430"/>
          <a:ext cx="3210272" cy="2002446"/>
        </a:xfrm>
        <a:prstGeom prst="round1Rect">
          <a:avLst/>
        </a:prstGeom>
        <a:solidFill>
          <a:srgbClr val="FFFF99"/>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noProof="0" dirty="0" smtClean="0">
              <a:solidFill>
                <a:srgbClr val="0F5494"/>
              </a:solidFill>
              <a:latin typeface="Arial" panose="020B0604020202020204" pitchFamily="34" charset="0"/>
              <a:cs typeface="Arial" panose="020B0604020202020204" pitchFamily="34" charset="0"/>
            </a:rPr>
            <a:t>Development of </a:t>
          </a:r>
          <a:r>
            <a:rPr lang="en-GB" sz="2000" b="1" kern="1200" noProof="0" dirty="0" smtClean="0">
              <a:solidFill>
                <a:srgbClr val="0F5494"/>
              </a:solidFill>
              <a:latin typeface="Arial" panose="020B0604020202020204" pitchFamily="34" charset="0"/>
              <a:cs typeface="Arial" panose="020B0604020202020204" pitchFamily="34" charset="0"/>
            </a:rPr>
            <a:t>skills </a:t>
          </a:r>
          <a:r>
            <a:rPr lang="en-GB" sz="2000" b="0" kern="1200" noProof="0" dirty="0" smtClean="0">
              <a:solidFill>
                <a:srgbClr val="0F5494"/>
              </a:solidFill>
              <a:latin typeface="Arial" panose="020B0604020202020204" pitchFamily="34" charset="0"/>
              <a:cs typeface="Arial" panose="020B0604020202020204" pitchFamily="34" charset="0"/>
            </a:rPr>
            <a:t>for S3, industrial transition and entrepreneurship</a:t>
          </a:r>
          <a:endParaRPr lang="en-GB" sz="2000" b="0" kern="1200" noProof="0" dirty="0">
            <a:solidFill>
              <a:srgbClr val="0F5494"/>
            </a:solidFill>
            <a:latin typeface="Arial" panose="020B0604020202020204" pitchFamily="34" charset="0"/>
            <a:cs typeface="Arial" panose="020B0604020202020204" pitchFamily="34" charset="0"/>
          </a:endParaRPr>
        </a:p>
      </dsp:txBody>
      <dsp:txXfrm rot="10800000">
        <a:off x="0" y="2515042"/>
        <a:ext cx="3210272" cy="1501834"/>
      </dsp:txXfrm>
    </dsp:sp>
    <dsp:sp modelId="{1D49C624-E00F-45ED-8579-8E4A537BA66D}">
      <dsp:nvSpPr>
        <dsp:cNvPr id="0" name=""/>
        <dsp:cNvSpPr/>
      </dsp:nvSpPr>
      <dsp:spPr>
        <a:xfrm rot="5400000">
          <a:off x="3814185" y="1410517"/>
          <a:ext cx="2002446" cy="3210272"/>
        </a:xfrm>
        <a:prstGeom prst="round1Rect">
          <a:avLst/>
        </a:prstGeom>
        <a:solidFill>
          <a:srgbClr val="FFFF99"/>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rgbClr val="0F5494"/>
              </a:solidFill>
              <a:latin typeface="Arial" panose="020B0604020202020204" pitchFamily="34" charset="0"/>
              <a:cs typeface="Arial" panose="020B0604020202020204" pitchFamily="34" charset="0"/>
            </a:rPr>
            <a:t>SMEs</a:t>
          </a:r>
          <a:r>
            <a:rPr lang="en-GB" sz="2000" kern="1200" noProof="0" dirty="0" smtClean="0">
              <a:solidFill>
                <a:srgbClr val="0F5494"/>
              </a:solidFill>
              <a:latin typeface="Arial" panose="020B0604020202020204" pitchFamily="34" charset="0"/>
              <a:cs typeface="Arial" panose="020B0604020202020204" pitchFamily="34" charset="0"/>
            </a:rPr>
            <a:t> </a:t>
          </a:r>
          <a:r>
            <a:rPr lang="en-GB" sz="2000" kern="1200" noProof="0" dirty="0" smtClean="0">
              <a:solidFill>
                <a:srgbClr val="0F5494"/>
              </a:solidFill>
              <a:latin typeface="Arial" panose="020B0604020202020204" pitchFamily="34" charset="0"/>
              <a:cs typeface="Arial" panose="020B0604020202020204" pitchFamily="34" charset="0"/>
            </a:rPr>
            <a:t>and </a:t>
          </a:r>
          <a:r>
            <a:rPr lang="en-GB" sz="2000" b="1" kern="1200" noProof="0" dirty="0" smtClean="0">
              <a:solidFill>
                <a:srgbClr val="0F5494"/>
              </a:solidFill>
              <a:latin typeface="Arial" panose="020B0604020202020204" pitchFamily="34" charset="0"/>
              <a:cs typeface="Arial" panose="020B0604020202020204" pitchFamily="34" charset="0"/>
            </a:rPr>
            <a:t>start-ups</a:t>
          </a:r>
          <a:endParaRPr lang="en-GB" sz="2000" b="1" kern="1200" noProof="0" dirty="0" smtClean="0">
            <a:solidFill>
              <a:srgbClr val="0F5494"/>
            </a:solidFill>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de-DE" sz="2000" b="1" kern="1200" noProof="0" dirty="0" smtClean="0">
              <a:solidFill>
                <a:srgbClr val="0F5494"/>
              </a:solidFill>
              <a:latin typeface="Arial" panose="020B0604020202020204" pitchFamily="34" charset="0"/>
              <a:cs typeface="Arial" panose="020B0604020202020204" pitchFamily="34" charset="0"/>
            </a:rPr>
            <a:t>Innovation </a:t>
          </a:r>
          <a:r>
            <a:rPr lang="de-DE" sz="2000" b="1" kern="1200" noProof="0" dirty="0" err="1" smtClean="0">
              <a:solidFill>
                <a:srgbClr val="0F5494"/>
              </a:solidFill>
              <a:latin typeface="Arial" panose="020B0604020202020204" pitchFamily="34" charset="0"/>
              <a:cs typeface="Arial" panose="020B0604020202020204" pitchFamily="34" charset="0"/>
            </a:rPr>
            <a:t>eco</a:t>
          </a:r>
          <a:r>
            <a:rPr lang="de-DE" sz="2000" b="1" kern="1200" noProof="0" dirty="0" smtClean="0">
              <a:solidFill>
                <a:srgbClr val="0F5494"/>
              </a:solidFill>
              <a:latin typeface="Arial" panose="020B0604020202020204" pitchFamily="34" charset="0"/>
              <a:cs typeface="Arial" panose="020B0604020202020204" pitchFamily="34" charset="0"/>
            </a:rPr>
            <a:t>-systems</a:t>
          </a:r>
          <a:endParaRPr lang="en-GB" sz="2000" b="1" kern="1200" noProof="0" dirty="0">
            <a:solidFill>
              <a:srgbClr val="0F5494"/>
            </a:solidFill>
            <a:latin typeface="Arial" panose="020B0604020202020204" pitchFamily="34" charset="0"/>
            <a:cs typeface="Arial" panose="020B0604020202020204" pitchFamily="34" charset="0"/>
          </a:endParaRPr>
        </a:p>
      </dsp:txBody>
      <dsp:txXfrm rot="-5400000">
        <a:off x="3210271" y="2515042"/>
        <a:ext cx="3210272" cy="1501834"/>
      </dsp:txXfrm>
    </dsp:sp>
    <dsp:sp modelId="{9AC88171-49AF-4374-9C3E-A547E5B34CEF}">
      <dsp:nvSpPr>
        <dsp:cNvPr id="0" name=""/>
        <dsp:cNvSpPr/>
      </dsp:nvSpPr>
      <dsp:spPr>
        <a:xfrm>
          <a:off x="2100060" y="1404070"/>
          <a:ext cx="2220423" cy="1196751"/>
        </a:xfrm>
        <a:prstGeom prst="roundRect">
          <a:avLst/>
        </a:prstGeom>
        <a:solidFill>
          <a:srgbClr val="BDDE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rgbClr val="C00000"/>
              </a:solidFill>
            </a:rPr>
            <a:t>Smart Specialisation Strategies</a:t>
          </a:r>
        </a:p>
      </dsp:txBody>
      <dsp:txXfrm>
        <a:off x="2158481" y="1462491"/>
        <a:ext cx="2103581" cy="107990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890665" cy="496888"/>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7" y="0"/>
            <a:ext cx="2890665" cy="496888"/>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1" y="9428164"/>
            <a:ext cx="2890665" cy="496887"/>
          </a:xfrm>
          <a:prstGeom prst="rect">
            <a:avLst/>
          </a:prstGeom>
          <a:noFill/>
          <a:ln w="9525">
            <a:noFill/>
            <a:miter lim="800000"/>
            <a:headEnd/>
            <a:tailEnd/>
          </a:ln>
          <a:effectLst/>
        </p:spPr>
        <p:txBody>
          <a:bodyPr vert="horz" wrap="square" lIns="89782" tIns="44891" rIns="89782" bIns="44891"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7" y="9428164"/>
            <a:ext cx="2890665" cy="496887"/>
          </a:xfrm>
          <a:prstGeom prst="rect">
            <a:avLst/>
          </a:prstGeom>
          <a:noFill/>
          <a:ln w="9525">
            <a:noFill/>
            <a:miter lim="800000"/>
            <a:headEnd/>
            <a:tailEnd/>
          </a:ln>
          <a:effectLst/>
        </p:spPr>
        <p:txBody>
          <a:bodyPr vert="horz" wrap="square" lIns="89782" tIns="44891" rIns="89782" bIns="44891"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890665" cy="496888"/>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7" y="0"/>
            <a:ext cx="2890665" cy="496888"/>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9" y="4714877"/>
            <a:ext cx="5335893" cy="4467224"/>
          </a:xfrm>
          <a:prstGeom prst="rect">
            <a:avLst/>
          </a:prstGeom>
          <a:noFill/>
          <a:ln w="9525">
            <a:noFill/>
            <a:miter lim="800000"/>
            <a:headEnd/>
            <a:tailEnd/>
          </a:ln>
          <a:effectLst/>
        </p:spPr>
        <p:txBody>
          <a:bodyPr vert="horz" wrap="square" lIns="89782" tIns="44891" rIns="89782" bIns="4489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1" y="9428164"/>
            <a:ext cx="2890665" cy="496887"/>
          </a:xfrm>
          <a:prstGeom prst="rect">
            <a:avLst/>
          </a:prstGeom>
          <a:noFill/>
          <a:ln w="9525">
            <a:noFill/>
            <a:miter lim="800000"/>
            <a:headEnd/>
            <a:tailEnd/>
          </a:ln>
          <a:effectLst/>
        </p:spPr>
        <p:txBody>
          <a:bodyPr vert="horz" wrap="square" lIns="89782" tIns="44891" rIns="89782" bIns="44891"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7" y="9428164"/>
            <a:ext cx="2890665" cy="496887"/>
          </a:xfrm>
          <a:prstGeom prst="rect">
            <a:avLst/>
          </a:prstGeom>
          <a:noFill/>
          <a:ln w="9525">
            <a:noFill/>
            <a:miter lim="800000"/>
            <a:headEnd/>
            <a:tailEnd/>
          </a:ln>
          <a:effectLst/>
        </p:spPr>
        <p:txBody>
          <a:bodyPr vert="horz" wrap="square" lIns="89782" tIns="44891" rIns="89782" bIns="44891"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10646" y="9429039"/>
            <a:ext cx="2916056" cy="496016"/>
          </a:xfrm>
          <a:prstGeom prst="rect">
            <a:avLst/>
          </a:prstGeom>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316198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8842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400" i="1" dirty="0"/>
          </a:p>
          <a:p>
            <a:endParaRPr lang="en-GB" sz="1400" i="1" dirty="0"/>
          </a:p>
          <a:p>
            <a:r>
              <a:rPr lang="en-GB" sz="1400" i="1" dirty="0"/>
              <a:t>DEP Performance indicators for Specific Objective 5 - Deployment, best use of digital capacity and interoperability: </a:t>
            </a:r>
          </a:p>
          <a:p>
            <a:pPr lvl="1"/>
            <a:r>
              <a:rPr lang="en-GB" sz="1400" i="1" dirty="0"/>
              <a:t>5.1 Take-up of digital public services</a:t>
            </a:r>
          </a:p>
          <a:p>
            <a:pPr lvl="1"/>
            <a:r>
              <a:rPr lang="en-GB" sz="1400" i="1" dirty="0"/>
              <a:t>5.2 Enterprises with high digital intensity score</a:t>
            </a:r>
          </a:p>
        </p:txBody>
      </p:sp>
      <p:sp>
        <p:nvSpPr>
          <p:cNvPr id="73732" name="Slide Number Placeholder 3"/>
          <p:cNvSpPr>
            <a:spLocks noGrp="1"/>
          </p:cNvSpPr>
          <p:nvPr>
            <p:ph type="sldNum" sz="quarter" idx="5"/>
          </p:nvPr>
        </p:nvSpPr>
        <p:spPr bwMode="auto">
          <a:xfrm>
            <a:off x="3810646" y="9429039"/>
            <a:ext cx="2916056" cy="496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30827" indent="-281088">
              <a:defRPr>
                <a:solidFill>
                  <a:schemeClr val="tx1"/>
                </a:solidFill>
                <a:latin typeface="Verdana" pitchFamily="34" charset="0"/>
                <a:cs typeface="Arial" charset="0"/>
              </a:defRPr>
            </a:lvl2pPr>
            <a:lvl3pPr marL="1124349" indent="-224869">
              <a:defRPr>
                <a:solidFill>
                  <a:schemeClr val="tx1"/>
                </a:solidFill>
                <a:latin typeface="Verdana" pitchFamily="34" charset="0"/>
                <a:cs typeface="Arial" charset="0"/>
              </a:defRPr>
            </a:lvl3pPr>
            <a:lvl4pPr marL="1574089" indent="-224869">
              <a:defRPr>
                <a:solidFill>
                  <a:schemeClr val="tx1"/>
                </a:solidFill>
                <a:latin typeface="Verdana" pitchFamily="34" charset="0"/>
                <a:cs typeface="Arial" charset="0"/>
              </a:defRPr>
            </a:lvl4pPr>
            <a:lvl5pPr marL="2023830" indent="-224869">
              <a:defRPr>
                <a:solidFill>
                  <a:schemeClr val="tx1"/>
                </a:solidFill>
                <a:latin typeface="Verdana" pitchFamily="34" charset="0"/>
                <a:cs typeface="Arial" charset="0"/>
              </a:defRPr>
            </a:lvl5pPr>
            <a:lvl6pPr marL="2473568" indent="-224869" eaLnBrk="0" fontAlgn="base" hangingPunct="0">
              <a:spcBef>
                <a:spcPct val="0"/>
              </a:spcBef>
              <a:spcAft>
                <a:spcPct val="0"/>
              </a:spcAft>
              <a:defRPr>
                <a:solidFill>
                  <a:schemeClr val="tx1"/>
                </a:solidFill>
                <a:latin typeface="Verdana" pitchFamily="34" charset="0"/>
                <a:cs typeface="Arial" charset="0"/>
              </a:defRPr>
            </a:lvl6pPr>
            <a:lvl7pPr marL="2923308" indent="-224869" eaLnBrk="0" fontAlgn="base" hangingPunct="0">
              <a:spcBef>
                <a:spcPct val="0"/>
              </a:spcBef>
              <a:spcAft>
                <a:spcPct val="0"/>
              </a:spcAft>
              <a:defRPr>
                <a:solidFill>
                  <a:schemeClr val="tx1"/>
                </a:solidFill>
                <a:latin typeface="Verdana" pitchFamily="34" charset="0"/>
                <a:cs typeface="Arial" charset="0"/>
              </a:defRPr>
            </a:lvl7pPr>
            <a:lvl8pPr marL="3373049" indent="-224869" eaLnBrk="0" fontAlgn="base" hangingPunct="0">
              <a:spcBef>
                <a:spcPct val="0"/>
              </a:spcBef>
              <a:spcAft>
                <a:spcPct val="0"/>
              </a:spcAft>
              <a:defRPr>
                <a:solidFill>
                  <a:schemeClr val="tx1"/>
                </a:solidFill>
                <a:latin typeface="Verdana" pitchFamily="34" charset="0"/>
                <a:cs typeface="Arial" charset="0"/>
              </a:defRPr>
            </a:lvl8pPr>
            <a:lvl9pPr marL="3822787" indent="-224869" eaLnBrk="0" fontAlgn="base" hangingPunct="0">
              <a:spcBef>
                <a:spcPct val="0"/>
              </a:spcBef>
              <a:spcAft>
                <a:spcPct val="0"/>
              </a:spcAft>
              <a:defRPr>
                <a:solidFill>
                  <a:schemeClr val="tx1"/>
                </a:solidFill>
                <a:latin typeface="Verdana" pitchFamily="34" charset="0"/>
                <a:cs typeface="Arial" charset="0"/>
              </a:defRPr>
            </a:lvl9pPr>
          </a:lstStyle>
          <a:p>
            <a:fld id="{58E2A451-FB45-42E7-927C-1D06E44A5138}" type="slidenum">
              <a:rPr lang="en-GB" altLang="en-US" smtClean="0">
                <a:latin typeface="Calibri" pitchFamily="34" charset="0"/>
              </a:rPr>
              <a:pPr/>
              <a:t>16</a:t>
            </a:fld>
            <a:endParaRPr lang="en-GB" altLang="en-US" smtClean="0">
              <a:latin typeface="Calibri"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20" y="6904123"/>
            <a:ext cx="5404775" cy="232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93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8842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400" i="1" dirty="0"/>
          </a:p>
          <a:p>
            <a:endParaRPr lang="en-GB" sz="1400" i="1" dirty="0"/>
          </a:p>
          <a:p>
            <a:r>
              <a:rPr lang="en-GB" sz="1400" i="1" dirty="0"/>
              <a:t>DEP Performance indicators for Specific Objective 5 - Deployment, best use of digital capacity and interoperability: </a:t>
            </a:r>
          </a:p>
          <a:p>
            <a:pPr lvl="1"/>
            <a:r>
              <a:rPr lang="en-GB" sz="1400" i="1" dirty="0"/>
              <a:t>5.1 Take-up of digital public services</a:t>
            </a:r>
          </a:p>
          <a:p>
            <a:pPr lvl="1"/>
            <a:r>
              <a:rPr lang="en-GB" sz="1400" i="1" dirty="0"/>
              <a:t>5.2 Enterprises with high digital intensity score</a:t>
            </a:r>
          </a:p>
        </p:txBody>
      </p:sp>
      <p:sp>
        <p:nvSpPr>
          <p:cNvPr id="73732" name="Slide Number Placeholder 3"/>
          <p:cNvSpPr>
            <a:spLocks noGrp="1"/>
          </p:cNvSpPr>
          <p:nvPr>
            <p:ph type="sldNum" sz="quarter" idx="5"/>
          </p:nvPr>
        </p:nvSpPr>
        <p:spPr bwMode="auto">
          <a:xfrm>
            <a:off x="3810646" y="9429039"/>
            <a:ext cx="2916056" cy="496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30827" indent="-281088">
              <a:defRPr>
                <a:solidFill>
                  <a:schemeClr val="tx1"/>
                </a:solidFill>
                <a:latin typeface="Verdana" pitchFamily="34" charset="0"/>
                <a:cs typeface="Arial" charset="0"/>
              </a:defRPr>
            </a:lvl2pPr>
            <a:lvl3pPr marL="1124349" indent="-224869">
              <a:defRPr>
                <a:solidFill>
                  <a:schemeClr val="tx1"/>
                </a:solidFill>
                <a:latin typeface="Verdana" pitchFamily="34" charset="0"/>
                <a:cs typeface="Arial" charset="0"/>
              </a:defRPr>
            </a:lvl3pPr>
            <a:lvl4pPr marL="1574089" indent="-224869">
              <a:defRPr>
                <a:solidFill>
                  <a:schemeClr val="tx1"/>
                </a:solidFill>
                <a:latin typeface="Verdana" pitchFamily="34" charset="0"/>
                <a:cs typeface="Arial" charset="0"/>
              </a:defRPr>
            </a:lvl4pPr>
            <a:lvl5pPr marL="2023830" indent="-224869">
              <a:defRPr>
                <a:solidFill>
                  <a:schemeClr val="tx1"/>
                </a:solidFill>
                <a:latin typeface="Verdana" pitchFamily="34" charset="0"/>
                <a:cs typeface="Arial" charset="0"/>
              </a:defRPr>
            </a:lvl5pPr>
            <a:lvl6pPr marL="2473568" indent="-224869" eaLnBrk="0" fontAlgn="base" hangingPunct="0">
              <a:spcBef>
                <a:spcPct val="0"/>
              </a:spcBef>
              <a:spcAft>
                <a:spcPct val="0"/>
              </a:spcAft>
              <a:defRPr>
                <a:solidFill>
                  <a:schemeClr val="tx1"/>
                </a:solidFill>
                <a:latin typeface="Verdana" pitchFamily="34" charset="0"/>
                <a:cs typeface="Arial" charset="0"/>
              </a:defRPr>
            </a:lvl6pPr>
            <a:lvl7pPr marL="2923308" indent="-224869" eaLnBrk="0" fontAlgn="base" hangingPunct="0">
              <a:spcBef>
                <a:spcPct val="0"/>
              </a:spcBef>
              <a:spcAft>
                <a:spcPct val="0"/>
              </a:spcAft>
              <a:defRPr>
                <a:solidFill>
                  <a:schemeClr val="tx1"/>
                </a:solidFill>
                <a:latin typeface="Verdana" pitchFamily="34" charset="0"/>
                <a:cs typeface="Arial" charset="0"/>
              </a:defRPr>
            </a:lvl7pPr>
            <a:lvl8pPr marL="3373049" indent="-224869" eaLnBrk="0" fontAlgn="base" hangingPunct="0">
              <a:spcBef>
                <a:spcPct val="0"/>
              </a:spcBef>
              <a:spcAft>
                <a:spcPct val="0"/>
              </a:spcAft>
              <a:defRPr>
                <a:solidFill>
                  <a:schemeClr val="tx1"/>
                </a:solidFill>
                <a:latin typeface="Verdana" pitchFamily="34" charset="0"/>
                <a:cs typeface="Arial" charset="0"/>
              </a:defRPr>
            </a:lvl8pPr>
            <a:lvl9pPr marL="3822787" indent="-224869" eaLnBrk="0" fontAlgn="base" hangingPunct="0">
              <a:spcBef>
                <a:spcPct val="0"/>
              </a:spcBef>
              <a:spcAft>
                <a:spcPct val="0"/>
              </a:spcAft>
              <a:defRPr>
                <a:solidFill>
                  <a:schemeClr val="tx1"/>
                </a:solidFill>
                <a:latin typeface="Verdana" pitchFamily="34" charset="0"/>
                <a:cs typeface="Arial" charset="0"/>
              </a:defRPr>
            </a:lvl9pPr>
          </a:lstStyle>
          <a:p>
            <a:fld id="{58E2A451-FB45-42E7-927C-1D06E44A5138}" type="slidenum">
              <a:rPr lang="en-GB" altLang="en-US" smtClean="0">
                <a:latin typeface="Calibri" pitchFamily="34" charset="0"/>
              </a:rPr>
              <a:pPr/>
              <a:t>18</a:t>
            </a:fld>
            <a:endParaRPr lang="en-GB" altLang="en-US" smtClean="0">
              <a:latin typeface="Calibri"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20" y="6904123"/>
            <a:ext cx="5404775" cy="232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54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8842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400" i="1" dirty="0"/>
          </a:p>
          <a:p>
            <a:endParaRPr lang="en-GB" sz="1400" i="1" dirty="0"/>
          </a:p>
          <a:p>
            <a:r>
              <a:rPr lang="en-GB" sz="1400" i="1" dirty="0"/>
              <a:t>DEP Performance indicators for Specific Objective 5 - Deployment, best use of digital capacity and interoperability: </a:t>
            </a:r>
          </a:p>
          <a:p>
            <a:pPr lvl="1"/>
            <a:r>
              <a:rPr lang="en-GB" sz="1400" i="1" dirty="0"/>
              <a:t>5.1 Take-up of digital public services</a:t>
            </a:r>
          </a:p>
          <a:p>
            <a:pPr lvl="1"/>
            <a:r>
              <a:rPr lang="en-GB" sz="1400" i="1" dirty="0"/>
              <a:t>5.2 Enterprises with high digital intensity score</a:t>
            </a:r>
          </a:p>
        </p:txBody>
      </p:sp>
      <p:sp>
        <p:nvSpPr>
          <p:cNvPr id="73732" name="Slide Number Placeholder 3"/>
          <p:cNvSpPr>
            <a:spLocks noGrp="1"/>
          </p:cNvSpPr>
          <p:nvPr>
            <p:ph type="sldNum" sz="quarter" idx="5"/>
          </p:nvPr>
        </p:nvSpPr>
        <p:spPr bwMode="auto">
          <a:xfrm>
            <a:off x="3810646" y="9429039"/>
            <a:ext cx="2916056" cy="496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30827" indent="-281088">
              <a:defRPr>
                <a:solidFill>
                  <a:schemeClr val="tx1"/>
                </a:solidFill>
                <a:latin typeface="Verdana" pitchFamily="34" charset="0"/>
                <a:cs typeface="Arial" charset="0"/>
              </a:defRPr>
            </a:lvl2pPr>
            <a:lvl3pPr marL="1124349" indent="-224869">
              <a:defRPr>
                <a:solidFill>
                  <a:schemeClr val="tx1"/>
                </a:solidFill>
                <a:latin typeface="Verdana" pitchFamily="34" charset="0"/>
                <a:cs typeface="Arial" charset="0"/>
              </a:defRPr>
            </a:lvl3pPr>
            <a:lvl4pPr marL="1574089" indent="-224869">
              <a:defRPr>
                <a:solidFill>
                  <a:schemeClr val="tx1"/>
                </a:solidFill>
                <a:latin typeface="Verdana" pitchFamily="34" charset="0"/>
                <a:cs typeface="Arial" charset="0"/>
              </a:defRPr>
            </a:lvl4pPr>
            <a:lvl5pPr marL="2023830" indent="-224869">
              <a:defRPr>
                <a:solidFill>
                  <a:schemeClr val="tx1"/>
                </a:solidFill>
                <a:latin typeface="Verdana" pitchFamily="34" charset="0"/>
                <a:cs typeface="Arial" charset="0"/>
              </a:defRPr>
            </a:lvl5pPr>
            <a:lvl6pPr marL="2473568" indent="-224869" eaLnBrk="0" fontAlgn="base" hangingPunct="0">
              <a:spcBef>
                <a:spcPct val="0"/>
              </a:spcBef>
              <a:spcAft>
                <a:spcPct val="0"/>
              </a:spcAft>
              <a:defRPr>
                <a:solidFill>
                  <a:schemeClr val="tx1"/>
                </a:solidFill>
                <a:latin typeface="Verdana" pitchFamily="34" charset="0"/>
                <a:cs typeface="Arial" charset="0"/>
              </a:defRPr>
            </a:lvl6pPr>
            <a:lvl7pPr marL="2923308" indent="-224869" eaLnBrk="0" fontAlgn="base" hangingPunct="0">
              <a:spcBef>
                <a:spcPct val="0"/>
              </a:spcBef>
              <a:spcAft>
                <a:spcPct val="0"/>
              </a:spcAft>
              <a:defRPr>
                <a:solidFill>
                  <a:schemeClr val="tx1"/>
                </a:solidFill>
                <a:latin typeface="Verdana" pitchFamily="34" charset="0"/>
                <a:cs typeface="Arial" charset="0"/>
              </a:defRPr>
            </a:lvl7pPr>
            <a:lvl8pPr marL="3373049" indent="-224869" eaLnBrk="0" fontAlgn="base" hangingPunct="0">
              <a:spcBef>
                <a:spcPct val="0"/>
              </a:spcBef>
              <a:spcAft>
                <a:spcPct val="0"/>
              </a:spcAft>
              <a:defRPr>
                <a:solidFill>
                  <a:schemeClr val="tx1"/>
                </a:solidFill>
                <a:latin typeface="Verdana" pitchFamily="34" charset="0"/>
                <a:cs typeface="Arial" charset="0"/>
              </a:defRPr>
            </a:lvl8pPr>
            <a:lvl9pPr marL="3822787" indent="-224869" eaLnBrk="0" fontAlgn="base" hangingPunct="0">
              <a:spcBef>
                <a:spcPct val="0"/>
              </a:spcBef>
              <a:spcAft>
                <a:spcPct val="0"/>
              </a:spcAft>
              <a:defRPr>
                <a:solidFill>
                  <a:schemeClr val="tx1"/>
                </a:solidFill>
                <a:latin typeface="Verdana" pitchFamily="34" charset="0"/>
                <a:cs typeface="Arial" charset="0"/>
              </a:defRPr>
            </a:lvl9pPr>
          </a:lstStyle>
          <a:p>
            <a:fld id="{58E2A451-FB45-42E7-927C-1D06E44A5138}" type="slidenum">
              <a:rPr lang="en-GB" altLang="en-US" smtClean="0">
                <a:latin typeface="Calibri" pitchFamily="34" charset="0"/>
              </a:rPr>
              <a:pPr/>
              <a:t>20</a:t>
            </a:fld>
            <a:endParaRPr lang="en-GB" altLang="en-US" smtClean="0">
              <a:latin typeface="Calibri"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20" y="6904123"/>
            <a:ext cx="5404775" cy="232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03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44538"/>
            <a:ext cx="4962525" cy="3722687"/>
          </a:xfrm>
        </p:spPr>
      </p:sp>
      <p:sp>
        <p:nvSpPr>
          <p:cNvPr id="3" name="Notes Placeholder 2"/>
          <p:cNvSpPr>
            <a:spLocks noGrp="1"/>
          </p:cNvSpPr>
          <p:nvPr>
            <p:ph type="body" idx="1"/>
          </p:nvPr>
        </p:nvSpPr>
        <p:spPr>
          <a:xfrm>
            <a:off x="414048" y="4715153"/>
            <a:ext cx="6158956" cy="4466987"/>
          </a:xfrm>
        </p:spPr>
        <p:txBody>
          <a:bodyPr/>
          <a:lstStyle/>
          <a:p>
            <a:pPr marL="155871"/>
            <a:r>
              <a:rPr lang="en-GB" i="1" dirty="0"/>
              <a:t>Article 4  ERDF &amp; CF </a:t>
            </a:r>
            <a:r>
              <a:rPr lang="en-GB" i="1" dirty="0" smtClean="0"/>
              <a:t>Regulation: </a:t>
            </a:r>
            <a:r>
              <a:rPr lang="en-GB" b="1" i="1" dirty="0" smtClean="0"/>
              <a:t>Scope </a:t>
            </a:r>
            <a:r>
              <a:rPr lang="en-GB" b="1" i="1" dirty="0"/>
              <a:t>of support from the ERDF </a:t>
            </a:r>
            <a:endParaRPr lang="en-GB" dirty="0"/>
          </a:p>
          <a:p>
            <a:r>
              <a:rPr lang="en-GB" dirty="0"/>
              <a:t>1. The ERDF shall support the following: </a:t>
            </a:r>
          </a:p>
          <a:p>
            <a:pPr lvl="1"/>
            <a:r>
              <a:rPr lang="en-GB" dirty="0"/>
              <a:t>(a) investments in infrastructure; </a:t>
            </a:r>
          </a:p>
          <a:p>
            <a:pPr lvl="1"/>
            <a:r>
              <a:rPr lang="en-GB" dirty="0"/>
              <a:t>(b) investments in access to services; </a:t>
            </a:r>
          </a:p>
          <a:p>
            <a:pPr lvl="1"/>
            <a:r>
              <a:rPr lang="en-GB" dirty="0"/>
              <a:t>(c) productive investments in SMEs; </a:t>
            </a:r>
          </a:p>
          <a:p>
            <a:pPr lvl="1"/>
            <a:r>
              <a:rPr lang="en-GB" dirty="0"/>
              <a:t>(d) equipment, software and intangible assets; </a:t>
            </a:r>
          </a:p>
          <a:p>
            <a:pPr lvl="1"/>
            <a:r>
              <a:rPr lang="en-GB" dirty="0"/>
              <a:t>(e) information, communication, studies, networking, cooperation, exchange of experience and activities involving clusters; </a:t>
            </a:r>
          </a:p>
          <a:p>
            <a:pPr lvl="1"/>
            <a:r>
              <a:rPr lang="en-GB" dirty="0"/>
              <a:t>(f) technical assistance. </a:t>
            </a:r>
          </a:p>
          <a:p>
            <a:r>
              <a:rPr lang="en-GB" dirty="0"/>
              <a:t>In addition, productive investments in enterprises other than SMEs can be supported when they involve cooperation with SMEs in research and innovation activities supported under point (a)(i) of Article 2 (1). </a:t>
            </a:r>
          </a:p>
          <a:p>
            <a:r>
              <a:rPr lang="en-GB" dirty="0"/>
              <a:t>In order to contribute to the specific objective under PO 1 set out in point (a) (iv) of Article 2(1), the ERDF shall also support training, </a:t>
            </a:r>
            <a:r>
              <a:rPr lang="en-GB" dirty="0" err="1"/>
              <a:t>life long</a:t>
            </a:r>
            <a:r>
              <a:rPr lang="en-GB" dirty="0"/>
              <a:t> learning and education activities. </a:t>
            </a:r>
          </a:p>
          <a:p>
            <a:r>
              <a:rPr lang="en-GB" dirty="0"/>
              <a:t>2. Under the European territorial cooperation goal (</a:t>
            </a:r>
            <a:r>
              <a:rPr lang="en-GB" dirty="0" err="1"/>
              <a:t>Interreg</a:t>
            </a:r>
            <a:r>
              <a:rPr lang="en-GB" dirty="0"/>
              <a:t>), the ERDF may also support: </a:t>
            </a:r>
          </a:p>
          <a:p>
            <a:pPr lvl="1"/>
            <a:r>
              <a:rPr lang="en-GB" dirty="0"/>
              <a:t>(a) sharing of facilities and of human resources; </a:t>
            </a:r>
          </a:p>
          <a:p>
            <a:pPr lvl="1"/>
            <a:r>
              <a:rPr lang="en-GB" dirty="0"/>
              <a:t>(b) accompanying soft investments and other activities linked to PO 4 under the European Social Fund Plus as set out in Regulation (EU) 2018/</a:t>
            </a:r>
            <a:r>
              <a:rPr lang="en-GB" dirty="0" err="1"/>
              <a:t>xxxx</a:t>
            </a:r>
            <a:r>
              <a:rPr lang="en-GB" dirty="0"/>
              <a:t> [new ESF+]. </a:t>
            </a:r>
            <a:endParaRPr lang="en-GB" dirty="0" smtClean="0"/>
          </a:p>
          <a:p>
            <a:pPr marL="155871"/>
            <a:r>
              <a:rPr lang="en-GB" dirty="0" smtClean="0"/>
              <a:t>Art. </a:t>
            </a:r>
            <a:r>
              <a:rPr lang="en-GB" dirty="0"/>
              <a:t>50 CPR: Direct staff costs concerning grants</a:t>
            </a:r>
          </a:p>
          <a:p>
            <a:pPr marL="155871"/>
            <a:r>
              <a:rPr lang="en-GB" dirty="0"/>
              <a:t>1. Direct staff costs of an operation may be calculated at a flat rate of up to 20 % of the direct costs other than the direct staff costs of that operation, without there being a requirement for the Member State to perform a calculation to determine the applicable rate, provided that the direct costs of the operation do not include public works contracts or supply or service contracts which exceed in value the thresholds set out in Article 4 of Directive 2014/24/EU of the European Parliament and of the Council 46 or in Article 15 of Directive 2014/25/EU of the European Parliament and of the Council 47.</a:t>
            </a:r>
          </a:p>
          <a:p>
            <a:pPr marL="155871"/>
            <a:r>
              <a:rPr lang="en-GB" dirty="0"/>
              <a:t>For the AMIF, the ISF and the BMVI, any costs subject to public procurement and the direct staff costs of that operation shall be excluded from the basis for calculation of the flat rate.</a:t>
            </a:r>
          </a:p>
          <a:p>
            <a:pPr marL="155871"/>
            <a:r>
              <a:rPr lang="en-GB" dirty="0"/>
              <a:t>2. For the purposes of determining direct staff costs, an hourly rate may be calculated in one of the following ways</a:t>
            </a:r>
            <a:r>
              <a:rPr lang="en-GB" dirty="0" smtClean="0"/>
              <a:t>:</a:t>
            </a:r>
          </a:p>
          <a:p>
            <a:endParaRPr lang="en-GB" dirty="0"/>
          </a:p>
          <a:p>
            <a:r>
              <a:rPr lang="en-GB" dirty="0"/>
              <a:t>(a) by dividing the latest documented annual gross employment costs by 1720 hours for persons working full time, or by a corresponding pro-rata of 1720 hours, for persons working part-time; </a:t>
            </a:r>
          </a:p>
          <a:p>
            <a:r>
              <a:rPr lang="en-GB" dirty="0"/>
              <a:t>(b) by dividing the latest documented monthly gross employment costs by the monthly working time of the person concerned in accordance with applicable national legislation referred to in the contract for employment. </a:t>
            </a:r>
          </a:p>
          <a:p>
            <a:r>
              <a:rPr lang="en-GB" dirty="0"/>
              <a:t>3. When applying the hourly rate calculated in accordance with paragraph 2, the total number of hours declared per person for a given year or month shall not exceed the number of hours used for the calculation of that hourly rate. </a:t>
            </a:r>
          </a:p>
          <a:p>
            <a:r>
              <a:rPr lang="en-GB" dirty="0"/>
              <a:t>4. Where annual gross employment costs are not available, they may be derived from the available documented gross employment costs or from the contract for employment, duly adjusted for a 12 month period. </a:t>
            </a:r>
          </a:p>
          <a:p>
            <a:r>
              <a:rPr lang="en-GB" dirty="0"/>
              <a:t>5. Staff costs related to individuals who work on part-time assignment on the operation may be calculated as a fixed percentage of the gross employment costs, in line with a fixed percentage of time worked on the operation per month, with no obligation to establish a separate working time registration system. The employer shall issue a document for employees setting out that fixed percentage. </a:t>
            </a:r>
          </a:p>
          <a:p>
            <a:pPr lvl="1"/>
            <a:endParaRPr lang="en-GB" dirty="0"/>
          </a:p>
        </p:txBody>
      </p:sp>
      <p:sp>
        <p:nvSpPr>
          <p:cNvPr id="4" name="Slide Number Placeholder 3"/>
          <p:cNvSpPr>
            <a:spLocks noGrp="1"/>
          </p:cNvSpPr>
          <p:nvPr>
            <p:ph type="sldNum" sz="quarter" idx="10"/>
          </p:nvPr>
        </p:nvSpPr>
        <p:spPr>
          <a:xfrm>
            <a:off x="3810646" y="9429039"/>
            <a:ext cx="2916056" cy="496016"/>
          </a:xfrm>
          <a:prstGeom prst="rect">
            <a:avLst/>
          </a:prstGeom>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3901437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8842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7828" name="Slide Number Placeholder 3"/>
          <p:cNvSpPr>
            <a:spLocks noGrp="1"/>
          </p:cNvSpPr>
          <p:nvPr>
            <p:ph type="sldNum" sz="quarter" idx="5"/>
          </p:nvPr>
        </p:nvSpPr>
        <p:spPr bwMode="auto">
          <a:xfrm>
            <a:off x="3810646" y="9429039"/>
            <a:ext cx="2916056" cy="496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pitchFamily="34" charset="0"/>
              </a:defRPr>
            </a:lvl1pPr>
            <a:lvl2pPr marL="729394" indent="-280536">
              <a:defRPr>
                <a:solidFill>
                  <a:schemeClr val="tx1"/>
                </a:solidFill>
                <a:latin typeface="Verdana" pitchFamily="34" charset="0"/>
                <a:cs typeface="Arial" pitchFamily="34" charset="0"/>
              </a:defRPr>
            </a:lvl2pPr>
            <a:lvl3pPr marL="1122143" indent="-224428">
              <a:defRPr>
                <a:solidFill>
                  <a:schemeClr val="tx1"/>
                </a:solidFill>
                <a:latin typeface="Verdana" pitchFamily="34" charset="0"/>
                <a:cs typeface="Arial" pitchFamily="34" charset="0"/>
              </a:defRPr>
            </a:lvl3pPr>
            <a:lvl4pPr marL="1571001" indent="-224428">
              <a:defRPr>
                <a:solidFill>
                  <a:schemeClr val="tx1"/>
                </a:solidFill>
                <a:latin typeface="Verdana" pitchFamily="34" charset="0"/>
                <a:cs typeface="Arial" pitchFamily="34" charset="0"/>
              </a:defRPr>
            </a:lvl4pPr>
            <a:lvl5pPr marL="2019859" indent="-224428">
              <a:defRPr>
                <a:solidFill>
                  <a:schemeClr val="tx1"/>
                </a:solidFill>
                <a:latin typeface="Verdana" pitchFamily="34" charset="0"/>
                <a:cs typeface="Arial" pitchFamily="34" charset="0"/>
              </a:defRPr>
            </a:lvl5pPr>
            <a:lvl6pPr marL="2468716" indent="-224428" eaLnBrk="0" fontAlgn="base" hangingPunct="0">
              <a:spcBef>
                <a:spcPct val="0"/>
              </a:spcBef>
              <a:spcAft>
                <a:spcPct val="0"/>
              </a:spcAft>
              <a:defRPr>
                <a:solidFill>
                  <a:schemeClr val="tx1"/>
                </a:solidFill>
                <a:latin typeface="Verdana" pitchFamily="34" charset="0"/>
                <a:cs typeface="Arial" pitchFamily="34" charset="0"/>
              </a:defRPr>
            </a:lvl6pPr>
            <a:lvl7pPr marL="2917574" indent="-224428" eaLnBrk="0" fontAlgn="base" hangingPunct="0">
              <a:spcBef>
                <a:spcPct val="0"/>
              </a:spcBef>
              <a:spcAft>
                <a:spcPct val="0"/>
              </a:spcAft>
              <a:defRPr>
                <a:solidFill>
                  <a:schemeClr val="tx1"/>
                </a:solidFill>
                <a:latin typeface="Verdana" pitchFamily="34" charset="0"/>
                <a:cs typeface="Arial" pitchFamily="34" charset="0"/>
              </a:defRPr>
            </a:lvl7pPr>
            <a:lvl8pPr marL="3366432" indent="-224428" eaLnBrk="0" fontAlgn="base" hangingPunct="0">
              <a:spcBef>
                <a:spcPct val="0"/>
              </a:spcBef>
              <a:spcAft>
                <a:spcPct val="0"/>
              </a:spcAft>
              <a:defRPr>
                <a:solidFill>
                  <a:schemeClr val="tx1"/>
                </a:solidFill>
                <a:latin typeface="Verdana" pitchFamily="34" charset="0"/>
                <a:cs typeface="Arial" pitchFamily="34" charset="0"/>
              </a:defRPr>
            </a:lvl8pPr>
            <a:lvl9pPr marL="3815288" indent="-224428" eaLnBrk="0" fontAlgn="base" hangingPunct="0">
              <a:spcBef>
                <a:spcPct val="0"/>
              </a:spcBef>
              <a:spcAft>
                <a:spcPct val="0"/>
              </a:spcAft>
              <a:defRPr>
                <a:solidFill>
                  <a:schemeClr val="tx1"/>
                </a:solidFill>
                <a:latin typeface="Verdana" pitchFamily="34" charset="0"/>
                <a:cs typeface="Arial" pitchFamily="34" charset="0"/>
              </a:defRPr>
            </a:lvl9pPr>
          </a:lstStyle>
          <a:p>
            <a:fld id="{157E83BE-9FED-4191-B5EC-FEE28A7A42ED}" type="slidenum">
              <a:rPr lang="en-GB" altLang="en-US" smtClean="0">
                <a:latin typeface="Calibri" pitchFamily="34" charset="0"/>
              </a:rPr>
              <a:pPr/>
              <a:t>23</a:t>
            </a:fld>
            <a:endParaRPr lang="en-GB" altLang="en-US" smtClean="0">
              <a:latin typeface="Calibri" pitchFamily="34" charset="0"/>
            </a:endParaRPr>
          </a:p>
        </p:txBody>
      </p:sp>
    </p:spTree>
    <p:extLst>
      <p:ext uri="{BB962C8B-B14F-4D97-AF65-F5344CB8AC3E}">
        <p14:creationId xmlns:p14="http://schemas.microsoft.com/office/powerpoint/2010/main" val="187801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44538"/>
            <a:ext cx="4962525" cy="3722687"/>
          </a:xfrm>
        </p:spPr>
      </p:sp>
      <p:sp>
        <p:nvSpPr>
          <p:cNvPr id="3" name="Notes Placeholder 2"/>
          <p:cNvSpPr>
            <a:spLocks noGrp="1"/>
          </p:cNvSpPr>
          <p:nvPr>
            <p:ph type="body" idx="1"/>
          </p:nvPr>
        </p:nvSpPr>
        <p:spPr/>
        <p:txBody>
          <a:bodyPr/>
          <a:lstStyle/>
          <a:p>
            <a:r>
              <a:rPr lang="en-GB" dirty="0" smtClean="0"/>
              <a:t>2 calls for expression of interest end 2017 : 10 regions and 2 countries receive targeted support</a:t>
            </a:r>
          </a:p>
          <a:p>
            <a:endParaRPr lang="de-DE" dirty="0" smtClean="0"/>
          </a:p>
          <a:p>
            <a:pPr marL="280567" indent="-280567">
              <a:spcBef>
                <a:spcPts val="295"/>
              </a:spcBef>
              <a:spcAft>
                <a:spcPts val="295"/>
              </a:spcAft>
              <a:buFont typeface="Wingdings" panose="05000000000000000000" pitchFamily="2" charset="2"/>
              <a:buChar char="Ø"/>
            </a:pPr>
            <a:r>
              <a:rPr lang="en-GB" sz="1500" u="sng" dirty="0">
                <a:solidFill>
                  <a:srgbClr val="0F5494"/>
                </a:solidFill>
                <a:cs typeface="Arial" charset="0"/>
              </a:rPr>
              <a:t>Main elements:</a:t>
            </a:r>
          </a:p>
          <a:p>
            <a:pPr marL="785589" lvl="1" indent="-336681">
              <a:spcBef>
                <a:spcPts val="295"/>
              </a:spcBef>
              <a:spcAft>
                <a:spcPts val="295"/>
              </a:spcAft>
              <a:buFont typeface="Wingdings" panose="05000000000000000000" pitchFamily="2" charset="2"/>
              <a:buChar char="ü"/>
            </a:pPr>
            <a:r>
              <a:rPr lang="fr-FR" sz="1400" dirty="0">
                <a:solidFill>
                  <a:srgbClr val="0F5494"/>
                </a:solidFill>
                <a:cs typeface="Arial" charset="0"/>
              </a:rPr>
              <a:t>National or </a:t>
            </a:r>
            <a:r>
              <a:rPr lang="fr-FR" sz="1400" dirty="0" err="1">
                <a:solidFill>
                  <a:srgbClr val="0F5494"/>
                </a:solidFill>
                <a:cs typeface="Arial" charset="0"/>
              </a:rPr>
              <a:t>regional</a:t>
            </a:r>
            <a:r>
              <a:rPr lang="fr-FR" sz="1400" dirty="0">
                <a:solidFill>
                  <a:srgbClr val="0F5494"/>
                </a:solidFill>
                <a:cs typeface="Arial" charset="0"/>
              </a:rPr>
              <a:t> </a:t>
            </a:r>
            <a:r>
              <a:rPr lang="fr-FR" sz="1400" dirty="0" err="1">
                <a:solidFill>
                  <a:srgbClr val="0F5494"/>
                </a:solidFill>
                <a:cs typeface="Arial" charset="0"/>
              </a:rPr>
              <a:t>authorities</a:t>
            </a:r>
            <a:r>
              <a:rPr lang="fr-FR" sz="1400" dirty="0">
                <a:solidFill>
                  <a:srgbClr val="0F5494"/>
                </a:solidFill>
                <a:cs typeface="Arial" charset="0"/>
              </a:rPr>
              <a:t> (NUTS 1 or 2) </a:t>
            </a:r>
            <a:r>
              <a:rPr lang="fr-FR" sz="1400" dirty="0" err="1">
                <a:solidFill>
                  <a:srgbClr val="0F5494"/>
                </a:solidFill>
                <a:cs typeface="Arial" charset="0"/>
              </a:rPr>
              <a:t>willing</a:t>
            </a:r>
            <a:r>
              <a:rPr lang="fr-FR" sz="1400" dirty="0">
                <a:solidFill>
                  <a:srgbClr val="0F5494"/>
                </a:solidFill>
                <a:cs typeface="Arial" charset="0"/>
              </a:rPr>
              <a:t> to </a:t>
            </a:r>
            <a:r>
              <a:rPr lang="fr-FR" sz="1400" dirty="0" err="1">
                <a:solidFill>
                  <a:srgbClr val="0F5494"/>
                </a:solidFill>
                <a:cs typeface="Arial" charset="0"/>
              </a:rPr>
              <a:t>work</a:t>
            </a:r>
            <a:r>
              <a:rPr lang="fr-FR" sz="1400" dirty="0">
                <a:solidFill>
                  <a:srgbClr val="0F5494"/>
                </a:solidFill>
                <a:cs typeface="Arial" charset="0"/>
              </a:rPr>
              <a:t> on the basis of </a:t>
            </a:r>
            <a:r>
              <a:rPr lang="fr-FR" sz="1400" dirty="0" err="1">
                <a:solidFill>
                  <a:srgbClr val="0F5494"/>
                </a:solidFill>
                <a:cs typeface="Arial" charset="0"/>
              </a:rPr>
              <a:t>their</a:t>
            </a:r>
            <a:r>
              <a:rPr lang="fr-FR" sz="1400" dirty="0">
                <a:solidFill>
                  <a:srgbClr val="0F5494"/>
                </a:solidFill>
                <a:cs typeface="Arial" charset="0"/>
              </a:rPr>
              <a:t> respective S3 in </a:t>
            </a:r>
            <a:r>
              <a:rPr lang="fr-FR" sz="1400" dirty="0" err="1">
                <a:solidFill>
                  <a:srgbClr val="0F5494"/>
                </a:solidFill>
                <a:cs typeface="Arial" charset="0"/>
              </a:rPr>
              <a:t>order</a:t>
            </a:r>
            <a:r>
              <a:rPr lang="fr-FR" sz="1400" dirty="0">
                <a:solidFill>
                  <a:srgbClr val="0F5494"/>
                </a:solidFill>
                <a:cs typeface="Arial" charset="0"/>
              </a:rPr>
              <a:t> to </a:t>
            </a:r>
            <a:r>
              <a:rPr lang="fr-FR" sz="1400" dirty="0" err="1">
                <a:solidFill>
                  <a:srgbClr val="0F5494"/>
                </a:solidFill>
                <a:cs typeface="Arial" charset="0"/>
              </a:rPr>
              <a:t>promote</a:t>
            </a:r>
            <a:r>
              <a:rPr lang="fr-FR" sz="1400" dirty="0">
                <a:solidFill>
                  <a:srgbClr val="0F5494"/>
                </a:solidFill>
                <a:cs typeface="Arial" charset="0"/>
              </a:rPr>
              <a:t> </a:t>
            </a:r>
            <a:r>
              <a:rPr lang="fr-FR" sz="1400" dirty="0" err="1">
                <a:solidFill>
                  <a:srgbClr val="0F5494"/>
                </a:solidFill>
                <a:cs typeface="Arial" charset="0"/>
              </a:rPr>
              <a:t>broad-based</a:t>
            </a:r>
            <a:r>
              <a:rPr lang="fr-FR" sz="1400" dirty="0">
                <a:solidFill>
                  <a:srgbClr val="0F5494"/>
                </a:solidFill>
                <a:cs typeface="Arial" charset="0"/>
              </a:rPr>
              <a:t> innovation to </a:t>
            </a:r>
            <a:r>
              <a:rPr lang="fr-FR" sz="1400" dirty="0" err="1">
                <a:solidFill>
                  <a:srgbClr val="0F5494"/>
                </a:solidFill>
                <a:cs typeface="Arial" charset="0"/>
              </a:rPr>
              <a:t>address</a:t>
            </a:r>
            <a:r>
              <a:rPr lang="fr-FR" sz="1400" dirty="0">
                <a:solidFill>
                  <a:srgbClr val="0F5494"/>
                </a:solidFill>
                <a:cs typeface="Arial" charset="0"/>
              </a:rPr>
              <a:t> the challenges of </a:t>
            </a:r>
            <a:r>
              <a:rPr lang="fr-FR" sz="1400" dirty="0" err="1">
                <a:solidFill>
                  <a:srgbClr val="0F5494"/>
                </a:solidFill>
                <a:cs typeface="Arial" charset="0"/>
              </a:rPr>
              <a:t>industrial</a:t>
            </a:r>
            <a:r>
              <a:rPr lang="fr-FR" sz="1400" dirty="0">
                <a:solidFill>
                  <a:srgbClr val="0F5494"/>
                </a:solidFill>
                <a:cs typeface="Arial" charset="0"/>
              </a:rPr>
              <a:t> transition</a:t>
            </a:r>
            <a:endParaRPr lang="fr-BE" sz="1400" dirty="0">
              <a:solidFill>
                <a:srgbClr val="0F5494"/>
              </a:solidFill>
              <a:cs typeface="Arial" charset="0"/>
            </a:endParaRPr>
          </a:p>
          <a:p>
            <a:pPr marL="785589" lvl="1" indent="-336681">
              <a:spcBef>
                <a:spcPts val="295"/>
              </a:spcBef>
              <a:spcAft>
                <a:spcPts val="295"/>
              </a:spcAft>
              <a:buFont typeface="Wingdings" panose="05000000000000000000" pitchFamily="2" charset="2"/>
              <a:buChar char="ü"/>
            </a:pPr>
            <a:r>
              <a:rPr lang="en-GB" sz="1400" dirty="0">
                <a:solidFill>
                  <a:srgbClr val="0F5494"/>
                </a:solidFill>
                <a:cs typeface="Arial" charset="0"/>
              </a:rPr>
              <a:t>Focus on more developed and transition regions</a:t>
            </a:r>
          </a:p>
          <a:p>
            <a:pPr marL="785589" lvl="1" indent="-336681">
              <a:spcBef>
                <a:spcPts val="295"/>
              </a:spcBef>
              <a:spcAft>
                <a:spcPts val="295"/>
              </a:spcAft>
              <a:buFont typeface="Wingdings" panose="05000000000000000000" pitchFamily="2" charset="2"/>
              <a:buChar char="ü"/>
            </a:pPr>
            <a:r>
              <a:rPr lang="fr-FR" sz="1400" dirty="0">
                <a:solidFill>
                  <a:srgbClr val="0F5494"/>
                </a:solidFill>
                <a:cs typeface="Arial" charset="0"/>
              </a:rPr>
              <a:t>10 </a:t>
            </a:r>
            <a:r>
              <a:rPr lang="fr-FR" sz="1400" dirty="0" err="1">
                <a:solidFill>
                  <a:srgbClr val="0F5494"/>
                </a:solidFill>
                <a:cs typeface="Arial" charset="0"/>
              </a:rPr>
              <a:t>regions</a:t>
            </a:r>
            <a:r>
              <a:rPr lang="fr-FR" sz="1400" dirty="0">
                <a:solidFill>
                  <a:srgbClr val="0F5494"/>
                </a:solidFill>
                <a:cs typeface="Arial" charset="0"/>
              </a:rPr>
              <a:t> </a:t>
            </a:r>
            <a:r>
              <a:rPr lang="fr-FR" sz="1400" dirty="0" err="1">
                <a:solidFill>
                  <a:srgbClr val="0F5494"/>
                </a:solidFill>
                <a:cs typeface="Arial" charset="0"/>
              </a:rPr>
              <a:t>selected</a:t>
            </a:r>
            <a:r>
              <a:rPr lang="fr-FR" sz="1400" dirty="0">
                <a:solidFill>
                  <a:srgbClr val="0F5494"/>
                </a:solidFill>
                <a:cs typeface="Arial" charset="0"/>
              </a:rPr>
              <a:t> (2 calls)</a:t>
            </a:r>
            <a:endParaRPr lang="en-GB" sz="1400" dirty="0">
              <a:solidFill>
                <a:srgbClr val="0F5494"/>
              </a:solidFill>
              <a:cs typeface="Arial" charset="0"/>
            </a:endParaRPr>
          </a:p>
          <a:p>
            <a:pPr marL="336681" indent="-336681">
              <a:spcBef>
                <a:spcPts val="295"/>
              </a:spcBef>
              <a:spcAft>
                <a:spcPts val="295"/>
              </a:spcAft>
              <a:buFont typeface="Wingdings" panose="05000000000000000000" pitchFamily="2" charset="2"/>
              <a:buChar char="Ø"/>
            </a:pPr>
            <a:r>
              <a:rPr lang="en-GB" sz="1400" u="sng" dirty="0">
                <a:solidFill>
                  <a:srgbClr val="0F5494"/>
                </a:solidFill>
                <a:cs typeface="Arial" charset="0"/>
              </a:rPr>
              <a:t>Objectives</a:t>
            </a:r>
            <a:r>
              <a:rPr lang="en-GB" sz="1400" dirty="0">
                <a:solidFill>
                  <a:srgbClr val="0F5494"/>
                </a:solidFill>
                <a:cs typeface="Arial" charset="0"/>
              </a:rPr>
              <a:t>:</a:t>
            </a:r>
          </a:p>
          <a:p>
            <a:pPr marL="785589" lvl="1" indent="-336681">
              <a:spcBef>
                <a:spcPts val="295"/>
              </a:spcBef>
              <a:spcAft>
                <a:spcPts val="295"/>
              </a:spcAft>
              <a:buFont typeface="Wingdings" panose="05000000000000000000" pitchFamily="2" charset="2"/>
              <a:buChar char="ü"/>
            </a:pPr>
            <a:r>
              <a:rPr lang="en-GB" sz="1400" dirty="0">
                <a:solidFill>
                  <a:srgbClr val="0F5494"/>
                </a:solidFill>
                <a:cs typeface="Arial" charset="0"/>
              </a:rPr>
              <a:t>Develop a comprehensive strategy for regional economic transformation building on their smart specialisation strategy, clusters and digitisation of industry plans </a:t>
            </a:r>
          </a:p>
          <a:p>
            <a:pPr marL="785589" lvl="1" indent="-336681">
              <a:spcBef>
                <a:spcPts val="295"/>
              </a:spcBef>
              <a:spcAft>
                <a:spcPts val="295"/>
              </a:spcAft>
              <a:buFont typeface="Wingdings" panose="05000000000000000000" pitchFamily="2" charset="2"/>
              <a:buChar char="ü"/>
            </a:pPr>
            <a:r>
              <a:rPr lang="en-GB" sz="1400" dirty="0">
                <a:solidFill>
                  <a:srgbClr val="0F5494"/>
                </a:solidFill>
                <a:cs typeface="Arial" charset="0"/>
              </a:rPr>
              <a:t>Identify where possible collaboration and funding opportunities at European, national and regional level</a:t>
            </a:r>
          </a:p>
          <a:p>
            <a:pPr marL="785589" lvl="1" indent="-336681">
              <a:spcBef>
                <a:spcPts val="295"/>
              </a:spcBef>
              <a:spcAft>
                <a:spcPts val="295"/>
              </a:spcAft>
              <a:buFont typeface="Wingdings" panose="05000000000000000000" pitchFamily="2" charset="2"/>
              <a:buChar char="ü"/>
            </a:pPr>
            <a:r>
              <a:rPr lang="en-GB" sz="1400" dirty="0">
                <a:solidFill>
                  <a:srgbClr val="0F5494"/>
                </a:solidFill>
                <a:cs typeface="Arial" charset="0"/>
              </a:rPr>
              <a:t>Link with other regions in regional and cluster partnerships</a:t>
            </a:r>
          </a:p>
          <a:p>
            <a:pPr marL="785589" lvl="1" indent="-336681">
              <a:spcBef>
                <a:spcPts val="295"/>
              </a:spcBef>
              <a:spcAft>
                <a:spcPts val="295"/>
              </a:spcAft>
              <a:buFont typeface="Wingdings" panose="05000000000000000000" pitchFamily="2" charset="2"/>
              <a:buChar char="ü"/>
            </a:pPr>
            <a:r>
              <a:rPr lang="fr-FR" sz="1400" dirty="0">
                <a:solidFill>
                  <a:srgbClr val="0F5494"/>
                </a:solidFill>
                <a:cs typeface="Arial" charset="0"/>
              </a:rPr>
              <a:t>Focus on </a:t>
            </a:r>
            <a:r>
              <a:rPr lang="fr-FR" sz="1400" dirty="0" err="1">
                <a:solidFill>
                  <a:srgbClr val="0F5494"/>
                </a:solidFill>
                <a:cs typeface="Arial" charset="0"/>
              </a:rPr>
              <a:t>mutual</a:t>
            </a:r>
            <a:r>
              <a:rPr lang="fr-FR" sz="1400" dirty="0">
                <a:solidFill>
                  <a:srgbClr val="0F5494"/>
                </a:solidFill>
                <a:cs typeface="Arial" charset="0"/>
              </a:rPr>
              <a:t> </a:t>
            </a:r>
            <a:r>
              <a:rPr lang="fr-FR" sz="1400" dirty="0" err="1">
                <a:solidFill>
                  <a:srgbClr val="0F5494"/>
                </a:solidFill>
                <a:cs typeface="Arial" charset="0"/>
              </a:rPr>
              <a:t>learning</a:t>
            </a:r>
            <a:r>
              <a:rPr lang="fr-FR" sz="1400" dirty="0">
                <a:solidFill>
                  <a:srgbClr val="0F5494"/>
                </a:solidFill>
                <a:cs typeface="Arial" charset="0"/>
              </a:rPr>
              <a:t> and sharing of good practices in innovation </a:t>
            </a:r>
            <a:r>
              <a:rPr lang="fr-FR" sz="1400" dirty="0" err="1">
                <a:solidFill>
                  <a:srgbClr val="0F5494"/>
                </a:solidFill>
                <a:cs typeface="Arial" charset="0"/>
              </a:rPr>
              <a:t>policy</a:t>
            </a:r>
            <a:r>
              <a:rPr lang="fr-FR" sz="1400" dirty="0">
                <a:solidFill>
                  <a:srgbClr val="0F5494"/>
                </a:solidFill>
                <a:cs typeface="Arial" charset="0"/>
              </a:rPr>
              <a:t> </a:t>
            </a:r>
            <a:r>
              <a:rPr lang="fr-FR" sz="1400" dirty="0" err="1">
                <a:solidFill>
                  <a:srgbClr val="0F5494"/>
                </a:solidFill>
                <a:cs typeface="Arial" charset="0"/>
              </a:rPr>
              <a:t>implementation</a:t>
            </a:r>
            <a:r>
              <a:rPr lang="fr-FR" sz="1400" dirty="0">
                <a:solidFill>
                  <a:srgbClr val="0F5494"/>
                </a:solidFill>
                <a:cs typeface="Arial" charset="0"/>
              </a:rPr>
              <a:t>, </a:t>
            </a:r>
            <a:r>
              <a:rPr lang="fr-FR" sz="1400" dirty="0" err="1">
                <a:solidFill>
                  <a:srgbClr val="0F5494"/>
                </a:solidFill>
                <a:cs typeface="Arial" charset="0"/>
              </a:rPr>
              <a:t>governance</a:t>
            </a:r>
            <a:r>
              <a:rPr lang="fr-FR" sz="1400" dirty="0">
                <a:solidFill>
                  <a:srgbClr val="0F5494"/>
                </a:solidFill>
                <a:cs typeface="Arial" charset="0"/>
              </a:rPr>
              <a:t> and monitoring</a:t>
            </a:r>
            <a:endParaRPr lang="en-GB" sz="1400" dirty="0">
              <a:solidFill>
                <a:srgbClr val="0F5494"/>
              </a:solidFill>
              <a:cs typeface="Arial" charset="0"/>
            </a:endParaRPr>
          </a:p>
          <a:p>
            <a:pPr marL="785589" lvl="1" indent="-336681">
              <a:spcBef>
                <a:spcPts val="295"/>
              </a:spcBef>
              <a:spcAft>
                <a:spcPts val="295"/>
              </a:spcAft>
              <a:buFont typeface="Wingdings" panose="05000000000000000000" pitchFamily="2" charset="2"/>
              <a:buChar char="ü"/>
            </a:pPr>
            <a:r>
              <a:rPr lang="en-GB" sz="1400" dirty="0">
                <a:solidFill>
                  <a:srgbClr val="0F5494"/>
                </a:solidFill>
                <a:cs typeface="Arial" charset="0"/>
              </a:rPr>
              <a:t>Test new approaches in industrial transition and provide evidence to underpin post-2020 policies and programmes</a:t>
            </a:r>
            <a:endParaRPr lang="en-GB" dirty="0" smtClean="0"/>
          </a:p>
          <a:p>
            <a:endParaRPr lang="de-DE" dirty="0" smtClean="0"/>
          </a:p>
          <a:p>
            <a:pPr>
              <a:buClrTx/>
            </a:pPr>
            <a:r>
              <a:rPr lang="fr-BE" sz="1400" b="1" dirty="0"/>
              <a:t>Regional support teams of Commission services </a:t>
            </a:r>
            <a:r>
              <a:rPr lang="fr-BE" sz="1400" b="1" dirty="0" err="1"/>
              <a:t>led</a:t>
            </a:r>
            <a:r>
              <a:rPr lang="fr-BE" sz="1400" b="1" dirty="0"/>
              <a:t> by DG REGIO </a:t>
            </a:r>
            <a:r>
              <a:rPr lang="en-GB" sz="1400" b="1" dirty="0"/>
              <a:t>on the use of various EU instruments for industrial transition</a:t>
            </a:r>
            <a:r>
              <a:rPr lang="en-GB" sz="1400" dirty="0"/>
              <a:t> </a:t>
            </a:r>
          </a:p>
          <a:p>
            <a:r>
              <a:rPr lang="en-GB" sz="1400" dirty="0"/>
              <a:t>	 This work will cover in particular:</a:t>
            </a:r>
          </a:p>
          <a:p>
            <a:pPr lvl="1">
              <a:buFont typeface="Arial" panose="020B0604020202020204" pitchFamily="34" charset="0"/>
              <a:buChar char="•"/>
            </a:pPr>
            <a:r>
              <a:rPr lang="en-GB" dirty="0"/>
              <a:t>Reskilling and preparing for industrial and societal change;</a:t>
            </a:r>
          </a:p>
          <a:p>
            <a:pPr lvl="1">
              <a:buFont typeface="Arial" panose="020B0604020202020204" pitchFamily="34" charset="0"/>
              <a:buChar char="•"/>
            </a:pPr>
            <a:r>
              <a:rPr lang="en-GB" dirty="0"/>
              <a:t>Addressing investment barriers and improving access to finance;</a:t>
            </a:r>
          </a:p>
          <a:p>
            <a:pPr lvl="1">
              <a:buFont typeface="Arial" panose="020B0604020202020204" pitchFamily="34" charset="0"/>
              <a:buChar char="•"/>
            </a:pPr>
            <a:r>
              <a:rPr lang="en-GB" dirty="0"/>
              <a:t>Improving access to EU research, innovation and industrial competitiveness programmes;</a:t>
            </a:r>
          </a:p>
          <a:p>
            <a:pPr lvl="1">
              <a:buFont typeface="Arial" panose="020B0604020202020204" pitchFamily="34" charset="0"/>
              <a:buChar char="•"/>
            </a:pPr>
            <a:r>
              <a:rPr lang="en-GB" dirty="0"/>
              <a:t>Digitising the economy;</a:t>
            </a:r>
          </a:p>
          <a:p>
            <a:pPr lvl="1">
              <a:buFont typeface="Arial" panose="020B0604020202020204" pitchFamily="34" charset="0"/>
              <a:buChar char="•"/>
            </a:pPr>
            <a:r>
              <a:rPr lang="en-GB" dirty="0"/>
              <a:t>Energy transition.</a:t>
            </a:r>
          </a:p>
          <a:p>
            <a:pPr marL="448908" lvl="1"/>
            <a:endParaRPr lang="fr-BE" sz="1400" dirty="0"/>
          </a:p>
          <a:p>
            <a:pPr>
              <a:buClrTx/>
            </a:pPr>
            <a:r>
              <a:rPr lang="pl-PL" sz="1400" b="1" dirty="0"/>
              <a:t>AMI list </a:t>
            </a:r>
            <a:r>
              <a:rPr lang="pl-PL" sz="1400" b="1" dirty="0" err="1"/>
              <a:t>expert</a:t>
            </a:r>
            <a:r>
              <a:rPr lang="pl-PL" sz="1400" b="1" dirty="0"/>
              <a:t> s</a:t>
            </a:r>
            <a:r>
              <a:rPr lang="fr-BE" sz="1400" b="1" dirty="0" err="1"/>
              <a:t>upport</a:t>
            </a:r>
            <a:r>
              <a:rPr lang="fr-BE" sz="1400" b="1" dirty="0"/>
              <a:t> for the </a:t>
            </a:r>
            <a:r>
              <a:rPr lang="fr-BE" sz="1400" b="1" dirty="0" err="1"/>
              <a:t>development</a:t>
            </a:r>
            <a:r>
              <a:rPr lang="fr-BE" sz="1400" b="1" dirty="0"/>
              <a:t> of a </a:t>
            </a:r>
            <a:r>
              <a:rPr lang="fr-BE" sz="1400" b="1" dirty="0" err="1"/>
              <a:t>comprehensive</a:t>
            </a:r>
            <a:r>
              <a:rPr lang="fr-BE" sz="1400" b="1" dirty="0"/>
              <a:t> </a:t>
            </a:r>
            <a:r>
              <a:rPr lang="fr-BE" sz="1400" b="1" dirty="0" err="1"/>
              <a:t>strategy</a:t>
            </a:r>
            <a:endParaRPr lang="fr-BE" sz="1400" b="1" dirty="0"/>
          </a:p>
          <a:p>
            <a:endParaRPr lang="pl-PL" sz="1400" dirty="0"/>
          </a:p>
          <a:p>
            <a:pPr>
              <a:buClrTx/>
            </a:pPr>
            <a:r>
              <a:rPr lang="fr-BE" sz="1400" b="1" dirty="0"/>
              <a:t>Possible </a:t>
            </a:r>
            <a:r>
              <a:rPr lang="fr-BE" sz="1400" b="1" dirty="0" err="1"/>
              <a:t>grant</a:t>
            </a:r>
            <a:r>
              <a:rPr lang="fr-BE" sz="1400" b="1" dirty="0"/>
              <a:t> of €300.000 for </a:t>
            </a:r>
            <a:r>
              <a:rPr lang="fr-BE" sz="1400" b="1" dirty="0" err="1"/>
              <a:t>implementation</a:t>
            </a:r>
            <a:r>
              <a:rPr lang="fr-BE" sz="1400" b="1" dirty="0"/>
              <a:t> of </a:t>
            </a:r>
            <a:r>
              <a:rPr lang="fr-BE" sz="1400" b="1" dirty="0" err="1"/>
              <a:t>strategy</a:t>
            </a:r>
            <a:r>
              <a:rPr lang="fr-BE" sz="1400" b="1" dirty="0"/>
              <a:t> </a:t>
            </a:r>
            <a:r>
              <a:rPr lang="fr-BE" sz="1400" b="1" dirty="0" err="1"/>
              <a:t>in</a:t>
            </a:r>
            <a:r>
              <a:rPr lang="fr-BE" sz="1400" b="1" dirty="0"/>
              <a:t> 2019</a:t>
            </a:r>
          </a:p>
          <a:p>
            <a:pPr lvl="1">
              <a:buClrTx/>
            </a:pPr>
            <a:endParaRPr lang="fr-BE" sz="1600" dirty="0"/>
          </a:p>
          <a:p>
            <a:pPr>
              <a:buClrTx/>
            </a:pPr>
            <a:endParaRPr lang="en-GB" dirty="0" smtClean="0"/>
          </a:p>
          <a:p>
            <a:endParaRPr lang="en-GB" dirty="0"/>
          </a:p>
        </p:txBody>
      </p:sp>
      <p:sp>
        <p:nvSpPr>
          <p:cNvPr id="4" name="Slide Number Placeholder 3"/>
          <p:cNvSpPr>
            <a:spLocks noGrp="1"/>
          </p:cNvSpPr>
          <p:nvPr>
            <p:ph type="sldNum" sz="quarter" idx="10"/>
          </p:nvPr>
        </p:nvSpPr>
        <p:spPr>
          <a:xfrm>
            <a:off x="3810646" y="9429039"/>
            <a:ext cx="2916056" cy="496016"/>
          </a:xfrm>
          <a:prstGeom prst="rect">
            <a:avLst/>
          </a:prstGeom>
        </p:spPr>
        <p:txBody>
          <a:bodyPr/>
          <a:lstStyle/>
          <a:p>
            <a:pPr>
              <a:defRPr/>
            </a:pPr>
            <a:fld id="{38FE2C10-C327-4BEA-BFA1-44CAECAC9341}" type="slidenum">
              <a:rPr lang="en-GB" altLang="en-US" smtClean="0"/>
              <a:pPr>
                <a:defRPr/>
              </a:pPr>
              <a:t>26</a:t>
            </a:fld>
            <a:endParaRPr lang="en-GB" altLang="en-US"/>
          </a:p>
        </p:txBody>
      </p:sp>
    </p:spTree>
    <p:extLst>
      <p:ext uri="{BB962C8B-B14F-4D97-AF65-F5344CB8AC3E}">
        <p14:creationId xmlns:p14="http://schemas.microsoft.com/office/powerpoint/2010/main" val="141514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10646" y="9429039"/>
            <a:ext cx="2916056" cy="496016"/>
          </a:xfrm>
          <a:prstGeom prst="rect">
            <a:avLst/>
          </a:prstGeom>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5959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44538"/>
            <a:ext cx="4962525" cy="3722687"/>
          </a:xfrm>
        </p:spPr>
      </p:sp>
      <p:sp>
        <p:nvSpPr>
          <p:cNvPr id="3" name="Notes Placeholder 2"/>
          <p:cNvSpPr>
            <a:spLocks noGrp="1"/>
          </p:cNvSpPr>
          <p:nvPr>
            <p:ph type="body" idx="1"/>
          </p:nvPr>
        </p:nvSpPr>
        <p:spPr/>
        <p:txBody>
          <a:bodyPr/>
          <a:lstStyle/>
          <a:p>
            <a:pPr algn="just">
              <a:spcBef>
                <a:spcPct val="0"/>
              </a:spcBef>
            </a:pPr>
            <a:r>
              <a:rPr lang="en-GB" dirty="0">
                <a:solidFill>
                  <a:srgbClr val="333333"/>
                </a:solidFill>
              </a:rPr>
              <a:t>In accordance with the policy objectives, the ERDF shall support the specific objectives of "a smarter Europe by promoting innovative and smart economic transformation" by: </a:t>
            </a:r>
          </a:p>
          <a:p>
            <a:pPr algn="just">
              <a:spcBef>
                <a:spcPct val="0"/>
              </a:spcBef>
              <a:spcAft>
                <a:spcPts val="1178"/>
              </a:spcAft>
              <a:buFont typeface="+mj-lt"/>
              <a:buAutoNum type="arabicPeriod"/>
            </a:pPr>
            <a:r>
              <a:rPr lang="en-GB" dirty="0">
                <a:solidFill>
                  <a:schemeClr val="bg2"/>
                </a:solidFill>
              </a:rPr>
              <a:t>enhancing </a:t>
            </a:r>
            <a:r>
              <a:rPr lang="en-GB" dirty="0">
                <a:solidFill>
                  <a:srgbClr val="C00000"/>
                </a:solidFill>
              </a:rPr>
              <a:t>research and innovation capacities </a:t>
            </a:r>
            <a:r>
              <a:rPr lang="en-GB" dirty="0">
                <a:solidFill>
                  <a:schemeClr val="bg2"/>
                </a:solidFill>
              </a:rPr>
              <a:t>and the </a:t>
            </a:r>
            <a:r>
              <a:rPr lang="en-GB" dirty="0">
                <a:solidFill>
                  <a:srgbClr val="C00000"/>
                </a:solidFill>
              </a:rPr>
              <a:t>uptake of advanced technologies; </a:t>
            </a:r>
          </a:p>
          <a:p>
            <a:pPr algn="just">
              <a:spcBef>
                <a:spcPct val="0"/>
              </a:spcBef>
              <a:spcAft>
                <a:spcPts val="1178"/>
              </a:spcAft>
              <a:buFont typeface="+mj-lt"/>
              <a:buAutoNum type="arabicPeriod"/>
            </a:pPr>
            <a:r>
              <a:rPr lang="en-GB" dirty="0">
                <a:solidFill>
                  <a:schemeClr val="bg2"/>
                </a:solidFill>
              </a:rPr>
              <a:t>reaping the benefits of </a:t>
            </a:r>
            <a:r>
              <a:rPr lang="en-GB" dirty="0">
                <a:solidFill>
                  <a:srgbClr val="C00000"/>
                </a:solidFill>
              </a:rPr>
              <a:t>digitisation</a:t>
            </a:r>
            <a:r>
              <a:rPr lang="en-GB" dirty="0">
                <a:solidFill>
                  <a:schemeClr val="bg2"/>
                </a:solidFill>
              </a:rPr>
              <a:t> for citizens, companies and governments;</a:t>
            </a:r>
          </a:p>
          <a:p>
            <a:pPr algn="just">
              <a:spcBef>
                <a:spcPct val="0"/>
              </a:spcBef>
              <a:spcAft>
                <a:spcPts val="1178"/>
              </a:spcAft>
              <a:buFont typeface="+mj-lt"/>
              <a:buAutoNum type="arabicPeriod"/>
            </a:pPr>
            <a:r>
              <a:rPr lang="en-GB" dirty="0">
                <a:solidFill>
                  <a:schemeClr val="bg2"/>
                </a:solidFill>
              </a:rPr>
              <a:t>enhancing growth and competitiveness of </a:t>
            </a:r>
            <a:r>
              <a:rPr lang="en-GB" dirty="0">
                <a:solidFill>
                  <a:srgbClr val="C00000"/>
                </a:solidFill>
              </a:rPr>
              <a:t>SMEs</a:t>
            </a:r>
            <a:r>
              <a:rPr lang="en-GB" dirty="0">
                <a:solidFill>
                  <a:schemeClr val="bg2"/>
                </a:solidFill>
              </a:rPr>
              <a:t>; </a:t>
            </a:r>
          </a:p>
          <a:p>
            <a:pPr algn="just">
              <a:spcBef>
                <a:spcPct val="0"/>
              </a:spcBef>
              <a:spcAft>
                <a:spcPts val="1178"/>
              </a:spcAft>
              <a:buFont typeface="+mj-lt"/>
              <a:buAutoNum type="arabicPeriod"/>
            </a:pPr>
            <a:r>
              <a:rPr lang="en-GB" dirty="0">
                <a:solidFill>
                  <a:schemeClr val="bg2"/>
                </a:solidFill>
              </a:rPr>
              <a:t>developing </a:t>
            </a:r>
            <a:r>
              <a:rPr lang="en-GB" dirty="0">
                <a:solidFill>
                  <a:srgbClr val="C00000"/>
                </a:solidFill>
              </a:rPr>
              <a:t>skills for smart specialisation, industrial transition and entrepreneurship</a:t>
            </a:r>
            <a:r>
              <a:rPr lang="en-GB" dirty="0">
                <a:solidFill>
                  <a:schemeClr val="bg2"/>
                </a:solidFill>
              </a:rPr>
              <a:t>; </a:t>
            </a:r>
          </a:p>
          <a:p>
            <a:pPr>
              <a:spcAft>
                <a:spcPts val="1178"/>
              </a:spcAft>
              <a:buClr>
                <a:schemeClr val="tx1"/>
              </a:buClr>
            </a:pPr>
            <a:endParaRPr lang="en-GB" dirty="0">
              <a:solidFill>
                <a:srgbClr val="20AA63"/>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a:xfrm>
            <a:off x="3810646" y="9429039"/>
            <a:ext cx="2916056" cy="496016"/>
          </a:xfrm>
          <a:prstGeom prst="rect">
            <a:avLst/>
          </a:prstGeom>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151231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44538"/>
            <a:ext cx="4962525" cy="3722687"/>
          </a:xfrm>
        </p:spPr>
      </p:sp>
      <p:sp>
        <p:nvSpPr>
          <p:cNvPr id="3" name="Notes Placeholder 2"/>
          <p:cNvSpPr>
            <a:spLocks noGrp="1"/>
          </p:cNvSpPr>
          <p:nvPr>
            <p:ph type="body" idx="1"/>
          </p:nvPr>
        </p:nvSpPr>
        <p:spPr/>
        <p:txBody>
          <a:bodyPr/>
          <a:lstStyle/>
          <a:p>
            <a:pPr marL="168574" indent="-168574">
              <a:buFont typeface="Arial" panose="020B0604020202020204" pitchFamily="34" charset="0"/>
              <a:buChar char="•"/>
            </a:pPr>
            <a:endParaRPr lang="en-GB" dirty="0"/>
          </a:p>
        </p:txBody>
      </p:sp>
      <p:sp>
        <p:nvSpPr>
          <p:cNvPr id="4" name="Slide Number Placeholder 3"/>
          <p:cNvSpPr>
            <a:spLocks noGrp="1"/>
          </p:cNvSpPr>
          <p:nvPr>
            <p:ph type="sldNum" sz="quarter" idx="10"/>
          </p:nvPr>
        </p:nvSpPr>
        <p:spPr>
          <a:xfrm>
            <a:off x="3810646" y="9429039"/>
            <a:ext cx="2916056" cy="496016"/>
          </a:xfrm>
          <a:prstGeom prst="rect">
            <a:avLst/>
          </a:prstGeom>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269339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44538"/>
            <a:ext cx="4962525" cy="3722687"/>
          </a:xfrm>
        </p:spPr>
      </p:sp>
      <p:sp>
        <p:nvSpPr>
          <p:cNvPr id="3" name="Notes Placeholder 2"/>
          <p:cNvSpPr>
            <a:spLocks noGrp="1"/>
          </p:cNvSpPr>
          <p:nvPr>
            <p:ph type="body" idx="1"/>
          </p:nvPr>
        </p:nvSpPr>
        <p:spPr/>
        <p:txBody>
          <a:bodyPr/>
          <a:lstStyle/>
          <a:p>
            <a:pPr marL="168574" indent="-168574">
              <a:buFont typeface="Arial" panose="020B0604020202020204" pitchFamily="34" charset="0"/>
              <a:buChar char="•"/>
            </a:pPr>
            <a:endParaRPr lang="en-GB" dirty="0"/>
          </a:p>
        </p:txBody>
      </p:sp>
      <p:sp>
        <p:nvSpPr>
          <p:cNvPr id="4" name="Slide Number Placeholder 3"/>
          <p:cNvSpPr>
            <a:spLocks noGrp="1"/>
          </p:cNvSpPr>
          <p:nvPr>
            <p:ph type="sldNum" sz="quarter" idx="10"/>
          </p:nvPr>
        </p:nvSpPr>
        <p:spPr>
          <a:xfrm>
            <a:off x="3810646" y="9429039"/>
            <a:ext cx="2916056" cy="496016"/>
          </a:xfrm>
          <a:prstGeom prst="rect">
            <a:avLst/>
          </a:prstGeom>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147235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44538"/>
            <a:ext cx="4962525" cy="3722687"/>
          </a:xfrm>
        </p:spPr>
      </p:sp>
      <p:sp>
        <p:nvSpPr>
          <p:cNvPr id="3" name="Notes Placeholder 2"/>
          <p:cNvSpPr>
            <a:spLocks noGrp="1"/>
          </p:cNvSpPr>
          <p:nvPr>
            <p:ph type="body" idx="1"/>
          </p:nvPr>
        </p:nvSpPr>
        <p:spPr/>
        <p:txBody>
          <a:bodyPr/>
          <a:lstStyle/>
          <a:p>
            <a:pPr marL="168574" indent="-168574">
              <a:buFont typeface="Arial" panose="020B0604020202020204" pitchFamily="34" charset="0"/>
              <a:buChar char="•"/>
            </a:pPr>
            <a:endParaRPr lang="en-GB" dirty="0"/>
          </a:p>
        </p:txBody>
      </p:sp>
      <p:sp>
        <p:nvSpPr>
          <p:cNvPr id="4" name="Slide Number Placeholder 3"/>
          <p:cNvSpPr>
            <a:spLocks noGrp="1"/>
          </p:cNvSpPr>
          <p:nvPr>
            <p:ph type="sldNum" sz="quarter" idx="10"/>
          </p:nvPr>
        </p:nvSpPr>
        <p:spPr>
          <a:xfrm>
            <a:off x="3810646" y="9429039"/>
            <a:ext cx="2916056" cy="496016"/>
          </a:xfrm>
          <a:prstGeom prst="rect">
            <a:avLst/>
          </a:prstGeom>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238442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44538"/>
            <a:ext cx="4962525" cy="3722687"/>
          </a:xfrm>
        </p:spPr>
      </p:sp>
      <p:sp>
        <p:nvSpPr>
          <p:cNvPr id="3" name="Notes Placeholder 2"/>
          <p:cNvSpPr>
            <a:spLocks noGrp="1"/>
          </p:cNvSpPr>
          <p:nvPr>
            <p:ph type="body" idx="1"/>
          </p:nvPr>
        </p:nvSpPr>
        <p:spPr/>
        <p:txBody>
          <a:bodyPr/>
          <a:lstStyle/>
          <a:p>
            <a:pPr marL="168574" indent="-168574">
              <a:buFont typeface="Arial" panose="020B0604020202020204" pitchFamily="34" charset="0"/>
              <a:buChar char="•"/>
            </a:pPr>
            <a:endParaRPr lang="en-GB" dirty="0"/>
          </a:p>
        </p:txBody>
      </p:sp>
      <p:sp>
        <p:nvSpPr>
          <p:cNvPr id="4" name="Slide Number Placeholder 3"/>
          <p:cNvSpPr>
            <a:spLocks noGrp="1"/>
          </p:cNvSpPr>
          <p:nvPr>
            <p:ph type="sldNum" sz="quarter" idx="10"/>
          </p:nvPr>
        </p:nvSpPr>
        <p:spPr>
          <a:xfrm>
            <a:off x="3810646" y="9429039"/>
            <a:ext cx="2916056" cy="496016"/>
          </a:xfrm>
          <a:prstGeom prst="rect">
            <a:avLst/>
          </a:prstGeom>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60580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anose="020B0604020202020204" pitchFamily="34" charset="0"/>
              <a:buChar char="•"/>
            </a:pPr>
            <a:r>
              <a:rPr lang="en-US" sz="1200" dirty="0" smtClean="0"/>
              <a:t>A new mobility concept is on the horizon</a:t>
            </a:r>
          </a:p>
          <a:p>
            <a:pPr marL="257175" indent="-257175">
              <a:buFont typeface="Arial" panose="020B0604020202020204" pitchFamily="34" charset="0"/>
              <a:buChar char="•"/>
            </a:pPr>
            <a:r>
              <a:rPr lang="en-US" sz="1200" dirty="0" smtClean="0"/>
              <a:t>The value chain encompasses the production of new vehicles, as well as the necessary developments in software, communication, navigation and infrastructure </a:t>
            </a:r>
          </a:p>
          <a:p>
            <a:pPr marL="257175" indent="-257175">
              <a:buFont typeface="Arial" panose="020B0604020202020204" pitchFamily="34" charset="0"/>
              <a:buChar char="•"/>
            </a:pPr>
            <a:r>
              <a:rPr lang="en-US" sz="1200" dirty="0" smtClean="0"/>
              <a:t>There are multiple new mobility options, which might result from combining the new ideas, technologies and activities of electric and automated mobility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74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44538"/>
            <a:ext cx="4962525" cy="3722687"/>
          </a:xfrm>
        </p:spPr>
      </p:sp>
      <p:sp>
        <p:nvSpPr>
          <p:cNvPr id="3" name="Notes Placeholder 2"/>
          <p:cNvSpPr>
            <a:spLocks noGrp="1"/>
          </p:cNvSpPr>
          <p:nvPr>
            <p:ph type="body" idx="1"/>
          </p:nvPr>
        </p:nvSpPr>
        <p:spPr/>
        <p:txBody>
          <a:bodyPr/>
          <a:lstStyle/>
          <a:p>
            <a:pPr marL="168574" indent="-168574">
              <a:buFont typeface="Arial" panose="020B0604020202020204" pitchFamily="34" charset="0"/>
              <a:buChar char="•"/>
            </a:pPr>
            <a:endParaRPr lang="en-GB" dirty="0"/>
          </a:p>
        </p:txBody>
      </p:sp>
      <p:sp>
        <p:nvSpPr>
          <p:cNvPr id="4" name="Slide Number Placeholder 3"/>
          <p:cNvSpPr>
            <a:spLocks noGrp="1"/>
          </p:cNvSpPr>
          <p:nvPr>
            <p:ph type="sldNum" sz="quarter" idx="10"/>
          </p:nvPr>
        </p:nvSpPr>
        <p:spPr>
          <a:xfrm>
            <a:off x="3810646" y="9429039"/>
            <a:ext cx="2916056" cy="496016"/>
          </a:xfrm>
          <a:prstGeom prst="rect">
            <a:avLst/>
          </a:prstGeom>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578440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4" y="6145214"/>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01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1"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38912" fontAlgn="auto">
              <a:spcBef>
                <a:spcPts val="0"/>
              </a:spcBef>
              <a:spcAft>
                <a:spcPts val="0"/>
              </a:spcAft>
              <a:defRPr/>
            </a:pPr>
            <a:endParaRPr lang="en-US" sz="1728"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55722700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412650" y="0"/>
            <a:ext cx="8318700" cy="1104900"/>
          </a:xfrm>
        </p:spPr>
        <p:txBody>
          <a:bodyPr tIns="180000"/>
          <a:lstStyle>
            <a:lvl1pPr>
              <a:spcBef>
                <a:spcPts val="0"/>
              </a:spcBef>
              <a:defRPr spc="113" baseline="0"/>
            </a:lvl1pPr>
          </a:lstStyle>
          <a:p>
            <a:r>
              <a:rPr lang="en-US" dirty="0"/>
              <a:t>Click to edit Master title style</a:t>
            </a:r>
            <a:endParaRPr lang="en-GB" dirty="0"/>
          </a:p>
        </p:txBody>
      </p:sp>
      <p:sp>
        <p:nvSpPr>
          <p:cNvPr id="4" name="Text Placeholder 3"/>
          <p:cNvSpPr>
            <a:spLocks noGrp="1"/>
          </p:cNvSpPr>
          <p:nvPr>
            <p:ph type="body" sz="quarter" idx="10"/>
          </p:nvPr>
        </p:nvSpPr>
        <p:spPr>
          <a:xfrm>
            <a:off x="412650" y="1815353"/>
            <a:ext cx="8318700" cy="4466201"/>
          </a:xfrm>
        </p:spPr>
        <p:txBody>
          <a:bodyPr numCol="1">
            <a:normAutofit/>
          </a:bodyPr>
          <a:lstStyle>
            <a:lvl1pPr>
              <a:spcBef>
                <a:spcPts val="338"/>
              </a:spcBef>
              <a:defRPr sz="1125"/>
            </a:lvl1pPr>
            <a:lvl2pPr marL="153591" indent="-153591">
              <a:spcBef>
                <a:spcPts val="338"/>
              </a:spcBef>
              <a:defRPr sz="1013"/>
            </a:lvl2pPr>
            <a:lvl3pPr marL="299145" indent="-145554">
              <a:spcBef>
                <a:spcPts val="338"/>
              </a:spcBef>
              <a:buClr>
                <a:schemeClr val="accent1"/>
              </a:buClr>
              <a:defRPr sz="900"/>
            </a:lvl3pPr>
            <a:lvl4pPr marL="407194" indent="-108050">
              <a:spcBef>
                <a:spcPts val="338"/>
              </a:spcBef>
              <a:buClr>
                <a:schemeClr val="accent1"/>
              </a:buClr>
              <a:defRPr sz="788"/>
            </a:lvl4pPr>
            <a:lvl5pPr>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Espace réservé du texte 4"/>
          <p:cNvSpPr>
            <a:spLocks noGrp="1"/>
          </p:cNvSpPr>
          <p:nvPr>
            <p:ph type="body" sz="quarter" idx="11" hasCustomPrompt="1"/>
          </p:nvPr>
        </p:nvSpPr>
        <p:spPr>
          <a:xfrm>
            <a:off x="412650" y="1148607"/>
            <a:ext cx="8318700" cy="504056"/>
          </a:xfrm>
          <a:prstGeom prst="rect">
            <a:avLst/>
          </a:prstGeom>
        </p:spPr>
        <p:txBody>
          <a:bodyPr>
            <a:normAutofit/>
          </a:bodyPr>
          <a:lstStyle>
            <a:lvl1pPr>
              <a:spcBef>
                <a:spcPts val="0"/>
              </a:spcBef>
              <a:defRPr sz="1238" spc="-62" baseline="0">
                <a:solidFill>
                  <a:schemeClr val="accent1"/>
                </a:solidFill>
              </a:defRPr>
            </a:lvl1pPr>
          </a:lstStyle>
          <a:p>
            <a:pPr lvl="0"/>
            <a:r>
              <a:rPr lang="en-US" dirty="0"/>
              <a:t>Click to edit Master subtitle styles</a:t>
            </a:r>
          </a:p>
        </p:txBody>
      </p:sp>
    </p:spTree>
    <p:extLst>
      <p:ext uri="{BB962C8B-B14F-4D97-AF65-F5344CB8AC3E}">
        <p14:creationId xmlns:p14="http://schemas.microsoft.com/office/powerpoint/2010/main" val="76242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4" r:id="rId12"/>
    <p:sldLayoutId id="2147483755" r:id="rId13"/>
    <p:sldLayoutId id="2147483756" r:id="rId14"/>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ec.europa.eu/regional_policy/en/information/publications/factsheets/2018/pilot-action-regions-in-industrial-transition" TargetMode="Externa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07504" y="1412776"/>
            <a:ext cx="4680520" cy="4037083"/>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IE" sz="2688" dirty="0" smtClean="0">
                <a:solidFill>
                  <a:srgbClr val="0F5494"/>
                </a:solidFill>
                <a:latin typeface="Avenir"/>
              </a:rPr>
              <a:t>S3 Digitisation and new Technologies in Agro-Food </a:t>
            </a:r>
            <a:br>
              <a:rPr lang="en-IE" sz="2688" dirty="0" smtClean="0">
                <a:solidFill>
                  <a:srgbClr val="0F5494"/>
                </a:solidFill>
                <a:latin typeface="Avenir"/>
              </a:rPr>
            </a:br>
            <a:r>
              <a:rPr lang="en-IE" sz="2688" dirty="0" smtClean="0">
                <a:solidFill>
                  <a:srgbClr val="0F5494"/>
                </a:solidFill>
                <a:latin typeface="Avenir"/>
              </a:rPr>
              <a:t/>
            </a:r>
            <a:br>
              <a:rPr lang="en-IE" sz="2688" dirty="0" smtClean="0">
                <a:solidFill>
                  <a:srgbClr val="0F5494"/>
                </a:solidFill>
                <a:latin typeface="Avenir"/>
              </a:rPr>
            </a:br>
            <a:r>
              <a:rPr lang="en-US" sz="2000" i="1" dirty="0" smtClean="0">
                <a:solidFill>
                  <a:srgbClr val="0F5494"/>
                </a:solidFill>
                <a:latin typeface="Avenir"/>
              </a:rPr>
              <a:t>Smart </a:t>
            </a:r>
            <a:r>
              <a:rPr lang="en-IE" sz="2000" i="1" dirty="0" smtClean="0">
                <a:solidFill>
                  <a:srgbClr val="0F5494"/>
                </a:solidFill>
                <a:latin typeface="Avenir"/>
              </a:rPr>
              <a:t>Specialisation</a:t>
            </a:r>
            <a:r>
              <a:rPr lang="en-US" sz="2000" i="1" dirty="0" smtClean="0">
                <a:solidFill>
                  <a:srgbClr val="0F5494"/>
                </a:solidFill>
                <a:latin typeface="Avenir"/>
              </a:rPr>
              <a:t> </a:t>
            </a:r>
            <a:r>
              <a:rPr lang="en-US" sz="2000" i="1" dirty="0">
                <a:solidFill>
                  <a:srgbClr val="0F5494"/>
                </a:solidFill>
                <a:latin typeface="Avenir"/>
              </a:rPr>
              <a:t>for digital transformation: the role of the future Cohesion Policy &amp; ERDF</a:t>
            </a:r>
            <a:r>
              <a:rPr lang="en-US" sz="2000" i="1" dirty="0">
                <a:solidFill>
                  <a:srgbClr val="0F5494"/>
                </a:solidFill>
              </a:rPr>
              <a:t/>
            </a:r>
            <a:br>
              <a:rPr lang="en-US" sz="2000" i="1" dirty="0">
                <a:solidFill>
                  <a:srgbClr val="0F5494"/>
                </a:solidFill>
              </a:rPr>
            </a:br>
            <a:r>
              <a:rPr lang="en-US" sz="2688" dirty="0">
                <a:solidFill>
                  <a:srgbClr val="0F5494"/>
                </a:solidFill>
              </a:rPr>
              <a:t/>
            </a:r>
            <a:br>
              <a:rPr lang="en-US" sz="2688" dirty="0">
                <a:solidFill>
                  <a:srgbClr val="0F5494"/>
                </a:solidFill>
              </a:rPr>
            </a:br>
            <a:r>
              <a:rPr lang="en-US" sz="1536" dirty="0">
                <a:solidFill>
                  <a:srgbClr val="0F5494"/>
                </a:solidFill>
              </a:rPr>
              <a:t>Malaga, </a:t>
            </a:r>
            <a:r>
              <a:rPr lang="en-US" sz="1536" dirty="0" smtClean="0">
                <a:solidFill>
                  <a:srgbClr val="0F5494"/>
                </a:solidFill>
              </a:rPr>
              <a:t>3 December 2019</a:t>
            </a:r>
            <a:br>
              <a:rPr lang="en-US" sz="1536" dirty="0" smtClean="0">
                <a:solidFill>
                  <a:srgbClr val="0F5494"/>
                </a:solidFill>
              </a:rPr>
            </a:br>
            <a:r>
              <a:rPr lang="en-US" sz="2688" dirty="0">
                <a:solidFill>
                  <a:srgbClr val="0F5494"/>
                </a:solidFill>
              </a:rPr>
              <a:t/>
            </a:r>
            <a:br>
              <a:rPr lang="en-US" sz="2688" dirty="0">
                <a:solidFill>
                  <a:srgbClr val="0F5494"/>
                </a:solidFill>
              </a:rPr>
            </a:br>
            <a:r>
              <a:rPr lang="en-US" sz="1536" dirty="0">
                <a:solidFill>
                  <a:srgbClr val="0F5494"/>
                </a:solidFill>
              </a:rPr>
              <a:t>Valentina Pinna</a:t>
            </a:r>
            <a:br>
              <a:rPr lang="en-US" sz="1536" dirty="0">
                <a:solidFill>
                  <a:srgbClr val="0F5494"/>
                </a:solidFill>
              </a:rPr>
            </a:br>
            <a:r>
              <a:rPr lang="en-US" sz="1536" b="0" dirty="0">
                <a:solidFill>
                  <a:srgbClr val="0F5494"/>
                </a:solidFill>
              </a:rPr>
              <a:t>Unit for Smart and Sustainable Growth</a:t>
            </a:r>
            <a:br>
              <a:rPr lang="en-US" sz="1536" b="0" dirty="0">
                <a:solidFill>
                  <a:srgbClr val="0F5494"/>
                </a:solidFill>
              </a:rPr>
            </a:br>
            <a:r>
              <a:rPr lang="en-US" sz="1536" b="0" dirty="0">
                <a:solidFill>
                  <a:srgbClr val="0F5494"/>
                </a:solidFill>
              </a:rPr>
              <a:t>DG Regional and Urban Policy</a:t>
            </a:r>
            <a:endParaRPr lang="en-GB" sz="2688" b="0" dirty="0">
              <a:solidFill>
                <a:srgbClr val="0F5494"/>
              </a:solidFill>
            </a:endParaRPr>
          </a:p>
        </p:txBody>
      </p:sp>
      <p:sp>
        <p:nvSpPr>
          <p:cNvPr id="6" name="Rectangle 5"/>
          <p:cNvSpPr/>
          <p:nvPr/>
        </p:nvSpPr>
        <p:spPr>
          <a:xfrm>
            <a:off x="440971" y="5449859"/>
            <a:ext cx="2411760" cy="8145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7782" tIns="43891" rIns="87782" bIns="43891"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438912" fontAlgn="auto">
              <a:spcBef>
                <a:spcPts val="0"/>
              </a:spcBef>
              <a:spcAft>
                <a:spcPts val="0"/>
              </a:spcAft>
            </a:pPr>
            <a:endParaRPr lang="en-GB" sz="1728" b="0" dirty="0"/>
          </a:p>
        </p:txBody>
      </p:sp>
      <p:sp>
        <p:nvSpPr>
          <p:cNvPr id="7" name="TextBox 4"/>
          <p:cNvSpPr txBox="1"/>
          <p:nvPr/>
        </p:nvSpPr>
        <p:spPr>
          <a:xfrm>
            <a:off x="561621" y="5517232"/>
            <a:ext cx="2592288" cy="975036"/>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1920" b="0" i="1" dirty="0">
                <a:solidFill>
                  <a:schemeClr val="bg1"/>
                </a:solidFill>
                <a:latin typeface="Arial" panose="020B0604020202020204" pitchFamily="34" charset="0"/>
                <a:cs typeface="Arial" panose="020B0604020202020204" pitchFamily="34" charset="0"/>
              </a:rPr>
              <a:t>#CohesionPolicy #EUinmyRegion</a:t>
            </a:r>
          </a:p>
          <a:p>
            <a:endParaRPr lang="en-GB" sz="192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782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1" y="97859"/>
            <a:ext cx="9073008" cy="678797"/>
          </a:xfrm>
          <a:prstGeom prst="rect">
            <a:avLst/>
          </a:prstGeom>
        </p:spPr>
        <p:txBody>
          <a:bodyPr/>
          <a:lstStyle/>
          <a:p>
            <a:pPr algn="ctr"/>
            <a:r>
              <a:rPr lang="en-GB" sz="2880" dirty="0">
                <a:latin typeface="Avenir"/>
                <a:ea typeface="Avenir"/>
                <a:cs typeface="Avenir"/>
              </a:rPr>
              <a:t>Interregional Innovation Investment </a:t>
            </a:r>
            <a:r>
              <a:rPr lang="en-GB" sz="2880" dirty="0" smtClean="0">
                <a:latin typeface="Avenir"/>
                <a:ea typeface="Avenir"/>
                <a:cs typeface="Avenir"/>
              </a:rPr>
              <a:t>Instrument</a:t>
            </a:r>
            <a:endParaRPr lang="en-GB" sz="2880" dirty="0">
              <a:latin typeface="Avenir"/>
              <a:ea typeface="Avenir"/>
              <a:cs typeface="Avenir"/>
            </a:endParaRPr>
          </a:p>
        </p:txBody>
      </p:sp>
      <p:sp>
        <p:nvSpPr>
          <p:cNvPr id="4" name="Rounded Rectangle 3"/>
          <p:cNvSpPr/>
          <p:nvPr/>
        </p:nvSpPr>
        <p:spPr>
          <a:xfrm>
            <a:off x="547896" y="805860"/>
            <a:ext cx="8128560" cy="1687036"/>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sz="1800" dirty="0">
                <a:solidFill>
                  <a:schemeClr val="bg1"/>
                </a:solidFill>
              </a:rPr>
              <a:t> </a:t>
            </a:r>
            <a:r>
              <a:rPr lang="en-US" sz="1800" dirty="0" smtClean="0">
                <a:solidFill>
                  <a:srgbClr val="FF0000"/>
                </a:solidFill>
              </a:rPr>
              <a:t>Strand 1</a:t>
            </a:r>
          </a:p>
          <a:p>
            <a:pPr algn="ctr">
              <a:lnSpc>
                <a:spcPct val="150000"/>
              </a:lnSpc>
            </a:pPr>
            <a:r>
              <a:rPr lang="en-US" sz="1800" dirty="0" smtClean="0">
                <a:solidFill>
                  <a:srgbClr val="2D5EC1"/>
                </a:solidFill>
              </a:rPr>
              <a:t>Target</a:t>
            </a:r>
            <a:r>
              <a:rPr lang="en-US" sz="1800" dirty="0">
                <a:solidFill>
                  <a:srgbClr val="2D5EC1"/>
                </a:solidFill>
              </a:rPr>
              <a:t>: “mature” regional innovation ecosystems</a:t>
            </a:r>
          </a:p>
          <a:p>
            <a:pPr algn="ctr">
              <a:lnSpc>
                <a:spcPct val="150000"/>
              </a:lnSpc>
            </a:pPr>
            <a:r>
              <a:rPr lang="en-US" sz="1800" dirty="0">
                <a:solidFill>
                  <a:srgbClr val="2D5EC1"/>
                </a:solidFill>
              </a:rPr>
              <a:t>Multiregional consortia cooperating in common S3 areas</a:t>
            </a:r>
          </a:p>
          <a:p>
            <a:pPr algn="ctr">
              <a:lnSpc>
                <a:spcPct val="150000"/>
              </a:lnSpc>
            </a:pPr>
            <a:r>
              <a:rPr lang="en-US" sz="1800" dirty="0">
                <a:solidFill>
                  <a:schemeClr val="accent2"/>
                </a:solidFill>
              </a:rPr>
              <a:t> Mutual benefit, European Added </a:t>
            </a:r>
            <a:r>
              <a:rPr lang="en-US" sz="1800" dirty="0" smtClean="0">
                <a:solidFill>
                  <a:schemeClr val="accent2"/>
                </a:solidFill>
              </a:rPr>
              <a:t>Value, global value chains</a:t>
            </a:r>
            <a:endParaRPr lang="en-GB" sz="1800" b="0" dirty="0">
              <a:solidFill>
                <a:schemeClr val="accent2"/>
              </a:solidFill>
            </a:endParaRPr>
          </a:p>
        </p:txBody>
      </p:sp>
      <p:sp>
        <p:nvSpPr>
          <p:cNvPr id="7" name="Rounded Rectangle 6"/>
          <p:cNvSpPr/>
          <p:nvPr/>
        </p:nvSpPr>
        <p:spPr>
          <a:xfrm>
            <a:off x="547896" y="3068960"/>
            <a:ext cx="8047416" cy="2880320"/>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dirty="0" smtClean="0"/>
          </a:p>
          <a:p>
            <a:pPr algn="ctr" defTabSz="457200" fontAlgn="auto">
              <a:spcBef>
                <a:spcPts val="0"/>
              </a:spcBef>
              <a:spcAft>
                <a:spcPts val="0"/>
              </a:spcAft>
            </a:pPr>
            <a:endParaRPr lang="fr-BE" sz="1800" dirty="0" smtClean="0">
              <a:solidFill>
                <a:srgbClr val="FF0000"/>
              </a:solidFill>
            </a:endParaRPr>
          </a:p>
          <a:p>
            <a:pPr algn="ctr" defTabSz="457200" fontAlgn="auto">
              <a:spcBef>
                <a:spcPts val="0"/>
              </a:spcBef>
              <a:spcAft>
                <a:spcPts val="0"/>
              </a:spcAft>
            </a:pPr>
            <a:endParaRPr lang="fr-BE" sz="1800" dirty="0" smtClean="0">
              <a:solidFill>
                <a:srgbClr val="FF0000"/>
              </a:solidFill>
            </a:endParaRPr>
          </a:p>
          <a:p>
            <a:pPr algn="ctr" defTabSz="457200" fontAlgn="auto">
              <a:spcBef>
                <a:spcPts val="0"/>
              </a:spcBef>
              <a:spcAft>
                <a:spcPts val="0"/>
              </a:spcAft>
            </a:pPr>
            <a:r>
              <a:rPr lang="fr-BE" sz="1800" dirty="0" smtClean="0">
                <a:solidFill>
                  <a:srgbClr val="FF0000"/>
                </a:solidFill>
              </a:rPr>
              <a:t>Strand 2</a:t>
            </a:r>
          </a:p>
          <a:p>
            <a:pPr algn="ctr">
              <a:lnSpc>
                <a:spcPct val="150000"/>
              </a:lnSpc>
            </a:pPr>
            <a:r>
              <a:rPr lang="en-GB" sz="1800" dirty="0">
                <a:solidFill>
                  <a:srgbClr val="2D5EC1"/>
                </a:solidFill>
              </a:rPr>
              <a:t>Target: “less mature” innovation ecosystems</a:t>
            </a:r>
          </a:p>
          <a:p>
            <a:pPr algn="ctr">
              <a:lnSpc>
                <a:spcPct val="150000"/>
              </a:lnSpc>
            </a:pPr>
            <a:r>
              <a:rPr lang="en-GB" sz="1800" dirty="0">
                <a:solidFill>
                  <a:srgbClr val="2D5EC1"/>
                </a:solidFill>
              </a:rPr>
              <a:t>Building preconditions for successful international or</a:t>
            </a:r>
            <a:r>
              <a:rPr lang="it-IT" sz="1800" dirty="0">
                <a:solidFill>
                  <a:srgbClr val="2D5EC1"/>
                </a:solidFill>
              </a:rPr>
              <a:t> </a:t>
            </a:r>
            <a:r>
              <a:rPr lang="en-GB" sz="1800" dirty="0">
                <a:solidFill>
                  <a:srgbClr val="2D5EC1"/>
                </a:solidFill>
              </a:rPr>
              <a:t>interregional collaboration, supporting</a:t>
            </a:r>
            <a:r>
              <a:rPr lang="en-GB" sz="1800" dirty="0" smtClean="0">
                <a:solidFill>
                  <a:srgbClr val="2D5EC1"/>
                </a:solidFill>
              </a:rPr>
              <a:t>: </a:t>
            </a:r>
          </a:p>
          <a:p>
            <a:pPr algn="ctr">
              <a:lnSpc>
                <a:spcPct val="150000"/>
              </a:lnSpc>
            </a:pPr>
            <a:r>
              <a:rPr lang="en-GB" sz="1800" dirty="0" smtClean="0">
                <a:solidFill>
                  <a:schemeClr val="accent2"/>
                </a:solidFill>
              </a:rPr>
              <a:t>Innovation </a:t>
            </a:r>
            <a:r>
              <a:rPr lang="en-GB" sz="1800" dirty="0">
                <a:solidFill>
                  <a:schemeClr val="accent2"/>
                </a:solidFill>
              </a:rPr>
              <a:t>ecosystem </a:t>
            </a:r>
            <a:r>
              <a:rPr lang="en-GB" sz="1800" dirty="0" smtClean="0">
                <a:solidFill>
                  <a:schemeClr val="accent2"/>
                </a:solidFill>
              </a:rPr>
              <a:t>, </a:t>
            </a:r>
            <a:r>
              <a:rPr lang="en-GB" sz="1800" dirty="0">
                <a:solidFill>
                  <a:schemeClr val="accent2"/>
                </a:solidFill>
              </a:rPr>
              <a:t>Integrating local SMEs in value chains of multinational companies</a:t>
            </a:r>
            <a:r>
              <a:rPr lang="it-IT" sz="1800" dirty="0">
                <a:solidFill>
                  <a:schemeClr val="accent2"/>
                </a:solidFill>
              </a:rPr>
              <a:t>, </a:t>
            </a:r>
            <a:r>
              <a:rPr lang="en-GB" sz="1800" dirty="0" smtClean="0">
                <a:solidFill>
                  <a:schemeClr val="accent2"/>
                </a:solidFill>
              </a:rPr>
              <a:t>engage </a:t>
            </a:r>
            <a:r>
              <a:rPr lang="en-GB" sz="1800" dirty="0">
                <a:solidFill>
                  <a:schemeClr val="accent2"/>
                </a:solidFill>
              </a:rPr>
              <a:t>local businesses </a:t>
            </a:r>
            <a:r>
              <a:rPr lang="en-GB" sz="1800" dirty="0" smtClean="0">
                <a:solidFill>
                  <a:schemeClr val="accent2"/>
                </a:solidFill>
              </a:rPr>
              <a:t>&amp; </a:t>
            </a:r>
            <a:r>
              <a:rPr lang="en-GB" sz="1800" dirty="0">
                <a:solidFill>
                  <a:schemeClr val="accent2"/>
                </a:solidFill>
              </a:rPr>
              <a:t>researchers in the</a:t>
            </a:r>
            <a:r>
              <a:rPr lang="it-IT" sz="1800" dirty="0">
                <a:solidFill>
                  <a:schemeClr val="accent2"/>
                </a:solidFill>
              </a:rPr>
              <a:t> </a:t>
            </a:r>
            <a:r>
              <a:rPr lang="it-IT" sz="1800" dirty="0" err="1" smtClean="0">
                <a:solidFill>
                  <a:schemeClr val="accent2"/>
                </a:solidFill>
              </a:rPr>
              <a:t>European</a:t>
            </a:r>
            <a:r>
              <a:rPr lang="it-IT" sz="1800" dirty="0" smtClean="0">
                <a:solidFill>
                  <a:schemeClr val="accent2"/>
                </a:solidFill>
              </a:rPr>
              <a:t> </a:t>
            </a:r>
            <a:r>
              <a:rPr lang="it-IT" sz="1800" dirty="0" err="1">
                <a:solidFill>
                  <a:schemeClr val="accent2"/>
                </a:solidFill>
              </a:rPr>
              <a:t>value</a:t>
            </a:r>
            <a:r>
              <a:rPr lang="it-IT" sz="1800" dirty="0">
                <a:solidFill>
                  <a:schemeClr val="accent2"/>
                </a:solidFill>
              </a:rPr>
              <a:t> </a:t>
            </a:r>
            <a:r>
              <a:rPr lang="it-IT" sz="1800" dirty="0" err="1">
                <a:solidFill>
                  <a:schemeClr val="accent2"/>
                </a:solidFill>
              </a:rPr>
              <a:t>chains</a:t>
            </a:r>
            <a:endParaRPr lang="it-IT" sz="1800" dirty="0">
              <a:solidFill>
                <a:schemeClr val="accent2"/>
              </a:solidFill>
            </a:endParaRPr>
          </a:p>
          <a:p>
            <a:pPr algn="ctr">
              <a:lnSpc>
                <a:spcPct val="150000"/>
              </a:lnSpc>
            </a:pPr>
            <a:endParaRPr lang="en-US" sz="1800" dirty="0">
              <a:solidFill>
                <a:srgbClr val="002060"/>
              </a:solidFill>
            </a:endParaRPr>
          </a:p>
          <a:p>
            <a:pPr algn="ctr" defTabSz="457200" fontAlgn="auto">
              <a:spcBef>
                <a:spcPts val="0"/>
              </a:spcBef>
              <a:spcAft>
                <a:spcPts val="0"/>
              </a:spcAft>
            </a:pPr>
            <a:endParaRPr lang="en-GB" sz="1800" b="0" dirty="0"/>
          </a:p>
        </p:txBody>
      </p:sp>
      <p:sp>
        <p:nvSpPr>
          <p:cNvPr id="5" name="Rounded Rectangle 4"/>
          <p:cNvSpPr/>
          <p:nvPr/>
        </p:nvSpPr>
        <p:spPr>
          <a:xfrm>
            <a:off x="615732" y="5949280"/>
            <a:ext cx="8090650" cy="432048"/>
          </a:xfrm>
          <a:prstGeom prst="roundRect">
            <a:avLst/>
          </a:prstGeom>
          <a:solidFill>
            <a:schemeClr val="accent6">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2000" dirty="0" smtClean="0">
                <a:solidFill>
                  <a:srgbClr val="3166CF"/>
                </a:solidFill>
              </a:rPr>
              <a:t>Actors </a:t>
            </a:r>
            <a:r>
              <a:rPr lang="en-GB" sz="2000" dirty="0">
                <a:solidFill>
                  <a:srgbClr val="3166CF"/>
                </a:solidFill>
              </a:rPr>
              <a:t>coming from at least </a:t>
            </a:r>
            <a:r>
              <a:rPr lang="en-GB" sz="2000" dirty="0" smtClean="0">
                <a:solidFill>
                  <a:srgbClr val="FF0000"/>
                </a:solidFill>
              </a:rPr>
              <a:t>2 </a:t>
            </a:r>
            <a:r>
              <a:rPr lang="en-GB" sz="2000" dirty="0">
                <a:solidFill>
                  <a:srgbClr val="FF0000"/>
                </a:solidFill>
              </a:rPr>
              <a:t>different Member States</a:t>
            </a:r>
            <a:endParaRPr lang="it-IT" sz="2000" dirty="0">
              <a:solidFill>
                <a:srgbClr val="FF0000"/>
              </a:solidFill>
            </a:endParaRPr>
          </a:p>
        </p:txBody>
      </p:sp>
      <p:sp>
        <p:nvSpPr>
          <p:cNvPr id="6" name="Rounded Rectangle 5"/>
          <p:cNvSpPr/>
          <p:nvPr/>
        </p:nvSpPr>
        <p:spPr>
          <a:xfrm>
            <a:off x="615732" y="2526858"/>
            <a:ext cx="8022814" cy="396044"/>
          </a:xfrm>
          <a:prstGeom prst="roundRect">
            <a:avLst/>
          </a:prstGeom>
          <a:solidFill>
            <a:schemeClr val="accent6">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2000" dirty="0" smtClean="0">
                <a:solidFill>
                  <a:srgbClr val="3166CF"/>
                </a:solidFill>
              </a:rPr>
              <a:t>Actors </a:t>
            </a:r>
            <a:r>
              <a:rPr lang="en-GB" sz="2000" dirty="0">
                <a:solidFill>
                  <a:srgbClr val="3166CF"/>
                </a:solidFill>
              </a:rPr>
              <a:t>coming from at least </a:t>
            </a:r>
            <a:r>
              <a:rPr lang="en-GB" sz="2000" dirty="0">
                <a:solidFill>
                  <a:srgbClr val="FF0000"/>
                </a:solidFill>
              </a:rPr>
              <a:t>3</a:t>
            </a:r>
            <a:r>
              <a:rPr lang="en-GB" sz="2000" dirty="0" smtClean="0">
                <a:solidFill>
                  <a:srgbClr val="FF0000"/>
                </a:solidFill>
              </a:rPr>
              <a:t> </a:t>
            </a:r>
            <a:r>
              <a:rPr lang="en-GB" sz="2000" dirty="0">
                <a:solidFill>
                  <a:srgbClr val="FF0000"/>
                </a:solidFill>
              </a:rPr>
              <a:t>different Member States</a:t>
            </a:r>
            <a:endParaRPr lang="it-IT" sz="2000" dirty="0">
              <a:solidFill>
                <a:srgbClr val="FF0000"/>
              </a:solidFill>
            </a:endParaRPr>
          </a:p>
        </p:txBody>
      </p:sp>
    </p:spTree>
    <p:extLst>
      <p:ext uri="{BB962C8B-B14F-4D97-AF65-F5344CB8AC3E}">
        <p14:creationId xmlns:p14="http://schemas.microsoft.com/office/powerpoint/2010/main" val="2600049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4805" y="4418989"/>
            <a:ext cx="8533294" cy="1094534"/>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sz="2000" dirty="0" smtClean="0">
              <a:solidFill>
                <a:srgbClr val="3166CF"/>
              </a:solidFill>
            </a:endParaRPr>
          </a:p>
          <a:p>
            <a:pPr algn="ctr">
              <a:lnSpc>
                <a:spcPct val="150000"/>
              </a:lnSpc>
            </a:pPr>
            <a:r>
              <a:rPr lang="en-US" sz="2000" dirty="0" smtClean="0">
                <a:solidFill>
                  <a:srgbClr val="FF0000"/>
                </a:solidFill>
              </a:rPr>
              <a:t>Co-Investment (</a:t>
            </a:r>
            <a:r>
              <a:rPr lang="en-US" sz="2000" dirty="0" smtClean="0">
                <a:solidFill>
                  <a:srgbClr val="FF0000"/>
                </a:solidFill>
              </a:rPr>
              <a:t>Public Private) </a:t>
            </a:r>
            <a:r>
              <a:rPr lang="en-US" sz="2000" dirty="0" smtClean="0">
                <a:solidFill>
                  <a:srgbClr val="3166CF"/>
                </a:solidFill>
              </a:rPr>
              <a:t>to </a:t>
            </a:r>
            <a:r>
              <a:rPr lang="en-US" sz="2000" dirty="0" smtClean="0">
                <a:solidFill>
                  <a:srgbClr val="3166CF"/>
                </a:solidFill>
              </a:rPr>
              <a:t>build </a:t>
            </a:r>
          </a:p>
          <a:p>
            <a:pPr algn="ctr">
              <a:lnSpc>
                <a:spcPct val="150000"/>
              </a:lnSpc>
            </a:pPr>
            <a:r>
              <a:rPr lang="en-US" sz="2000" dirty="0" smtClean="0">
                <a:solidFill>
                  <a:srgbClr val="FF0000"/>
                </a:solidFill>
              </a:rPr>
              <a:t>        </a:t>
            </a:r>
            <a:r>
              <a:rPr lang="en-US" sz="2000" dirty="0" smtClean="0">
                <a:solidFill>
                  <a:srgbClr val="0070C0"/>
                </a:solidFill>
              </a:rPr>
              <a:t>European globally </a:t>
            </a:r>
            <a:r>
              <a:rPr lang="en-US" sz="2000" dirty="0">
                <a:solidFill>
                  <a:srgbClr val="0070C0"/>
                </a:solidFill>
              </a:rPr>
              <a:t>competitive value chains</a:t>
            </a:r>
          </a:p>
          <a:p>
            <a:pPr algn="ctr">
              <a:lnSpc>
                <a:spcPct val="150000"/>
              </a:lnSpc>
            </a:pPr>
            <a:endParaRPr lang="it-IT" sz="2000" dirty="0">
              <a:solidFill>
                <a:srgbClr val="3E6FD2"/>
              </a:solidFill>
            </a:endParaRPr>
          </a:p>
        </p:txBody>
      </p:sp>
      <p:sp>
        <p:nvSpPr>
          <p:cNvPr id="3" name="Title 1"/>
          <p:cNvSpPr txBox="1">
            <a:spLocks/>
          </p:cNvSpPr>
          <p:nvPr/>
        </p:nvSpPr>
        <p:spPr>
          <a:xfrm>
            <a:off x="537828" y="125174"/>
            <a:ext cx="8147248" cy="1152129"/>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solidFill>
                  <a:srgbClr val="0F5494"/>
                </a:solidFill>
                <a:latin typeface="Arial" panose="020B0604020202020204" pitchFamily="34" charset="0"/>
                <a:cs typeface="Arial" panose="020B0604020202020204" pitchFamily="34" charset="0"/>
              </a:rPr>
              <a:t>Interregional Innovation Investments</a:t>
            </a:r>
          </a:p>
          <a:p>
            <a:pPr algn="ctr"/>
            <a:endParaRPr lang="en-GB" sz="1000" kern="0" dirty="0" smtClean="0">
              <a:latin typeface="Arial" panose="020B0604020202020204" pitchFamily="34" charset="0"/>
              <a:cs typeface="Arial" panose="020B0604020202020204" pitchFamily="34" charset="0"/>
            </a:endParaRPr>
          </a:p>
          <a:p>
            <a:pPr algn="ctr"/>
            <a:r>
              <a:rPr lang="en-GB" sz="2800" kern="0" dirty="0" smtClean="0">
                <a:solidFill>
                  <a:srgbClr val="FF0000"/>
                </a:solidFill>
                <a:latin typeface="Arial" panose="020B0604020202020204" pitchFamily="34" charset="0"/>
                <a:cs typeface="Arial" panose="020B0604020202020204" pitchFamily="34" charset="0"/>
              </a:rPr>
              <a:t>Strand </a:t>
            </a:r>
            <a:r>
              <a:rPr lang="en-GB" sz="2800" kern="0" dirty="0" smtClean="0">
                <a:solidFill>
                  <a:srgbClr val="FF0000"/>
                </a:solidFill>
                <a:latin typeface="Arial" panose="020B0604020202020204" pitchFamily="34" charset="0"/>
                <a:cs typeface="Arial" panose="020B0604020202020204" pitchFamily="34" charset="0"/>
              </a:rPr>
              <a:t>1 </a:t>
            </a:r>
            <a:endParaRPr lang="en-GB" sz="2800" kern="0" dirty="0">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179930" y="1537290"/>
            <a:ext cx="8749317" cy="1728192"/>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sz="2000" dirty="0">
                <a:solidFill>
                  <a:srgbClr val="3166CF"/>
                </a:solidFill>
              </a:rPr>
              <a:t>Interregional innovation </a:t>
            </a:r>
            <a:r>
              <a:rPr lang="en-US" sz="2000" dirty="0" smtClean="0">
                <a:solidFill>
                  <a:srgbClr val="3166CF"/>
                </a:solidFill>
              </a:rPr>
              <a:t>projects</a:t>
            </a:r>
            <a:endParaRPr lang="en-US" sz="2000" dirty="0">
              <a:solidFill>
                <a:srgbClr val="FF0000"/>
              </a:solidFill>
            </a:endParaRPr>
          </a:p>
          <a:p>
            <a:pPr marL="342900" indent="-342900" algn="ctr">
              <a:lnSpc>
                <a:spcPct val="150000"/>
              </a:lnSpc>
              <a:buFont typeface="Wingdings" panose="05000000000000000000" pitchFamily="2" charset="2"/>
              <a:buChar char="ü"/>
            </a:pPr>
            <a:r>
              <a:rPr lang="it-IT" sz="2000" dirty="0" smtClean="0">
                <a:solidFill>
                  <a:srgbClr val="3166CF"/>
                </a:solidFill>
              </a:rPr>
              <a:t>          </a:t>
            </a:r>
            <a:r>
              <a:rPr lang="en-IE" sz="2000" dirty="0" smtClean="0">
                <a:solidFill>
                  <a:srgbClr val="FF0000"/>
                </a:solidFill>
              </a:rPr>
              <a:t>Demonstration,</a:t>
            </a:r>
            <a:r>
              <a:rPr lang="en-IE" sz="2000" dirty="0" smtClean="0">
                <a:solidFill>
                  <a:srgbClr val="3166CF"/>
                </a:solidFill>
              </a:rPr>
              <a:t> </a:t>
            </a:r>
            <a:r>
              <a:rPr lang="en-IE" sz="2000" dirty="0" smtClean="0">
                <a:solidFill>
                  <a:srgbClr val="FF0000"/>
                </a:solidFill>
              </a:rPr>
              <a:t>uptake of innovative technologies</a:t>
            </a:r>
          </a:p>
          <a:p>
            <a:pPr marL="342900" indent="-342900" algn="ctr">
              <a:lnSpc>
                <a:spcPct val="150000"/>
              </a:lnSpc>
              <a:buFont typeface="Wingdings" panose="05000000000000000000" pitchFamily="2" charset="2"/>
              <a:buChar char="ü"/>
            </a:pPr>
            <a:r>
              <a:rPr lang="en-IE" sz="2000" dirty="0" smtClean="0">
                <a:solidFill>
                  <a:srgbClr val="FF0000"/>
                </a:solidFill>
              </a:rPr>
              <a:t>Overcome barriers to innovation </a:t>
            </a:r>
          </a:p>
          <a:p>
            <a:pPr algn="ctr">
              <a:lnSpc>
                <a:spcPct val="150000"/>
              </a:lnSpc>
            </a:pPr>
            <a:r>
              <a:rPr lang="en-IE" sz="2000" dirty="0" smtClean="0">
                <a:solidFill>
                  <a:srgbClr val="3166CF"/>
                </a:solidFill>
              </a:rPr>
              <a:t>           </a:t>
            </a:r>
            <a:r>
              <a:rPr lang="en-IE" sz="1600" dirty="0" smtClean="0">
                <a:solidFill>
                  <a:srgbClr val="3166CF"/>
                </a:solidFill>
              </a:rPr>
              <a:t>(</a:t>
            </a:r>
            <a:r>
              <a:rPr lang="en-IE" sz="1600" dirty="0" smtClean="0">
                <a:solidFill>
                  <a:srgbClr val="3166CF"/>
                </a:solidFill>
              </a:rPr>
              <a:t>standardisation, certification, IPR, data issues…) </a:t>
            </a:r>
            <a:endParaRPr lang="en-IE" sz="1600" dirty="0">
              <a:solidFill>
                <a:srgbClr val="3166CF"/>
              </a:solidFill>
            </a:endParaRPr>
          </a:p>
        </p:txBody>
      </p:sp>
      <p:sp>
        <p:nvSpPr>
          <p:cNvPr id="8" name="Oval 7"/>
          <p:cNvSpPr/>
          <p:nvPr/>
        </p:nvSpPr>
        <p:spPr>
          <a:xfrm>
            <a:off x="215248" y="1337112"/>
            <a:ext cx="1396544" cy="724806"/>
          </a:xfrm>
          <a:prstGeom prst="ellipse">
            <a:avLst/>
          </a:prstGeom>
          <a:solidFill>
            <a:schemeClr val="accent6">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spcAft>
                <a:spcPts val="1200"/>
              </a:spcAft>
              <a:buClr>
                <a:schemeClr val="tx1"/>
              </a:buClr>
              <a:buNone/>
            </a:pPr>
            <a:r>
              <a:rPr lang="en-US" sz="2000" dirty="0" smtClean="0">
                <a:solidFill>
                  <a:srgbClr val="FF0000"/>
                </a:solidFill>
                <a:latin typeface="Arial" panose="020B0604020202020204" pitchFamily="34" charset="0"/>
                <a:cs typeface="Arial" panose="020B0604020202020204" pitchFamily="34" charset="0"/>
              </a:rPr>
              <a:t>What</a:t>
            </a:r>
            <a:endParaRPr lang="en-US" sz="2000" dirty="0">
              <a:solidFill>
                <a:srgbClr val="FF0000"/>
              </a:solidFill>
              <a:latin typeface="Arial" panose="020B0604020202020204" pitchFamily="34" charset="0"/>
              <a:cs typeface="Arial" panose="020B0604020202020204" pitchFamily="34" charset="0"/>
            </a:endParaRPr>
          </a:p>
        </p:txBody>
      </p:sp>
      <p:sp>
        <p:nvSpPr>
          <p:cNvPr id="10" name="Oval 9"/>
          <p:cNvSpPr/>
          <p:nvPr/>
        </p:nvSpPr>
        <p:spPr>
          <a:xfrm>
            <a:off x="216418" y="3782826"/>
            <a:ext cx="2078163" cy="892248"/>
          </a:xfrm>
          <a:prstGeom prst="ellipse">
            <a:avLst/>
          </a:prstGeom>
          <a:solidFill>
            <a:schemeClr val="accent6">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spcAft>
                <a:spcPts val="1200"/>
              </a:spcAft>
              <a:buClr>
                <a:schemeClr val="tx1"/>
              </a:buClr>
              <a:buNone/>
            </a:pPr>
            <a:r>
              <a:rPr lang="en-US" sz="2000" dirty="0" smtClean="0">
                <a:solidFill>
                  <a:srgbClr val="FF0000"/>
                </a:solidFill>
                <a:latin typeface="Arial" panose="020B0604020202020204" pitchFamily="34" charset="0"/>
                <a:cs typeface="Arial" panose="020B0604020202020204" pitchFamily="34" charset="0"/>
              </a:rPr>
              <a:t>Expected Outcomes</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61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8861" y="4902132"/>
            <a:ext cx="8059564" cy="1080120"/>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sz="2000" dirty="0">
                <a:solidFill>
                  <a:srgbClr val="2D5EC1"/>
                </a:solidFill>
              </a:rPr>
              <a:t>3- </a:t>
            </a:r>
            <a:r>
              <a:rPr lang="en-US" sz="2000" dirty="0">
                <a:solidFill>
                  <a:srgbClr val="FF0000"/>
                </a:solidFill>
              </a:rPr>
              <a:t>D</a:t>
            </a:r>
            <a:r>
              <a:rPr lang="en-US" sz="2000" dirty="0" smtClean="0">
                <a:solidFill>
                  <a:srgbClr val="FF0000"/>
                </a:solidFill>
              </a:rPr>
              <a:t>evelopment </a:t>
            </a:r>
            <a:r>
              <a:rPr lang="en-US" sz="2000" dirty="0">
                <a:solidFill>
                  <a:srgbClr val="FF0000"/>
                </a:solidFill>
              </a:rPr>
              <a:t>of a portfolio of investment projects</a:t>
            </a:r>
            <a:r>
              <a:rPr lang="en-US" sz="2000" dirty="0">
                <a:solidFill>
                  <a:srgbClr val="2D5EC1"/>
                </a:solidFill>
              </a:rPr>
              <a:t> by selected partnerships.</a:t>
            </a:r>
            <a:endParaRPr lang="it-IT" sz="2000" dirty="0">
              <a:solidFill>
                <a:srgbClr val="2D5EC1"/>
              </a:solidFill>
            </a:endParaRPr>
          </a:p>
        </p:txBody>
      </p:sp>
      <p:sp>
        <p:nvSpPr>
          <p:cNvPr id="3" name="Title 1"/>
          <p:cNvSpPr txBox="1">
            <a:spLocks/>
          </p:cNvSpPr>
          <p:nvPr/>
        </p:nvSpPr>
        <p:spPr>
          <a:xfrm>
            <a:off x="1619671" y="139894"/>
            <a:ext cx="7166283" cy="656568"/>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solidFill>
                  <a:srgbClr val="0F5494"/>
                </a:solidFill>
                <a:latin typeface="Arial" panose="020B0604020202020204" pitchFamily="34" charset="0"/>
                <a:cs typeface="Arial" panose="020B0604020202020204" pitchFamily="34" charset="0"/>
              </a:rPr>
              <a:t>Interregional Innovation Investments</a:t>
            </a:r>
          </a:p>
          <a:p>
            <a:pPr algn="ctr"/>
            <a:endParaRPr lang="en-GB" sz="1000" kern="0" dirty="0" smtClean="0">
              <a:solidFill>
                <a:srgbClr val="0F5494"/>
              </a:solidFill>
              <a:latin typeface="Arial" panose="020B0604020202020204" pitchFamily="34" charset="0"/>
              <a:cs typeface="Arial" panose="020B0604020202020204" pitchFamily="34" charset="0"/>
            </a:endParaRPr>
          </a:p>
          <a:p>
            <a:pPr algn="ctr"/>
            <a:r>
              <a:rPr lang="en-GB" sz="2800" kern="0" dirty="0" smtClean="0">
                <a:solidFill>
                  <a:srgbClr val="FF0000"/>
                </a:solidFill>
                <a:latin typeface="Arial" panose="020B0604020202020204" pitchFamily="34" charset="0"/>
                <a:cs typeface="Arial" panose="020B0604020202020204" pitchFamily="34" charset="0"/>
              </a:rPr>
              <a:t>Strand 1</a:t>
            </a:r>
            <a:endParaRPr lang="en-GB" sz="2800" kern="0" dirty="0">
              <a:solidFill>
                <a:srgbClr val="FF0000"/>
              </a:solidFill>
              <a:latin typeface="Arial" panose="020B0604020202020204" pitchFamily="34" charset="0"/>
              <a:cs typeface="Arial" panose="020B0604020202020204" pitchFamily="34" charset="0"/>
            </a:endParaRPr>
          </a:p>
        </p:txBody>
      </p:sp>
      <p:sp>
        <p:nvSpPr>
          <p:cNvPr id="4" name="Rounded Rectangle 3"/>
          <p:cNvSpPr/>
          <p:nvPr/>
        </p:nvSpPr>
        <p:spPr>
          <a:xfrm>
            <a:off x="608860" y="1406946"/>
            <a:ext cx="8059565" cy="1013942"/>
          </a:xfrm>
          <a:prstGeom prst="roundRect">
            <a:avLst/>
          </a:prstGeom>
          <a:solidFill>
            <a:srgbClr val="BDDEFF"/>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sz="2000" dirty="0" smtClean="0">
                <a:solidFill>
                  <a:srgbClr val="2D5EC1"/>
                </a:solidFill>
              </a:rPr>
              <a:t>1-</a:t>
            </a:r>
            <a:r>
              <a:rPr lang="en-US" sz="2000" dirty="0" smtClean="0">
                <a:solidFill>
                  <a:srgbClr val="FF0000"/>
                </a:solidFill>
              </a:rPr>
              <a:t> Financial </a:t>
            </a:r>
            <a:r>
              <a:rPr lang="en-US" sz="2000" dirty="0">
                <a:solidFill>
                  <a:srgbClr val="FF0000"/>
                </a:solidFill>
              </a:rPr>
              <a:t>&amp; advisory support for investments </a:t>
            </a:r>
            <a:endParaRPr lang="en-US" sz="2000" dirty="0" smtClean="0">
              <a:solidFill>
                <a:srgbClr val="FF0000"/>
              </a:solidFill>
            </a:endParaRPr>
          </a:p>
          <a:p>
            <a:pPr algn="ctr">
              <a:lnSpc>
                <a:spcPct val="150000"/>
              </a:lnSpc>
            </a:pPr>
            <a:r>
              <a:rPr lang="en-US" sz="2000" dirty="0" smtClean="0">
                <a:solidFill>
                  <a:srgbClr val="2D5EC1"/>
                </a:solidFill>
              </a:rPr>
              <a:t>along </a:t>
            </a:r>
            <a:r>
              <a:rPr lang="en-US" sz="2000" dirty="0">
                <a:solidFill>
                  <a:srgbClr val="2D5EC1"/>
                </a:solidFill>
              </a:rPr>
              <a:t>EU value chains</a:t>
            </a:r>
          </a:p>
          <a:p>
            <a:pPr algn="just"/>
            <a:endParaRPr lang="en-US" sz="600" dirty="0">
              <a:solidFill>
                <a:srgbClr val="3E6FD2"/>
              </a:solidFill>
            </a:endParaRPr>
          </a:p>
          <a:p>
            <a:pPr algn="just"/>
            <a:endParaRPr lang="en-US" sz="600" dirty="0">
              <a:solidFill>
                <a:srgbClr val="3E6FD2"/>
              </a:solidFill>
            </a:endParaRPr>
          </a:p>
        </p:txBody>
      </p:sp>
      <p:sp>
        <p:nvSpPr>
          <p:cNvPr id="5" name="Rounded Rectangle 4"/>
          <p:cNvSpPr/>
          <p:nvPr/>
        </p:nvSpPr>
        <p:spPr>
          <a:xfrm>
            <a:off x="608860" y="2603237"/>
            <a:ext cx="8059566" cy="2116546"/>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sz="2000" dirty="0">
                <a:solidFill>
                  <a:srgbClr val="2D5EC1"/>
                </a:solidFill>
              </a:rPr>
              <a:t>2- </a:t>
            </a:r>
            <a:r>
              <a:rPr lang="en-US" sz="2000" dirty="0">
                <a:solidFill>
                  <a:srgbClr val="FF0000"/>
                </a:solidFill>
              </a:rPr>
              <a:t>D</a:t>
            </a:r>
            <a:r>
              <a:rPr lang="en-US" sz="2000" dirty="0" smtClean="0">
                <a:solidFill>
                  <a:srgbClr val="FF0000"/>
                </a:solidFill>
              </a:rPr>
              <a:t>evelop</a:t>
            </a:r>
            <a:r>
              <a:rPr lang="en-US" sz="2000" dirty="0">
                <a:solidFill>
                  <a:srgbClr val="FF0000"/>
                </a:solidFill>
              </a:rPr>
              <a:t>, connect or make complementary use of testing and demonstration facilities </a:t>
            </a:r>
            <a:endParaRPr lang="en-US" sz="2000" dirty="0" smtClean="0">
              <a:solidFill>
                <a:srgbClr val="FF0000"/>
              </a:solidFill>
            </a:endParaRPr>
          </a:p>
          <a:p>
            <a:pPr algn="ctr">
              <a:lnSpc>
                <a:spcPct val="150000"/>
              </a:lnSpc>
            </a:pPr>
            <a:r>
              <a:rPr lang="en-US" sz="2000" dirty="0" smtClean="0">
                <a:solidFill>
                  <a:srgbClr val="2D5EC1"/>
                </a:solidFill>
              </a:rPr>
              <a:t>to </a:t>
            </a:r>
            <a:r>
              <a:rPr lang="en-US" sz="2000" dirty="0">
                <a:solidFill>
                  <a:srgbClr val="2D5EC1"/>
                </a:solidFill>
              </a:rPr>
              <a:t>accelerate market uptake and scale up of innovation </a:t>
            </a:r>
            <a:r>
              <a:rPr lang="en-US" sz="2000" dirty="0" smtClean="0">
                <a:solidFill>
                  <a:srgbClr val="2D5EC1"/>
                </a:solidFill>
              </a:rPr>
              <a:t>solutions </a:t>
            </a:r>
            <a:r>
              <a:rPr lang="en-US" sz="2000" dirty="0" smtClean="0">
                <a:solidFill>
                  <a:srgbClr val="2D5EC1"/>
                </a:solidFill>
              </a:rPr>
              <a:t>in </a:t>
            </a:r>
            <a:r>
              <a:rPr lang="en-US" sz="2000" dirty="0">
                <a:solidFill>
                  <a:srgbClr val="2D5EC1"/>
                </a:solidFill>
              </a:rPr>
              <a:t>shared </a:t>
            </a:r>
            <a:r>
              <a:rPr lang="en-US" sz="2000" dirty="0" smtClean="0">
                <a:solidFill>
                  <a:srgbClr val="2D5EC1"/>
                </a:solidFill>
              </a:rPr>
              <a:t>S3 </a:t>
            </a:r>
            <a:r>
              <a:rPr lang="en-US" sz="2000" dirty="0">
                <a:solidFill>
                  <a:srgbClr val="2D5EC1"/>
                </a:solidFill>
              </a:rPr>
              <a:t>priority areas.</a:t>
            </a:r>
          </a:p>
          <a:p>
            <a:pPr algn="ctr"/>
            <a:endParaRPr lang="en-US" sz="600" dirty="0">
              <a:solidFill>
                <a:srgbClr val="3E6FD2"/>
              </a:solidFill>
            </a:endParaRPr>
          </a:p>
        </p:txBody>
      </p:sp>
      <p:sp>
        <p:nvSpPr>
          <p:cNvPr id="6" name="Oval 5"/>
          <p:cNvSpPr/>
          <p:nvPr/>
        </p:nvSpPr>
        <p:spPr>
          <a:xfrm>
            <a:off x="107504" y="582767"/>
            <a:ext cx="1656184" cy="792088"/>
          </a:xfrm>
          <a:prstGeom prst="ellipse">
            <a:avLst/>
          </a:prstGeom>
          <a:solidFill>
            <a:schemeClr val="accent2">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kern="0" dirty="0">
                <a:solidFill>
                  <a:srgbClr val="FF0000"/>
                </a:solidFill>
                <a:latin typeface="Arial" panose="020B0604020202020204" pitchFamily="34" charset="0"/>
                <a:cs typeface="Arial" panose="020B0604020202020204" pitchFamily="34" charset="0"/>
              </a:rPr>
              <a:t>Support</a:t>
            </a:r>
            <a:endParaRPr lang="en-GB" sz="2000" kern="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4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1101" y="53881"/>
            <a:ext cx="8147248" cy="743279"/>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solidFill>
                  <a:srgbClr val="0F5494"/>
                </a:solidFill>
                <a:latin typeface="Arial" panose="020B0604020202020204" pitchFamily="34" charset="0"/>
                <a:cs typeface="Arial" panose="020B0604020202020204" pitchFamily="34" charset="0"/>
              </a:rPr>
              <a:t>Interregional Innovation Investments</a:t>
            </a:r>
          </a:p>
          <a:p>
            <a:pPr algn="ctr"/>
            <a:r>
              <a:rPr lang="en-GB" sz="2800" kern="0" dirty="0" smtClean="0">
                <a:solidFill>
                  <a:srgbClr val="3166CF"/>
                </a:solidFill>
                <a:latin typeface="Arial" panose="020B0604020202020204" pitchFamily="34" charset="0"/>
                <a:cs typeface="Arial" panose="020B0604020202020204" pitchFamily="34" charset="0"/>
              </a:rPr>
              <a:t> </a:t>
            </a:r>
            <a:r>
              <a:rPr lang="en-GB" sz="2800" kern="0" dirty="0" smtClean="0">
                <a:solidFill>
                  <a:srgbClr val="FF0000"/>
                </a:solidFill>
                <a:latin typeface="Arial" panose="020B0604020202020204" pitchFamily="34" charset="0"/>
                <a:cs typeface="Arial" panose="020B0604020202020204" pitchFamily="34" charset="0"/>
              </a:rPr>
              <a:t>Strand 2 </a:t>
            </a:r>
          </a:p>
          <a:p>
            <a:pPr algn="ctr"/>
            <a:r>
              <a:rPr lang="en-GB" sz="2400" dirty="0" smtClean="0">
                <a:solidFill>
                  <a:srgbClr val="2D5EC1"/>
                </a:solidFill>
              </a:rPr>
              <a:t>1 </a:t>
            </a:r>
            <a:r>
              <a:rPr lang="en-GB" sz="2400" dirty="0">
                <a:solidFill>
                  <a:srgbClr val="2D5EC1"/>
                </a:solidFill>
              </a:rPr>
              <a:t>- Analytical </a:t>
            </a:r>
            <a:r>
              <a:rPr lang="en-GB" sz="2400" dirty="0" smtClean="0">
                <a:solidFill>
                  <a:srgbClr val="2D5EC1"/>
                </a:solidFill>
              </a:rPr>
              <a:t>support</a:t>
            </a:r>
          </a:p>
          <a:p>
            <a:pPr algn="ctr"/>
            <a:endParaRPr lang="it-IT" sz="1800" dirty="0">
              <a:solidFill>
                <a:srgbClr val="FF0000"/>
              </a:solidFill>
            </a:endParaRPr>
          </a:p>
          <a:p>
            <a:pPr algn="ctr"/>
            <a:endParaRPr lang="en-GB" sz="2800" kern="0" dirty="0">
              <a:solidFill>
                <a:srgbClr val="3166CF"/>
              </a:solidFill>
              <a:latin typeface="Arial" panose="020B0604020202020204" pitchFamily="34" charset="0"/>
              <a:cs typeface="Arial" panose="020B0604020202020204" pitchFamily="34" charset="0"/>
            </a:endParaRPr>
          </a:p>
        </p:txBody>
      </p:sp>
      <p:sp>
        <p:nvSpPr>
          <p:cNvPr id="4" name="Rounded Rectangle 3"/>
          <p:cNvSpPr/>
          <p:nvPr/>
        </p:nvSpPr>
        <p:spPr>
          <a:xfrm>
            <a:off x="300297" y="1408016"/>
            <a:ext cx="8414071" cy="957672"/>
          </a:xfrm>
          <a:prstGeom prst="roundRect">
            <a:avLst/>
          </a:prstGeom>
          <a:solidFill>
            <a:srgbClr val="BDDEFF"/>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1800" dirty="0" smtClean="0">
                <a:solidFill>
                  <a:srgbClr val="FF0000"/>
                </a:solidFill>
              </a:rPr>
              <a:t>A. Mapping </a:t>
            </a:r>
            <a:r>
              <a:rPr lang="en-GB" sz="1800" dirty="0">
                <a:solidFill>
                  <a:srgbClr val="FF0000"/>
                </a:solidFill>
              </a:rPr>
              <a:t>of capacities </a:t>
            </a:r>
            <a:r>
              <a:rPr lang="en-GB" sz="1800" dirty="0">
                <a:solidFill>
                  <a:srgbClr val="3166CF"/>
                </a:solidFill>
              </a:rPr>
              <a:t>and opportunities in less developed regions to engage</a:t>
            </a:r>
            <a:r>
              <a:rPr lang="it-IT" sz="1800" dirty="0">
                <a:solidFill>
                  <a:srgbClr val="3166CF"/>
                </a:solidFill>
              </a:rPr>
              <a:t> </a:t>
            </a:r>
            <a:r>
              <a:rPr lang="en-GB" sz="1800" dirty="0">
                <a:solidFill>
                  <a:srgbClr val="3166CF"/>
                </a:solidFill>
              </a:rPr>
              <a:t>in global value chains </a:t>
            </a:r>
          </a:p>
        </p:txBody>
      </p:sp>
      <p:sp>
        <p:nvSpPr>
          <p:cNvPr id="5" name="Rounded Rectangle 4"/>
          <p:cNvSpPr/>
          <p:nvPr/>
        </p:nvSpPr>
        <p:spPr>
          <a:xfrm>
            <a:off x="541101" y="2316029"/>
            <a:ext cx="8461440" cy="962174"/>
          </a:xfrm>
          <a:prstGeom prst="roundRect">
            <a:avLst/>
          </a:prstGeom>
          <a:solidFill>
            <a:srgbClr val="FF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1800" dirty="0" smtClean="0">
                <a:solidFill>
                  <a:srgbClr val="FF0000"/>
                </a:solidFill>
              </a:rPr>
              <a:t>B. Strategic advisory </a:t>
            </a:r>
            <a:r>
              <a:rPr lang="en-GB" sz="1800" dirty="0" smtClean="0">
                <a:solidFill>
                  <a:srgbClr val="0070C0"/>
                </a:solidFill>
              </a:rPr>
              <a:t>to support </a:t>
            </a:r>
            <a:r>
              <a:rPr lang="en-GB" sz="1800" dirty="0" smtClean="0">
                <a:solidFill>
                  <a:srgbClr val="FF0000"/>
                </a:solidFill>
              </a:rPr>
              <a:t>innovation ecosystems </a:t>
            </a:r>
            <a:r>
              <a:rPr lang="en-GB" sz="1800" dirty="0" smtClean="0">
                <a:solidFill>
                  <a:srgbClr val="3166CF"/>
                </a:solidFill>
              </a:rPr>
              <a:t>and innovation</a:t>
            </a:r>
            <a:r>
              <a:rPr lang="it-IT" sz="1800" dirty="0" smtClean="0">
                <a:solidFill>
                  <a:srgbClr val="3166CF"/>
                </a:solidFill>
              </a:rPr>
              <a:t> i</a:t>
            </a:r>
            <a:r>
              <a:rPr lang="en-GB" sz="1800" dirty="0" smtClean="0">
                <a:solidFill>
                  <a:srgbClr val="3166CF"/>
                </a:solidFill>
              </a:rPr>
              <a:t>intermediaries</a:t>
            </a:r>
            <a:endParaRPr lang="it-IT" sz="1800" dirty="0">
              <a:solidFill>
                <a:srgbClr val="3166CF"/>
              </a:solidFill>
            </a:endParaRPr>
          </a:p>
        </p:txBody>
      </p:sp>
      <p:sp>
        <p:nvSpPr>
          <p:cNvPr id="6" name="Oval 5"/>
          <p:cNvSpPr/>
          <p:nvPr/>
        </p:nvSpPr>
        <p:spPr>
          <a:xfrm>
            <a:off x="179512" y="785958"/>
            <a:ext cx="1584176" cy="724806"/>
          </a:xfrm>
          <a:prstGeom prst="ellipse">
            <a:avLst/>
          </a:prstGeom>
          <a:solidFill>
            <a:schemeClr val="accent6">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spcAft>
                <a:spcPts val="1200"/>
              </a:spcAft>
              <a:buClr>
                <a:schemeClr val="tx1"/>
              </a:buClr>
              <a:buNone/>
            </a:pPr>
            <a:r>
              <a:rPr lang="en-US" sz="2400" dirty="0" smtClean="0">
                <a:solidFill>
                  <a:srgbClr val="FF0000"/>
                </a:solidFill>
                <a:latin typeface="Arial" panose="020B0604020202020204" pitchFamily="34" charset="0"/>
                <a:cs typeface="Arial" panose="020B0604020202020204" pitchFamily="34" charset="0"/>
              </a:rPr>
              <a:t>What</a:t>
            </a:r>
            <a:endParaRPr lang="en-US" sz="2400" dirty="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274278" y="3660807"/>
            <a:ext cx="8414071" cy="912514"/>
          </a:xfrm>
          <a:prstGeom prst="roundRect">
            <a:avLst/>
          </a:prstGeom>
          <a:solidFill>
            <a:srgbClr val="BDDEFF"/>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lgn="just">
              <a:buFont typeface="+mj-lt"/>
              <a:buAutoNum type="alphaUcPeriod"/>
            </a:pPr>
            <a:r>
              <a:rPr lang="en-GB" sz="1800" dirty="0">
                <a:solidFill>
                  <a:srgbClr val="3166CF"/>
                </a:solidFill>
              </a:rPr>
              <a:t>Activities aimed at </a:t>
            </a:r>
            <a:r>
              <a:rPr lang="en-GB" sz="1800" dirty="0">
                <a:solidFill>
                  <a:srgbClr val="FF0000"/>
                </a:solidFill>
              </a:rPr>
              <a:t>developing capacity </a:t>
            </a:r>
            <a:r>
              <a:rPr lang="en-GB" sz="1800" dirty="0">
                <a:solidFill>
                  <a:srgbClr val="3166CF"/>
                </a:solidFill>
              </a:rPr>
              <a:t>to engage in international </a:t>
            </a:r>
            <a:r>
              <a:rPr lang="en-GB" sz="1800" dirty="0" smtClean="0">
                <a:solidFill>
                  <a:srgbClr val="3166CF"/>
                </a:solidFill>
              </a:rPr>
              <a:t>activities</a:t>
            </a:r>
            <a:endParaRPr lang="it-IT" sz="1800" dirty="0">
              <a:solidFill>
                <a:srgbClr val="3166CF"/>
              </a:solidFill>
            </a:endParaRPr>
          </a:p>
        </p:txBody>
      </p:sp>
      <p:sp>
        <p:nvSpPr>
          <p:cNvPr id="9" name="Rounded Rectangle 8"/>
          <p:cNvSpPr/>
          <p:nvPr/>
        </p:nvSpPr>
        <p:spPr>
          <a:xfrm>
            <a:off x="613108" y="4476814"/>
            <a:ext cx="8389432" cy="864096"/>
          </a:xfrm>
          <a:prstGeom prst="roundRect">
            <a:avLst/>
          </a:prstGeom>
          <a:solidFill>
            <a:srgbClr val="FF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GB" sz="2000" dirty="0" smtClean="0">
                <a:solidFill>
                  <a:srgbClr val="3166CF"/>
                </a:solidFill>
              </a:rPr>
              <a:t>B. </a:t>
            </a:r>
            <a:r>
              <a:rPr lang="en-GB" sz="1800" dirty="0" smtClean="0">
                <a:solidFill>
                  <a:srgbClr val="FF0000"/>
                </a:solidFill>
              </a:rPr>
              <a:t>Building </a:t>
            </a:r>
            <a:r>
              <a:rPr lang="en-GB" sz="1800" dirty="0">
                <a:solidFill>
                  <a:srgbClr val="FF0000"/>
                </a:solidFill>
              </a:rPr>
              <a:t>international networks </a:t>
            </a:r>
            <a:r>
              <a:rPr lang="en-GB" sz="1800" dirty="0">
                <a:solidFill>
                  <a:srgbClr val="3166CF"/>
                </a:solidFill>
              </a:rPr>
              <a:t>and </a:t>
            </a:r>
            <a:r>
              <a:rPr lang="en-GB" sz="1800" dirty="0">
                <a:solidFill>
                  <a:srgbClr val="3166CF"/>
                </a:solidFill>
              </a:rPr>
              <a:t>contacts to </a:t>
            </a:r>
            <a:r>
              <a:rPr lang="en-GB" sz="1800" dirty="0">
                <a:solidFill>
                  <a:srgbClr val="3166CF"/>
                </a:solidFill>
              </a:rPr>
              <a:t>explore common opportunities</a:t>
            </a:r>
            <a:endParaRPr lang="it-IT" sz="1800" dirty="0">
              <a:solidFill>
                <a:srgbClr val="3166CF"/>
              </a:solidFill>
            </a:endParaRPr>
          </a:p>
        </p:txBody>
      </p:sp>
      <p:sp>
        <p:nvSpPr>
          <p:cNvPr id="10" name="Rectangle 9"/>
          <p:cNvSpPr/>
          <p:nvPr/>
        </p:nvSpPr>
        <p:spPr>
          <a:xfrm>
            <a:off x="1301133" y="3251412"/>
            <a:ext cx="6941375" cy="461665"/>
          </a:xfrm>
          <a:prstGeom prst="rect">
            <a:avLst/>
          </a:prstGeom>
        </p:spPr>
        <p:txBody>
          <a:bodyPr wrap="square">
            <a:spAutoFit/>
          </a:bodyPr>
          <a:lstStyle/>
          <a:p>
            <a:pPr algn="ctr"/>
            <a:r>
              <a:rPr lang="en-GB" sz="2400" dirty="0" smtClean="0">
                <a:solidFill>
                  <a:srgbClr val="2D5EC1"/>
                </a:solidFill>
                <a:latin typeface="+mj-lt"/>
                <a:ea typeface="+mj-ea"/>
                <a:cs typeface="+mj-cs"/>
              </a:rPr>
              <a:t>2- Capacity building</a:t>
            </a:r>
            <a:endParaRPr lang="it-IT" sz="2400" dirty="0">
              <a:solidFill>
                <a:srgbClr val="2D5EC1"/>
              </a:solidFill>
              <a:latin typeface="+mj-lt"/>
              <a:ea typeface="+mj-ea"/>
              <a:cs typeface="+mj-cs"/>
            </a:endParaRPr>
          </a:p>
        </p:txBody>
      </p:sp>
      <p:sp>
        <p:nvSpPr>
          <p:cNvPr id="11" name="Rounded Rectangle 10"/>
          <p:cNvSpPr/>
          <p:nvPr/>
        </p:nvSpPr>
        <p:spPr>
          <a:xfrm>
            <a:off x="1" y="5793528"/>
            <a:ext cx="9144000" cy="947840"/>
          </a:xfrm>
          <a:prstGeom prst="roundRect">
            <a:avLst/>
          </a:prstGeom>
          <a:solidFill>
            <a:srgbClr val="BDDEFF"/>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1800" dirty="0">
                <a:solidFill>
                  <a:srgbClr val="3166CF"/>
                </a:solidFill>
              </a:rPr>
              <a:t>Implementation of </a:t>
            </a:r>
            <a:r>
              <a:rPr lang="en-GB" sz="1800" dirty="0">
                <a:solidFill>
                  <a:srgbClr val="FF0000"/>
                </a:solidFill>
              </a:rPr>
              <a:t>joint </a:t>
            </a:r>
            <a:r>
              <a:rPr lang="en-GB" sz="1800" dirty="0" smtClean="0">
                <a:solidFill>
                  <a:srgbClr val="FF0000"/>
                </a:solidFill>
              </a:rPr>
              <a:t>S3 innovation </a:t>
            </a:r>
            <a:r>
              <a:rPr lang="en-GB" sz="1800" dirty="0">
                <a:solidFill>
                  <a:srgbClr val="FF0000"/>
                </a:solidFill>
              </a:rPr>
              <a:t>investment projects </a:t>
            </a:r>
            <a:r>
              <a:rPr lang="en-GB" sz="1800" dirty="0" smtClean="0">
                <a:solidFill>
                  <a:srgbClr val="FF0000"/>
                </a:solidFill>
              </a:rPr>
              <a:t>involving </a:t>
            </a:r>
            <a:r>
              <a:rPr lang="en-GB" sz="1800" dirty="0" smtClean="0">
                <a:solidFill>
                  <a:srgbClr val="3166CF"/>
                </a:solidFill>
              </a:rPr>
              <a:t>ecosystems (research, business &amp; other ecosystem’s actors)</a:t>
            </a:r>
            <a:endParaRPr lang="it-IT" sz="1800" dirty="0">
              <a:solidFill>
                <a:srgbClr val="3166CF"/>
              </a:solidFill>
            </a:endParaRPr>
          </a:p>
        </p:txBody>
      </p:sp>
      <p:sp>
        <p:nvSpPr>
          <p:cNvPr id="12" name="Rectangle 11"/>
          <p:cNvSpPr/>
          <p:nvPr/>
        </p:nvSpPr>
        <p:spPr>
          <a:xfrm>
            <a:off x="2339752" y="5331863"/>
            <a:ext cx="5112568" cy="461665"/>
          </a:xfrm>
          <a:prstGeom prst="rect">
            <a:avLst/>
          </a:prstGeom>
        </p:spPr>
        <p:txBody>
          <a:bodyPr wrap="square">
            <a:spAutoFit/>
          </a:bodyPr>
          <a:lstStyle/>
          <a:p>
            <a:pPr marL="0" indent="0" algn="ctr">
              <a:buNone/>
            </a:pPr>
            <a:r>
              <a:rPr lang="en-GB" sz="2400" dirty="0">
                <a:solidFill>
                  <a:srgbClr val="2D5EC1"/>
                </a:solidFill>
                <a:latin typeface="+mj-lt"/>
                <a:ea typeface="+mj-ea"/>
                <a:cs typeface="+mj-cs"/>
              </a:rPr>
              <a:t>3 - Project implementation</a:t>
            </a:r>
            <a:endParaRPr lang="it-IT" sz="2400" dirty="0">
              <a:solidFill>
                <a:srgbClr val="2D5EC1"/>
              </a:solidFill>
              <a:latin typeface="+mj-lt"/>
              <a:ea typeface="+mj-ea"/>
              <a:cs typeface="+mj-cs"/>
            </a:endParaRPr>
          </a:p>
        </p:txBody>
      </p:sp>
    </p:spTree>
    <p:extLst>
      <p:ext uri="{BB962C8B-B14F-4D97-AF65-F5344CB8AC3E}">
        <p14:creationId xmlns:p14="http://schemas.microsoft.com/office/powerpoint/2010/main" val="118914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p:cNvPr>
          <p:cNvSpPr txBox="1"/>
          <p:nvPr/>
        </p:nvSpPr>
        <p:spPr>
          <a:xfrm>
            <a:off x="0" y="2460724"/>
            <a:ext cx="3995936" cy="4489819"/>
          </a:xfrm>
          <a:prstGeom prst="rect">
            <a:avLst/>
          </a:prstGeom>
          <a:noFill/>
        </p:spPr>
        <p:txBody>
          <a:bodyPr wrap="square">
            <a:spAutoFit/>
          </a:bodyPr>
          <a:lstStyle/>
          <a:p>
            <a:pPr>
              <a:defRPr/>
            </a:pPr>
            <a:r>
              <a:rPr lang="en-US" sz="1344" dirty="0">
                <a:solidFill>
                  <a:schemeClr val="bg2"/>
                </a:solidFill>
              </a:rPr>
              <a:t>Builds on Thematic Smart </a:t>
            </a:r>
            <a:r>
              <a:rPr lang="en-US" sz="1344" dirty="0" err="1">
                <a:solidFill>
                  <a:schemeClr val="bg2"/>
                </a:solidFill>
              </a:rPr>
              <a:t>Specialisation</a:t>
            </a:r>
            <a:r>
              <a:rPr lang="en-US" sz="1344" dirty="0">
                <a:solidFill>
                  <a:schemeClr val="bg2"/>
                </a:solidFill>
              </a:rPr>
              <a:t> Platforms and tests new ways to: </a:t>
            </a:r>
            <a:endParaRPr lang="en-US" sz="1344" dirty="0" smtClean="0">
              <a:solidFill>
                <a:schemeClr val="bg2"/>
              </a:solidFill>
            </a:endParaRPr>
          </a:p>
          <a:p>
            <a:pPr>
              <a:defRPr/>
            </a:pPr>
            <a:endParaRPr lang="en-US" sz="800" dirty="0">
              <a:solidFill>
                <a:schemeClr val="bg2"/>
              </a:solidFill>
            </a:endParaRPr>
          </a:p>
          <a:p>
            <a:pPr marL="164592" indent="-164592">
              <a:buFont typeface="Arial" panose="020B0604020202020204" pitchFamily="34" charset="0"/>
              <a:buChar char="•"/>
              <a:defRPr/>
            </a:pPr>
            <a:r>
              <a:rPr lang="en-US" sz="1400" dirty="0">
                <a:solidFill>
                  <a:srgbClr val="002060"/>
                </a:solidFill>
              </a:rPr>
              <a:t>Commercialize and scale-up </a:t>
            </a:r>
            <a:r>
              <a:rPr lang="en-US" sz="1400" b="0" dirty="0">
                <a:solidFill>
                  <a:srgbClr val="002060"/>
                </a:solidFill>
              </a:rPr>
              <a:t>interregional innovation projects that can create or reshape European value chains </a:t>
            </a:r>
            <a:endParaRPr lang="en-US" sz="1400" b="0" dirty="0" smtClean="0">
              <a:solidFill>
                <a:srgbClr val="002060"/>
              </a:solidFill>
            </a:endParaRPr>
          </a:p>
          <a:p>
            <a:pPr>
              <a:defRPr/>
            </a:pPr>
            <a:endParaRPr lang="en-US" sz="1400" b="0" dirty="0">
              <a:solidFill>
                <a:srgbClr val="002060"/>
              </a:solidFill>
            </a:endParaRPr>
          </a:p>
          <a:p>
            <a:pPr marL="164592" indent="-164592">
              <a:buFont typeface="Arial" panose="020B0604020202020204" pitchFamily="34" charset="0"/>
              <a:buChar char="•"/>
              <a:defRPr/>
            </a:pPr>
            <a:r>
              <a:rPr lang="en-US" sz="1400" b="0" dirty="0">
                <a:solidFill>
                  <a:srgbClr val="002060"/>
                </a:solidFill>
              </a:rPr>
              <a:t>Attract </a:t>
            </a:r>
            <a:r>
              <a:rPr lang="en-US" sz="1400" dirty="0">
                <a:solidFill>
                  <a:srgbClr val="002060"/>
                </a:solidFill>
              </a:rPr>
              <a:t>private investment</a:t>
            </a:r>
            <a:r>
              <a:rPr lang="en-US" sz="1400" b="0" dirty="0">
                <a:solidFill>
                  <a:srgbClr val="002060"/>
                </a:solidFill>
              </a:rPr>
              <a:t> for promising innovation </a:t>
            </a:r>
            <a:r>
              <a:rPr lang="en-US" sz="1400" b="0" dirty="0" smtClean="0">
                <a:solidFill>
                  <a:srgbClr val="002060"/>
                </a:solidFill>
              </a:rPr>
              <a:t>projects</a:t>
            </a:r>
          </a:p>
          <a:p>
            <a:pPr>
              <a:defRPr/>
            </a:pPr>
            <a:endParaRPr lang="en-US" sz="1400" b="0" dirty="0">
              <a:solidFill>
                <a:srgbClr val="002060"/>
              </a:solidFill>
            </a:endParaRPr>
          </a:p>
          <a:p>
            <a:pPr marL="164592" indent="-164592">
              <a:buFont typeface="Arial" panose="020B0604020202020204" pitchFamily="34" charset="0"/>
              <a:buChar char="•"/>
              <a:defRPr/>
            </a:pPr>
            <a:r>
              <a:rPr lang="en-US" sz="1400" b="0" dirty="0">
                <a:solidFill>
                  <a:srgbClr val="002060"/>
                </a:solidFill>
              </a:rPr>
              <a:t>Explore and strengthen </a:t>
            </a:r>
            <a:r>
              <a:rPr lang="en-US" sz="1400" dirty="0">
                <a:solidFill>
                  <a:srgbClr val="002060"/>
                </a:solidFill>
              </a:rPr>
              <a:t>synergies between different EU instruments </a:t>
            </a:r>
            <a:r>
              <a:rPr lang="en-US" sz="1400" b="0" dirty="0">
                <a:solidFill>
                  <a:srgbClr val="002060"/>
                </a:solidFill>
              </a:rPr>
              <a:t>(ESI funds, the Investment Plan, Horizon 2020, COSME)</a:t>
            </a:r>
          </a:p>
          <a:p>
            <a:pPr marL="164592" indent="-164592">
              <a:buFont typeface="Arial" panose="020B0604020202020204" pitchFamily="34" charset="0"/>
              <a:buChar char="•"/>
              <a:defRPr/>
            </a:pPr>
            <a:endParaRPr lang="en-US" sz="800" dirty="0">
              <a:solidFill>
                <a:schemeClr val="bg2"/>
              </a:solidFill>
            </a:endParaRPr>
          </a:p>
          <a:p>
            <a:pPr>
              <a:defRPr/>
            </a:pPr>
            <a:r>
              <a:rPr lang="en-US" sz="1536" dirty="0">
                <a:solidFill>
                  <a:srgbClr val="C00000"/>
                </a:solidFill>
              </a:rPr>
              <a:t>… showed gaps in the current EU </a:t>
            </a:r>
            <a:r>
              <a:rPr lang="en-US" sz="1536" dirty="0" err="1">
                <a:solidFill>
                  <a:srgbClr val="C00000"/>
                </a:solidFill>
              </a:rPr>
              <a:t>programmes</a:t>
            </a:r>
            <a:r>
              <a:rPr lang="en-US" sz="1536" dirty="0">
                <a:solidFill>
                  <a:srgbClr val="C00000"/>
                </a:solidFill>
              </a:rPr>
              <a:t> &amp; need for a different instrument to coordinate or join investments …</a:t>
            </a:r>
          </a:p>
        </p:txBody>
      </p:sp>
      <p:pic>
        <p:nvPicPr>
          <p:cNvPr id="327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43819"/>
            <a:ext cx="3708400" cy="131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143819"/>
            <a:ext cx="5004048" cy="527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ChangeArrowheads="1"/>
          </p:cNvSpPr>
          <p:nvPr/>
        </p:nvSpPr>
        <p:spPr bwMode="auto">
          <a:xfrm>
            <a:off x="172290" y="127323"/>
            <a:ext cx="896461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r>
              <a:rPr lang="en-GB" sz="2880" dirty="0">
                <a:solidFill>
                  <a:srgbClr val="0F5494"/>
                </a:solidFill>
                <a:latin typeface="Avenir"/>
                <a:ea typeface="Avenir"/>
                <a:cs typeface="Avenir"/>
              </a:rPr>
              <a:t>Pilot Action </a:t>
            </a:r>
            <a:endParaRPr lang="en-GB" sz="2880" dirty="0" smtClean="0">
              <a:solidFill>
                <a:srgbClr val="0F5494"/>
              </a:solidFill>
              <a:latin typeface="Avenir"/>
              <a:ea typeface="Avenir"/>
              <a:cs typeface="Avenir"/>
            </a:endParaRPr>
          </a:p>
          <a:p>
            <a:r>
              <a:rPr lang="en-GB" sz="2880" dirty="0" smtClean="0">
                <a:solidFill>
                  <a:srgbClr val="0F5494"/>
                </a:solidFill>
                <a:latin typeface="Avenir"/>
                <a:ea typeface="Avenir"/>
                <a:cs typeface="Avenir"/>
              </a:rPr>
              <a:t>Interregional </a:t>
            </a:r>
            <a:r>
              <a:rPr lang="en-GB" sz="2880" dirty="0">
                <a:solidFill>
                  <a:srgbClr val="0F5494"/>
                </a:solidFill>
                <a:latin typeface="Avenir"/>
                <a:ea typeface="Avenir"/>
                <a:cs typeface="Avenir"/>
              </a:rPr>
              <a:t>Innovation Investment Partnerships</a:t>
            </a:r>
            <a:endParaRPr lang="en-GB" altLang="en-US" sz="2880" dirty="0">
              <a:solidFill>
                <a:srgbClr val="0F5494"/>
              </a:solidFill>
              <a:latin typeface="Avenir"/>
              <a:ea typeface="Avenir"/>
              <a:cs typeface="Avenir"/>
            </a:endParaRPr>
          </a:p>
        </p:txBody>
      </p:sp>
    </p:spTree>
    <p:extLst>
      <p:ext uri="{BB962C8B-B14F-4D97-AF65-F5344CB8AC3E}">
        <p14:creationId xmlns:p14="http://schemas.microsoft.com/office/powerpoint/2010/main" val="208413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75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7718" y="188640"/>
            <a:ext cx="759665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solidFill>
                  <a:srgbClr val="0F5494"/>
                </a:solidFill>
                <a:latin typeface="Arial" panose="020B0604020202020204" pitchFamily="34" charset="0"/>
                <a:cs typeface="Arial" panose="020B0604020202020204" pitchFamily="34" charset="0"/>
              </a:rPr>
              <a:t>Interregional Innovation </a:t>
            </a:r>
            <a:r>
              <a:rPr lang="en-GB" kern="0" dirty="0" smtClean="0">
                <a:solidFill>
                  <a:srgbClr val="0F5494"/>
                </a:solidFill>
                <a:latin typeface="Arial" panose="020B0604020202020204" pitchFamily="34" charset="0"/>
                <a:cs typeface="Arial" panose="020B0604020202020204" pitchFamily="34" charset="0"/>
              </a:rPr>
              <a:t>Investments: </a:t>
            </a:r>
            <a:r>
              <a:rPr lang="en-GB" kern="0" dirty="0" smtClean="0">
                <a:solidFill>
                  <a:srgbClr val="0F5494"/>
                </a:solidFill>
                <a:latin typeface="Arial" panose="020B0604020202020204" pitchFamily="34" charset="0"/>
                <a:cs typeface="Arial" panose="020B0604020202020204" pitchFamily="34" charset="0"/>
              </a:rPr>
              <a:t>next steps  </a:t>
            </a:r>
            <a:endParaRPr lang="en-GB" kern="0" dirty="0">
              <a:solidFill>
                <a:srgbClr val="0F5494"/>
              </a:solidFill>
              <a:latin typeface="Arial" panose="020B0604020202020204" pitchFamily="34" charset="0"/>
              <a:cs typeface="Arial" panose="020B0604020202020204" pitchFamily="34" charset="0"/>
            </a:endParaRPr>
          </a:p>
        </p:txBody>
      </p:sp>
      <p:sp>
        <p:nvSpPr>
          <p:cNvPr id="4" name="Rounded Rectangle 3"/>
          <p:cNvSpPr/>
          <p:nvPr/>
        </p:nvSpPr>
        <p:spPr>
          <a:xfrm>
            <a:off x="995058" y="1484784"/>
            <a:ext cx="7632848" cy="1080120"/>
          </a:xfrm>
          <a:prstGeom prst="roundRect">
            <a:avLst/>
          </a:prstGeom>
          <a:solidFill>
            <a:srgbClr val="FF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400" dirty="0" smtClean="0">
                <a:solidFill>
                  <a:srgbClr val="3166CF"/>
                </a:solidFill>
                <a:latin typeface="Arial" panose="020B0604020202020204" pitchFamily="34" charset="0"/>
                <a:cs typeface="Arial" panose="020B0604020202020204" pitchFamily="34" charset="0"/>
              </a:rPr>
              <a:t>Consultation process:</a:t>
            </a:r>
          </a:p>
          <a:p>
            <a:pPr algn="ctr" defTabSz="457200" fontAlgn="auto">
              <a:spcBef>
                <a:spcPts val="0"/>
              </a:spcBef>
              <a:spcAft>
                <a:spcPts val="0"/>
              </a:spcAft>
            </a:pPr>
            <a:r>
              <a:rPr lang="en-US" sz="2400" dirty="0" smtClean="0">
                <a:solidFill>
                  <a:srgbClr val="3166CF"/>
                </a:solidFill>
                <a:latin typeface="Arial" panose="020B0604020202020204" pitchFamily="34" charset="0"/>
                <a:cs typeface="Arial" panose="020B0604020202020204" pitchFamily="34" charset="0"/>
              </a:rPr>
              <a:t>Launch </a:t>
            </a:r>
            <a:r>
              <a:rPr lang="en-US" sz="2400" dirty="0">
                <a:solidFill>
                  <a:srgbClr val="3166CF"/>
                </a:solidFill>
                <a:latin typeface="Arial" panose="020B0604020202020204" pitchFamily="34" charset="0"/>
                <a:cs typeface="Arial" panose="020B0604020202020204" pitchFamily="34" charset="0"/>
              </a:rPr>
              <a:t>work with </a:t>
            </a:r>
            <a:r>
              <a:rPr lang="en-US" sz="2400" dirty="0">
                <a:solidFill>
                  <a:srgbClr val="FF0000"/>
                </a:solidFill>
                <a:latin typeface="Arial" panose="020B0604020202020204" pitchFamily="34" charset="0"/>
                <a:cs typeface="Arial" panose="020B0604020202020204" pitchFamily="34" charset="0"/>
              </a:rPr>
              <a:t>broad consultation on </a:t>
            </a:r>
            <a:r>
              <a:rPr lang="en-US" sz="2400" dirty="0" smtClean="0">
                <a:solidFill>
                  <a:srgbClr val="FF0000"/>
                </a:solidFill>
                <a:latin typeface="Arial" panose="020B0604020202020204" pitchFamily="34" charset="0"/>
                <a:cs typeface="Arial" panose="020B0604020202020204" pitchFamily="34" charset="0"/>
              </a:rPr>
              <a:t>priorities</a:t>
            </a:r>
            <a:endParaRPr lang="en-GB" sz="2400" b="0" dirty="0"/>
          </a:p>
        </p:txBody>
      </p:sp>
      <p:sp>
        <p:nvSpPr>
          <p:cNvPr id="5" name="Rounded Rectangle 4"/>
          <p:cNvSpPr/>
          <p:nvPr/>
        </p:nvSpPr>
        <p:spPr>
          <a:xfrm>
            <a:off x="971600" y="2780928"/>
            <a:ext cx="7632848" cy="1800200"/>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spcAft>
                <a:spcPts val="600"/>
              </a:spcAft>
            </a:pPr>
            <a:r>
              <a:rPr lang="en-US" sz="2000" dirty="0">
                <a:solidFill>
                  <a:srgbClr val="3166CF"/>
                </a:solidFill>
                <a:latin typeface="Arial" panose="020B0604020202020204" pitchFamily="34" charset="0"/>
                <a:cs typeface="Arial" panose="020B0604020202020204" pitchFamily="34" charset="0"/>
              </a:rPr>
              <a:t>A</a:t>
            </a:r>
            <a:r>
              <a:rPr lang="en-US" sz="2000" dirty="0" smtClean="0">
                <a:solidFill>
                  <a:srgbClr val="3166CF"/>
                </a:solidFill>
                <a:latin typeface="Arial" panose="020B0604020202020204" pitchFamily="34" charset="0"/>
                <a:cs typeface="Arial" panose="020B0604020202020204" pitchFamily="34" charset="0"/>
              </a:rPr>
              <a:t> </a:t>
            </a:r>
            <a:r>
              <a:rPr lang="en-US" sz="2000" dirty="0">
                <a:solidFill>
                  <a:srgbClr val="3166CF"/>
                </a:solidFill>
                <a:latin typeface="Arial" panose="020B0604020202020204" pitchFamily="34" charset="0"/>
                <a:cs typeface="Arial" panose="020B0604020202020204" pitchFamily="34" charset="0"/>
              </a:rPr>
              <a:t>dedicated </a:t>
            </a:r>
            <a:r>
              <a:rPr lang="en-US" sz="2000" dirty="0">
                <a:solidFill>
                  <a:srgbClr val="FF0000"/>
                </a:solidFill>
                <a:latin typeface="Arial" panose="020B0604020202020204" pitchFamily="34" charset="0"/>
                <a:cs typeface="Arial" panose="020B0604020202020204" pitchFamily="34" charset="0"/>
              </a:rPr>
              <a:t>EXPERT </a:t>
            </a:r>
            <a:r>
              <a:rPr lang="en-US" sz="2000" dirty="0" smtClean="0">
                <a:solidFill>
                  <a:srgbClr val="FF0000"/>
                </a:solidFill>
                <a:latin typeface="Arial" panose="020B0604020202020204" pitchFamily="34" charset="0"/>
                <a:cs typeface="Arial" panose="020B0604020202020204" pitchFamily="34" charset="0"/>
              </a:rPr>
              <a:t>GROUP</a:t>
            </a:r>
            <a:r>
              <a:rPr lang="en-US" sz="2000" dirty="0" smtClean="0">
                <a:solidFill>
                  <a:srgbClr val="3166CF"/>
                </a:solidFill>
                <a:latin typeface="Arial" panose="020B0604020202020204" pitchFamily="34" charset="0"/>
                <a:cs typeface="Arial" panose="020B0604020202020204" pitchFamily="34" charset="0"/>
              </a:rPr>
              <a:t> will be established</a:t>
            </a:r>
            <a:endParaRPr lang="en-US" sz="2000" dirty="0">
              <a:solidFill>
                <a:srgbClr val="3166CF"/>
              </a:solidFill>
              <a:latin typeface="Arial" panose="020B0604020202020204" pitchFamily="34" charset="0"/>
              <a:cs typeface="Arial" panose="020B0604020202020204" pitchFamily="34" charset="0"/>
            </a:endParaRPr>
          </a:p>
          <a:p>
            <a:pPr algn="ctr">
              <a:lnSpc>
                <a:spcPct val="150000"/>
              </a:lnSpc>
              <a:spcAft>
                <a:spcPts val="600"/>
              </a:spcAft>
            </a:pPr>
            <a:r>
              <a:rPr lang="en-US" sz="2000" dirty="0">
                <a:solidFill>
                  <a:srgbClr val="3166CF"/>
                </a:solidFill>
                <a:latin typeface="Arial" panose="020B0604020202020204" pitchFamily="34" charset="0"/>
                <a:cs typeface="Arial" panose="020B0604020202020204" pitchFamily="34" charset="0"/>
              </a:rPr>
              <a:t>The group would be composed of a mix of representatives  from Member States/regions, other EU institutions, relevant  stakeholders and representatives of academia.</a:t>
            </a:r>
          </a:p>
        </p:txBody>
      </p:sp>
      <p:sp>
        <p:nvSpPr>
          <p:cNvPr id="6" name="Rounded Rectangle 5"/>
          <p:cNvSpPr/>
          <p:nvPr/>
        </p:nvSpPr>
        <p:spPr>
          <a:xfrm>
            <a:off x="287718" y="4797152"/>
            <a:ext cx="8748777" cy="1296144"/>
          </a:xfrm>
          <a:prstGeom prst="roundRect">
            <a:avLst/>
          </a:prstGeom>
          <a:solidFill>
            <a:schemeClr val="accent6">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spcAft>
                <a:spcPts val="600"/>
              </a:spcAft>
            </a:pPr>
            <a:r>
              <a:rPr lang="en-US" sz="2000" dirty="0" smtClean="0">
                <a:solidFill>
                  <a:srgbClr val="3166CF"/>
                </a:solidFill>
                <a:latin typeface="Arial" panose="020B0604020202020204" pitchFamily="34" charset="0"/>
                <a:cs typeface="Arial" panose="020B0604020202020204" pitchFamily="34" charset="0"/>
              </a:rPr>
              <a:t>MISSION: to support </a:t>
            </a:r>
            <a:r>
              <a:rPr lang="en-US" sz="2000" dirty="0">
                <a:solidFill>
                  <a:srgbClr val="3166CF"/>
                </a:solidFill>
                <a:latin typeface="Arial" panose="020B0604020202020204" pitchFamily="34" charset="0"/>
                <a:cs typeface="Arial" panose="020B0604020202020204" pitchFamily="34" charset="0"/>
              </a:rPr>
              <a:t>the Commission in defining a</a:t>
            </a:r>
            <a:r>
              <a:rPr lang="en-US" sz="2000" dirty="0">
                <a:solidFill>
                  <a:srgbClr val="FF0000"/>
                </a:solidFill>
                <a:latin typeface="Arial" panose="020B0604020202020204" pitchFamily="34" charset="0"/>
                <a:cs typeface="Arial" panose="020B0604020202020204" pitchFamily="34" charset="0"/>
              </a:rPr>
              <a:t> </a:t>
            </a:r>
            <a:endParaRPr lang="en-US" sz="2000" dirty="0" smtClean="0">
              <a:solidFill>
                <a:srgbClr val="FF0000"/>
              </a:solidFill>
              <a:latin typeface="Arial" panose="020B0604020202020204" pitchFamily="34" charset="0"/>
              <a:cs typeface="Arial" panose="020B0604020202020204" pitchFamily="34" charset="0"/>
            </a:endParaRPr>
          </a:p>
          <a:p>
            <a:pPr algn="ctr">
              <a:lnSpc>
                <a:spcPct val="150000"/>
              </a:lnSpc>
              <a:spcAft>
                <a:spcPts val="600"/>
              </a:spcAft>
            </a:pPr>
            <a:r>
              <a:rPr lang="en-US" sz="2000" dirty="0" smtClean="0">
                <a:solidFill>
                  <a:srgbClr val="FF0000"/>
                </a:solidFill>
                <a:latin typeface="Arial" panose="020B0604020202020204" pitchFamily="34" charset="0"/>
                <a:cs typeface="Arial" panose="020B0604020202020204" pitchFamily="34" charset="0"/>
              </a:rPr>
              <a:t>long-term </a:t>
            </a:r>
            <a:r>
              <a:rPr lang="en-US" sz="2000" dirty="0">
                <a:solidFill>
                  <a:srgbClr val="FF0000"/>
                </a:solidFill>
                <a:latin typeface="Arial" panose="020B0604020202020204" pitchFamily="34" charset="0"/>
                <a:cs typeface="Arial" panose="020B0604020202020204" pitchFamily="34" charset="0"/>
              </a:rPr>
              <a:t>work </a:t>
            </a:r>
            <a:r>
              <a:rPr lang="en-US" sz="2000" dirty="0" err="1">
                <a:solidFill>
                  <a:srgbClr val="FF0000"/>
                </a:solidFill>
                <a:latin typeface="Arial" panose="020B0604020202020204" pitchFamily="34" charset="0"/>
                <a:cs typeface="Arial" panose="020B0604020202020204" pitchFamily="34" charset="0"/>
              </a:rPr>
              <a:t>programme</a:t>
            </a:r>
            <a:r>
              <a:rPr lang="en-US" sz="2000" dirty="0">
                <a:solidFill>
                  <a:srgbClr val="FF0000"/>
                </a:solidFill>
                <a:latin typeface="Arial" panose="020B0604020202020204" pitchFamily="34" charset="0"/>
                <a:cs typeface="Arial" panose="020B0604020202020204" pitchFamily="34" charset="0"/>
              </a:rPr>
              <a:t> </a:t>
            </a:r>
            <a:r>
              <a:rPr lang="en-US" sz="2000" dirty="0" smtClean="0">
                <a:solidFill>
                  <a:srgbClr val="3166CF"/>
                </a:solidFill>
                <a:latin typeface="Arial" panose="020B0604020202020204" pitchFamily="34" charset="0"/>
                <a:cs typeface="Arial" panose="020B0604020202020204" pitchFamily="34" charset="0"/>
              </a:rPr>
              <a:t>and </a:t>
            </a:r>
          </a:p>
          <a:p>
            <a:pPr algn="ctr">
              <a:lnSpc>
                <a:spcPct val="150000"/>
              </a:lnSpc>
              <a:spcAft>
                <a:spcPts val="600"/>
              </a:spcAft>
            </a:pPr>
            <a:r>
              <a:rPr lang="en-US" sz="2000" dirty="0" smtClean="0">
                <a:solidFill>
                  <a:srgbClr val="FF0000"/>
                </a:solidFill>
                <a:latin typeface="Arial" panose="020B0604020202020204" pitchFamily="34" charset="0"/>
                <a:cs typeface="Arial" panose="020B0604020202020204" pitchFamily="34" charset="0"/>
              </a:rPr>
              <a:t>calls </a:t>
            </a:r>
            <a:r>
              <a:rPr lang="en-US" sz="2000" dirty="0">
                <a:solidFill>
                  <a:srgbClr val="FF0000"/>
                </a:solidFill>
                <a:latin typeface="Arial" panose="020B0604020202020204" pitchFamily="34" charset="0"/>
                <a:cs typeface="Arial" panose="020B0604020202020204" pitchFamily="34" charset="0"/>
              </a:rPr>
              <a:t>matching EU priorities </a:t>
            </a:r>
            <a:r>
              <a:rPr lang="en-US" sz="2000" dirty="0">
                <a:solidFill>
                  <a:srgbClr val="3166CF"/>
                </a:solidFill>
                <a:latin typeface="Arial" panose="020B0604020202020204" pitchFamily="34" charset="0"/>
                <a:cs typeface="Arial" panose="020B0604020202020204" pitchFamily="34" charset="0"/>
              </a:rPr>
              <a:t>with</a:t>
            </a:r>
            <a:r>
              <a:rPr lang="en-US" sz="2000" dirty="0">
                <a:solidFill>
                  <a:srgbClr val="FF0000"/>
                </a:solidFill>
                <a:latin typeface="Arial" panose="020B0604020202020204" pitchFamily="34" charset="0"/>
                <a:cs typeface="Arial" panose="020B0604020202020204" pitchFamily="34" charset="0"/>
              </a:rPr>
              <a:t> </a:t>
            </a:r>
            <a:r>
              <a:rPr lang="en-US" sz="2000" dirty="0" smtClean="0">
                <a:solidFill>
                  <a:srgbClr val="FF0000"/>
                </a:solidFill>
                <a:latin typeface="Arial" panose="020B0604020202020204" pitchFamily="34" charset="0"/>
                <a:cs typeface="Arial" panose="020B0604020202020204" pitchFamily="34" charset="0"/>
              </a:rPr>
              <a:t>S3 strategies</a:t>
            </a:r>
            <a:r>
              <a:rPr lang="en-US" sz="2000" dirty="0">
                <a:solidFill>
                  <a:srgbClr val="3166C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1041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83768" y="210850"/>
            <a:ext cx="3960440" cy="1152128"/>
          </a:xfrm>
          <a:prstGeom prst="ellipse">
            <a:avLst/>
          </a:prstGeom>
          <a:solidFill>
            <a:srgbClr val="0F549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800" dirty="0" smtClean="0">
                <a:solidFill>
                  <a:schemeClr val="bg1"/>
                </a:solidFill>
              </a:rPr>
              <a:t>More</a:t>
            </a:r>
            <a:r>
              <a:rPr lang="en-IE" sz="1800" dirty="0" smtClean="0">
                <a:solidFill>
                  <a:srgbClr val="FF0000"/>
                </a:solidFill>
              </a:rPr>
              <a:t> </a:t>
            </a:r>
            <a:r>
              <a:rPr lang="en-IE" sz="1800" dirty="0" smtClean="0">
                <a:solidFill>
                  <a:schemeClr val="bg1"/>
                </a:solidFill>
              </a:rPr>
              <a:t>Synergies &amp; Complementarities</a:t>
            </a:r>
            <a:endParaRPr lang="en-IE" sz="1800" dirty="0">
              <a:solidFill>
                <a:schemeClr val="bg1"/>
              </a:solidFill>
            </a:endParaRPr>
          </a:p>
        </p:txBody>
      </p:sp>
      <p:sp>
        <p:nvSpPr>
          <p:cNvPr id="7" name="Rounded Rectangle 6"/>
          <p:cNvSpPr/>
          <p:nvPr/>
        </p:nvSpPr>
        <p:spPr>
          <a:xfrm>
            <a:off x="107504" y="1772816"/>
            <a:ext cx="8928992" cy="3960440"/>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solidFill>
                  <a:srgbClr val="FF0000"/>
                </a:solidFill>
              </a:rPr>
              <a:t>Strategic </a:t>
            </a:r>
            <a:r>
              <a:rPr lang="fr-BE" sz="1800" dirty="0" err="1" smtClean="0">
                <a:solidFill>
                  <a:srgbClr val="FF0000"/>
                </a:solidFill>
              </a:rPr>
              <a:t>Level</a:t>
            </a:r>
            <a:endParaRPr lang="fr-BE" sz="1800" dirty="0" smtClean="0">
              <a:solidFill>
                <a:srgbClr val="FF0000"/>
              </a:solidFill>
            </a:endParaRPr>
          </a:p>
          <a:p>
            <a:pPr lvl="1" algn="ctr">
              <a:lnSpc>
                <a:spcPct val="150000"/>
              </a:lnSpc>
              <a:spcBef>
                <a:spcPts val="192"/>
              </a:spcBef>
              <a:spcAft>
                <a:spcPts val="0"/>
              </a:spcAft>
              <a:buClr>
                <a:schemeClr val="tx1"/>
              </a:buClr>
            </a:pPr>
            <a:endParaRPr lang="en-GB" altLang="en-US" sz="800" kern="0" dirty="0" smtClean="0">
              <a:solidFill>
                <a:srgbClr val="0F5494"/>
              </a:solidFill>
              <a:cs typeface="Arial" charset="0"/>
            </a:endParaRPr>
          </a:p>
          <a:p>
            <a:pPr lvl="1" algn="ctr">
              <a:lnSpc>
                <a:spcPct val="150000"/>
              </a:lnSpc>
              <a:spcBef>
                <a:spcPts val="192"/>
              </a:spcBef>
              <a:spcAft>
                <a:spcPts val="0"/>
              </a:spcAft>
              <a:buClr>
                <a:schemeClr val="tx1"/>
              </a:buClr>
            </a:pPr>
            <a:r>
              <a:rPr lang="en-GB" altLang="en-US" sz="1600" kern="0" dirty="0" smtClean="0">
                <a:solidFill>
                  <a:srgbClr val="0F5494"/>
                </a:solidFill>
                <a:cs typeface="Arial" charset="0"/>
              </a:rPr>
              <a:t>Strategic </a:t>
            </a:r>
            <a:r>
              <a:rPr lang="en-GB" altLang="en-US" sz="1600" kern="0" dirty="0">
                <a:solidFill>
                  <a:srgbClr val="0F5494"/>
                </a:solidFill>
                <a:cs typeface="Arial" charset="0"/>
              </a:rPr>
              <a:t>planning process links Cohesion Policy to </a:t>
            </a:r>
            <a:r>
              <a:rPr lang="en-GB" altLang="en-US" sz="1600" kern="0" dirty="0" smtClean="0">
                <a:solidFill>
                  <a:srgbClr val="0F5494"/>
                </a:solidFill>
                <a:cs typeface="Arial" charset="0"/>
              </a:rPr>
              <a:t>EU Semester</a:t>
            </a:r>
            <a:r>
              <a:rPr lang="en-GB" altLang="en-US" sz="1600" kern="0" dirty="0">
                <a:solidFill>
                  <a:srgbClr val="0F5494"/>
                </a:solidFill>
                <a:cs typeface="Arial" charset="0"/>
              </a:rPr>
              <a:t>: </a:t>
            </a:r>
            <a:endParaRPr lang="en-GB" altLang="en-US" sz="1600" kern="0" dirty="0" smtClean="0">
              <a:solidFill>
                <a:srgbClr val="0F5494"/>
              </a:solidFill>
              <a:cs typeface="Arial" charset="0"/>
            </a:endParaRPr>
          </a:p>
          <a:p>
            <a:pPr marL="742950" lvl="1" indent="-285750" algn="ctr">
              <a:lnSpc>
                <a:spcPct val="150000"/>
              </a:lnSpc>
              <a:spcBef>
                <a:spcPts val="192"/>
              </a:spcBef>
              <a:spcAft>
                <a:spcPts val="0"/>
              </a:spcAft>
              <a:buClr>
                <a:schemeClr val="tx1"/>
              </a:buClr>
              <a:buFont typeface="Wingdings" panose="05000000000000000000" pitchFamily="2" charset="2"/>
              <a:buChar char="ü"/>
            </a:pPr>
            <a:r>
              <a:rPr lang="en-GB" altLang="en-US" sz="1600" kern="0" dirty="0" smtClean="0">
                <a:solidFill>
                  <a:srgbClr val="0F5494"/>
                </a:solidFill>
                <a:cs typeface="Arial" charset="0"/>
              </a:rPr>
              <a:t> </a:t>
            </a:r>
            <a:r>
              <a:rPr lang="en-GB" altLang="en-US" sz="1600" kern="0" dirty="0">
                <a:solidFill>
                  <a:srgbClr val="0F5494"/>
                </a:solidFill>
                <a:cs typeface="Arial" charset="0"/>
              </a:rPr>
              <a:t>Country Specific </a:t>
            </a:r>
            <a:r>
              <a:rPr lang="en-GB" altLang="en-US" sz="1600" kern="0" dirty="0" smtClean="0">
                <a:solidFill>
                  <a:srgbClr val="0F5494"/>
                </a:solidFill>
                <a:cs typeface="Arial" charset="0"/>
              </a:rPr>
              <a:t>Recommendations (CSR)</a:t>
            </a:r>
          </a:p>
          <a:p>
            <a:pPr marL="628650" lvl="1" indent="-171450" algn="ctr">
              <a:spcBef>
                <a:spcPts val="192"/>
              </a:spcBef>
              <a:spcAft>
                <a:spcPts val="0"/>
              </a:spcAft>
              <a:buClr>
                <a:schemeClr val="tx1"/>
              </a:buClr>
              <a:buFont typeface="Wingdings" panose="05000000000000000000" pitchFamily="2" charset="2"/>
              <a:buChar char="ü"/>
            </a:pPr>
            <a:endParaRPr lang="en-GB" altLang="en-US" sz="400" kern="0" dirty="0">
              <a:solidFill>
                <a:srgbClr val="0F5494"/>
              </a:solidFill>
              <a:cs typeface="Arial" charset="0"/>
            </a:endParaRPr>
          </a:p>
          <a:p>
            <a:pPr marL="742950" lvl="1" indent="-285750" algn="ctr">
              <a:spcBef>
                <a:spcPts val="192"/>
              </a:spcBef>
              <a:spcAft>
                <a:spcPts val="0"/>
              </a:spcAft>
              <a:buClr>
                <a:schemeClr val="tx1"/>
              </a:buClr>
              <a:buFont typeface="Wingdings" panose="05000000000000000000" pitchFamily="2" charset="2"/>
              <a:buChar char="ü"/>
            </a:pPr>
            <a:r>
              <a:rPr lang="en-GB" altLang="en-US" sz="1600" kern="0" dirty="0">
                <a:solidFill>
                  <a:srgbClr val="0F5494"/>
                </a:solidFill>
                <a:cs typeface="Arial" charset="0"/>
              </a:rPr>
              <a:t>Partnership Agreements for CPR programmes </a:t>
            </a:r>
            <a:endParaRPr lang="en-GB" altLang="en-US" sz="1600" kern="0" dirty="0" smtClean="0">
              <a:solidFill>
                <a:srgbClr val="0F5494"/>
              </a:solidFill>
              <a:cs typeface="Arial" charset="0"/>
            </a:endParaRPr>
          </a:p>
          <a:p>
            <a:pPr lvl="1" algn="ctr">
              <a:spcBef>
                <a:spcPts val="192"/>
              </a:spcBef>
              <a:spcAft>
                <a:spcPts val="0"/>
              </a:spcAft>
              <a:buClr>
                <a:schemeClr val="tx1"/>
              </a:buClr>
            </a:pPr>
            <a:r>
              <a:rPr lang="en-GB" altLang="en-US" sz="1600" kern="0" dirty="0" smtClean="0">
                <a:solidFill>
                  <a:srgbClr val="0F5494"/>
                </a:solidFill>
                <a:cs typeface="Arial" charset="0"/>
              </a:rPr>
              <a:t>have </a:t>
            </a:r>
            <a:r>
              <a:rPr lang="en-GB" altLang="en-US" sz="1600" kern="0" dirty="0">
                <a:solidFill>
                  <a:srgbClr val="0F5494"/>
                </a:solidFill>
                <a:cs typeface="Arial" charset="0"/>
              </a:rPr>
              <a:t>to </a:t>
            </a:r>
            <a:r>
              <a:rPr lang="en-GB" altLang="en-US" sz="1600" kern="0" dirty="0" smtClean="0">
                <a:solidFill>
                  <a:srgbClr val="0F5494"/>
                </a:solidFill>
                <a:cs typeface="Arial" charset="0"/>
              </a:rPr>
              <a:t>reflect </a:t>
            </a:r>
            <a:r>
              <a:rPr lang="en-GB" altLang="en-US" sz="1600" kern="0" dirty="0">
                <a:solidFill>
                  <a:srgbClr val="0F5494"/>
                </a:solidFill>
                <a:cs typeface="Arial" charset="0"/>
              </a:rPr>
              <a:t>CSR priorities </a:t>
            </a:r>
          </a:p>
          <a:p>
            <a:pPr lvl="1">
              <a:spcBef>
                <a:spcPts val="192"/>
              </a:spcBef>
              <a:spcAft>
                <a:spcPts val="0"/>
              </a:spcAft>
              <a:buClr>
                <a:schemeClr val="tx1"/>
              </a:buClr>
            </a:pPr>
            <a:endParaRPr lang="en-GB" altLang="en-US" sz="400" b="0" dirty="0" smtClean="0">
              <a:solidFill>
                <a:srgbClr val="0F5494"/>
              </a:solidFill>
              <a:cs typeface="Arial" charset="0"/>
            </a:endParaRPr>
          </a:p>
          <a:p>
            <a:pPr lvl="1">
              <a:spcBef>
                <a:spcPts val="192"/>
              </a:spcBef>
              <a:spcAft>
                <a:spcPts val="0"/>
              </a:spcAft>
              <a:buClr>
                <a:schemeClr val="tx1"/>
              </a:buClr>
            </a:pPr>
            <a:r>
              <a:rPr lang="en-GB" altLang="en-US" sz="1600" b="0" dirty="0" smtClean="0">
                <a:solidFill>
                  <a:srgbClr val="0F5494"/>
                </a:solidFill>
                <a:cs typeface="Arial" charset="0"/>
              </a:rPr>
              <a:t>PAs </a:t>
            </a:r>
            <a:r>
              <a:rPr lang="en-GB" altLang="en-US" sz="1600" b="0" dirty="0">
                <a:solidFill>
                  <a:srgbClr val="0F5494"/>
                </a:solidFill>
                <a:cs typeface="Arial" charset="0"/>
              </a:rPr>
              <a:t>and programmes to</a:t>
            </a:r>
            <a:r>
              <a:rPr lang="en-GB" altLang="en-US" sz="1600" b="0" kern="0" dirty="0">
                <a:solidFill>
                  <a:srgbClr val="0F5494"/>
                </a:solidFill>
                <a:cs typeface="Arial" charset="0"/>
              </a:rPr>
              <a:t> set out  complementarities with </a:t>
            </a:r>
            <a:endParaRPr lang="en-GB" altLang="en-US" sz="1600" b="0" kern="0" dirty="0" smtClean="0">
              <a:solidFill>
                <a:srgbClr val="0F5494"/>
              </a:solidFill>
              <a:cs typeface="Arial" charset="0"/>
            </a:endParaRPr>
          </a:p>
          <a:p>
            <a:pPr lvl="1">
              <a:spcBef>
                <a:spcPts val="192"/>
              </a:spcBef>
              <a:spcAft>
                <a:spcPts val="0"/>
              </a:spcAft>
              <a:buClr>
                <a:schemeClr val="tx1"/>
              </a:buClr>
            </a:pPr>
            <a:endParaRPr lang="en-GB" altLang="en-US" sz="1600" b="0" kern="0" dirty="0" smtClean="0">
              <a:solidFill>
                <a:srgbClr val="0F5494"/>
              </a:solidFill>
              <a:cs typeface="Arial" charset="0"/>
            </a:endParaRPr>
          </a:p>
          <a:p>
            <a:pPr marL="742950" lvl="1" indent="-285750">
              <a:spcBef>
                <a:spcPts val="192"/>
              </a:spcBef>
              <a:spcAft>
                <a:spcPts val="0"/>
              </a:spcAft>
              <a:buClr>
                <a:schemeClr val="tx1"/>
              </a:buClr>
              <a:buFont typeface="Arial" panose="020B0604020202020204" pitchFamily="34" charset="0"/>
              <a:buChar char="•"/>
            </a:pPr>
            <a:r>
              <a:rPr lang="en-GB" altLang="en-US" sz="1600" b="0" kern="0" dirty="0" smtClean="0">
                <a:solidFill>
                  <a:srgbClr val="0F5494"/>
                </a:solidFill>
                <a:cs typeface="Arial" charset="0"/>
              </a:rPr>
              <a:t>Horizon </a:t>
            </a:r>
            <a:r>
              <a:rPr lang="en-GB" altLang="en-US" sz="1600" b="0" kern="0" dirty="0">
                <a:solidFill>
                  <a:srgbClr val="0F5494"/>
                </a:solidFill>
                <a:cs typeface="Arial" charset="0"/>
              </a:rPr>
              <a:t>Europe, </a:t>
            </a:r>
            <a:endParaRPr lang="en-GB" altLang="en-US" sz="1600" b="0" kern="0" dirty="0" smtClean="0">
              <a:solidFill>
                <a:srgbClr val="0F5494"/>
              </a:solidFill>
              <a:cs typeface="Arial" charset="0"/>
            </a:endParaRPr>
          </a:p>
          <a:p>
            <a:pPr marL="742950" lvl="1" indent="-285750">
              <a:spcBef>
                <a:spcPts val="192"/>
              </a:spcBef>
              <a:spcAft>
                <a:spcPts val="0"/>
              </a:spcAft>
              <a:buClr>
                <a:schemeClr val="tx1"/>
              </a:buClr>
              <a:buFont typeface="Arial" panose="020B0604020202020204" pitchFamily="34" charset="0"/>
              <a:buChar char="•"/>
            </a:pPr>
            <a:r>
              <a:rPr lang="en-GB" altLang="en-US" sz="1600" b="0" kern="0" dirty="0" smtClean="0">
                <a:solidFill>
                  <a:srgbClr val="0F5494"/>
                </a:solidFill>
                <a:cs typeface="Arial" charset="0"/>
              </a:rPr>
              <a:t>Digital </a:t>
            </a:r>
            <a:r>
              <a:rPr lang="en-GB" altLang="en-US" sz="1600" b="0" kern="0" dirty="0">
                <a:solidFill>
                  <a:srgbClr val="0F5494"/>
                </a:solidFill>
                <a:cs typeface="Arial" charset="0"/>
              </a:rPr>
              <a:t>Europe, </a:t>
            </a:r>
            <a:endParaRPr lang="en-GB" altLang="en-US" sz="1600" b="0" kern="0" dirty="0" smtClean="0">
              <a:solidFill>
                <a:srgbClr val="0F5494"/>
              </a:solidFill>
              <a:cs typeface="Arial" charset="0"/>
            </a:endParaRPr>
          </a:p>
          <a:p>
            <a:pPr marL="742950" lvl="1" indent="-285750">
              <a:spcBef>
                <a:spcPts val="192"/>
              </a:spcBef>
              <a:spcAft>
                <a:spcPts val="0"/>
              </a:spcAft>
              <a:buClr>
                <a:schemeClr val="tx1"/>
              </a:buClr>
              <a:buFont typeface="Arial" panose="020B0604020202020204" pitchFamily="34" charset="0"/>
              <a:buChar char="•"/>
            </a:pPr>
            <a:r>
              <a:rPr lang="en-GB" altLang="en-US" sz="1600" b="0" kern="0" dirty="0" smtClean="0">
                <a:solidFill>
                  <a:srgbClr val="0F5494"/>
                </a:solidFill>
                <a:cs typeface="Arial" charset="0"/>
              </a:rPr>
              <a:t>Single </a:t>
            </a:r>
            <a:r>
              <a:rPr lang="en-GB" altLang="en-US" sz="1600" b="0" kern="0" dirty="0">
                <a:solidFill>
                  <a:srgbClr val="0F5494"/>
                </a:solidFill>
                <a:cs typeface="Arial" charset="0"/>
              </a:rPr>
              <a:t>Market Programme, </a:t>
            </a:r>
            <a:endParaRPr lang="en-GB" altLang="en-US" sz="1600" b="0" kern="0" dirty="0" smtClean="0">
              <a:solidFill>
                <a:srgbClr val="0F5494"/>
              </a:solidFill>
              <a:cs typeface="Arial" charset="0"/>
            </a:endParaRPr>
          </a:p>
          <a:p>
            <a:pPr marL="742950" lvl="1" indent="-285750">
              <a:spcBef>
                <a:spcPts val="192"/>
              </a:spcBef>
              <a:spcAft>
                <a:spcPts val="0"/>
              </a:spcAft>
              <a:buClr>
                <a:schemeClr val="tx1"/>
              </a:buClr>
              <a:buFont typeface="Arial" panose="020B0604020202020204" pitchFamily="34" charset="0"/>
              <a:buChar char="•"/>
            </a:pPr>
            <a:r>
              <a:rPr lang="en-GB" altLang="en-US" sz="1600" b="0" kern="0" dirty="0" smtClean="0">
                <a:solidFill>
                  <a:srgbClr val="0F5494"/>
                </a:solidFill>
                <a:cs typeface="Arial" charset="0"/>
              </a:rPr>
              <a:t>Connecting </a:t>
            </a:r>
            <a:r>
              <a:rPr lang="en-GB" altLang="en-US" sz="1600" b="0" kern="0" dirty="0">
                <a:solidFill>
                  <a:srgbClr val="0F5494"/>
                </a:solidFill>
                <a:cs typeface="Arial" charset="0"/>
              </a:rPr>
              <a:t>Europe Facilities, </a:t>
            </a:r>
            <a:endParaRPr lang="en-GB" altLang="en-US" sz="1600" b="0" kern="0" dirty="0" smtClean="0">
              <a:solidFill>
                <a:srgbClr val="0F5494"/>
              </a:solidFill>
              <a:cs typeface="Arial" charset="0"/>
            </a:endParaRPr>
          </a:p>
          <a:p>
            <a:pPr marL="742950" lvl="1" indent="-285750">
              <a:spcBef>
                <a:spcPts val="192"/>
              </a:spcBef>
              <a:spcAft>
                <a:spcPts val="0"/>
              </a:spcAft>
              <a:buClr>
                <a:schemeClr val="tx1"/>
              </a:buClr>
              <a:buFont typeface="Arial" panose="020B0604020202020204" pitchFamily="34" charset="0"/>
              <a:buChar char="•"/>
            </a:pPr>
            <a:r>
              <a:rPr lang="en-GB" altLang="en-US" sz="1600" b="0" kern="0" dirty="0" smtClean="0">
                <a:solidFill>
                  <a:srgbClr val="0F5494"/>
                </a:solidFill>
                <a:cs typeface="Arial" charset="0"/>
              </a:rPr>
              <a:t>EAFRD etc</a:t>
            </a:r>
            <a:r>
              <a:rPr lang="en-GB" altLang="en-US" sz="1600" b="0" kern="0" dirty="0">
                <a:solidFill>
                  <a:srgbClr val="0F5494"/>
                </a:solidFill>
                <a:cs typeface="Arial" charset="0"/>
              </a:rPr>
              <a:t>. </a:t>
            </a:r>
          </a:p>
          <a:p>
            <a:pPr algn="ctr" defTabSz="457200" fontAlgn="auto">
              <a:spcBef>
                <a:spcPts val="0"/>
              </a:spcBef>
              <a:spcAft>
                <a:spcPts val="0"/>
              </a:spcAft>
            </a:pPr>
            <a:endParaRPr lang="en-GB" sz="800" b="0" dirty="0">
              <a:solidFill>
                <a:srgbClr val="0F5494"/>
              </a:solidFill>
            </a:endParaRPr>
          </a:p>
        </p:txBody>
      </p:sp>
    </p:spTree>
    <p:extLst>
      <p:ext uri="{BB962C8B-B14F-4D97-AF65-F5344CB8AC3E}">
        <p14:creationId xmlns:p14="http://schemas.microsoft.com/office/powerpoint/2010/main" val="194792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548680"/>
            <a:ext cx="4320480" cy="461665"/>
          </a:xfrm>
          <a:prstGeom prst="rect">
            <a:avLst/>
          </a:prstGeom>
          <a:solidFill>
            <a:srgbClr val="FFFF00"/>
          </a:solidFill>
        </p:spPr>
        <p:txBody>
          <a:bodyPr wrap="square" rtlCol="0">
            <a:spAutoFit/>
          </a:bodyPr>
          <a:lstStyle/>
          <a:p>
            <a:pPr algn="ctr"/>
            <a:r>
              <a:rPr lang="fr-BE" sz="2400" dirty="0" err="1" smtClean="0">
                <a:solidFill>
                  <a:srgbClr val="0F5494"/>
                </a:solidFill>
              </a:rPr>
              <a:t>Cohesion</a:t>
            </a:r>
            <a:r>
              <a:rPr lang="fr-BE" sz="2400" dirty="0" smtClean="0">
                <a:solidFill>
                  <a:srgbClr val="0F5494"/>
                </a:solidFill>
              </a:rPr>
              <a:t> </a:t>
            </a:r>
            <a:r>
              <a:rPr lang="fr-BE" sz="2400" dirty="0" err="1" smtClean="0">
                <a:solidFill>
                  <a:srgbClr val="0F5494"/>
                </a:solidFill>
              </a:rPr>
              <a:t>policy</a:t>
            </a:r>
            <a:endParaRPr lang="en-GB" sz="2400" dirty="0" err="1" smtClean="0">
              <a:solidFill>
                <a:srgbClr val="0F5494"/>
              </a:solidFill>
            </a:endParaRPr>
          </a:p>
        </p:txBody>
      </p:sp>
      <p:sp>
        <p:nvSpPr>
          <p:cNvPr id="4" name="TextBox 3"/>
          <p:cNvSpPr txBox="1"/>
          <p:nvPr/>
        </p:nvSpPr>
        <p:spPr>
          <a:xfrm>
            <a:off x="5220072" y="564700"/>
            <a:ext cx="3456384" cy="461665"/>
          </a:xfrm>
          <a:prstGeom prst="rect">
            <a:avLst/>
          </a:prstGeom>
          <a:solidFill>
            <a:srgbClr val="BDDEFF"/>
          </a:solidFill>
        </p:spPr>
        <p:txBody>
          <a:bodyPr wrap="square" rtlCol="0">
            <a:spAutoFit/>
          </a:bodyPr>
          <a:lstStyle/>
          <a:p>
            <a:pPr algn="ctr"/>
            <a:r>
              <a:rPr lang="fr-BE" sz="2400" dirty="0" smtClean="0">
                <a:solidFill>
                  <a:srgbClr val="0F5494"/>
                </a:solidFill>
              </a:rPr>
              <a:t>Agricultural  </a:t>
            </a:r>
            <a:r>
              <a:rPr lang="fr-BE" sz="2400" dirty="0" err="1" smtClean="0">
                <a:solidFill>
                  <a:srgbClr val="0F5494"/>
                </a:solidFill>
              </a:rPr>
              <a:t>policy</a:t>
            </a:r>
            <a:endParaRPr lang="en-GB" sz="2400" dirty="0" err="1" smtClean="0">
              <a:solidFill>
                <a:srgbClr val="0F5494"/>
              </a:solidFill>
            </a:endParaRPr>
          </a:p>
        </p:txBody>
      </p:sp>
      <p:sp>
        <p:nvSpPr>
          <p:cNvPr id="5" name="Rounded Rectangle 4"/>
          <p:cNvSpPr/>
          <p:nvPr/>
        </p:nvSpPr>
        <p:spPr>
          <a:xfrm>
            <a:off x="467544" y="1268760"/>
            <a:ext cx="1440160" cy="1944216"/>
          </a:xfrm>
          <a:prstGeom prst="roundRect">
            <a:avLst/>
          </a:prstGeom>
          <a:solidFill>
            <a:schemeClr val="tx2">
              <a:lumMod val="40000"/>
              <a:lumOff val="6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400" dirty="0" err="1" smtClean="0"/>
              <a:t>European</a:t>
            </a:r>
            <a:r>
              <a:rPr lang="fr-BE" sz="1400" dirty="0" smtClean="0"/>
              <a:t> </a:t>
            </a:r>
            <a:r>
              <a:rPr lang="fr-BE" sz="1400" dirty="0" err="1" smtClean="0"/>
              <a:t>Regional</a:t>
            </a:r>
            <a:r>
              <a:rPr lang="fr-BE" sz="1400" dirty="0" smtClean="0"/>
              <a:t> </a:t>
            </a:r>
            <a:r>
              <a:rPr lang="fr-BE" sz="1400" dirty="0" err="1" smtClean="0"/>
              <a:t>Development</a:t>
            </a:r>
            <a:r>
              <a:rPr lang="fr-BE" sz="1400" dirty="0" smtClean="0"/>
              <a:t> </a:t>
            </a:r>
            <a:r>
              <a:rPr lang="fr-BE" sz="1400" dirty="0" err="1" smtClean="0"/>
              <a:t>Fund</a:t>
            </a:r>
            <a:r>
              <a:rPr lang="fr-BE" sz="1400" dirty="0" smtClean="0"/>
              <a:t> </a:t>
            </a:r>
          </a:p>
          <a:p>
            <a:pPr algn="ctr" defTabSz="457200" fontAlgn="auto">
              <a:spcBef>
                <a:spcPts val="0"/>
              </a:spcBef>
              <a:spcAft>
                <a:spcPts val="0"/>
              </a:spcAft>
            </a:pPr>
            <a:r>
              <a:rPr lang="fr-BE" sz="1400" dirty="0" smtClean="0"/>
              <a:t>(ERDF)</a:t>
            </a:r>
            <a:endParaRPr lang="en-GB" sz="1400" dirty="0"/>
          </a:p>
        </p:txBody>
      </p:sp>
      <p:sp>
        <p:nvSpPr>
          <p:cNvPr id="6" name="Rounded Rectangle 5"/>
          <p:cNvSpPr/>
          <p:nvPr/>
        </p:nvSpPr>
        <p:spPr>
          <a:xfrm>
            <a:off x="2051720" y="1268760"/>
            <a:ext cx="1338100" cy="1944216"/>
          </a:xfrm>
          <a:prstGeom prst="roundRect">
            <a:avLst/>
          </a:prstGeom>
          <a:solidFill>
            <a:schemeClr val="accent4">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400" dirty="0" err="1"/>
              <a:t>Cohesion</a:t>
            </a:r>
            <a:r>
              <a:rPr lang="fr-BE" sz="1400" dirty="0"/>
              <a:t> </a:t>
            </a:r>
            <a:r>
              <a:rPr lang="fr-BE" sz="1400" dirty="0" err="1" smtClean="0"/>
              <a:t>Fund</a:t>
            </a:r>
            <a:endParaRPr lang="fr-BE" sz="1400" dirty="0" smtClean="0"/>
          </a:p>
          <a:p>
            <a:pPr algn="ctr" defTabSz="457200" fontAlgn="auto">
              <a:spcBef>
                <a:spcPts val="0"/>
              </a:spcBef>
              <a:spcAft>
                <a:spcPts val="0"/>
              </a:spcAft>
            </a:pPr>
            <a:r>
              <a:rPr lang="fr-BE" sz="1400" dirty="0" smtClean="0"/>
              <a:t>(CF)</a:t>
            </a:r>
            <a:endParaRPr lang="en-GB" sz="1400" dirty="0"/>
          </a:p>
        </p:txBody>
      </p:sp>
      <p:sp>
        <p:nvSpPr>
          <p:cNvPr id="7" name="Rounded Rectangle 6"/>
          <p:cNvSpPr/>
          <p:nvPr/>
        </p:nvSpPr>
        <p:spPr>
          <a:xfrm>
            <a:off x="3635896" y="1268760"/>
            <a:ext cx="1368151" cy="1944216"/>
          </a:xfrm>
          <a:prstGeom prst="round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400" dirty="0" err="1"/>
              <a:t>European</a:t>
            </a:r>
            <a:r>
              <a:rPr lang="fr-BE" sz="1400" dirty="0"/>
              <a:t> social </a:t>
            </a:r>
            <a:r>
              <a:rPr lang="fr-BE" sz="1400" dirty="0" err="1" smtClean="0"/>
              <a:t>Fund</a:t>
            </a:r>
            <a:endParaRPr lang="fr-BE" sz="1400" dirty="0" smtClean="0"/>
          </a:p>
          <a:p>
            <a:pPr algn="ctr" defTabSz="457200" fontAlgn="auto">
              <a:spcBef>
                <a:spcPts val="0"/>
              </a:spcBef>
              <a:spcAft>
                <a:spcPts val="0"/>
              </a:spcAft>
            </a:pPr>
            <a:r>
              <a:rPr lang="fr-BE" sz="1400" dirty="0" smtClean="0"/>
              <a:t>(ESF+)</a:t>
            </a:r>
            <a:endParaRPr lang="en-GB" sz="1400" dirty="0"/>
          </a:p>
        </p:txBody>
      </p:sp>
      <p:sp>
        <p:nvSpPr>
          <p:cNvPr id="8" name="Rounded Rectangle 7"/>
          <p:cNvSpPr/>
          <p:nvPr/>
        </p:nvSpPr>
        <p:spPr>
          <a:xfrm>
            <a:off x="5580112" y="1279853"/>
            <a:ext cx="1512168" cy="1944216"/>
          </a:xfrm>
          <a:prstGeom prst="roundRect">
            <a:avLst/>
          </a:prstGeom>
          <a:solidFill>
            <a:schemeClr val="tx2">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400" dirty="0" err="1"/>
              <a:t>European</a:t>
            </a:r>
            <a:r>
              <a:rPr lang="fr-BE" sz="1400" dirty="0"/>
              <a:t> Agriculture </a:t>
            </a:r>
            <a:r>
              <a:rPr lang="fr-BE" sz="1400" dirty="0" err="1"/>
              <a:t>Fund</a:t>
            </a:r>
            <a:r>
              <a:rPr lang="fr-BE" sz="1400" dirty="0"/>
              <a:t> </a:t>
            </a:r>
            <a:endParaRPr lang="fr-BE" sz="1400" dirty="0" smtClean="0"/>
          </a:p>
          <a:p>
            <a:pPr algn="ctr" defTabSz="457200" fontAlgn="auto">
              <a:spcBef>
                <a:spcPts val="0"/>
              </a:spcBef>
              <a:spcAft>
                <a:spcPts val="0"/>
              </a:spcAft>
            </a:pPr>
            <a:r>
              <a:rPr lang="fr-BE" sz="1400" dirty="0" smtClean="0"/>
              <a:t>for </a:t>
            </a:r>
          </a:p>
          <a:p>
            <a:pPr algn="ctr" defTabSz="457200" fontAlgn="auto">
              <a:spcBef>
                <a:spcPts val="0"/>
              </a:spcBef>
              <a:spcAft>
                <a:spcPts val="0"/>
              </a:spcAft>
            </a:pPr>
            <a:r>
              <a:rPr lang="fr-BE" sz="1400" dirty="0" smtClean="0"/>
              <a:t>Rural </a:t>
            </a:r>
            <a:r>
              <a:rPr lang="fr-BE" sz="1400" dirty="0" err="1" smtClean="0"/>
              <a:t>Development</a:t>
            </a:r>
            <a:endParaRPr lang="en-GB" sz="1400" dirty="0"/>
          </a:p>
        </p:txBody>
      </p:sp>
      <p:sp>
        <p:nvSpPr>
          <p:cNvPr id="9" name="Rounded Rectangle 8"/>
          <p:cNvSpPr/>
          <p:nvPr/>
        </p:nvSpPr>
        <p:spPr>
          <a:xfrm>
            <a:off x="7266348" y="1282691"/>
            <a:ext cx="1338100" cy="1944216"/>
          </a:xfrm>
          <a:prstGeom prst="roundRect">
            <a:avLst/>
          </a:prstGeom>
          <a:solidFill>
            <a:schemeClr val="accent2">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400" dirty="0" err="1"/>
              <a:t>European</a:t>
            </a:r>
            <a:r>
              <a:rPr lang="fr-BE" sz="1400" dirty="0"/>
              <a:t> Maritime and </a:t>
            </a:r>
            <a:r>
              <a:rPr lang="fr-BE" sz="1400" dirty="0" err="1"/>
              <a:t>Fisheries</a:t>
            </a:r>
            <a:r>
              <a:rPr lang="fr-BE" sz="1400" dirty="0"/>
              <a:t> </a:t>
            </a:r>
            <a:r>
              <a:rPr lang="fr-BE" sz="1400" dirty="0" err="1"/>
              <a:t>Fund</a:t>
            </a:r>
            <a:r>
              <a:rPr lang="fr-BE" sz="1400" dirty="0"/>
              <a:t> </a:t>
            </a:r>
            <a:r>
              <a:rPr lang="fr-BE" sz="1400" dirty="0" smtClean="0"/>
              <a:t>(EMFF</a:t>
            </a:r>
            <a:r>
              <a:rPr lang="fr-BE" sz="1400" dirty="0"/>
              <a:t>)</a:t>
            </a:r>
            <a:endParaRPr lang="en-GB" sz="1400" dirty="0"/>
          </a:p>
        </p:txBody>
      </p:sp>
      <p:sp>
        <p:nvSpPr>
          <p:cNvPr id="10" name="Rectangle 9"/>
          <p:cNvSpPr/>
          <p:nvPr/>
        </p:nvSpPr>
        <p:spPr>
          <a:xfrm>
            <a:off x="467544" y="3789040"/>
            <a:ext cx="1368152" cy="504056"/>
          </a:xfrm>
          <a:prstGeom prst="rect">
            <a:avLst/>
          </a:prstGeom>
          <a:solidFill>
            <a:schemeClr val="tx1">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solidFill>
                  <a:schemeClr val="tx2"/>
                </a:solidFill>
              </a:rPr>
              <a:t>226,3 </a:t>
            </a:r>
            <a:r>
              <a:rPr lang="fr-BE" sz="1800" dirty="0" err="1" smtClean="0">
                <a:solidFill>
                  <a:schemeClr val="tx2"/>
                </a:solidFill>
              </a:rPr>
              <a:t>Bln</a:t>
            </a:r>
            <a:r>
              <a:rPr lang="fr-BE" sz="1800" dirty="0" smtClean="0">
                <a:solidFill>
                  <a:schemeClr val="tx2"/>
                </a:solidFill>
              </a:rPr>
              <a:t> €</a:t>
            </a:r>
            <a:endParaRPr lang="en-GB" sz="1800" dirty="0">
              <a:solidFill>
                <a:schemeClr val="tx2"/>
              </a:solidFill>
            </a:endParaRPr>
          </a:p>
        </p:txBody>
      </p:sp>
      <p:sp>
        <p:nvSpPr>
          <p:cNvPr id="11" name="Rectangle 10"/>
          <p:cNvSpPr/>
          <p:nvPr/>
        </p:nvSpPr>
        <p:spPr>
          <a:xfrm>
            <a:off x="2051720" y="3789040"/>
            <a:ext cx="1338099" cy="504056"/>
          </a:xfrm>
          <a:prstGeom prst="rect">
            <a:avLst/>
          </a:prstGeom>
          <a:solidFill>
            <a:schemeClr val="tx1">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solidFill>
                  <a:schemeClr val="tx2"/>
                </a:solidFill>
              </a:rPr>
              <a:t>46,6 </a:t>
            </a:r>
            <a:endParaRPr lang="fr-BE" sz="1800" dirty="0" smtClean="0">
              <a:solidFill>
                <a:schemeClr val="tx2"/>
              </a:solidFill>
            </a:endParaRPr>
          </a:p>
          <a:p>
            <a:pPr algn="ctr" defTabSz="457200" fontAlgn="auto">
              <a:spcBef>
                <a:spcPts val="0"/>
              </a:spcBef>
              <a:spcAft>
                <a:spcPts val="0"/>
              </a:spcAft>
            </a:pPr>
            <a:r>
              <a:rPr lang="fr-BE" sz="1800" dirty="0" err="1" smtClean="0">
                <a:solidFill>
                  <a:schemeClr val="tx2"/>
                </a:solidFill>
              </a:rPr>
              <a:t>Bln</a:t>
            </a:r>
            <a:r>
              <a:rPr lang="fr-BE" sz="1800" dirty="0" smtClean="0">
                <a:solidFill>
                  <a:schemeClr val="tx2"/>
                </a:solidFill>
              </a:rPr>
              <a:t> </a:t>
            </a:r>
            <a:r>
              <a:rPr lang="fr-BE" sz="1800" dirty="0" smtClean="0">
                <a:solidFill>
                  <a:schemeClr val="tx2"/>
                </a:solidFill>
              </a:rPr>
              <a:t>€</a:t>
            </a:r>
            <a:endParaRPr lang="en-GB" sz="1800" dirty="0">
              <a:solidFill>
                <a:schemeClr val="tx2"/>
              </a:solidFill>
            </a:endParaRPr>
          </a:p>
        </p:txBody>
      </p:sp>
      <p:sp>
        <p:nvSpPr>
          <p:cNvPr id="12" name="Rectangle 11"/>
          <p:cNvSpPr/>
          <p:nvPr/>
        </p:nvSpPr>
        <p:spPr>
          <a:xfrm>
            <a:off x="3685628" y="3780408"/>
            <a:ext cx="1358853" cy="504056"/>
          </a:xfrm>
          <a:prstGeom prst="rect">
            <a:avLst/>
          </a:prstGeom>
          <a:solidFill>
            <a:schemeClr val="tx1">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a:solidFill>
                  <a:schemeClr val="tx2"/>
                </a:solidFill>
              </a:rPr>
              <a:t>101,1 </a:t>
            </a:r>
            <a:r>
              <a:rPr lang="fr-BE" sz="1800" dirty="0" err="1">
                <a:solidFill>
                  <a:schemeClr val="tx2"/>
                </a:solidFill>
              </a:rPr>
              <a:t>Bln</a:t>
            </a:r>
            <a:r>
              <a:rPr lang="fr-BE" sz="1800" dirty="0">
                <a:solidFill>
                  <a:schemeClr val="tx2"/>
                </a:solidFill>
              </a:rPr>
              <a:t> €</a:t>
            </a:r>
            <a:endParaRPr lang="en-GB" sz="1800" dirty="0">
              <a:solidFill>
                <a:schemeClr val="tx2"/>
              </a:solidFill>
            </a:endParaRPr>
          </a:p>
        </p:txBody>
      </p:sp>
      <p:sp>
        <p:nvSpPr>
          <p:cNvPr id="13" name="Rectangle 12"/>
          <p:cNvSpPr/>
          <p:nvPr/>
        </p:nvSpPr>
        <p:spPr>
          <a:xfrm>
            <a:off x="5652120" y="3780408"/>
            <a:ext cx="1368152" cy="504056"/>
          </a:xfrm>
          <a:prstGeom prst="rect">
            <a:avLst/>
          </a:prstGeom>
          <a:solidFill>
            <a:schemeClr val="tx1">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a:solidFill>
                  <a:schemeClr val="tx2"/>
                </a:solidFill>
              </a:rPr>
              <a:t>78,8 </a:t>
            </a:r>
            <a:r>
              <a:rPr lang="fr-BE" sz="1800" dirty="0" smtClean="0">
                <a:solidFill>
                  <a:schemeClr val="tx2"/>
                </a:solidFill>
              </a:rPr>
              <a:t>   </a:t>
            </a:r>
            <a:r>
              <a:rPr lang="fr-BE" sz="1800" dirty="0" err="1" smtClean="0">
                <a:solidFill>
                  <a:schemeClr val="tx2"/>
                </a:solidFill>
              </a:rPr>
              <a:t>Bln</a:t>
            </a:r>
            <a:r>
              <a:rPr lang="fr-BE" sz="1800" dirty="0" smtClean="0">
                <a:solidFill>
                  <a:schemeClr val="tx2"/>
                </a:solidFill>
              </a:rPr>
              <a:t> </a:t>
            </a:r>
            <a:r>
              <a:rPr lang="fr-BE" sz="1800" dirty="0">
                <a:solidFill>
                  <a:schemeClr val="tx2"/>
                </a:solidFill>
              </a:rPr>
              <a:t>€</a:t>
            </a:r>
            <a:endParaRPr lang="en-GB" sz="1800" dirty="0">
              <a:solidFill>
                <a:schemeClr val="tx2"/>
              </a:solidFill>
            </a:endParaRPr>
          </a:p>
        </p:txBody>
      </p:sp>
      <p:sp>
        <p:nvSpPr>
          <p:cNvPr id="14" name="Rectangle 13"/>
          <p:cNvSpPr/>
          <p:nvPr/>
        </p:nvSpPr>
        <p:spPr>
          <a:xfrm>
            <a:off x="7503350" y="3789040"/>
            <a:ext cx="864096" cy="504056"/>
          </a:xfrm>
          <a:prstGeom prst="rect">
            <a:avLst/>
          </a:prstGeom>
          <a:solidFill>
            <a:schemeClr val="tx1">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a:solidFill>
                  <a:schemeClr val="tx2"/>
                </a:solidFill>
              </a:rPr>
              <a:t>6,1</a:t>
            </a:r>
          </a:p>
          <a:p>
            <a:pPr algn="ctr" defTabSz="457200" fontAlgn="auto">
              <a:spcBef>
                <a:spcPts val="0"/>
              </a:spcBef>
              <a:spcAft>
                <a:spcPts val="0"/>
              </a:spcAft>
            </a:pPr>
            <a:r>
              <a:rPr lang="fr-BE" sz="1800" dirty="0" err="1">
                <a:solidFill>
                  <a:schemeClr val="tx2"/>
                </a:solidFill>
              </a:rPr>
              <a:t>Bln</a:t>
            </a:r>
            <a:r>
              <a:rPr lang="fr-BE" sz="1800" dirty="0">
                <a:solidFill>
                  <a:schemeClr val="tx2"/>
                </a:solidFill>
              </a:rPr>
              <a:t> €</a:t>
            </a:r>
            <a:endParaRPr lang="en-GB" sz="1800" dirty="0">
              <a:solidFill>
                <a:schemeClr val="tx2"/>
              </a:solidFill>
            </a:endParaRPr>
          </a:p>
        </p:txBody>
      </p:sp>
      <p:sp>
        <p:nvSpPr>
          <p:cNvPr id="15" name="Oval 14"/>
          <p:cNvSpPr/>
          <p:nvPr/>
        </p:nvSpPr>
        <p:spPr>
          <a:xfrm>
            <a:off x="1331640" y="4496889"/>
            <a:ext cx="2164160" cy="1010362"/>
          </a:xfrm>
          <a:prstGeom prst="ellipse">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200" dirty="0">
                <a:solidFill>
                  <a:schemeClr val="tx2"/>
                </a:solidFill>
              </a:rPr>
              <a:t>Of </a:t>
            </a:r>
            <a:r>
              <a:rPr lang="fr-BE" sz="1200" dirty="0" err="1">
                <a:solidFill>
                  <a:schemeClr val="tx2"/>
                </a:solidFill>
              </a:rPr>
              <a:t>which</a:t>
            </a:r>
            <a:r>
              <a:rPr lang="fr-BE" sz="1200" dirty="0">
                <a:solidFill>
                  <a:schemeClr val="tx2"/>
                </a:solidFill>
              </a:rPr>
              <a:t> </a:t>
            </a:r>
            <a:r>
              <a:rPr lang="fr-BE" sz="1200" dirty="0" smtClean="0">
                <a:solidFill>
                  <a:schemeClr val="tx2"/>
                </a:solidFill>
              </a:rPr>
              <a:t>11,2 </a:t>
            </a:r>
            <a:r>
              <a:rPr lang="fr-BE" sz="1200" dirty="0" err="1" smtClean="0">
                <a:solidFill>
                  <a:schemeClr val="tx2"/>
                </a:solidFill>
              </a:rPr>
              <a:t>Bln</a:t>
            </a:r>
            <a:r>
              <a:rPr lang="fr-BE" sz="1200" dirty="0" smtClean="0">
                <a:solidFill>
                  <a:schemeClr val="tx2"/>
                </a:solidFill>
              </a:rPr>
              <a:t> € for </a:t>
            </a:r>
            <a:r>
              <a:rPr lang="fr-BE" sz="1200" dirty="0" err="1" smtClean="0">
                <a:solidFill>
                  <a:schemeClr val="tx2"/>
                </a:solidFill>
              </a:rPr>
              <a:t>Connecting</a:t>
            </a:r>
            <a:r>
              <a:rPr lang="fr-BE" sz="1200" dirty="0" smtClean="0">
                <a:solidFill>
                  <a:schemeClr val="tx2"/>
                </a:solidFill>
              </a:rPr>
              <a:t> Europe </a:t>
            </a:r>
            <a:r>
              <a:rPr lang="fr-BE" sz="1200" dirty="0" err="1" smtClean="0">
                <a:solidFill>
                  <a:schemeClr val="tx2"/>
                </a:solidFill>
              </a:rPr>
              <a:t>Facilities</a:t>
            </a:r>
            <a:endParaRPr lang="en-GB" sz="1200" dirty="0">
              <a:solidFill>
                <a:schemeClr val="tx2"/>
              </a:solidFill>
            </a:endParaRPr>
          </a:p>
        </p:txBody>
      </p:sp>
      <p:sp>
        <p:nvSpPr>
          <p:cNvPr id="16" name="Oval 15"/>
          <p:cNvSpPr/>
          <p:nvPr/>
        </p:nvSpPr>
        <p:spPr>
          <a:xfrm>
            <a:off x="3685628" y="4499706"/>
            <a:ext cx="2073462" cy="1010362"/>
          </a:xfrm>
          <a:prstGeom prst="ellipse">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200" dirty="0">
                <a:solidFill>
                  <a:schemeClr val="tx2"/>
                </a:solidFill>
              </a:rPr>
              <a:t>Of </a:t>
            </a:r>
            <a:r>
              <a:rPr lang="fr-BE" sz="1200" dirty="0" err="1">
                <a:solidFill>
                  <a:schemeClr val="tx2"/>
                </a:solidFill>
              </a:rPr>
              <a:t>which</a:t>
            </a:r>
            <a:r>
              <a:rPr lang="fr-BE" sz="1200" dirty="0">
                <a:solidFill>
                  <a:schemeClr val="tx2"/>
                </a:solidFill>
              </a:rPr>
              <a:t> 1,1 </a:t>
            </a:r>
            <a:r>
              <a:rPr lang="fr-BE" sz="1200" dirty="0" err="1">
                <a:solidFill>
                  <a:schemeClr val="tx2"/>
                </a:solidFill>
              </a:rPr>
              <a:t>Bln</a:t>
            </a:r>
            <a:r>
              <a:rPr lang="fr-BE" sz="1200" dirty="0">
                <a:solidFill>
                  <a:schemeClr val="tx2"/>
                </a:solidFill>
              </a:rPr>
              <a:t> € for former </a:t>
            </a:r>
            <a:r>
              <a:rPr lang="fr-BE" sz="1200" dirty="0" err="1">
                <a:solidFill>
                  <a:schemeClr val="tx2"/>
                </a:solidFill>
              </a:rPr>
              <a:t>Health</a:t>
            </a:r>
            <a:r>
              <a:rPr lang="fr-BE" sz="1200" dirty="0">
                <a:solidFill>
                  <a:schemeClr val="tx2"/>
                </a:solidFill>
              </a:rPr>
              <a:t> </a:t>
            </a:r>
            <a:r>
              <a:rPr lang="fr-BE" sz="1200" dirty="0" smtClean="0">
                <a:solidFill>
                  <a:schemeClr val="tx2"/>
                </a:solidFill>
              </a:rPr>
              <a:t>&amp; </a:t>
            </a:r>
            <a:r>
              <a:rPr lang="fr-BE" sz="1200" dirty="0" err="1">
                <a:solidFill>
                  <a:schemeClr val="tx2"/>
                </a:solidFill>
              </a:rPr>
              <a:t>Easi</a:t>
            </a:r>
            <a:r>
              <a:rPr lang="fr-BE" sz="1200" dirty="0">
                <a:solidFill>
                  <a:schemeClr val="tx2"/>
                </a:solidFill>
              </a:rPr>
              <a:t> </a:t>
            </a:r>
            <a:endParaRPr lang="en-GB" sz="1200" dirty="0">
              <a:solidFill>
                <a:schemeClr val="tx2"/>
              </a:solidFill>
            </a:endParaRPr>
          </a:p>
        </p:txBody>
      </p:sp>
    </p:spTree>
    <p:extLst>
      <p:ext uri="{BB962C8B-B14F-4D97-AF65-F5344CB8AC3E}">
        <p14:creationId xmlns:p14="http://schemas.microsoft.com/office/powerpoint/2010/main" val="3052614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735796" y="332656"/>
            <a:ext cx="3960440" cy="1152128"/>
          </a:xfrm>
          <a:prstGeom prst="ellipse">
            <a:avLst/>
          </a:prstGeom>
          <a:solidFill>
            <a:srgbClr val="0F549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800" dirty="0" smtClean="0">
                <a:solidFill>
                  <a:schemeClr val="bg1"/>
                </a:solidFill>
              </a:rPr>
              <a:t>More</a:t>
            </a:r>
            <a:r>
              <a:rPr lang="en-IE" sz="1800" dirty="0" smtClean="0">
                <a:solidFill>
                  <a:srgbClr val="FF0000"/>
                </a:solidFill>
              </a:rPr>
              <a:t> </a:t>
            </a:r>
            <a:r>
              <a:rPr lang="en-IE" sz="1800" dirty="0" smtClean="0">
                <a:solidFill>
                  <a:schemeClr val="bg1"/>
                </a:solidFill>
              </a:rPr>
              <a:t>Synergies &amp; Complementarities</a:t>
            </a:r>
            <a:endParaRPr lang="en-IE" sz="1800" dirty="0">
              <a:solidFill>
                <a:schemeClr val="bg1"/>
              </a:solidFill>
            </a:endParaRPr>
          </a:p>
        </p:txBody>
      </p:sp>
      <p:sp>
        <p:nvSpPr>
          <p:cNvPr id="9" name="Rounded Rectangle 8"/>
          <p:cNvSpPr/>
          <p:nvPr/>
        </p:nvSpPr>
        <p:spPr>
          <a:xfrm>
            <a:off x="683568" y="1772816"/>
            <a:ext cx="8064896" cy="2952327"/>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365760" indent="-438912" algn="ctr">
              <a:lnSpc>
                <a:spcPct val="150000"/>
              </a:lnSpc>
              <a:spcBef>
                <a:spcPts val="192"/>
              </a:spcBef>
              <a:spcAft>
                <a:spcPts val="0"/>
              </a:spcAft>
              <a:buClr>
                <a:schemeClr val="tx1"/>
              </a:buClr>
            </a:pPr>
            <a:r>
              <a:rPr lang="en-GB" altLang="en-US" sz="1800" dirty="0" smtClean="0">
                <a:solidFill>
                  <a:srgbClr val="C00000"/>
                </a:solidFill>
                <a:cs typeface="Arial" charset="0"/>
              </a:rPr>
              <a:t>     </a:t>
            </a:r>
            <a:r>
              <a:rPr lang="en-GB" altLang="en-US" sz="1800" dirty="0" smtClean="0">
                <a:solidFill>
                  <a:srgbClr val="FF0000"/>
                </a:solidFill>
                <a:cs typeface="Arial" charset="0"/>
              </a:rPr>
              <a:t>Management </a:t>
            </a:r>
            <a:r>
              <a:rPr lang="en-GB" altLang="en-US" sz="1800" dirty="0">
                <a:solidFill>
                  <a:srgbClr val="FF0000"/>
                </a:solidFill>
                <a:cs typeface="Arial" charset="0"/>
              </a:rPr>
              <a:t>level</a:t>
            </a:r>
            <a:r>
              <a:rPr lang="en-GB" altLang="en-US" sz="1800" dirty="0" smtClean="0">
                <a:solidFill>
                  <a:srgbClr val="FF0000"/>
                </a:solidFill>
                <a:cs typeface="Arial" charset="0"/>
              </a:rPr>
              <a:t>:           </a:t>
            </a:r>
          </a:p>
          <a:p>
            <a:pPr marL="365760" indent="-438912" algn="ctr">
              <a:lnSpc>
                <a:spcPct val="150000"/>
              </a:lnSpc>
              <a:spcBef>
                <a:spcPts val="192"/>
              </a:spcBef>
              <a:spcAft>
                <a:spcPts val="0"/>
              </a:spcAft>
              <a:buClr>
                <a:schemeClr val="tx1"/>
              </a:buClr>
            </a:pPr>
            <a:endParaRPr lang="en-GB" altLang="en-US" sz="1000" kern="0" dirty="0">
              <a:solidFill>
                <a:srgbClr val="FF0000"/>
              </a:solidFill>
              <a:cs typeface="Arial" charset="0"/>
            </a:endParaRPr>
          </a:p>
          <a:p>
            <a:pPr marL="365760" indent="-438912" algn="ctr">
              <a:lnSpc>
                <a:spcPct val="150000"/>
              </a:lnSpc>
              <a:spcBef>
                <a:spcPts val="192"/>
              </a:spcBef>
              <a:spcAft>
                <a:spcPts val="0"/>
              </a:spcAft>
              <a:buClr>
                <a:schemeClr val="tx1"/>
              </a:buClr>
            </a:pPr>
            <a:r>
              <a:rPr lang="en-GB" altLang="en-US" sz="1600" kern="0" dirty="0" smtClean="0">
                <a:solidFill>
                  <a:srgbClr val="0F5494"/>
                </a:solidFill>
                <a:cs typeface="Arial" charset="0"/>
              </a:rPr>
              <a:t>Possibility to use </a:t>
            </a:r>
            <a:r>
              <a:rPr lang="en-GB" altLang="en-US" sz="1600" kern="0" dirty="0">
                <a:solidFill>
                  <a:srgbClr val="0F5494"/>
                </a:solidFill>
                <a:cs typeface="Arial" charset="0"/>
              </a:rPr>
              <a:t>of </a:t>
            </a:r>
            <a:r>
              <a:rPr lang="en-GB" altLang="en-US" sz="1600" kern="0" dirty="0" smtClean="0">
                <a:solidFill>
                  <a:srgbClr val="0F5494"/>
                </a:solidFill>
                <a:cs typeface="Arial" charset="0"/>
              </a:rPr>
              <a:t>the same </a:t>
            </a:r>
            <a:r>
              <a:rPr lang="en-GB" altLang="en-US" sz="1600" kern="0" dirty="0">
                <a:solidFill>
                  <a:srgbClr val="0F5494"/>
                </a:solidFill>
                <a:cs typeface="Arial" charset="0"/>
              </a:rPr>
              <a:t>bodies to implement different funds </a:t>
            </a:r>
            <a:r>
              <a:rPr lang="en-GB" altLang="en-US" sz="1600" b="0" kern="0" dirty="0">
                <a:solidFill>
                  <a:srgbClr val="0F5494"/>
                </a:solidFill>
                <a:cs typeface="Arial" charset="0"/>
              </a:rPr>
              <a:t>to facilitate synchronisation and links at governance </a:t>
            </a:r>
            <a:r>
              <a:rPr lang="en-GB" altLang="en-US" sz="1600" b="0" kern="0" dirty="0" smtClean="0">
                <a:solidFill>
                  <a:srgbClr val="0F5494"/>
                </a:solidFill>
                <a:cs typeface="Arial" charset="0"/>
              </a:rPr>
              <a:t>level</a:t>
            </a:r>
          </a:p>
          <a:p>
            <a:pPr marL="365760" indent="-438912" algn="ctr">
              <a:lnSpc>
                <a:spcPct val="150000"/>
              </a:lnSpc>
              <a:spcBef>
                <a:spcPts val="192"/>
              </a:spcBef>
              <a:spcAft>
                <a:spcPts val="0"/>
              </a:spcAft>
              <a:buClr>
                <a:schemeClr val="tx1"/>
              </a:buClr>
            </a:pPr>
            <a:endParaRPr lang="en-GB" altLang="en-US" sz="1600" b="0" kern="0" dirty="0" smtClean="0">
              <a:solidFill>
                <a:srgbClr val="0F5494"/>
              </a:solidFill>
              <a:cs typeface="Arial" charset="0"/>
            </a:endParaRPr>
          </a:p>
          <a:p>
            <a:pPr marL="365760" indent="-438912" algn="ctr">
              <a:lnSpc>
                <a:spcPct val="150000"/>
              </a:lnSpc>
              <a:spcBef>
                <a:spcPts val="192"/>
              </a:spcBef>
              <a:spcAft>
                <a:spcPts val="0"/>
              </a:spcAft>
              <a:buClr>
                <a:schemeClr val="tx1"/>
              </a:buClr>
            </a:pPr>
            <a:r>
              <a:rPr lang="en-GB" altLang="en-US" sz="1600" kern="0" dirty="0" smtClean="0">
                <a:solidFill>
                  <a:srgbClr val="0F5494"/>
                </a:solidFill>
                <a:cs typeface="Arial" charset="0"/>
              </a:rPr>
              <a:t>Convergence </a:t>
            </a:r>
            <a:r>
              <a:rPr lang="en-GB" altLang="en-US" sz="1600" kern="0" dirty="0">
                <a:solidFill>
                  <a:srgbClr val="0F5494"/>
                </a:solidFill>
                <a:cs typeface="Arial" charset="0"/>
              </a:rPr>
              <a:t>of objectives </a:t>
            </a:r>
            <a:r>
              <a:rPr lang="en-GB" altLang="en-US" sz="1600" kern="0" dirty="0" smtClean="0">
                <a:solidFill>
                  <a:srgbClr val="0F5494"/>
                </a:solidFill>
                <a:cs typeface="Arial" charset="0"/>
              </a:rPr>
              <a:t>&amp; indicators </a:t>
            </a:r>
          </a:p>
          <a:p>
            <a:pPr algn="ctr">
              <a:lnSpc>
                <a:spcPct val="150000"/>
              </a:lnSpc>
              <a:spcBef>
                <a:spcPts val="192"/>
              </a:spcBef>
              <a:spcAft>
                <a:spcPts val="0"/>
              </a:spcAft>
              <a:buClr>
                <a:schemeClr val="tx1"/>
              </a:buClr>
            </a:pPr>
            <a:r>
              <a:rPr lang="en-GB" altLang="en-US" sz="1600" b="0" kern="0" dirty="0" smtClean="0">
                <a:solidFill>
                  <a:srgbClr val="0F5494"/>
                </a:solidFill>
                <a:cs typeface="Arial" charset="0"/>
              </a:rPr>
              <a:t>(users, final beneficiaries)</a:t>
            </a:r>
            <a:endParaRPr lang="en-GB" altLang="en-US" sz="1600" b="0" kern="0" dirty="0">
              <a:solidFill>
                <a:srgbClr val="0F5494"/>
              </a:solidFill>
              <a:cs typeface="Arial" charset="0"/>
            </a:endParaRPr>
          </a:p>
        </p:txBody>
      </p:sp>
    </p:spTree>
    <p:extLst>
      <p:ext uri="{BB962C8B-B14F-4D97-AF65-F5344CB8AC3E}">
        <p14:creationId xmlns:p14="http://schemas.microsoft.com/office/powerpoint/2010/main" val="2627399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87" y="2714625"/>
            <a:ext cx="7820025" cy="1428750"/>
          </a:xfrm>
          <a:prstGeom prst="rect">
            <a:avLst/>
          </a:prstGeom>
        </p:spPr>
      </p:pic>
      <p:sp>
        <p:nvSpPr>
          <p:cNvPr id="3" name="TextBox 2"/>
          <p:cNvSpPr txBox="1"/>
          <p:nvPr/>
        </p:nvSpPr>
        <p:spPr>
          <a:xfrm>
            <a:off x="1043608" y="692696"/>
            <a:ext cx="6624736" cy="1200329"/>
          </a:xfrm>
          <a:prstGeom prst="rect">
            <a:avLst/>
          </a:prstGeom>
          <a:noFill/>
        </p:spPr>
        <p:txBody>
          <a:bodyPr wrap="square" rtlCol="0">
            <a:spAutoFit/>
          </a:bodyPr>
          <a:lstStyle/>
          <a:p>
            <a:pPr algn="ctr"/>
            <a:r>
              <a:rPr lang="en-IE" sz="2400" dirty="0" smtClean="0">
                <a:solidFill>
                  <a:srgbClr val="0F5494"/>
                </a:solidFill>
              </a:rPr>
              <a:t>ESIF </a:t>
            </a:r>
          </a:p>
          <a:p>
            <a:pPr algn="ctr"/>
            <a:r>
              <a:rPr lang="en-IE" sz="2400" dirty="0" smtClean="0">
                <a:solidFill>
                  <a:srgbClr val="0F5494"/>
                </a:solidFill>
              </a:rPr>
              <a:t>Implemented in shared management with EU regions and Member States</a:t>
            </a:r>
          </a:p>
        </p:txBody>
      </p:sp>
      <p:sp>
        <p:nvSpPr>
          <p:cNvPr id="4" name="Down Arrow 3"/>
          <p:cNvSpPr/>
          <p:nvPr/>
        </p:nvSpPr>
        <p:spPr>
          <a:xfrm flipH="1" flipV="1">
            <a:off x="6012160" y="4293096"/>
            <a:ext cx="818377" cy="1008112"/>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256177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872134" y="3212976"/>
            <a:ext cx="3100354" cy="1584176"/>
          </a:xfrm>
          <a:prstGeom prst="ellips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 name="Oval 5"/>
          <p:cNvSpPr/>
          <p:nvPr/>
        </p:nvSpPr>
        <p:spPr>
          <a:xfrm>
            <a:off x="107504" y="1772816"/>
            <a:ext cx="504056" cy="576064"/>
          </a:xfrm>
          <a:prstGeom prst="ellips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 name="Title 1"/>
          <p:cNvSpPr>
            <a:spLocks noGrp="1"/>
          </p:cNvSpPr>
          <p:nvPr>
            <p:ph type="title" idx="4294967295"/>
          </p:nvPr>
        </p:nvSpPr>
        <p:spPr>
          <a:xfrm>
            <a:off x="371152" y="350476"/>
            <a:ext cx="8147248" cy="678797"/>
          </a:xfrm>
          <a:prstGeom prst="rect">
            <a:avLst/>
          </a:prstGeom>
        </p:spPr>
        <p:txBody>
          <a:bodyPr/>
          <a:lstStyle/>
          <a:p>
            <a:pPr algn="ctr"/>
            <a:r>
              <a:rPr lang="en-GB" sz="2880" dirty="0">
                <a:latin typeface="Avenir"/>
                <a:ea typeface="Avenir"/>
                <a:cs typeface="Avenir"/>
              </a:rPr>
              <a:t>New Cohesion Policy Objectives</a:t>
            </a:r>
          </a:p>
        </p:txBody>
      </p:sp>
      <p:sp>
        <p:nvSpPr>
          <p:cNvPr id="3" name="Content Placeholder 2"/>
          <p:cNvSpPr>
            <a:spLocks noGrp="1"/>
          </p:cNvSpPr>
          <p:nvPr>
            <p:ph idx="4294967295"/>
          </p:nvPr>
        </p:nvSpPr>
        <p:spPr>
          <a:xfrm>
            <a:off x="181151" y="1340768"/>
            <a:ext cx="5696632" cy="4898635"/>
          </a:xfrm>
          <a:prstGeom prst="rect">
            <a:avLst/>
          </a:prstGeom>
        </p:spPr>
        <p:txBody>
          <a:bodyPr/>
          <a:lstStyle/>
          <a:p>
            <a:pPr marL="0" indent="0">
              <a:spcAft>
                <a:spcPts val="1152"/>
              </a:spcAft>
              <a:buClr>
                <a:schemeClr val="tx1"/>
              </a:buClr>
              <a:buNone/>
            </a:pPr>
            <a:r>
              <a:rPr lang="en-IE" sz="2000" b="1" i="0" dirty="0" smtClean="0">
                <a:solidFill>
                  <a:srgbClr val="C00000"/>
                </a:solidFill>
                <a:latin typeface="Arial" panose="020B0604020202020204" pitchFamily="34" charset="0"/>
                <a:cs typeface="Arial" panose="020B0604020202020204" pitchFamily="34" charset="0"/>
              </a:rPr>
              <a:t>Five policy objectives (</a:t>
            </a:r>
            <a:r>
              <a:rPr lang="en-IE" sz="2000" b="1" i="0" dirty="0" smtClean="0">
                <a:solidFill>
                  <a:srgbClr val="C00000"/>
                </a:solidFill>
                <a:latin typeface="Arial" panose="020B0604020202020204" pitchFamily="34" charset="0"/>
                <a:cs typeface="Arial" panose="020B0604020202020204" pitchFamily="34" charset="0"/>
              </a:rPr>
              <a:t>POs</a:t>
            </a:r>
            <a:r>
              <a:rPr lang="en-IE" sz="2000" b="1" i="0" dirty="0" smtClean="0">
                <a:solidFill>
                  <a:srgbClr val="C00000"/>
                </a:solidFill>
                <a:latin typeface="Arial" panose="020B0604020202020204" pitchFamily="34" charset="0"/>
                <a:cs typeface="Arial" panose="020B0604020202020204" pitchFamily="34" charset="0"/>
              </a:rPr>
              <a:t>) are proposed :</a:t>
            </a:r>
          </a:p>
          <a:p>
            <a:pPr marL="438912" indent="-438912">
              <a:spcAft>
                <a:spcPts val="1152"/>
              </a:spcAft>
              <a:buClr>
                <a:schemeClr val="tx1"/>
              </a:buClr>
              <a:buFont typeface="+mj-lt"/>
              <a:buAutoNum type="arabicPeriod"/>
            </a:pPr>
            <a:r>
              <a:rPr lang="en-GB" sz="2000" b="1" i="0" dirty="0" smtClean="0">
                <a:solidFill>
                  <a:srgbClr val="C00000"/>
                </a:solidFill>
                <a:latin typeface="Arial" panose="020B0604020202020204" pitchFamily="34" charset="0"/>
                <a:cs typeface="Arial" panose="020B0604020202020204" pitchFamily="34" charset="0"/>
              </a:rPr>
              <a:t>A </a:t>
            </a:r>
            <a:r>
              <a:rPr lang="en-GB" sz="2000" b="1" i="0" dirty="0">
                <a:solidFill>
                  <a:srgbClr val="C00000"/>
                </a:solidFill>
                <a:latin typeface="Arial" panose="020B0604020202020204" pitchFamily="34" charset="0"/>
                <a:cs typeface="Arial" panose="020B0604020202020204" pitchFamily="34" charset="0"/>
              </a:rPr>
              <a:t>smarter Europe </a:t>
            </a:r>
            <a:r>
              <a:rPr lang="en-GB" sz="1728" b="1" i="0" dirty="0">
                <a:solidFill>
                  <a:srgbClr val="C00000"/>
                </a:solidFill>
                <a:latin typeface="Arial" panose="020B0604020202020204" pitchFamily="34" charset="0"/>
                <a:cs typeface="Arial" panose="020B0604020202020204" pitchFamily="34" charset="0"/>
              </a:rPr>
              <a:t/>
            </a:r>
            <a:br>
              <a:rPr lang="en-GB" sz="1728" b="1" i="0" dirty="0">
                <a:solidFill>
                  <a:srgbClr val="C00000"/>
                </a:solidFill>
                <a:latin typeface="Arial" panose="020B0604020202020204" pitchFamily="34" charset="0"/>
                <a:cs typeface="Arial" panose="020B0604020202020204" pitchFamily="34" charset="0"/>
              </a:rPr>
            </a:br>
            <a:r>
              <a:rPr lang="en-GB" sz="1728" i="0" dirty="0">
                <a:solidFill>
                  <a:schemeClr val="bg2"/>
                </a:solidFill>
                <a:latin typeface="Arial" panose="020B0604020202020204" pitchFamily="34" charset="0"/>
                <a:cs typeface="Arial" panose="020B0604020202020204" pitchFamily="34" charset="0"/>
              </a:rPr>
              <a:t>(</a:t>
            </a:r>
            <a:r>
              <a:rPr lang="en-GB" sz="1728" i="0" dirty="0">
                <a:solidFill>
                  <a:srgbClr val="C00000"/>
                </a:solidFill>
                <a:latin typeface="Arial" panose="020B0604020202020204" pitchFamily="34" charset="0"/>
                <a:cs typeface="Arial" panose="020B0604020202020204" pitchFamily="34" charset="0"/>
              </a:rPr>
              <a:t>innovative &amp; smart economic transformation</a:t>
            </a:r>
            <a:r>
              <a:rPr lang="en-GB" sz="1728" i="0" dirty="0">
                <a:solidFill>
                  <a:schemeClr val="bg2"/>
                </a:solidFill>
                <a:latin typeface="Arial" panose="020B0604020202020204" pitchFamily="34" charset="0"/>
                <a:cs typeface="Arial" panose="020B0604020202020204" pitchFamily="34" charset="0"/>
              </a:rPr>
              <a:t>)</a:t>
            </a:r>
          </a:p>
          <a:p>
            <a:pPr marL="438912" indent="-438912">
              <a:spcAft>
                <a:spcPts val="1152"/>
              </a:spcAft>
              <a:buClr>
                <a:schemeClr val="tx1"/>
              </a:buClr>
              <a:buFont typeface="+mj-lt"/>
              <a:buAutoNum type="arabicPeriod"/>
            </a:pPr>
            <a:r>
              <a:rPr lang="en-GB" sz="1728" b="1" i="0" dirty="0">
                <a:latin typeface="Arial" panose="020B0604020202020204" pitchFamily="34" charset="0"/>
                <a:cs typeface="Arial" panose="020B0604020202020204" pitchFamily="34" charset="0"/>
              </a:rPr>
              <a:t>A greener, low-carbon Europe </a:t>
            </a:r>
            <a:r>
              <a:rPr lang="en-GB" sz="1728" i="0" dirty="0">
                <a:latin typeface="Arial" panose="020B0604020202020204" pitchFamily="34" charset="0"/>
                <a:cs typeface="Arial" panose="020B0604020202020204" pitchFamily="34" charset="0"/>
              </a:rPr>
              <a:t/>
            </a:r>
            <a:br>
              <a:rPr lang="en-GB" sz="1728" i="0" dirty="0">
                <a:latin typeface="Arial" panose="020B0604020202020204" pitchFamily="34" charset="0"/>
                <a:cs typeface="Arial" panose="020B0604020202020204" pitchFamily="34" charset="0"/>
              </a:rPr>
            </a:br>
            <a:r>
              <a:rPr lang="en-GB" sz="1728" i="0" dirty="0">
                <a:latin typeface="Arial" panose="020B0604020202020204" pitchFamily="34" charset="0"/>
                <a:cs typeface="Arial" panose="020B0604020202020204" pitchFamily="34" charset="0"/>
              </a:rPr>
              <a:t>(including energy transition, the circular economy, climate adaptation and risk management)</a:t>
            </a:r>
          </a:p>
          <a:p>
            <a:pPr marL="438912" indent="-438912">
              <a:spcAft>
                <a:spcPts val="1152"/>
              </a:spcAft>
              <a:buClr>
                <a:schemeClr val="tx1"/>
              </a:buClr>
              <a:buFont typeface="+mj-lt"/>
              <a:buAutoNum type="arabicPeriod"/>
            </a:pPr>
            <a:r>
              <a:rPr lang="en-GB" sz="1728" b="1" i="0" dirty="0">
                <a:latin typeface="Arial" panose="020B0604020202020204" pitchFamily="34" charset="0"/>
                <a:cs typeface="Arial" panose="020B0604020202020204" pitchFamily="34" charset="0"/>
              </a:rPr>
              <a:t>A more connected Europe </a:t>
            </a:r>
            <a:r>
              <a:rPr lang="en-GB" sz="1728" i="0" dirty="0">
                <a:latin typeface="Arial" panose="020B0604020202020204" pitchFamily="34" charset="0"/>
                <a:cs typeface="Arial" panose="020B0604020202020204" pitchFamily="34" charset="0"/>
              </a:rPr>
              <a:t/>
            </a:r>
            <a:br>
              <a:rPr lang="en-GB" sz="1728" i="0" dirty="0">
                <a:latin typeface="Arial" panose="020B0604020202020204" pitchFamily="34" charset="0"/>
                <a:cs typeface="Arial" panose="020B0604020202020204" pitchFamily="34" charset="0"/>
              </a:rPr>
            </a:br>
            <a:r>
              <a:rPr lang="en-GB" sz="1728" i="0" dirty="0">
                <a:latin typeface="Arial" panose="020B0604020202020204" pitchFamily="34" charset="0"/>
                <a:cs typeface="Arial" panose="020B0604020202020204" pitchFamily="34" charset="0"/>
              </a:rPr>
              <a:t>(mobility and ICT connectivity)</a:t>
            </a:r>
          </a:p>
          <a:p>
            <a:pPr marL="438912" indent="-438912">
              <a:spcAft>
                <a:spcPts val="1152"/>
              </a:spcAft>
              <a:buClr>
                <a:schemeClr val="tx1"/>
              </a:buClr>
              <a:buFont typeface="+mj-lt"/>
              <a:buAutoNum type="arabicPeriod"/>
            </a:pPr>
            <a:r>
              <a:rPr lang="en-GB" sz="1728" b="1" i="0" dirty="0">
                <a:latin typeface="Arial" panose="020B0604020202020204" pitchFamily="34" charset="0"/>
                <a:cs typeface="Arial" panose="020B0604020202020204" pitchFamily="34" charset="0"/>
              </a:rPr>
              <a:t>A more social Europe </a:t>
            </a:r>
            <a:r>
              <a:rPr lang="en-GB" sz="1728" i="0" dirty="0">
                <a:latin typeface="Arial" panose="020B0604020202020204" pitchFamily="34" charset="0"/>
                <a:cs typeface="Arial" panose="020B0604020202020204" pitchFamily="34" charset="0"/>
              </a:rPr>
              <a:t/>
            </a:r>
            <a:br>
              <a:rPr lang="en-GB" sz="1728" i="0" dirty="0">
                <a:latin typeface="Arial" panose="020B0604020202020204" pitchFamily="34" charset="0"/>
                <a:cs typeface="Arial" panose="020B0604020202020204" pitchFamily="34" charset="0"/>
              </a:rPr>
            </a:br>
            <a:r>
              <a:rPr lang="en-GB" sz="1728" i="0" dirty="0">
                <a:latin typeface="Arial" panose="020B0604020202020204" pitchFamily="34" charset="0"/>
                <a:cs typeface="Arial" panose="020B0604020202020204" pitchFamily="34" charset="0"/>
              </a:rPr>
              <a:t>(the European Pillar of Social Rights)</a:t>
            </a:r>
          </a:p>
          <a:p>
            <a:pPr marL="438912" indent="-438912">
              <a:spcAft>
                <a:spcPts val="1152"/>
              </a:spcAft>
              <a:buClr>
                <a:schemeClr val="tx1"/>
              </a:buClr>
              <a:buFont typeface="+mj-lt"/>
              <a:buAutoNum type="arabicPeriod"/>
            </a:pPr>
            <a:r>
              <a:rPr lang="en-GB" sz="1728" b="1" i="0" dirty="0">
                <a:latin typeface="Arial" panose="020B0604020202020204" pitchFamily="34" charset="0"/>
                <a:cs typeface="Arial" panose="020B0604020202020204" pitchFamily="34" charset="0"/>
              </a:rPr>
              <a:t>A Europe closer to citizens </a:t>
            </a:r>
            <a:r>
              <a:rPr lang="en-GB" sz="1728" i="0" dirty="0">
                <a:latin typeface="Arial" panose="020B0604020202020204" pitchFamily="34" charset="0"/>
                <a:cs typeface="Arial" panose="020B0604020202020204" pitchFamily="34" charset="0"/>
              </a:rPr>
              <a:t/>
            </a:r>
            <a:br>
              <a:rPr lang="en-GB" sz="1728" i="0" dirty="0">
                <a:latin typeface="Arial" panose="020B0604020202020204" pitchFamily="34" charset="0"/>
                <a:cs typeface="Arial" panose="020B0604020202020204" pitchFamily="34" charset="0"/>
              </a:rPr>
            </a:br>
            <a:r>
              <a:rPr lang="en-GB" sz="1728" i="0" dirty="0">
                <a:latin typeface="Arial" panose="020B0604020202020204" pitchFamily="34" charset="0"/>
                <a:cs typeface="Arial" panose="020B0604020202020204" pitchFamily="34" charset="0"/>
              </a:rPr>
              <a:t>(sustainable development of urban, rural and coastal areas and local initiatives)</a:t>
            </a:r>
            <a:endParaRPr lang="en-GB" b="1" i="0" dirty="0">
              <a:latin typeface="Arial" panose="020B0604020202020204" pitchFamily="34" charset="0"/>
              <a:cs typeface="Arial" panose="020B0604020202020204" pitchFamily="34" charset="0"/>
            </a:endParaRPr>
          </a:p>
        </p:txBody>
      </p:sp>
      <p:sp>
        <p:nvSpPr>
          <p:cNvPr id="4" name="TextBox 3"/>
          <p:cNvSpPr txBox="1"/>
          <p:nvPr/>
        </p:nvSpPr>
        <p:spPr>
          <a:xfrm>
            <a:off x="6084169" y="1531871"/>
            <a:ext cx="45719" cy="443198"/>
          </a:xfrm>
          <a:prstGeom prst="rect">
            <a:avLst/>
          </a:prstGeom>
          <a:noFill/>
        </p:spPr>
        <p:txBody>
          <a:bodyPr wrap="square" rtlCol="0">
            <a:spAutoFit/>
          </a:bodyPr>
          <a:lstStyle/>
          <a:p>
            <a:endParaRPr lang="en-GB" sz="2304" b="0" dirty="0" err="1">
              <a:solidFill>
                <a:srgbClr val="0F5494"/>
              </a:solidFill>
            </a:endParaRPr>
          </a:p>
        </p:txBody>
      </p:sp>
      <p:sp>
        <p:nvSpPr>
          <p:cNvPr id="5" name="TextBox 4"/>
          <p:cNvSpPr txBox="1"/>
          <p:nvPr/>
        </p:nvSpPr>
        <p:spPr>
          <a:xfrm>
            <a:off x="5876144" y="2013164"/>
            <a:ext cx="3096344" cy="2941446"/>
          </a:xfrm>
          <a:prstGeom prst="rect">
            <a:avLst/>
          </a:prstGeom>
          <a:noFill/>
        </p:spPr>
        <p:txBody>
          <a:bodyPr wrap="square" rtlCol="0">
            <a:spAutoFit/>
          </a:bodyPr>
          <a:lstStyle/>
          <a:p>
            <a:r>
              <a:rPr lang="en-GB" sz="2000" dirty="0">
                <a:solidFill>
                  <a:srgbClr val="C00000"/>
                </a:solidFill>
                <a:latin typeface="Arial" panose="020B0604020202020204" pitchFamily="34" charset="0"/>
                <a:cs typeface="Arial" panose="020B0604020202020204" pitchFamily="34" charset="0"/>
              </a:rPr>
              <a:t>2 horizontal objectives: </a:t>
            </a:r>
          </a:p>
          <a:p>
            <a:endParaRPr lang="en-GB" sz="1728" b="0" dirty="0">
              <a:solidFill>
                <a:schemeClr val="bg2"/>
              </a:solidFill>
              <a:latin typeface="Arial" panose="020B0604020202020204" pitchFamily="34" charset="0"/>
              <a:cs typeface="Arial" panose="020B0604020202020204" pitchFamily="34" charset="0"/>
            </a:endParaRPr>
          </a:p>
          <a:p>
            <a:pPr marL="329184" indent="-329184">
              <a:spcBef>
                <a:spcPct val="20000"/>
              </a:spcBef>
              <a:spcAft>
                <a:spcPts val="1152"/>
              </a:spcAft>
              <a:buClr>
                <a:schemeClr val="tx1"/>
              </a:buClr>
              <a:buFont typeface="Wingdings" panose="05000000000000000000" pitchFamily="2" charset="2"/>
              <a:buChar char="§"/>
            </a:pPr>
            <a:r>
              <a:rPr lang="en-GB" sz="1728" kern="0" dirty="0">
                <a:solidFill>
                  <a:srgbClr val="0F5494"/>
                </a:solidFill>
                <a:latin typeface="Arial" panose="020B0604020202020204" pitchFamily="34" charset="0"/>
                <a:cs typeface="Arial" panose="020B0604020202020204" pitchFamily="34" charset="0"/>
              </a:rPr>
              <a:t>Administrative capacity building</a:t>
            </a:r>
          </a:p>
          <a:p>
            <a:pPr marL="329184" indent="-329184">
              <a:spcBef>
                <a:spcPct val="20000"/>
              </a:spcBef>
              <a:spcAft>
                <a:spcPts val="1152"/>
              </a:spcAft>
              <a:buClr>
                <a:schemeClr val="tx1"/>
              </a:buClr>
              <a:buFont typeface="Wingdings" panose="05000000000000000000" pitchFamily="2" charset="2"/>
              <a:buChar char="§"/>
            </a:pPr>
            <a:r>
              <a:rPr lang="en-GB" sz="1728" kern="0" dirty="0">
                <a:solidFill>
                  <a:srgbClr val="0F5494"/>
                </a:solidFill>
                <a:latin typeface="Arial" panose="020B0604020202020204" pitchFamily="34" charset="0"/>
                <a:cs typeface="Arial" panose="020B0604020202020204" pitchFamily="34" charset="0"/>
              </a:rPr>
              <a:t>Co-operation between regions and across borders</a:t>
            </a:r>
            <a:r>
              <a:rPr lang="en-GB" sz="1728" b="0" kern="0" dirty="0">
                <a:solidFill>
                  <a:srgbClr val="0F5494"/>
                </a:solidFill>
                <a:latin typeface="Arial" panose="020B0604020202020204" pitchFamily="34" charset="0"/>
                <a:cs typeface="Arial" panose="020B0604020202020204" pitchFamily="34" charset="0"/>
              </a:rPr>
              <a:t> (embeds co-operation in mainstream)</a:t>
            </a:r>
          </a:p>
          <a:p>
            <a:endParaRPr lang="en-GB" sz="1728" b="0" dirty="0" err="1">
              <a:solidFill>
                <a:schemeClr val="bg2"/>
              </a:solidFill>
              <a:latin typeface="Arial" panose="020B0604020202020204" pitchFamily="34" charset="0"/>
              <a:cs typeface="Arial" panose="020B0604020202020204" pitchFamily="34" charset="0"/>
            </a:endParaRPr>
          </a:p>
        </p:txBody>
      </p:sp>
      <p:cxnSp>
        <p:nvCxnSpPr>
          <p:cNvPr id="7" name="Straight Connector 6"/>
          <p:cNvCxnSpPr/>
          <p:nvPr/>
        </p:nvCxnSpPr>
        <p:spPr bwMode="auto">
          <a:xfrm>
            <a:off x="5872134" y="2071409"/>
            <a:ext cx="0" cy="393701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9969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519772" y="188640"/>
            <a:ext cx="3960440" cy="1152128"/>
          </a:xfrm>
          <a:prstGeom prst="ellipse">
            <a:avLst/>
          </a:prstGeom>
          <a:solidFill>
            <a:srgbClr val="0F549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800" dirty="0" smtClean="0">
                <a:solidFill>
                  <a:schemeClr val="bg1"/>
                </a:solidFill>
              </a:rPr>
              <a:t>More</a:t>
            </a:r>
            <a:r>
              <a:rPr lang="en-IE" sz="1800" dirty="0" smtClean="0">
                <a:solidFill>
                  <a:srgbClr val="FF0000"/>
                </a:solidFill>
              </a:rPr>
              <a:t> </a:t>
            </a:r>
            <a:r>
              <a:rPr lang="en-IE" sz="1800" dirty="0" smtClean="0">
                <a:solidFill>
                  <a:schemeClr val="bg1"/>
                </a:solidFill>
              </a:rPr>
              <a:t>Synergies &amp; Complementarities</a:t>
            </a:r>
            <a:endParaRPr lang="en-IE" sz="1800" dirty="0">
              <a:solidFill>
                <a:schemeClr val="bg1"/>
              </a:solidFill>
            </a:endParaRPr>
          </a:p>
        </p:txBody>
      </p:sp>
      <p:sp>
        <p:nvSpPr>
          <p:cNvPr id="8" name="Rounded Rectangle 7"/>
          <p:cNvSpPr/>
          <p:nvPr/>
        </p:nvSpPr>
        <p:spPr>
          <a:xfrm>
            <a:off x="323528" y="1556792"/>
            <a:ext cx="8352928" cy="4248472"/>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822960" lvl="1" indent="-438912" algn="ctr">
              <a:spcBef>
                <a:spcPts val="192"/>
              </a:spcBef>
              <a:spcAft>
                <a:spcPts val="0"/>
              </a:spcAft>
              <a:buClr>
                <a:schemeClr val="tx1"/>
              </a:buClr>
            </a:pPr>
            <a:r>
              <a:rPr lang="en-GB" altLang="en-US" sz="1800" dirty="0" smtClean="0">
                <a:solidFill>
                  <a:srgbClr val="FF0000"/>
                </a:solidFill>
                <a:cs typeface="Arial" charset="0"/>
              </a:rPr>
              <a:t>Financial </a:t>
            </a:r>
            <a:r>
              <a:rPr lang="en-GB" altLang="en-US" sz="1800" dirty="0">
                <a:solidFill>
                  <a:srgbClr val="FF0000"/>
                </a:solidFill>
                <a:cs typeface="Arial" charset="0"/>
              </a:rPr>
              <a:t>level</a:t>
            </a:r>
            <a:r>
              <a:rPr lang="en-GB" altLang="en-US" sz="1800" dirty="0" smtClean="0">
                <a:solidFill>
                  <a:srgbClr val="FF0000"/>
                </a:solidFill>
                <a:cs typeface="Arial" charset="0"/>
              </a:rPr>
              <a:t>: </a:t>
            </a:r>
          </a:p>
          <a:p>
            <a:pPr marL="822960" lvl="1" indent="-438912" algn="ctr">
              <a:spcBef>
                <a:spcPts val="192"/>
              </a:spcBef>
              <a:spcAft>
                <a:spcPts val="0"/>
              </a:spcAft>
              <a:buClr>
                <a:schemeClr val="tx1"/>
              </a:buClr>
            </a:pPr>
            <a:endParaRPr lang="en-GB" altLang="en-US" sz="1800" dirty="0" smtClean="0">
              <a:solidFill>
                <a:srgbClr val="FF0000"/>
              </a:solidFill>
              <a:cs typeface="Arial" charset="0"/>
            </a:endParaRPr>
          </a:p>
          <a:p>
            <a:pPr marL="822960" lvl="1" indent="-438912">
              <a:spcBef>
                <a:spcPts val="192"/>
              </a:spcBef>
              <a:spcAft>
                <a:spcPts val="0"/>
              </a:spcAft>
              <a:buClr>
                <a:schemeClr val="tx1"/>
              </a:buClr>
            </a:pPr>
            <a:endParaRPr lang="en-GB" altLang="en-US" sz="400" dirty="0">
              <a:solidFill>
                <a:srgbClr val="FF0000"/>
              </a:solidFill>
              <a:cs typeface="Arial" charset="0"/>
            </a:endParaRPr>
          </a:p>
          <a:p>
            <a:pPr marL="822960" lvl="1" indent="-438912">
              <a:spcBef>
                <a:spcPts val="192"/>
              </a:spcBef>
              <a:spcAft>
                <a:spcPts val="0"/>
              </a:spcAft>
              <a:buClr>
                <a:schemeClr val="tx1"/>
              </a:buClr>
            </a:pPr>
            <a:r>
              <a:rPr lang="en-GB" altLang="en-US" sz="1600" kern="0" dirty="0" smtClean="0">
                <a:solidFill>
                  <a:srgbClr val="0F5494"/>
                </a:solidFill>
                <a:cs typeface="Arial" charset="0"/>
              </a:rPr>
              <a:t>More </a:t>
            </a:r>
            <a:r>
              <a:rPr lang="en-GB" altLang="en-US" sz="1600" kern="0" dirty="0">
                <a:solidFill>
                  <a:srgbClr val="0F5494"/>
                </a:solidFill>
                <a:cs typeface="Arial" charset="0"/>
              </a:rPr>
              <a:t>links </a:t>
            </a:r>
            <a:r>
              <a:rPr lang="en-GB" altLang="en-US" sz="1600" kern="0" dirty="0" smtClean="0">
                <a:solidFill>
                  <a:srgbClr val="0F5494"/>
                </a:solidFill>
                <a:cs typeface="Arial" charset="0"/>
              </a:rPr>
              <a:t>&amp; </a:t>
            </a:r>
            <a:r>
              <a:rPr lang="en-GB" altLang="en-US" sz="1600" kern="0" dirty="0">
                <a:solidFill>
                  <a:srgbClr val="0F5494"/>
                </a:solidFill>
                <a:cs typeface="Arial" charset="0"/>
              </a:rPr>
              <a:t>bridges </a:t>
            </a:r>
            <a:r>
              <a:rPr lang="en-GB" altLang="en-US" sz="1600" kern="0" dirty="0" smtClean="0">
                <a:solidFill>
                  <a:srgbClr val="0F5494"/>
                </a:solidFill>
                <a:cs typeface="Arial" charset="0"/>
              </a:rPr>
              <a:t>between different programmes </a:t>
            </a:r>
          </a:p>
          <a:p>
            <a:pPr marL="822960" lvl="1" indent="-438912">
              <a:spcBef>
                <a:spcPts val="192"/>
              </a:spcBef>
              <a:spcAft>
                <a:spcPts val="0"/>
              </a:spcAft>
              <a:buClr>
                <a:schemeClr val="tx1"/>
              </a:buClr>
            </a:pPr>
            <a:endParaRPr lang="en-GB" altLang="en-US" sz="400" b="0" kern="0" dirty="0" smtClean="0">
              <a:solidFill>
                <a:srgbClr val="0F5494"/>
              </a:solidFill>
              <a:cs typeface="Arial" charset="0"/>
            </a:endParaRPr>
          </a:p>
          <a:p>
            <a:pPr marL="822960" lvl="1" indent="-438912">
              <a:spcBef>
                <a:spcPts val="192"/>
              </a:spcBef>
              <a:spcAft>
                <a:spcPts val="0"/>
              </a:spcAft>
              <a:buClr>
                <a:schemeClr val="tx1"/>
              </a:buClr>
              <a:buFont typeface="Wingdings" panose="05000000000000000000" pitchFamily="2" charset="2"/>
              <a:buChar char="ü"/>
            </a:pPr>
            <a:r>
              <a:rPr lang="en-GB" altLang="en-US" sz="1600" b="0" kern="0" dirty="0" smtClean="0">
                <a:solidFill>
                  <a:srgbClr val="0F5494"/>
                </a:solidFill>
                <a:cs typeface="Arial" charset="0"/>
              </a:rPr>
              <a:t>Seal </a:t>
            </a:r>
            <a:r>
              <a:rPr lang="en-GB" altLang="en-US" sz="1600" b="0" kern="0" dirty="0">
                <a:solidFill>
                  <a:srgbClr val="0F5494"/>
                </a:solidFill>
                <a:cs typeface="Arial" charset="0"/>
              </a:rPr>
              <a:t>of Excellence, </a:t>
            </a:r>
            <a:endParaRPr lang="en-GB" altLang="en-US" sz="1600" b="0" kern="0" dirty="0" smtClean="0">
              <a:solidFill>
                <a:srgbClr val="0F5494"/>
              </a:solidFill>
              <a:cs typeface="Arial" charset="0"/>
            </a:endParaRPr>
          </a:p>
          <a:p>
            <a:pPr marL="822960" lvl="1" indent="-438912">
              <a:spcBef>
                <a:spcPts val="192"/>
              </a:spcBef>
              <a:spcAft>
                <a:spcPts val="0"/>
              </a:spcAft>
              <a:buClr>
                <a:schemeClr val="tx1"/>
              </a:buClr>
              <a:buFont typeface="Wingdings" panose="05000000000000000000" pitchFamily="2" charset="2"/>
              <a:buChar char="ü"/>
            </a:pPr>
            <a:r>
              <a:rPr lang="en-GB" altLang="en-US" sz="1600" b="0" kern="0" dirty="0" smtClean="0">
                <a:solidFill>
                  <a:srgbClr val="0F5494"/>
                </a:solidFill>
                <a:cs typeface="Arial" charset="0"/>
              </a:rPr>
              <a:t>cumulative funding,</a:t>
            </a:r>
          </a:p>
          <a:p>
            <a:pPr marL="822960" lvl="1" indent="-438912">
              <a:spcBef>
                <a:spcPts val="192"/>
              </a:spcBef>
              <a:spcAft>
                <a:spcPts val="0"/>
              </a:spcAft>
              <a:buClr>
                <a:schemeClr val="tx1"/>
              </a:buClr>
              <a:buFont typeface="Wingdings" panose="05000000000000000000" pitchFamily="2" charset="2"/>
              <a:buChar char="ü"/>
            </a:pPr>
            <a:r>
              <a:rPr lang="en-GB" altLang="en-US" sz="1600" b="0" kern="0" dirty="0" smtClean="0">
                <a:solidFill>
                  <a:srgbClr val="0F5494"/>
                </a:solidFill>
                <a:cs typeface="Arial" charset="0"/>
              </a:rPr>
              <a:t>transfers </a:t>
            </a:r>
            <a:r>
              <a:rPr lang="en-GB" altLang="en-US" sz="1600" b="0" kern="0" dirty="0">
                <a:solidFill>
                  <a:srgbClr val="0F5494"/>
                </a:solidFill>
                <a:cs typeface="Arial" charset="0"/>
              </a:rPr>
              <a:t>of ERDF / ESF+ </a:t>
            </a:r>
            <a:r>
              <a:rPr lang="en-GB" altLang="en-US" sz="1600" b="0" kern="0" dirty="0" smtClean="0">
                <a:solidFill>
                  <a:srgbClr val="0F5494"/>
                </a:solidFill>
                <a:cs typeface="Arial" charset="0"/>
              </a:rPr>
              <a:t>into other programmes</a:t>
            </a:r>
            <a:endParaRPr lang="en-GB" altLang="en-US" sz="1600" b="0" kern="0" dirty="0">
              <a:solidFill>
                <a:srgbClr val="0F5494"/>
              </a:solidFill>
              <a:cs typeface="Arial" charset="0"/>
            </a:endParaRPr>
          </a:p>
          <a:p>
            <a:pPr marL="822960" lvl="1" indent="-438912">
              <a:spcBef>
                <a:spcPts val="192"/>
              </a:spcBef>
              <a:spcAft>
                <a:spcPts val="0"/>
              </a:spcAft>
              <a:buClr>
                <a:schemeClr val="tx1"/>
              </a:buClr>
            </a:pPr>
            <a:endParaRPr lang="en-GB" sz="400" kern="0" dirty="0" smtClean="0">
              <a:solidFill>
                <a:srgbClr val="0F5494"/>
              </a:solidFill>
              <a:cs typeface="Arial" charset="0"/>
            </a:endParaRPr>
          </a:p>
          <a:p>
            <a:pPr marL="822960" lvl="1" indent="-438912">
              <a:spcBef>
                <a:spcPts val="192"/>
              </a:spcBef>
              <a:spcAft>
                <a:spcPts val="0"/>
              </a:spcAft>
              <a:buClr>
                <a:schemeClr val="tx1"/>
              </a:buClr>
            </a:pPr>
            <a:endParaRPr lang="en-GB" sz="1600" kern="0" dirty="0" smtClean="0">
              <a:solidFill>
                <a:srgbClr val="0F5494"/>
              </a:solidFill>
              <a:cs typeface="Arial" charset="0"/>
            </a:endParaRPr>
          </a:p>
          <a:p>
            <a:pPr marL="822960" lvl="1" indent="-438912">
              <a:spcBef>
                <a:spcPts val="192"/>
              </a:spcBef>
              <a:spcAft>
                <a:spcPts val="0"/>
              </a:spcAft>
              <a:buClr>
                <a:schemeClr val="tx1"/>
              </a:buClr>
            </a:pPr>
            <a:r>
              <a:rPr lang="en-GB" sz="1600" kern="0" dirty="0" smtClean="0">
                <a:solidFill>
                  <a:srgbClr val="0F5494"/>
                </a:solidFill>
                <a:cs typeface="Arial" charset="0"/>
              </a:rPr>
              <a:t>More </a:t>
            </a:r>
            <a:r>
              <a:rPr lang="en-GB" sz="1600" kern="0" dirty="0">
                <a:solidFill>
                  <a:srgbClr val="0F5494"/>
                </a:solidFill>
                <a:cs typeface="Arial" charset="0"/>
              </a:rPr>
              <a:t>Simplified Cost </a:t>
            </a:r>
            <a:r>
              <a:rPr lang="en-GB" sz="1600" kern="0" dirty="0" smtClean="0">
                <a:solidFill>
                  <a:srgbClr val="0F5494"/>
                </a:solidFill>
                <a:cs typeface="Arial" charset="0"/>
              </a:rPr>
              <a:t>Options:</a:t>
            </a:r>
          </a:p>
          <a:p>
            <a:pPr marL="822960" lvl="1" indent="-438912">
              <a:spcBef>
                <a:spcPts val="192"/>
              </a:spcBef>
              <a:spcAft>
                <a:spcPts val="0"/>
              </a:spcAft>
              <a:buClr>
                <a:schemeClr val="tx1"/>
              </a:buClr>
            </a:pPr>
            <a:endParaRPr lang="en-GB" sz="400" kern="0" dirty="0" smtClean="0">
              <a:solidFill>
                <a:srgbClr val="0F5494"/>
              </a:solidFill>
              <a:cs typeface="Arial" charset="0"/>
            </a:endParaRPr>
          </a:p>
          <a:p>
            <a:pPr marL="822960" lvl="1" indent="-438912">
              <a:spcBef>
                <a:spcPts val="192"/>
              </a:spcBef>
              <a:spcAft>
                <a:spcPts val="0"/>
              </a:spcAft>
              <a:buClr>
                <a:schemeClr val="tx1"/>
              </a:buClr>
              <a:buFont typeface="Wingdings" panose="05000000000000000000" pitchFamily="2" charset="2"/>
              <a:buChar char="ü"/>
            </a:pPr>
            <a:r>
              <a:rPr lang="en-GB" sz="1600" b="0" kern="0" dirty="0" smtClean="0">
                <a:solidFill>
                  <a:srgbClr val="0F5494"/>
                </a:solidFill>
                <a:cs typeface="Arial" charset="0"/>
              </a:rPr>
              <a:t>Unit </a:t>
            </a:r>
            <a:r>
              <a:rPr lang="en-GB" sz="1600" b="0" kern="0" dirty="0">
                <a:solidFill>
                  <a:srgbClr val="0F5494"/>
                </a:solidFill>
                <a:cs typeface="Arial" charset="0"/>
              </a:rPr>
              <a:t>costs, fixed rates, </a:t>
            </a:r>
            <a:r>
              <a:rPr lang="en-GB" sz="1600" b="0" kern="0" dirty="0" smtClean="0">
                <a:solidFill>
                  <a:srgbClr val="0F5494"/>
                </a:solidFill>
                <a:cs typeface="Arial" charset="0"/>
              </a:rPr>
              <a:t>lump sums…</a:t>
            </a:r>
          </a:p>
          <a:p>
            <a:pPr marL="384048" lvl="1">
              <a:spcBef>
                <a:spcPts val="192"/>
              </a:spcBef>
              <a:spcAft>
                <a:spcPts val="0"/>
              </a:spcAft>
              <a:buClr>
                <a:schemeClr val="tx1"/>
              </a:buClr>
            </a:pPr>
            <a:endParaRPr lang="en-GB" sz="1600" b="0" kern="0" dirty="0" smtClean="0">
              <a:solidFill>
                <a:srgbClr val="0F5494"/>
              </a:solidFill>
              <a:cs typeface="Arial" charset="0"/>
            </a:endParaRPr>
          </a:p>
          <a:p>
            <a:pPr marL="822960" lvl="1" indent="-438912">
              <a:spcBef>
                <a:spcPts val="192"/>
              </a:spcBef>
              <a:spcAft>
                <a:spcPts val="0"/>
              </a:spcAft>
              <a:buClr>
                <a:schemeClr val="tx1"/>
              </a:buClr>
            </a:pPr>
            <a:r>
              <a:rPr lang="en-GB" sz="1600" b="0" i="1" kern="0" dirty="0" smtClean="0">
                <a:solidFill>
                  <a:srgbClr val="0F5494"/>
                </a:solidFill>
                <a:cs typeface="Arial" charset="0"/>
              </a:rPr>
              <a:t>including </a:t>
            </a:r>
            <a:r>
              <a:rPr lang="en-GB" sz="1600" b="0" i="1" kern="0" dirty="0">
                <a:solidFill>
                  <a:srgbClr val="0F5494"/>
                </a:solidFill>
                <a:cs typeface="Arial" charset="0"/>
              </a:rPr>
              <a:t>replicating </a:t>
            </a:r>
            <a:r>
              <a:rPr lang="en-GB" sz="1600" b="0" i="1" kern="0" dirty="0" smtClean="0">
                <a:solidFill>
                  <a:srgbClr val="0F5494"/>
                </a:solidFill>
                <a:cs typeface="Arial" charset="0"/>
              </a:rPr>
              <a:t>cost models used </a:t>
            </a:r>
            <a:r>
              <a:rPr lang="en-GB" sz="1600" b="0" i="1" kern="0" dirty="0">
                <a:solidFill>
                  <a:srgbClr val="0F5494"/>
                </a:solidFill>
                <a:cs typeface="Arial" charset="0"/>
              </a:rPr>
              <a:t>in </a:t>
            </a:r>
            <a:r>
              <a:rPr lang="en-GB" sz="1600" i="1" kern="0" dirty="0" smtClean="0">
                <a:solidFill>
                  <a:srgbClr val="0F5494"/>
                </a:solidFill>
                <a:cs typeface="Arial" charset="0"/>
              </a:rPr>
              <a:t>directly managed</a:t>
            </a:r>
          </a:p>
          <a:p>
            <a:pPr marL="822960" lvl="1" indent="-438912">
              <a:spcBef>
                <a:spcPts val="192"/>
              </a:spcBef>
              <a:spcAft>
                <a:spcPts val="0"/>
              </a:spcAft>
              <a:buClr>
                <a:schemeClr val="tx1"/>
              </a:buClr>
            </a:pPr>
            <a:r>
              <a:rPr lang="en-GB" sz="1600" i="1" kern="0" dirty="0" smtClean="0">
                <a:solidFill>
                  <a:srgbClr val="0F5494"/>
                </a:solidFill>
                <a:cs typeface="Arial" charset="0"/>
              </a:rPr>
              <a:t>programmes </a:t>
            </a:r>
            <a:r>
              <a:rPr lang="en-GB" sz="1600" b="0" i="1" kern="0" dirty="0" smtClean="0">
                <a:solidFill>
                  <a:srgbClr val="0F5494"/>
                </a:solidFill>
                <a:cs typeface="Arial" charset="0"/>
              </a:rPr>
              <a:t>for </a:t>
            </a:r>
            <a:r>
              <a:rPr lang="en-GB" sz="1600" i="1" kern="0" dirty="0" smtClean="0">
                <a:solidFill>
                  <a:srgbClr val="0F5494"/>
                </a:solidFill>
                <a:cs typeface="Arial" charset="0"/>
              </a:rPr>
              <a:t>similar </a:t>
            </a:r>
            <a:r>
              <a:rPr lang="en-GB" sz="1600" i="1" kern="0" dirty="0">
                <a:solidFill>
                  <a:srgbClr val="0F5494"/>
                </a:solidFill>
                <a:cs typeface="Arial" charset="0"/>
              </a:rPr>
              <a:t>types of </a:t>
            </a:r>
            <a:r>
              <a:rPr lang="en-GB" sz="1600" i="1" kern="0" dirty="0" smtClean="0">
                <a:solidFill>
                  <a:srgbClr val="0F5494"/>
                </a:solidFill>
                <a:cs typeface="Arial" charset="0"/>
              </a:rPr>
              <a:t>projects</a:t>
            </a:r>
            <a:endParaRPr lang="en-GB" sz="1600" i="1" kern="0" dirty="0">
              <a:solidFill>
                <a:srgbClr val="0F5494"/>
              </a:solidFill>
              <a:cs typeface="Arial" panose="020B0604020202020204" pitchFamily="34" charset="0"/>
            </a:endParaRPr>
          </a:p>
        </p:txBody>
      </p:sp>
    </p:spTree>
    <p:extLst>
      <p:ext uri="{BB962C8B-B14F-4D97-AF65-F5344CB8AC3E}">
        <p14:creationId xmlns:p14="http://schemas.microsoft.com/office/powerpoint/2010/main" val="170470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5536" y="1052736"/>
            <a:ext cx="8424936" cy="3096344"/>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 name="Title 1"/>
          <p:cNvSpPr>
            <a:spLocks noGrp="1"/>
          </p:cNvSpPr>
          <p:nvPr>
            <p:ph type="title" idx="4294967295"/>
          </p:nvPr>
        </p:nvSpPr>
        <p:spPr>
          <a:xfrm>
            <a:off x="295895" y="232527"/>
            <a:ext cx="8329168" cy="496118"/>
          </a:xfrm>
          <a:prstGeom prst="rect">
            <a:avLst/>
          </a:prstGeom>
        </p:spPr>
        <p:txBody>
          <a:bodyPr/>
          <a:lstStyle/>
          <a:p>
            <a:pPr algn="ctr"/>
            <a:r>
              <a:rPr lang="en-GB" sz="2880" dirty="0">
                <a:latin typeface="Avenir"/>
                <a:ea typeface="Avenir"/>
                <a:cs typeface="Avenir"/>
              </a:rPr>
              <a:t>Scope of support from the future ERDF </a:t>
            </a:r>
          </a:p>
        </p:txBody>
      </p:sp>
      <p:sp>
        <p:nvSpPr>
          <p:cNvPr id="3" name="Content Placeholder 2"/>
          <p:cNvSpPr>
            <a:spLocks noGrp="1"/>
          </p:cNvSpPr>
          <p:nvPr>
            <p:ph idx="4294967295"/>
          </p:nvPr>
        </p:nvSpPr>
        <p:spPr>
          <a:xfrm>
            <a:off x="295895" y="874374"/>
            <a:ext cx="8546994" cy="5587267"/>
          </a:xfrm>
          <a:prstGeom prst="rect">
            <a:avLst/>
          </a:prstGeom>
        </p:spPr>
        <p:txBody>
          <a:bodyPr/>
          <a:lstStyle/>
          <a:p>
            <a:pPr>
              <a:spcBef>
                <a:spcPts val="0"/>
              </a:spcBef>
              <a:spcAft>
                <a:spcPts val="576"/>
              </a:spcAft>
            </a:pPr>
            <a:endParaRPr lang="en-GB" sz="1600" dirty="0" smtClean="0">
              <a:solidFill>
                <a:srgbClr val="C00000"/>
              </a:solidFill>
            </a:endParaRPr>
          </a:p>
          <a:p>
            <a:pPr marL="0" indent="0" algn="ctr">
              <a:spcBef>
                <a:spcPts val="0"/>
              </a:spcBef>
              <a:spcAft>
                <a:spcPts val="576"/>
              </a:spcAft>
              <a:buNone/>
            </a:pPr>
            <a:r>
              <a:rPr lang="en-GB" sz="2000" b="1" dirty="0"/>
              <a:t>DIHs could be: </a:t>
            </a:r>
            <a:endParaRPr lang="en-GB" sz="2000" b="1" dirty="0" smtClean="0"/>
          </a:p>
          <a:p>
            <a:pPr marL="0" indent="0" algn="ctr">
              <a:spcBef>
                <a:spcPts val="0"/>
              </a:spcBef>
              <a:spcAft>
                <a:spcPts val="576"/>
              </a:spcAft>
              <a:buNone/>
            </a:pPr>
            <a:endParaRPr lang="en-GB" sz="1000" b="1" i="0" dirty="0" smtClean="0">
              <a:solidFill>
                <a:srgbClr val="C00000"/>
              </a:solidFill>
            </a:endParaRPr>
          </a:p>
          <a:p>
            <a:pPr algn="ctr">
              <a:lnSpc>
                <a:spcPct val="150000"/>
              </a:lnSpc>
              <a:spcBef>
                <a:spcPts val="0"/>
              </a:spcBef>
              <a:spcAft>
                <a:spcPts val="576"/>
              </a:spcAft>
              <a:buFont typeface="Wingdings" panose="05000000000000000000" pitchFamily="2" charset="2"/>
              <a:buChar char="Ø"/>
            </a:pPr>
            <a:r>
              <a:rPr lang="en-GB" sz="1800" b="1" i="0" dirty="0" smtClean="0">
                <a:solidFill>
                  <a:srgbClr val="C00000"/>
                </a:solidFill>
              </a:rPr>
              <a:t>ERDF </a:t>
            </a:r>
            <a:r>
              <a:rPr lang="en-GB" sz="1800" b="1" i="0" dirty="0">
                <a:solidFill>
                  <a:srgbClr val="C00000"/>
                </a:solidFill>
              </a:rPr>
              <a:t>beneficiary buying equipment, infrastructure, software, for construction &amp; up-grading, cluster participation, </a:t>
            </a:r>
            <a:r>
              <a:rPr lang="en-GB" sz="1800" b="1" i="0" dirty="0" smtClean="0">
                <a:solidFill>
                  <a:srgbClr val="C00000"/>
                </a:solidFill>
              </a:rPr>
              <a:t>etc.</a:t>
            </a:r>
          </a:p>
          <a:p>
            <a:pPr marL="0" indent="0" algn="ctr">
              <a:spcBef>
                <a:spcPts val="0"/>
              </a:spcBef>
              <a:spcAft>
                <a:spcPts val="576"/>
              </a:spcAft>
              <a:buNone/>
            </a:pPr>
            <a:endParaRPr lang="en-GB" sz="1800" b="1" i="0" dirty="0" smtClean="0">
              <a:solidFill>
                <a:srgbClr val="C00000"/>
              </a:solidFill>
            </a:endParaRPr>
          </a:p>
          <a:p>
            <a:pPr algn="ctr">
              <a:lnSpc>
                <a:spcPct val="150000"/>
              </a:lnSpc>
              <a:spcBef>
                <a:spcPts val="0"/>
              </a:spcBef>
              <a:spcAft>
                <a:spcPts val="576"/>
              </a:spcAft>
              <a:buFont typeface="Wingdings" panose="05000000000000000000" pitchFamily="2" charset="2"/>
              <a:buChar char="Ø"/>
            </a:pPr>
            <a:r>
              <a:rPr lang="en-GB" sz="1800" b="1" i="0" dirty="0" smtClean="0">
                <a:solidFill>
                  <a:srgbClr val="C00000"/>
                </a:solidFill>
              </a:rPr>
              <a:t>- ERDF </a:t>
            </a:r>
            <a:r>
              <a:rPr lang="en-GB" sz="1800" b="1" i="0" dirty="0">
                <a:solidFill>
                  <a:srgbClr val="C00000"/>
                </a:solidFill>
              </a:rPr>
              <a:t>intermediary for providing SMEs with digitalisation &amp; </a:t>
            </a:r>
            <a:r>
              <a:rPr lang="en-GB" sz="1800" b="1" i="0" dirty="0" smtClean="0">
                <a:solidFill>
                  <a:srgbClr val="C00000"/>
                </a:solidFill>
              </a:rPr>
              <a:t>technology transfer </a:t>
            </a:r>
            <a:r>
              <a:rPr lang="en-GB" sz="1800" b="1" i="0" dirty="0">
                <a:solidFill>
                  <a:srgbClr val="C00000"/>
                </a:solidFill>
              </a:rPr>
              <a:t>services, vouchers, training, etc. </a:t>
            </a:r>
          </a:p>
          <a:p>
            <a:pPr algn="ctr">
              <a:spcBef>
                <a:spcPts val="0"/>
              </a:spcBef>
              <a:spcAft>
                <a:spcPts val="576"/>
              </a:spcAft>
            </a:pPr>
            <a:endParaRPr lang="en-GB" sz="2000" b="1" i="0" dirty="0" smtClean="0"/>
          </a:p>
          <a:p>
            <a:pPr marL="0" indent="0" algn="ctr">
              <a:spcBef>
                <a:spcPts val="0"/>
              </a:spcBef>
              <a:spcAft>
                <a:spcPts val="576"/>
              </a:spcAft>
              <a:buNone/>
            </a:pPr>
            <a:endParaRPr lang="en-GB" sz="1400" b="1" dirty="0" smtClean="0"/>
          </a:p>
          <a:p>
            <a:pPr marL="0" indent="0" algn="ctr">
              <a:spcBef>
                <a:spcPts val="0"/>
              </a:spcBef>
              <a:spcAft>
                <a:spcPts val="576"/>
              </a:spcAft>
              <a:buNone/>
            </a:pPr>
            <a:r>
              <a:rPr lang="en-GB" sz="2000" b="1" dirty="0" smtClean="0"/>
              <a:t>Not possible</a:t>
            </a:r>
          </a:p>
          <a:p>
            <a:pPr algn="ctr">
              <a:spcBef>
                <a:spcPts val="0"/>
              </a:spcBef>
              <a:spcAft>
                <a:spcPts val="576"/>
              </a:spcAft>
            </a:pPr>
            <a:r>
              <a:rPr lang="en-GB" sz="2000" b="1" dirty="0"/>
              <a:t>c</a:t>
            </a:r>
            <a:r>
              <a:rPr lang="en-GB" sz="2000" b="1" dirty="0" smtClean="0"/>
              <a:t>overing operating </a:t>
            </a:r>
            <a:r>
              <a:rPr lang="en-GB" sz="2000" b="1" dirty="0"/>
              <a:t>cost </a:t>
            </a:r>
            <a:endParaRPr lang="en-GB" sz="2000" b="1" dirty="0" smtClean="0"/>
          </a:p>
          <a:p>
            <a:pPr algn="ctr">
              <a:spcBef>
                <a:spcPts val="0"/>
              </a:spcBef>
              <a:spcAft>
                <a:spcPts val="576"/>
              </a:spcAft>
            </a:pPr>
            <a:endParaRPr lang="en-GB" sz="1200" b="1" dirty="0" smtClean="0"/>
          </a:p>
          <a:p>
            <a:pPr algn="ctr">
              <a:spcBef>
                <a:spcPts val="0"/>
              </a:spcBef>
              <a:spcAft>
                <a:spcPts val="576"/>
              </a:spcAft>
            </a:pPr>
            <a:r>
              <a:rPr lang="en-GB" sz="1600" b="1" dirty="0" smtClean="0"/>
              <a:t>(</a:t>
            </a:r>
            <a:r>
              <a:rPr lang="en-GB" sz="1600" b="1" dirty="0"/>
              <a:t>except in the EU outermost </a:t>
            </a:r>
            <a:r>
              <a:rPr lang="en-GB" sz="1600" b="1" dirty="0" smtClean="0"/>
              <a:t>regions)</a:t>
            </a:r>
            <a:endParaRPr lang="en-GB" sz="1600" b="1" i="0" kern="1200" dirty="0">
              <a:latin typeface="Verdana" pitchFamily="34" charset="0"/>
            </a:endParaRPr>
          </a:p>
        </p:txBody>
      </p:sp>
    </p:spTree>
    <p:extLst>
      <p:ext uri="{BB962C8B-B14F-4D97-AF65-F5344CB8AC3E}">
        <p14:creationId xmlns:p14="http://schemas.microsoft.com/office/powerpoint/2010/main" val="3185408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bwMode="auto">
          <a:xfrm>
            <a:off x="457200" y="2565400"/>
            <a:ext cx="8229600" cy="3633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endParaRPr lang="fr-BE" altLang="en-US" sz="4400" smtClean="0">
              <a:latin typeface="Calibri" pitchFamily="34" charset="0"/>
              <a:ea typeface="ＭＳ Ｐゴシック" pitchFamily="34" charset="-128"/>
            </a:endParaRPr>
          </a:p>
          <a:p>
            <a:pPr marL="0" indent="0" algn="ctr">
              <a:buFontTx/>
              <a:buNone/>
            </a:pPr>
            <a:r>
              <a:rPr lang="fr-BE" altLang="en-US" sz="4400" smtClean="0">
                <a:latin typeface="Calibri" pitchFamily="34" charset="0"/>
                <a:ea typeface="ＭＳ Ｐゴシック" pitchFamily="34" charset="-128"/>
              </a:rPr>
              <a:t>Thank you</a:t>
            </a:r>
            <a:endParaRPr lang="en-GB" altLang="en-US" sz="4400" smtClean="0">
              <a:latin typeface="Calibri" pitchFamily="34" charset="0"/>
              <a:ea typeface="ＭＳ Ｐゴシック" pitchFamily="34" charset="-128"/>
            </a:endParaRPr>
          </a:p>
        </p:txBody>
      </p:sp>
      <p:pic>
        <p:nvPicPr>
          <p:cNvPr id="409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6199188"/>
            <a:ext cx="4978896" cy="461665"/>
          </a:xfrm>
          <a:prstGeom prst="rect">
            <a:avLst/>
          </a:prstGeom>
          <a:noFill/>
        </p:spPr>
        <p:txBody>
          <a:bodyPr wrap="square" rtlCol="0">
            <a:spAutoFit/>
          </a:bodyPr>
          <a:lstStyle/>
          <a:p>
            <a:r>
              <a:rPr lang="fr-BE" sz="2400" b="0" i="1" dirty="0">
                <a:solidFill>
                  <a:srgbClr val="0F5494"/>
                </a:solidFill>
                <a:latin typeface="Arial" panose="020B0604020202020204" pitchFamily="34" charset="0"/>
                <a:cs typeface="Arial" panose="020B0604020202020204" pitchFamily="34" charset="0"/>
              </a:rPr>
              <a:t>v</a:t>
            </a:r>
            <a:r>
              <a:rPr lang="fr-BE" sz="2400" b="0" i="1" dirty="0" smtClean="0">
                <a:solidFill>
                  <a:srgbClr val="0F5494"/>
                </a:solidFill>
                <a:latin typeface="Arial" panose="020B0604020202020204" pitchFamily="34" charset="0"/>
                <a:cs typeface="Arial" panose="020B0604020202020204" pitchFamily="34" charset="0"/>
              </a:rPr>
              <a:t>alentina.pinna@ec.europa.eu</a:t>
            </a:r>
            <a:endParaRPr lang="en-GB" sz="2400" b="0" i="1" dirty="0" err="1" smtClean="0">
              <a:solidFill>
                <a:srgbClr val="0F54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70045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95536" y="1134223"/>
            <a:ext cx="8229600" cy="746745"/>
          </a:xfrm>
          <a:prstGeom prst="rect">
            <a:avLst/>
          </a:prstGeom>
        </p:spPr>
        <p:txBody>
          <a:bodyPr/>
          <a:lstStyle/>
          <a:p>
            <a:pPr indent="0" algn="ctr"/>
            <a:r>
              <a:rPr lang="en-GB" altLang="en-US" sz="4000" dirty="0">
                <a:solidFill>
                  <a:srgbClr val="00B0F0"/>
                </a:solidFill>
                <a:latin typeface="Avenir"/>
                <a:ea typeface="Avenir"/>
                <a:cs typeface="Avenir"/>
              </a:rPr>
              <a:t>Questions and Answers</a:t>
            </a:r>
          </a:p>
        </p:txBody>
      </p:sp>
      <p:sp>
        <p:nvSpPr>
          <p:cNvPr id="59395" name="Slide Number Placeholder 1"/>
          <p:cNvSpPr>
            <a:spLocks noGrp="1"/>
          </p:cNvSpPr>
          <p:nvPr>
            <p:ph type="sldNum" sz="quarter" idx="12"/>
          </p:nvPr>
        </p:nvSpPr>
        <p:spPr>
          <a:noFill/>
        </p:spPr>
        <p:txBody>
          <a:bodyPr/>
          <a:lstStyle>
            <a:lvl1pPr>
              <a:spcBef>
                <a:spcPct val="20000"/>
              </a:spcBef>
              <a:buClr>
                <a:schemeClr val="bg1"/>
              </a:buClr>
              <a:buChar char="•"/>
              <a:defRPr sz="2304" i="1">
                <a:solidFill>
                  <a:srgbClr val="0F5494"/>
                </a:solidFill>
                <a:latin typeface="Verdana" pitchFamily="34" charset="0"/>
              </a:defRPr>
            </a:lvl1pPr>
            <a:lvl2pPr marL="713232" indent="-274320">
              <a:spcBef>
                <a:spcPct val="20000"/>
              </a:spcBef>
              <a:buClr>
                <a:srgbClr val="009FBA"/>
              </a:buClr>
              <a:buChar char="•"/>
              <a:defRPr sz="1920" b="1">
                <a:solidFill>
                  <a:srgbClr val="0F5494"/>
                </a:solidFill>
                <a:latin typeface="Verdana" pitchFamily="34" charset="0"/>
              </a:defRPr>
            </a:lvl2pPr>
            <a:lvl3pPr marL="1097280" indent="-219456">
              <a:spcBef>
                <a:spcPct val="20000"/>
              </a:spcBef>
              <a:defRPr sz="1344">
                <a:solidFill>
                  <a:srgbClr val="0F5494"/>
                </a:solidFill>
                <a:latin typeface="Verdana" pitchFamily="34" charset="0"/>
              </a:defRPr>
            </a:lvl3pPr>
            <a:lvl4pPr marL="1536192" indent="-219456">
              <a:spcBef>
                <a:spcPct val="20000"/>
              </a:spcBef>
              <a:buChar char="–"/>
              <a:defRPr sz="1920">
                <a:solidFill>
                  <a:schemeClr val="tx1"/>
                </a:solidFill>
                <a:latin typeface="Arial" pitchFamily="34" charset="0"/>
              </a:defRPr>
            </a:lvl4pPr>
            <a:lvl5pPr marL="1975104" indent="-219456">
              <a:spcBef>
                <a:spcPct val="20000"/>
              </a:spcBef>
              <a:buChar char="»"/>
              <a:defRPr sz="1920">
                <a:solidFill>
                  <a:schemeClr val="tx1"/>
                </a:solidFill>
                <a:latin typeface="Arial" pitchFamily="34" charset="0"/>
              </a:defRPr>
            </a:lvl5pPr>
            <a:lvl6pPr marL="2414016" indent="-219456" eaLnBrk="0" fontAlgn="base" hangingPunct="0">
              <a:spcBef>
                <a:spcPct val="20000"/>
              </a:spcBef>
              <a:spcAft>
                <a:spcPct val="0"/>
              </a:spcAft>
              <a:buChar char="»"/>
              <a:defRPr sz="1920">
                <a:solidFill>
                  <a:schemeClr val="tx1"/>
                </a:solidFill>
                <a:latin typeface="Arial" pitchFamily="34" charset="0"/>
              </a:defRPr>
            </a:lvl6pPr>
            <a:lvl7pPr marL="2852928" indent="-219456" eaLnBrk="0" fontAlgn="base" hangingPunct="0">
              <a:spcBef>
                <a:spcPct val="20000"/>
              </a:spcBef>
              <a:spcAft>
                <a:spcPct val="0"/>
              </a:spcAft>
              <a:buChar char="»"/>
              <a:defRPr sz="1920">
                <a:solidFill>
                  <a:schemeClr val="tx1"/>
                </a:solidFill>
                <a:latin typeface="Arial" pitchFamily="34" charset="0"/>
              </a:defRPr>
            </a:lvl7pPr>
            <a:lvl8pPr marL="3291840" indent="-219456" eaLnBrk="0" fontAlgn="base" hangingPunct="0">
              <a:spcBef>
                <a:spcPct val="20000"/>
              </a:spcBef>
              <a:spcAft>
                <a:spcPct val="0"/>
              </a:spcAft>
              <a:buChar char="»"/>
              <a:defRPr sz="1920">
                <a:solidFill>
                  <a:schemeClr val="tx1"/>
                </a:solidFill>
                <a:latin typeface="Arial" pitchFamily="34" charset="0"/>
              </a:defRPr>
            </a:lvl8pPr>
            <a:lvl9pPr marL="3730752" indent="-219456" eaLnBrk="0" fontAlgn="base" hangingPunct="0">
              <a:spcBef>
                <a:spcPct val="20000"/>
              </a:spcBef>
              <a:spcAft>
                <a:spcPct val="0"/>
              </a:spcAft>
              <a:buChar char="»"/>
              <a:defRPr sz="1920">
                <a:solidFill>
                  <a:schemeClr val="tx1"/>
                </a:solidFill>
                <a:latin typeface="Arial" pitchFamily="34" charset="0"/>
              </a:defRPr>
            </a:lvl9pPr>
          </a:lstStyle>
          <a:p>
            <a:pPr>
              <a:spcBef>
                <a:spcPct val="0"/>
              </a:spcBef>
              <a:buClrTx/>
              <a:buFontTx/>
              <a:buNone/>
            </a:pPr>
            <a:fld id="{92E22DC7-B08B-41C2-BC17-471DD21CC03B}" type="slidenum">
              <a:rPr lang="en-GB" altLang="en-US" sz="1344" i="0">
                <a:solidFill>
                  <a:schemeClr val="tx1"/>
                </a:solidFill>
                <a:latin typeface="Arial" pitchFamily="34" charset="0"/>
                <a:cs typeface="Arial" pitchFamily="34" charset="0"/>
              </a:rPr>
              <a:pPr>
                <a:spcBef>
                  <a:spcPct val="0"/>
                </a:spcBef>
                <a:buClrTx/>
                <a:buFontTx/>
                <a:buNone/>
              </a:pPr>
              <a:t>23</a:t>
            </a:fld>
            <a:endParaRPr lang="en-GB" altLang="en-US" sz="1344" i="0">
              <a:solidFill>
                <a:schemeClr val="tx1"/>
              </a:solidFill>
              <a:latin typeface="Arial" pitchFamily="34" charset="0"/>
              <a:cs typeface="Arial" pitchFamily="34" charset="0"/>
            </a:endParaRPr>
          </a:p>
        </p:txBody>
      </p:sp>
      <p:pic>
        <p:nvPicPr>
          <p:cNvPr id="59396" name="Picture 5" descr="Discussion 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1" y="2342554"/>
            <a:ext cx="5473700" cy="3726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6419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3833205" y="1600869"/>
            <a:ext cx="1755392" cy="1368152"/>
          </a:xfrm>
          <a:prstGeom prst="ellipse">
            <a:avLst/>
          </a:prstGeom>
          <a:solidFill>
            <a:srgbClr val="0F549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kern="0" dirty="0" smtClean="0">
                <a:latin typeface="Avenir"/>
                <a:ea typeface="Avenir"/>
                <a:cs typeface="Avenir"/>
              </a:rPr>
              <a:t>ERDF main  </a:t>
            </a:r>
            <a:r>
              <a:rPr lang="en-GB" sz="1800" kern="0" dirty="0">
                <a:latin typeface="Avenir"/>
                <a:ea typeface="Avenir"/>
                <a:cs typeface="Avenir"/>
              </a:rPr>
              <a:t>novelties </a:t>
            </a:r>
            <a:endParaRPr lang="en-GB" sz="1800" b="0" dirty="0"/>
          </a:p>
        </p:txBody>
      </p:sp>
      <p:sp>
        <p:nvSpPr>
          <p:cNvPr id="3" name="Title 1"/>
          <p:cNvSpPr txBox="1">
            <a:spLocks/>
          </p:cNvSpPr>
          <p:nvPr/>
        </p:nvSpPr>
        <p:spPr>
          <a:xfrm>
            <a:off x="5114" y="112471"/>
            <a:ext cx="9144000" cy="740060"/>
          </a:xfrm>
          <a:prstGeom prst="rect">
            <a:avLst/>
          </a:prstGeom>
        </p:spPr>
        <p:txBody>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defTabSz="685800">
              <a:lnSpc>
                <a:spcPct val="90000"/>
              </a:lnSpc>
            </a:pPr>
            <a:r>
              <a:rPr lang="en-GB" sz="2880" spc="113" dirty="0">
                <a:latin typeface="Avenir"/>
                <a:ea typeface="Avenir"/>
                <a:cs typeface="Avenir"/>
              </a:rPr>
              <a:t>Post 2020 ERDF </a:t>
            </a:r>
            <a:r>
              <a:rPr lang="en-GB" sz="2880" spc="113" dirty="0" smtClean="0">
                <a:latin typeface="Avenir"/>
                <a:ea typeface="Avenir"/>
                <a:cs typeface="Avenir"/>
              </a:rPr>
              <a:t>to support to </a:t>
            </a:r>
          </a:p>
          <a:p>
            <a:pPr algn="ctr" defTabSz="685800">
              <a:lnSpc>
                <a:spcPct val="90000"/>
              </a:lnSpc>
            </a:pPr>
            <a:r>
              <a:rPr lang="en-GB" sz="2880" spc="113" dirty="0" smtClean="0">
                <a:latin typeface="Avenir"/>
                <a:ea typeface="Avenir"/>
                <a:cs typeface="Avenir"/>
              </a:rPr>
              <a:t>Digital </a:t>
            </a:r>
            <a:r>
              <a:rPr lang="en-GB" sz="2880" spc="113" dirty="0">
                <a:latin typeface="Avenir"/>
                <a:ea typeface="Avenir"/>
                <a:cs typeface="Avenir"/>
              </a:rPr>
              <a:t>I</a:t>
            </a:r>
            <a:r>
              <a:rPr lang="en-GB" sz="2880" spc="113" dirty="0" smtClean="0">
                <a:latin typeface="Avenir"/>
                <a:ea typeface="Avenir"/>
                <a:cs typeface="Avenir"/>
              </a:rPr>
              <a:t>nvestments </a:t>
            </a:r>
            <a:endParaRPr lang="en-GB" sz="2880" spc="113" dirty="0">
              <a:latin typeface="Avenir"/>
              <a:ea typeface="Avenir"/>
              <a:cs typeface="Avenir"/>
            </a:endParaRPr>
          </a:p>
          <a:p>
            <a:pPr algn="ctr">
              <a:lnSpc>
                <a:spcPct val="150000"/>
              </a:lnSpc>
            </a:pPr>
            <a:r>
              <a:rPr lang="en-GB" sz="2400" kern="0" dirty="0" smtClean="0">
                <a:latin typeface="Avenir"/>
                <a:ea typeface="Avenir"/>
                <a:cs typeface="Avenir"/>
              </a:rPr>
              <a:t/>
            </a:r>
            <a:br>
              <a:rPr lang="en-GB" sz="2400" kern="0" dirty="0" smtClean="0">
                <a:latin typeface="Avenir"/>
                <a:ea typeface="Avenir"/>
                <a:cs typeface="Avenir"/>
              </a:rPr>
            </a:br>
            <a:endParaRPr lang="en-GB" sz="2400" kern="0" dirty="0">
              <a:latin typeface="Avenir"/>
              <a:ea typeface="Avenir"/>
              <a:cs typeface="Avenir"/>
            </a:endParaRPr>
          </a:p>
        </p:txBody>
      </p:sp>
      <p:sp>
        <p:nvSpPr>
          <p:cNvPr id="5" name="Rounded Rectangle 4"/>
          <p:cNvSpPr/>
          <p:nvPr/>
        </p:nvSpPr>
        <p:spPr>
          <a:xfrm>
            <a:off x="5652120" y="1052736"/>
            <a:ext cx="3357175" cy="3672408"/>
          </a:xfrm>
          <a:prstGeom prst="round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spcAft>
                <a:spcPts val="1152"/>
              </a:spcAft>
              <a:buClrTx/>
            </a:pPr>
            <a:r>
              <a:rPr lang="en-GB" sz="1600" dirty="0">
                <a:solidFill>
                  <a:srgbClr val="FF0000"/>
                </a:solidFill>
              </a:rPr>
              <a:t>Digital transformation as horizontal issue </a:t>
            </a:r>
            <a:r>
              <a:rPr lang="en-GB" sz="1600" dirty="0">
                <a:solidFill>
                  <a:srgbClr val="0F5494"/>
                </a:solidFill>
              </a:rPr>
              <a:t>in the next generation of </a:t>
            </a:r>
            <a:r>
              <a:rPr lang="en-GB" sz="1600" dirty="0">
                <a:solidFill>
                  <a:srgbClr val="FF0000"/>
                </a:solidFill>
              </a:rPr>
              <a:t>Smart Specialisation Strategies </a:t>
            </a:r>
            <a:br>
              <a:rPr lang="en-GB" sz="1600" dirty="0">
                <a:solidFill>
                  <a:srgbClr val="FF0000"/>
                </a:solidFill>
              </a:rPr>
            </a:br>
            <a:r>
              <a:rPr lang="en-GB" sz="1600" dirty="0" smtClean="0">
                <a:solidFill>
                  <a:srgbClr val="0F5494"/>
                </a:solidFill>
              </a:rPr>
              <a:t>either </a:t>
            </a:r>
            <a:r>
              <a:rPr lang="en-GB" sz="1600" dirty="0">
                <a:solidFill>
                  <a:srgbClr val="0F5494"/>
                </a:solidFill>
              </a:rPr>
              <a:t>based </a:t>
            </a:r>
            <a:endParaRPr lang="en-GB" sz="1600" dirty="0" smtClean="0">
              <a:solidFill>
                <a:srgbClr val="0F5494"/>
              </a:solidFill>
            </a:endParaRPr>
          </a:p>
          <a:p>
            <a:pPr algn="ctr">
              <a:lnSpc>
                <a:spcPct val="150000"/>
              </a:lnSpc>
              <a:spcAft>
                <a:spcPts val="1152"/>
              </a:spcAft>
              <a:buClrTx/>
            </a:pPr>
            <a:r>
              <a:rPr lang="en-GB" sz="1600" dirty="0" smtClean="0">
                <a:solidFill>
                  <a:srgbClr val="0F5494"/>
                </a:solidFill>
              </a:rPr>
              <a:t>on specific </a:t>
            </a:r>
            <a:r>
              <a:rPr lang="en-GB" sz="1600" dirty="0">
                <a:solidFill>
                  <a:srgbClr val="0F5494"/>
                </a:solidFill>
              </a:rPr>
              <a:t>strength or </a:t>
            </a:r>
            <a:endParaRPr lang="en-GB" sz="1600" dirty="0" smtClean="0">
              <a:solidFill>
                <a:srgbClr val="0F5494"/>
              </a:solidFill>
            </a:endParaRPr>
          </a:p>
          <a:p>
            <a:pPr algn="ctr">
              <a:lnSpc>
                <a:spcPct val="150000"/>
              </a:lnSpc>
              <a:spcAft>
                <a:spcPts val="1152"/>
              </a:spcAft>
              <a:buClrTx/>
            </a:pPr>
            <a:r>
              <a:rPr lang="en-GB" sz="1600" dirty="0" smtClean="0">
                <a:solidFill>
                  <a:srgbClr val="0F5494"/>
                </a:solidFill>
              </a:rPr>
              <a:t>on </a:t>
            </a:r>
            <a:r>
              <a:rPr lang="en-GB" sz="1600" dirty="0">
                <a:solidFill>
                  <a:srgbClr val="0F5494"/>
                </a:solidFill>
              </a:rPr>
              <a:t>needs for economic </a:t>
            </a:r>
            <a:r>
              <a:rPr lang="en-GB" sz="1600" dirty="0" smtClean="0">
                <a:solidFill>
                  <a:srgbClr val="0F5494"/>
                </a:solidFill>
              </a:rPr>
              <a:t>transformation</a:t>
            </a:r>
            <a:endParaRPr lang="en-GB" sz="1600" dirty="0">
              <a:solidFill>
                <a:srgbClr val="0F5494"/>
              </a:solidFill>
            </a:endParaRPr>
          </a:p>
        </p:txBody>
      </p:sp>
      <p:sp>
        <p:nvSpPr>
          <p:cNvPr id="6" name="Rounded Rectangle 5"/>
          <p:cNvSpPr/>
          <p:nvPr/>
        </p:nvSpPr>
        <p:spPr>
          <a:xfrm>
            <a:off x="179512" y="3573016"/>
            <a:ext cx="4896544" cy="1872208"/>
          </a:xfrm>
          <a:prstGeom prst="round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spcAft>
                <a:spcPts val="1152"/>
              </a:spcAft>
            </a:pPr>
            <a:r>
              <a:rPr lang="en-GB" sz="1600" dirty="0">
                <a:solidFill>
                  <a:srgbClr val="0F5494"/>
                </a:solidFill>
              </a:rPr>
              <a:t>Comprehensive </a:t>
            </a:r>
            <a:r>
              <a:rPr lang="en-GB" sz="1600" dirty="0" smtClean="0">
                <a:solidFill>
                  <a:srgbClr val="0F5494"/>
                </a:solidFill>
              </a:rPr>
              <a:t>“</a:t>
            </a:r>
            <a:r>
              <a:rPr lang="en-GB" sz="1600" dirty="0" smtClean="0">
                <a:solidFill>
                  <a:srgbClr val="FF0000"/>
                </a:solidFill>
              </a:rPr>
              <a:t>Smarter </a:t>
            </a:r>
            <a:r>
              <a:rPr lang="en-GB" sz="1600" dirty="0">
                <a:solidFill>
                  <a:srgbClr val="FF0000"/>
                </a:solidFill>
              </a:rPr>
              <a:t>Europe</a:t>
            </a:r>
            <a:r>
              <a:rPr lang="en-GB" sz="1600" dirty="0">
                <a:solidFill>
                  <a:srgbClr val="0F5494"/>
                </a:solidFill>
              </a:rPr>
              <a:t>" policy objective, allowing to combine innovation, </a:t>
            </a:r>
            <a:r>
              <a:rPr lang="en-GB" sz="1600" dirty="0">
                <a:solidFill>
                  <a:srgbClr val="FF0000"/>
                </a:solidFill>
              </a:rPr>
              <a:t>digitalisation</a:t>
            </a:r>
            <a:r>
              <a:rPr lang="en-GB" sz="1600" dirty="0">
                <a:solidFill>
                  <a:srgbClr val="0F5494"/>
                </a:solidFill>
              </a:rPr>
              <a:t>, SME, entrepreneurship and S3 relevant skills actions  </a:t>
            </a:r>
          </a:p>
        </p:txBody>
      </p:sp>
      <p:sp>
        <p:nvSpPr>
          <p:cNvPr id="7" name="Rounded Rectangle 6"/>
          <p:cNvSpPr/>
          <p:nvPr/>
        </p:nvSpPr>
        <p:spPr>
          <a:xfrm>
            <a:off x="152058" y="991175"/>
            <a:ext cx="3606863" cy="2337823"/>
          </a:xfrm>
          <a:prstGeom prst="round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spcAft>
                <a:spcPts val="1152"/>
              </a:spcAft>
              <a:buClrTx/>
            </a:pPr>
            <a:r>
              <a:rPr lang="en-GB" sz="1600" dirty="0">
                <a:solidFill>
                  <a:srgbClr val="FF0000"/>
                </a:solidFill>
              </a:rPr>
              <a:t>More</a:t>
            </a:r>
            <a:r>
              <a:rPr lang="en-GB" sz="1600" dirty="0">
                <a:solidFill>
                  <a:srgbClr val="0F5494"/>
                </a:solidFill>
              </a:rPr>
              <a:t> </a:t>
            </a:r>
            <a:r>
              <a:rPr lang="en-GB" sz="1600" dirty="0">
                <a:solidFill>
                  <a:srgbClr val="FF0000"/>
                </a:solidFill>
              </a:rPr>
              <a:t>synergies </a:t>
            </a:r>
            <a:r>
              <a:rPr lang="en-GB" sz="1600" dirty="0" smtClean="0">
                <a:solidFill>
                  <a:srgbClr val="FF0000"/>
                </a:solidFill>
              </a:rPr>
              <a:t>&amp; </a:t>
            </a:r>
            <a:r>
              <a:rPr lang="en-GB" sz="1600" dirty="0">
                <a:solidFill>
                  <a:srgbClr val="FF0000"/>
                </a:solidFill>
              </a:rPr>
              <a:t>better defined complementarities with other EU funding programmes,</a:t>
            </a:r>
            <a:r>
              <a:rPr lang="en-GB" sz="1600" dirty="0">
                <a:solidFill>
                  <a:srgbClr val="0F5494"/>
                </a:solidFill>
              </a:rPr>
              <a:t> incl. Horizon Europe, CEF </a:t>
            </a:r>
            <a:r>
              <a:rPr lang="en-GB" sz="1600" dirty="0" smtClean="0">
                <a:solidFill>
                  <a:srgbClr val="0F5494"/>
                </a:solidFill>
              </a:rPr>
              <a:t>&amp; </a:t>
            </a:r>
            <a:r>
              <a:rPr lang="en-GB" sz="1600" dirty="0">
                <a:solidFill>
                  <a:srgbClr val="FF0000"/>
                </a:solidFill>
              </a:rPr>
              <a:t>Digital </a:t>
            </a:r>
            <a:r>
              <a:rPr lang="en-GB" sz="1600" dirty="0" smtClean="0">
                <a:solidFill>
                  <a:srgbClr val="FF0000"/>
                </a:solidFill>
              </a:rPr>
              <a:t>Europe Programme</a:t>
            </a:r>
            <a:endParaRPr lang="en-GB" sz="1600" dirty="0">
              <a:solidFill>
                <a:srgbClr val="FF0000"/>
              </a:solidFill>
            </a:endParaRPr>
          </a:p>
        </p:txBody>
      </p:sp>
      <p:sp>
        <p:nvSpPr>
          <p:cNvPr id="8" name="Rounded Rectangle 7"/>
          <p:cNvSpPr/>
          <p:nvPr/>
        </p:nvSpPr>
        <p:spPr>
          <a:xfrm>
            <a:off x="124298" y="5565735"/>
            <a:ext cx="8874590" cy="663034"/>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spcAft>
                <a:spcPts val="1152"/>
              </a:spcAft>
              <a:buClrTx/>
            </a:pPr>
            <a:r>
              <a:rPr lang="en-GB" sz="1600" dirty="0">
                <a:solidFill>
                  <a:srgbClr val="FF0000"/>
                </a:solidFill>
              </a:rPr>
              <a:t>Interregional cooperation becomes "mainstream</a:t>
            </a:r>
            <a:r>
              <a:rPr lang="en-GB" sz="1600" dirty="0">
                <a:solidFill>
                  <a:srgbClr val="0F5494"/>
                </a:solidFill>
              </a:rPr>
              <a:t>" + new interregional innovation investment instrument </a:t>
            </a:r>
            <a:r>
              <a:rPr lang="en-GB" sz="1600" dirty="0" smtClean="0">
                <a:solidFill>
                  <a:srgbClr val="0F5494"/>
                </a:solidFill>
              </a:rPr>
              <a:t>(ETC) </a:t>
            </a:r>
            <a:r>
              <a:rPr lang="en-GB" sz="1400" dirty="0" smtClean="0">
                <a:solidFill>
                  <a:srgbClr val="0F5494"/>
                </a:solidFill>
              </a:rPr>
              <a:t>for </a:t>
            </a:r>
            <a:r>
              <a:rPr lang="en-GB" sz="1600" dirty="0">
                <a:solidFill>
                  <a:srgbClr val="0F5494"/>
                </a:solidFill>
              </a:rPr>
              <a:t>project </a:t>
            </a:r>
            <a:r>
              <a:rPr lang="en-GB" sz="1600" dirty="0" smtClean="0">
                <a:solidFill>
                  <a:srgbClr val="0F5494"/>
                </a:solidFill>
              </a:rPr>
              <a:t>portfolios</a:t>
            </a:r>
            <a:endParaRPr lang="en-GB" sz="1800" dirty="0">
              <a:solidFill>
                <a:srgbClr val="0F5494"/>
              </a:solidFill>
            </a:endParaRPr>
          </a:p>
        </p:txBody>
      </p:sp>
      <p:sp>
        <p:nvSpPr>
          <p:cNvPr id="4" name="Oval 3"/>
          <p:cNvSpPr/>
          <p:nvPr/>
        </p:nvSpPr>
        <p:spPr>
          <a:xfrm>
            <a:off x="8153850" y="5752345"/>
            <a:ext cx="826488" cy="448072"/>
          </a:xfrm>
          <a:prstGeom prst="ellipse">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solidFill>
                  <a:srgbClr val="3166CF"/>
                </a:solidFill>
              </a:rPr>
              <a:t>C5</a:t>
            </a:r>
            <a:endParaRPr lang="en-GB" sz="1800" dirty="0">
              <a:solidFill>
                <a:srgbClr val="3166CF"/>
              </a:solidFill>
            </a:endParaRPr>
          </a:p>
        </p:txBody>
      </p:sp>
    </p:spTree>
    <p:extLst>
      <p:ext uri="{BB962C8B-B14F-4D97-AF65-F5344CB8AC3E}">
        <p14:creationId xmlns:p14="http://schemas.microsoft.com/office/powerpoint/2010/main" val="3572923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3275856" y="1925910"/>
            <a:ext cx="2592288" cy="2448272"/>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2000" dirty="0" smtClean="0"/>
              <a:t>Cohesion </a:t>
            </a:r>
            <a:r>
              <a:rPr lang="fr-BE" sz="2000" dirty="0" smtClean="0"/>
              <a:t>Policy Challenges</a:t>
            </a:r>
            <a:endParaRPr lang="en-GB" sz="2000" dirty="0"/>
          </a:p>
        </p:txBody>
      </p:sp>
      <p:pic>
        <p:nvPicPr>
          <p:cNvPr id="4" name="Content Placeholder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40533">
            <a:off x="933735" y="1292412"/>
            <a:ext cx="1467958" cy="20820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79588" y="1556793"/>
            <a:ext cx="1872208" cy="936103"/>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800" dirty="0" smtClean="0">
                <a:solidFill>
                  <a:schemeClr val="bg1"/>
                </a:solidFill>
              </a:rPr>
              <a:t>Digital divide</a:t>
            </a:r>
            <a:endParaRPr lang="en-IE" sz="1800" dirty="0">
              <a:solidFill>
                <a:schemeClr val="bg1"/>
              </a:solidFill>
            </a:endParaRPr>
          </a:p>
        </p:txBody>
      </p:sp>
      <p:sp>
        <p:nvSpPr>
          <p:cNvPr id="6" name="Rectangle 5"/>
          <p:cNvSpPr/>
          <p:nvPr/>
        </p:nvSpPr>
        <p:spPr>
          <a:xfrm rot="20891432">
            <a:off x="862168" y="3533160"/>
            <a:ext cx="2072360" cy="47294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t>Globalisation</a:t>
            </a:r>
            <a:endParaRPr lang="en-GB" sz="1800" dirty="0"/>
          </a:p>
        </p:txBody>
      </p:sp>
      <p:pic>
        <p:nvPicPr>
          <p:cNvPr id="7" name="Picture 6">
            <a:extLst>
              <a:ext uri="{FF2B5EF4-FFF2-40B4-BE49-F238E27FC236}">
                <a16:creationId xmlns:a16="http://schemas.microsoft.com/office/drawing/2014/main" id="{EAFE133F-5C1B-314B-9443-72BF331C87E7}"/>
              </a:ext>
            </a:extLst>
          </p:cNvPr>
          <p:cNvPicPr>
            <a:picLocks noChangeAspect="1"/>
          </p:cNvPicPr>
          <p:nvPr/>
        </p:nvPicPr>
        <p:blipFill>
          <a:blip r:embed="rId3"/>
          <a:stretch>
            <a:fillRect/>
          </a:stretch>
        </p:blipFill>
        <p:spPr>
          <a:xfrm>
            <a:off x="5146664" y="4869160"/>
            <a:ext cx="3606800" cy="1101412"/>
          </a:xfrm>
          <a:prstGeom prst="rect">
            <a:avLst/>
          </a:prstGeom>
        </p:spPr>
      </p:pic>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876126"/>
            <a:ext cx="3708400" cy="131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379588" y="3104964"/>
            <a:ext cx="1872208" cy="936103"/>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t>Innovation diffusion</a:t>
            </a:r>
            <a:endParaRPr lang="en-GB" sz="1800" dirty="0"/>
          </a:p>
        </p:txBody>
      </p:sp>
      <p:sp>
        <p:nvSpPr>
          <p:cNvPr id="12" name="Rectangle 11"/>
          <p:cNvSpPr/>
          <p:nvPr/>
        </p:nvSpPr>
        <p:spPr>
          <a:xfrm>
            <a:off x="5801024" y="332656"/>
            <a:ext cx="3029336" cy="864096"/>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800" b="0" dirty="0" smtClean="0"/>
              <a:t>Lagging Regions &amp; Industrial transition regions</a:t>
            </a:r>
            <a:endParaRPr lang="en-IE" sz="1800" b="0" dirty="0"/>
          </a:p>
        </p:txBody>
      </p:sp>
      <p:sp>
        <p:nvSpPr>
          <p:cNvPr id="13" name="Rectangle 12"/>
          <p:cNvSpPr/>
          <p:nvPr/>
        </p:nvSpPr>
        <p:spPr>
          <a:xfrm rot="20891432">
            <a:off x="234480" y="479763"/>
            <a:ext cx="2114500" cy="651525"/>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800" b="0" dirty="0" smtClean="0"/>
              <a:t>More dynamic regions</a:t>
            </a:r>
            <a:endParaRPr lang="en-IE" sz="1800" b="0" dirty="0"/>
          </a:p>
        </p:txBody>
      </p:sp>
      <p:sp>
        <p:nvSpPr>
          <p:cNvPr id="14" name="Rounded Rectangle 13"/>
          <p:cNvSpPr/>
          <p:nvPr/>
        </p:nvSpPr>
        <p:spPr>
          <a:xfrm>
            <a:off x="2162487" y="4468250"/>
            <a:ext cx="4986560" cy="328901"/>
          </a:xfrm>
          <a:prstGeom prst="round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err="1" smtClean="0"/>
              <a:t>Testing</a:t>
            </a:r>
            <a:r>
              <a:rPr lang="fr-BE" sz="1800" dirty="0" smtClean="0"/>
              <a:t> new initiatives</a:t>
            </a:r>
            <a:endParaRPr lang="en-GB" sz="1800" dirty="0"/>
          </a:p>
        </p:txBody>
      </p:sp>
    </p:spTree>
    <p:extLst>
      <p:ext uri="{BB962C8B-B14F-4D97-AF65-F5344CB8AC3E}">
        <p14:creationId xmlns:p14="http://schemas.microsoft.com/office/powerpoint/2010/main" val="198075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E57FF9-5569-1E46-BA62-A2F271C4B9C3}"/>
              </a:ext>
            </a:extLst>
          </p:cNvPr>
          <p:cNvPicPr>
            <a:picLocks noChangeAspect="1"/>
          </p:cNvPicPr>
          <p:nvPr/>
        </p:nvPicPr>
        <p:blipFill>
          <a:blip r:embed="rId3"/>
          <a:stretch>
            <a:fillRect/>
          </a:stretch>
        </p:blipFill>
        <p:spPr>
          <a:xfrm>
            <a:off x="3419872" y="1053216"/>
            <a:ext cx="5647432" cy="4995649"/>
          </a:xfrm>
          <a:prstGeom prst="rect">
            <a:avLst/>
          </a:prstGeom>
        </p:spPr>
      </p:pic>
      <p:sp>
        <p:nvSpPr>
          <p:cNvPr id="6" name="TextBox 5">
            <a:extLst>
              <a:ext uri="{FF2B5EF4-FFF2-40B4-BE49-F238E27FC236}">
                <a16:creationId xmlns:a16="http://schemas.microsoft.com/office/drawing/2014/main" id="{20D17213-663D-ED4C-BEC2-9B5AB1F0CEC4}"/>
              </a:ext>
            </a:extLst>
          </p:cNvPr>
          <p:cNvSpPr txBox="1"/>
          <p:nvPr/>
        </p:nvSpPr>
        <p:spPr>
          <a:xfrm>
            <a:off x="29480" y="2314512"/>
            <a:ext cx="3750431" cy="3401957"/>
          </a:xfrm>
          <a:prstGeom prst="rect">
            <a:avLst/>
          </a:prstGeom>
          <a:noFill/>
        </p:spPr>
        <p:txBody>
          <a:bodyPr wrap="square" rtlCol="0">
            <a:spAutoFit/>
          </a:bodyPr>
          <a:lstStyle/>
          <a:p>
            <a:pPr algn="ctr"/>
            <a:r>
              <a:rPr lang="en-GB" sz="1344" dirty="0">
                <a:solidFill>
                  <a:schemeClr val="bg2"/>
                </a:solidFill>
              </a:rPr>
              <a:t>Development of a comprehensive strategy for economic transformation</a:t>
            </a:r>
            <a:endParaRPr lang="en-GB" sz="1344" b="0" dirty="0">
              <a:solidFill>
                <a:schemeClr val="bg2"/>
              </a:solidFill>
            </a:endParaRPr>
          </a:p>
          <a:p>
            <a:pPr marL="164592" indent="-164592">
              <a:buFont typeface="Arial" panose="020B0604020202020204" pitchFamily="34" charset="0"/>
              <a:buChar char="•"/>
            </a:pPr>
            <a:r>
              <a:rPr lang="de-DE" sz="1344" b="0" dirty="0">
                <a:solidFill>
                  <a:srgbClr val="0F5494"/>
                </a:solidFill>
              </a:rPr>
              <a:t>10 </a:t>
            </a:r>
            <a:r>
              <a:rPr lang="de-DE" sz="1344" b="0" dirty="0" err="1">
                <a:solidFill>
                  <a:srgbClr val="0F5494"/>
                </a:solidFill>
              </a:rPr>
              <a:t>regions</a:t>
            </a:r>
            <a:r>
              <a:rPr lang="de-DE" sz="1344" b="0" dirty="0">
                <a:solidFill>
                  <a:srgbClr val="0F5494"/>
                </a:solidFill>
              </a:rPr>
              <a:t> &amp; 2 countries </a:t>
            </a:r>
            <a:r>
              <a:rPr lang="de-DE" sz="1344" b="0" dirty="0" err="1">
                <a:solidFill>
                  <a:srgbClr val="0F5494"/>
                </a:solidFill>
              </a:rPr>
              <a:t>selected</a:t>
            </a:r>
            <a:r>
              <a:rPr lang="de-DE" sz="1344" b="0" dirty="0">
                <a:solidFill>
                  <a:srgbClr val="0F5494"/>
                </a:solidFill>
              </a:rPr>
              <a:t> via </a:t>
            </a:r>
            <a:r>
              <a:rPr lang="de-DE" sz="1344" b="0" dirty="0" err="1">
                <a:solidFill>
                  <a:srgbClr val="0F5494"/>
                </a:solidFill>
              </a:rPr>
              <a:t>call</a:t>
            </a:r>
            <a:r>
              <a:rPr lang="de-DE" sz="1344" b="0" dirty="0">
                <a:solidFill>
                  <a:srgbClr val="0F5494"/>
                </a:solidFill>
              </a:rPr>
              <a:t> </a:t>
            </a:r>
            <a:r>
              <a:rPr lang="de-DE" sz="1344" b="0" dirty="0" err="1">
                <a:solidFill>
                  <a:srgbClr val="0F5494"/>
                </a:solidFill>
              </a:rPr>
              <a:t>for</a:t>
            </a:r>
            <a:r>
              <a:rPr lang="de-DE" sz="1344" b="0" dirty="0">
                <a:solidFill>
                  <a:srgbClr val="0F5494"/>
                </a:solidFill>
              </a:rPr>
              <a:t> </a:t>
            </a:r>
            <a:r>
              <a:rPr lang="de-DE" sz="1344" b="0" dirty="0" err="1">
                <a:solidFill>
                  <a:srgbClr val="0F5494"/>
                </a:solidFill>
              </a:rPr>
              <a:t>expression</a:t>
            </a:r>
            <a:r>
              <a:rPr lang="de-DE" sz="1344" b="0" dirty="0">
                <a:solidFill>
                  <a:srgbClr val="0F5494"/>
                </a:solidFill>
              </a:rPr>
              <a:t> of </a:t>
            </a:r>
            <a:r>
              <a:rPr lang="de-DE" sz="1344" b="0" dirty="0" err="1">
                <a:solidFill>
                  <a:srgbClr val="0F5494"/>
                </a:solidFill>
              </a:rPr>
              <a:t>interest</a:t>
            </a:r>
            <a:endParaRPr lang="en-GB" sz="1344" b="0" dirty="0">
              <a:solidFill>
                <a:srgbClr val="0F5494"/>
              </a:solidFill>
            </a:endParaRPr>
          </a:p>
          <a:p>
            <a:pPr marL="164592" indent="-164592">
              <a:buFont typeface="Arial" panose="020B0604020202020204" pitchFamily="34" charset="0"/>
              <a:buChar char="•"/>
            </a:pPr>
            <a:r>
              <a:rPr lang="en-GB" sz="1344" b="0" dirty="0">
                <a:solidFill>
                  <a:srgbClr val="0F5494"/>
                </a:solidFill>
              </a:rPr>
              <a:t>Broad innovation and inclusive growth building on smart specialisation strategy</a:t>
            </a:r>
          </a:p>
          <a:p>
            <a:pPr marL="164592" indent="-164592">
              <a:buFont typeface="Arial" panose="020B0604020202020204" pitchFamily="34" charset="0"/>
              <a:buChar char="•"/>
            </a:pPr>
            <a:r>
              <a:rPr lang="en-GB" sz="1344" b="0" dirty="0">
                <a:solidFill>
                  <a:srgbClr val="0F5494"/>
                </a:solidFill>
              </a:rPr>
              <a:t>Multi-sectoral focusing on jobs, industrial sectors, business models, economy and society as a whole</a:t>
            </a:r>
          </a:p>
          <a:p>
            <a:pPr marL="164592" indent="-164592">
              <a:buFont typeface="Arial" panose="020B0604020202020204" pitchFamily="34" charset="0"/>
              <a:buChar char="•"/>
            </a:pPr>
            <a:r>
              <a:rPr lang="en-GB" sz="1344" b="0" dirty="0">
                <a:solidFill>
                  <a:srgbClr val="0F5494"/>
                </a:solidFill>
              </a:rPr>
              <a:t>Addressing globalisation</a:t>
            </a:r>
            <a:r>
              <a:rPr lang="en-GB" sz="1344" b="0" dirty="0">
                <a:solidFill>
                  <a:schemeClr val="bg2"/>
                </a:solidFill>
              </a:rPr>
              <a:t>, </a:t>
            </a:r>
            <a:r>
              <a:rPr lang="en-GB" sz="1344" b="0" dirty="0">
                <a:solidFill>
                  <a:srgbClr val="C00000"/>
                </a:solidFill>
              </a:rPr>
              <a:t>automation</a:t>
            </a:r>
            <a:r>
              <a:rPr lang="en-GB" sz="1344" b="0" dirty="0">
                <a:solidFill>
                  <a:schemeClr val="bg2"/>
                </a:solidFill>
              </a:rPr>
              <a:t>, </a:t>
            </a:r>
            <a:r>
              <a:rPr lang="en-GB" sz="1344" b="0" dirty="0">
                <a:solidFill>
                  <a:srgbClr val="0F5494"/>
                </a:solidFill>
              </a:rPr>
              <a:t>decarbonisation, emerging and </a:t>
            </a:r>
            <a:r>
              <a:rPr lang="en-GB" sz="1344" dirty="0">
                <a:solidFill>
                  <a:srgbClr val="C00000"/>
                </a:solidFill>
              </a:rPr>
              <a:t>digital technologies, </a:t>
            </a:r>
            <a:r>
              <a:rPr lang="en-GB" sz="1344" b="0" dirty="0">
                <a:solidFill>
                  <a:srgbClr val="C00000"/>
                </a:solidFill>
              </a:rPr>
              <a:t>skills and investment</a:t>
            </a:r>
          </a:p>
          <a:p>
            <a:pPr marL="164592" indent="-164592">
              <a:buFont typeface="Arial" panose="020B0604020202020204" pitchFamily="34" charset="0"/>
              <a:buChar char="•"/>
            </a:pPr>
            <a:r>
              <a:rPr lang="de-DE" sz="1344" b="0" dirty="0" err="1">
                <a:solidFill>
                  <a:srgbClr val="0F5494"/>
                </a:solidFill>
              </a:rPr>
              <a:t>Supported</a:t>
            </a:r>
            <a:r>
              <a:rPr lang="de-DE" sz="1344" b="0" dirty="0">
                <a:solidFill>
                  <a:srgbClr val="0F5494"/>
                </a:solidFill>
              </a:rPr>
              <a:t> </a:t>
            </a:r>
            <a:r>
              <a:rPr lang="de-DE" sz="1344" b="0" dirty="0" err="1">
                <a:solidFill>
                  <a:srgbClr val="0F5494"/>
                </a:solidFill>
              </a:rPr>
              <a:t>by</a:t>
            </a:r>
            <a:r>
              <a:rPr lang="de-DE" sz="1344" b="0" dirty="0">
                <a:solidFill>
                  <a:srgbClr val="0F5494"/>
                </a:solidFill>
              </a:rPr>
              <a:t> </a:t>
            </a:r>
            <a:r>
              <a:rPr lang="de-DE" sz="1344" b="0" dirty="0" err="1">
                <a:solidFill>
                  <a:srgbClr val="0F5494"/>
                </a:solidFill>
              </a:rPr>
              <a:t>experts</a:t>
            </a:r>
            <a:r>
              <a:rPr lang="de-DE" sz="1344" b="0" dirty="0">
                <a:solidFill>
                  <a:srgbClr val="0F5494"/>
                </a:solidFill>
              </a:rPr>
              <a:t>, inter-DG </a:t>
            </a:r>
            <a:r>
              <a:rPr lang="de-DE" sz="1344" b="0" dirty="0" err="1">
                <a:solidFill>
                  <a:srgbClr val="0F5494"/>
                </a:solidFill>
              </a:rPr>
              <a:t>teams</a:t>
            </a:r>
            <a:r>
              <a:rPr lang="de-DE" sz="1344" b="0" dirty="0">
                <a:solidFill>
                  <a:srgbClr val="0F5494"/>
                </a:solidFill>
              </a:rPr>
              <a:t>, </a:t>
            </a:r>
            <a:endParaRPr lang="en-GB" sz="1344" b="0" dirty="0">
              <a:solidFill>
                <a:srgbClr val="0F5494"/>
              </a:solidFill>
            </a:endParaRPr>
          </a:p>
          <a:p>
            <a:endParaRPr lang="en-GB" sz="1344" b="0" dirty="0">
              <a:solidFill>
                <a:schemeClr val="bg2"/>
              </a:solidFill>
            </a:endParaRPr>
          </a:p>
        </p:txBody>
      </p:sp>
      <p:pic>
        <p:nvPicPr>
          <p:cNvPr id="7" name="Picture 6">
            <a:extLst>
              <a:ext uri="{FF2B5EF4-FFF2-40B4-BE49-F238E27FC236}">
                <a16:creationId xmlns:a16="http://schemas.microsoft.com/office/drawing/2014/main" id="{EAFE133F-5C1B-314B-9443-72BF331C87E7}"/>
              </a:ext>
            </a:extLst>
          </p:cNvPr>
          <p:cNvPicPr>
            <a:picLocks noChangeAspect="1"/>
          </p:cNvPicPr>
          <p:nvPr/>
        </p:nvPicPr>
        <p:blipFill>
          <a:blip r:embed="rId4"/>
          <a:stretch>
            <a:fillRect/>
          </a:stretch>
        </p:blipFill>
        <p:spPr>
          <a:xfrm>
            <a:off x="141280" y="1213100"/>
            <a:ext cx="3606800" cy="1101412"/>
          </a:xfrm>
          <a:prstGeom prst="rect">
            <a:avLst/>
          </a:prstGeom>
        </p:spPr>
      </p:pic>
      <p:sp>
        <p:nvSpPr>
          <p:cNvPr id="2" name="TextBox 1"/>
          <p:cNvSpPr txBox="1"/>
          <p:nvPr/>
        </p:nvSpPr>
        <p:spPr>
          <a:xfrm>
            <a:off x="295541" y="6526790"/>
            <a:ext cx="8820471" cy="269626"/>
          </a:xfrm>
          <a:prstGeom prst="rect">
            <a:avLst/>
          </a:prstGeom>
          <a:noFill/>
        </p:spPr>
        <p:txBody>
          <a:bodyPr wrap="square" rtlCol="0">
            <a:spAutoFit/>
          </a:bodyPr>
          <a:lstStyle/>
          <a:p>
            <a:r>
              <a:rPr lang="de-DE" altLang="en-US" sz="1152" b="0" dirty="0">
                <a:solidFill>
                  <a:schemeClr val="bg2"/>
                </a:solidFill>
              </a:rPr>
              <a:t>See Fact-sheets: </a:t>
            </a:r>
            <a:r>
              <a:rPr lang="de-DE" altLang="en-US" sz="864" b="0" dirty="0">
                <a:hlinkClick r:id="rId5"/>
              </a:rPr>
              <a:t>http://ec.europa.eu/regional_policy/en/information/publications/factsheets/2018/pilot-action-regions-in-industrial-transition</a:t>
            </a:r>
            <a:r>
              <a:rPr lang="de-DE" altLang="en-US" sz="864" b="0" dirty="0"/>
              <a:t> </a:t>
            </a:r>
          </a:p>
        </p:txBody>
      </p:sp>
      <p:sp>
        <p:nvSpPr>
          <p:cNvPr id="12" name="Title 1"/>
          <p:cNvSpPr txBox="1">
            <a:spLocks/>
          </p:cNvSpPr>
          <p:nvPr/>
        </p:nvSpPr>
        <p:spPr>
          <a:xfrm>
            <a:off x="0" y="53645"/>
            <a:ext cx="9067304" cy="99957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2880" dirty="0">
                <a:solidFill>
                  <a:srgbClr val="0F5494"/>
                </a:solidFill>
                <a:latin typeface="Avenir"/>
                <a:ea typeface="Avenir"/>
                <a:cs typeface="Avenir"/>
              </a:rPr>
              <a:t>Lagging Regions &amp; </a:t>
            </a:r>
            <a:endParaRPr lang="en-GB" sz="2880" dirty="0" smtClean="0">
              <a:solidFill>
                <a:srgbClr val="0F5494"/>
              </a:solidFill>
              <a:latin typeface="Avenir"/>
              <a:ea typeface="Avenir"/>
              <a:cs typeface="Avenir"/>
            </a:endParaRPr>
          </a:p>
          <a:p>
            <a:pPr algn="ctr"/>
            <a:r>
              <a:rPr lang="en-GB" sz="2880" dirty="0" smtClean="0">
                <a:solidFill>
                  <a:srgbClr val="0F5494"/>
                </a:solidFill>
                <a:latin typeface="Avenir"/>
                <a:ea typeface="Avenir"/>
                <a:cs typeface="Avenir"/>
              </a:rPr>
              <a:t>Regions </a:t>
            </a:r>
            <a:r>
              <a:rPr lang="en-GB" sz="2880" dirty="0">
                <a:solidFill>
                  <a:srgbClr val="0F5494"/>
                </a:solidFill>
                <a:latin typeface="Avenir"/>
                <a:ea typeface="Avenir"/>
                <a:cs typeface="Avenir"/>
              </a:rPr>
              <a:t>in Industrial Transition</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3640415" y="6230669"/>
            <a:ext cx="878607" cy="24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1280" y="5559500"/>
            <a:ext cx="4071126" cy="978729"/>
          </a:xfrm>
          <a:prstGeom prst="rect">
            <a:avLst/>
          </a:prstGeom>
          <a:noFill/>
        </p:spPr>
        <p:txBody>
          <a:bodyPr wrap="square" rtlCol="0">
            <a:spAutoFit/>
          </a:bodyPr>
          <a:lstStyle/>
          <a:p>
            <a:pPr algn="ctr"/>
            <a:r>
              <a:rPr lang="en-GB" sz="1920" dirty="0">
                <a:solidFill>
                  <a:srgbClr val="C00000"/>
                </a:solidFill>
              </a:rPr>
              <a:t>… even the middle-income regions need digital transition …</a:t>
            </a:r>
          </a:p>
        </p:txBody>
      </p:sp>
      <p:pic>
        <p:nvPicPr>
          <p:cNvPr id="10" name="Picture 9"/>
          <p:cNvPicPr>
            <a:picLocks noChangeAspect="1"/>
          </p:cNvPicPr>
          <p:nvPr/>
        </p:nvPicPr>
        <p:blipFill>
          <a:blip r:embed="rId7"/>
          <a:stretch>
            <a:fillRect/>
          </a:stretch>
        </p:blipFill>
        <p:spPr>
          <a:xfrm>
            <a:off x="7668344" y="297540"/>
            <a:ext cx="1069854" cy="555501"/>
          </a:xfrm>
          <a:prstGeom prst="rect">
            <a:avLst/>
          </a:prstGeom>
        </p:spPr>
      </p:pic>
    </p:spTree>
    <p:extLst>
      <p:ext uri="{BB962C8B-B14F-4D97-AF65-F5344CB8AC3E}">
        <p14:creationId xmlns:p14="http://schemas.microsoft.com/office/powerpoint/2010/main" val="39775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4" y="149753"/>
            <a:ext cx="9102086" cy="958653"/>
          </a:xfrm>
          <a:prstGeom prst="rect">
            <a:avLst/>
          </a:prstGeom>
        </p:spPr>
        <p:txBody>
          <a:bodyPr/>
          <a:lstStyle/>
          <a:p>
            <a:pPr algn="ctr"/>
            <a:r>
              <a:rPr lang="en-GB" sz="2880" dirty="0" smtClean="0">
                <a:latin typeface="Avenir"/>
                <a:ea typeface="Avenir"/>
                <a:cs typeface="Avenir"/>
              </a:rPr>
              <a:t> </a:t>
            </a:r>
            <a:r>
              <a:rPr lang="en-GB" sz="2880" dirty="0" smtClean="0">
                <a:latin typeface="Avenir"/>
                <a:ea typeface="Avenir"/>
                <a:cs typeface="Avenir"/>
              </a:rPr>
              <a:t>PO 1 - </a:t>
            </a:r>
            <a:r>
              <a:rPr lang="en-GB" sz="2400" dirty="0" smtClean="0">
                <a:latin typeface="Avenir"/>
                <a:ea typeface="Avenir"/>
                <a:cs typeface="Avenir"/>
              </a:rPr>
              <a:t>Innovative </a:t>
            </a:r>
            <a:r>
              <a:rPr lang="en-GB" sz="2400" dirty="0">
                <a:latin typeface="Avenir"/>
                <a:ea typeface="Avenir"/>
                <a:cs typeface="Avenir"/>
              </a:rPr>
              <a:t>&amp; Smart Economic Transformation: </a:t>
            </a:r>
            <a:r>
              <a:rPr lang="en-GB" sz="2400" dirty="0" smtClean="0">
                <a:latin typeface="Avenir"/>
                <a:ea typeface="Avenir"/>
                <a:cs typeface="Avenir"/>
              </a:rPr>
              <a:t>Comprehensive </a:t>
            </a:r>
            <a:r>
              <a:rPr lang="en-GB" sz="2400" dirty="0">
                <a:latin typeface="Avenir"/>
                <a:ea typeface="Avenir"/>
                <a:cs typeface="Avenir"/>
              </a:rPr>
              <a:t>approach &amp; new generation of S3</a:t>
            </a:r>
          </a:p>
        </p:txBody>
      </p:sp>
      <p:graphicFrame>
        <p:nvGraphicFramePr>
          <p:cNvPr id="4" name="Diagram 3"/>
          <p:cNvGraphicFramePr/>
          <p:nvPr>
            <p:extLst>
              <p:ext uri="{D42A27DB-BD31-4B8C-83A1-F6EECF244321}">
                <p14:modId xmlns:p14="http://schemas.microsoft.com/office/powerpoint/2010/main" val="549913811"/>
              </p:ext>
            </p:extLst>
          </p:nvPr>
        </p:nvGraphicFramePr>
        <p:xfrm>
          <a:off x="611560" y="1392615"/>
          <a:ext cx="6420544" cy="4004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23528" y="5543423"/>
            <a:ext cx="7416824" cy="475157"/>
          </a:xfrm>
          <a:prstGeom prst="rect">
            <a:avLst/>
          </a:prstGeom>
          <a:solidFill>
            <a:srgbClr val="FFFF99"/>
          </a:solidFill>
          <a:ln>
            <a:solidFill>
              <a:srgbClr val="0F549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38912" fontAlgn="auto">
              <a:spcBef>
                <a:spcPts val="0"/>
              </a:spcBef>
              <a:spcAft>
                <a:spcPts val="0"/>
              </a:spcAft>
            </a:pPr>
            <a:r>
              <a:rPr lang="en-GB" sz="2304" dirty="0">
                <a:solidFill>
                  <a:srgbClr val="00B050"/>
                </a:solidFill>
              </a:rPr>
              <a:t>Interregional cooperation in value chains</a:t>
            </a:r>
          </a:p>
        </p:txBody>
      </p:sp>
      <p:sp>
        <p:nvSpPr>
          <p:cNvPr id="5" name="TextBox 4"/>
          <p:cNvSpPr txBox="1"/>
          <p:nvPr/>
        </p:nvSpPr>
        <p:spPr>
          <a:xfrm>
            <a:off x="1259632" y="6102464"/>
            <a:ext cx="5112568" cy="278863"/>
          </a:xfrm>
          <a:prstGeom prst="rect">
            <a:avLst/>
          </a:prstGeom>
          <a:noFill/>
        </p:spPr>
        <p:txBody>
          <a:bodyPr wrap="square" rtlCol="0">
            <a:spAutoFit/>
          </a:bodyPr>
          <a:lstStyle/>
          <a:p>
            <a:r>
              <a:rPr lang="en-GB" sz="1152" b="0" dirty="0">
                <a:solidFill>
                  <a:schemeClr val="tx1"/>
                </a:solidFill>
              </a:rPr>
              <a:t>See Article 2(1)ERDF/CF Regulation, Annex IV CPR Regulation </a:t>
            </a:r>
          </a:p>
        </p:txBody>
      </p:sp>
      <p:sp>
        <p:nvSpPr>
          <p:cNvPr id="6" name="TextBox 5"/>
          <p:cNvSpPr txBox="1"/>
          <p:nvPr/>
        </p:nvSpPr>
        <p:spPr>
          <a:xfrm>
            <a:off x="6965696" y="2410807"/>
            <a:ext cx="2144813" cy="2219710"/>
          </a:xfrm>
          <a:prstGeom prst="rect">
            <a:avLst/>
          </a:prstGeom>
          <a:noFill/>
        </p:spPr>
        <p:txBody>
          <a:bodyPr wrap="square" rtlCol="0">
            <a:spAutoFit/>
          </a:bodyPr>
          <a:lstStyle/>
          <a:p>
            <a:pPr lvl="0" algn="ctr"/>
            <a:r>
              <a:rPr lang="en-IE" sz="1920" dirty="0" smtClean="0">
                <a:solidFill>
                  <a:srgbClr val="C00000"/>
                </a:solidFill>
              </a:rPr>
              <a:t>All specific objectives in PO1 are potentially interesting for DIHs !</a:t>
            </a:r>
            <a:endParaRPr lang="en-IE" sz="1728" dirty="0" smtClean="0">
              <a:solidFill>
                <a:srgbClr val="20AA63"/>
              </a:solidFill>
              <a:latin typeface="Arial" panose="020B0604020202020204" pitchFamily="34" charset="0"/>
              <a:cs typeface="Arial" panose="020B0604020202020204" pitchFamily="34" charset="0"/>
            </a:endParaRPr>
          </a:p>
          <a:p>
            <a:endParaRPr lang="en-IE" sz="2304" b="0" dirty="0">
              <a:solidFill>
                <a:srgbClr val="0F5494"/>
              </a:solidFill>
            </a:endParaRPr>
          </a:p>
        </p:txBody>
      </p:sp>
      <p:sp>
        <p:nvSpPr>
          <p:cNvPr id="8" name="Oval 7"/>
          <p:cNvSpPr/>
          <p:nvPr/>
        </p:nvSpPr>
        <p:spPr>
          <a:xfrm>
            <a:off x="7884368" y="5543423"/>
            <a:ext cx="864096" cy="610917"/>
          </a:xfrm>
          <a:prstGeom prst="ellips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solidFill>
                  <a:srgbClr val="C00000"/>
                </a:solidFill>
              </a:rPr>
              <a:t>C5</a:t>
            </a:r>
            <a:endParaRPr lang="en-GB" sz="1800" dirty="0">
              <a:solidFill>
                <a:srgbClr val="C00000"/>
              </a:solidFill>
            </a:endParaRPr>
          </a:p>
        </p:txBody>
      </p:sp>
    </p:spTree>
    <p:extLst>
      <p:ext uri="{BB962C8B-B14F-4D97-AF65-F5344CB8AC3E}">
        <p14:creationId xmlns:p14="http://schemas.microsoft.com/office/powerpoint/2010/main" val="301757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03848" y="3594348"/>
            <a:ext cx="2304256" cy="1656184"/>
          </a:xfrm>
          <a:prstGeom prst="ellips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2400" dirty="0" smtClean="0">
                <a:solidFill>
                  <a:srgbClr val="C00000"/>
                </a:solidFill>
              </a:rPr>
              <a:t>ERDF </a:t>
            </a:r>
          </a:p>
          <a:p>
            <a:pPr algn="ctr" defTabSz="457200" fontAlgn="auto">
              <a:spcBef>
                <a:spcPts val="0"/>
              </a:spcBef>
              <a:spcAft>
                <a:spcPts val="0"/>
              </a:spcAft>
            </a:pPr>
            <a:r>
              <a:rPr lang="fr-BE" sz="2400" dirty="0" smtClean="0">
                <a:solidFill>
                  <a:srgbClr val="C00000"/>
                </a:solidFill>
              </a:rPr>
              <a:t>Support</a:t>
            </a:r>
            <a:endParaRPr lang="en-GB" sz="2400" dirty="0">
              <a:solidFill>
                <a:srgbClr val="C00000"/>
              </a:solidFill>
            </a:endParaRPr>
          </a:p>
        </p:txBody>
      </p:sp>
      <p:sp>
        <p:nvSpPr>
          <p:cNvPr id="4" name="Rounded Rectangle 3"/>
          <p:cNvSpPr/>
          <p:nvPr/>
        </p:nvSpPr>
        <p:spPr>
          <a:xfrm>
            <a:off x="6192179" y="193681"/>
            <a:ext cx="2664296" cy="1224136"/>
          </a:xfrm>
          <a:prstGeom prst="round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457200" fontAlgn="auto">
              <a:spcBef>
                <a:spcPts val="0"/>
              </a:spcBef>
              <a:spcAft>
                <a:spcPts val="0"/>
              </a:spcAft>
              <a:buFont typeface="Wingdings" panose="05000000000000000000" pitchFamily="2" charset="2"/>
              <a:buChar char="ü"/>
            </a:pPr>
            <a:r>
              <a:rPr lang="en-GB" sz="1600" dirty="0">
                <a:solidFill>
                  <a:srgbClr val="C00000"/>
                </a:solidFill>
                <a:latin typeface="Verdana" pitchFamily="34" charset="0"/>
              </a:rPr>
              <a:t>Productive investments in SMEs</a:t>
            </a:r>
            <a:endParaRPr lang="en-GB" sz="1600" b="0" dirty="0">
              <a:solidFill>
                <a:srgbClr val="C00000"/>
              </a:solidFill>
            </a:endParaRPr>
          </a:p>
        </p:txBody>
      </p:sp>
      <p:sp>
        <p:nvSpPr>
          <p:cNvPr id="5" name="Rounded Rectangle 4"/>
          <p:cNvSpPr/>
          <p:nvPr/>
        </p:nvSpPr>
        <p:spPr>
          <a:xfrm>
            <a:off x="539552" y="5373216"/>
            <a:ext cx="4968552" cy="1323129"/>
          </a:xfrm>
          <a:prstGeom prst="round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274320" indent="-274320">
              <a:lnSpc>
                <a:spcPct val="150000"/>
              </a:lnSpc>
              <a:spcBef>
                <a:spcPts val="0"/>
              </a:spcBef>
              <a:spcAft>
                <a:spcPts val="384"/>
              </a:spcAft>
              <a:buClrTx/>
              <a:buFont typeface="Wingdings" panose="05000000000000000000" pitchFamily="2" charset="2"/>
              <a:buChar char="ü"/>
            </a:pPr>
            <a:r>
              <a:rPr lang="en-IE" sz="1400" dirty="0" smtClean="0">
                <a:solidFill>
                  <a:srgbClr val="0F5494"/>
                </a:solidFill>
                <a:latin typeface="Verdana" pitchFamily="34" charset="0"/>
              </a:rPr>
              <a:t>Investments in </a:t>
            </a:r>
            <a:r>
              <a:rPr lang="en-IE" sz="1600" dirty="0" smtClean="0">
                <a:solidFill>
                  <a:srgbClr val="C00000"/>
                </a:solidFill>
                <a:latin typeface="Verdana" pitchFamily="34" charset="0"/>
              </a:rPr>
              <a:t>access to services</a:t>
            </a:r>
          </a:p>
          <a:p>
            <a:pPr marL="274320" indent="-274320">
              <a:lnSpc>
                <a:spcPct val="150000"/>
              </a:lnSpc>
              <a:spcBef>
                <a:spcPts val="0"/>
              </a:spcBef>
              <a:spcAft>
                <a:spcPts val="384"/>
              </a:spcAft>
              <a:buClrTx/>
              <a:buFont typeface="Wingdings" panose="05000000000000000000" pitchFamily="2" charset="2"/>
              <a:buChar char="ü"/>
            </a:pPr>
            <a:r>
              <a:rPr lang="en-IE" sz="1400" dirty="0" smtClean="0">
                <a:solidFill>
                  <a:srgbClr val="0F5494"/>
                </a:solidFill>
                <a:latin typeface="Verdana" pitchFamily="34" charset="0"/>
              </a:rPr>
              <a:t>Linked </a:t>
            </a:r>
            <a:r>
              <a:rPr lang="en-IE" sz="1400" dirty="0" smtClean="0">
                <a:solidFill>
                  <a:srgbClr val="C00000"/>
                </a:solidFill>
                <a:latin typeface="Verdana" pitchFamily="34" charset="0"/>
              </a:rPr>
              <a:t>direct </a:t>
            </a:r>
            <a:r>
              <a:rPr lang="en-IE" sz="1400" dirty="0">
                <a:solidFill>
                  <a:srgbClr val="C00000"/>
                </a:solidFill>
                <a:latin typeface="Verdana" pitchFamily="34" charset="0"/>
              </a:rPr>
              <a:t>&amp; indirect </a:t>
            </a:r>
            <a:r>
              <a:rPr lang="en-IE" sz="1600" dirty="0">
                <a:solidFill>
                  <a:srgbClr val="C00000"/>
                </a:solidFill>
                <a:latin typeface="Verdana" pitchFamily="34" charset="0"/>
              </a:rPr>
              <a:t>staff cost</a:t>
            </a:r>
            <a:endParaRPr lang="en-IE" sz="1600" dirty="0" smtClean="0">
              <a:solidFill>
                <a:srgbClr val="C00000"/>
              </a:solidFill>
              <a:latin typeface="Verdana" pitchFamily="34" charset="0"/>
            </a:endParaRPr>
          </a:p>
          <a:p>
            <a:pPr marL="274320" indent="-274320">
              <a:lnSpc>
                <a:spcPct val="150000"/>
              </a:lnSpc>
              <a:spcBef>
                <a:spcPts val="0"/>
              </a:spcBef>
              <a:spcAft>
                <a:spcPts val="384"/>
              </a:spcAft>
              <a:buClrTx/>
              <a:buFont typeface="Wingdings" panose="05000000000000000000" pitchFamily="2" charset="2"/>
              <a:buChar char="ü"/>
            </a:pPr>
            <a:r>
              <a:rPr lang="en-IE" sz="1400" dirty="0" smtClean="0">
                <a:solidFill>
                  <a:srgbClr val="0F5494"/>
                </a:solidFill>
                <a:latin typeface="Verdana" pitchFamily="34" charset="0"/>
              </a:rPr>
              <a:t>Technical assistance </a:t>
            </a:r>
            <a:r>
              <a:rPr lang="en-IE" sz="1400" dirty="0" smtClean="0">
                <a:solidFill>
                  <a:srgbClr val="C00000"/>
                </a:solidFill>
                <a:latin typeface="Verdana" pitchFamily="34" charset="0"/>
              </a:rPr>
              <a:t>(TA)</a:t>
            </a:r>
            <a:endParaRPr lang="en-IE" sz="1400" dirty="0">
              <a:solidFill>
                <a:srgbClr val="C00000"/>
              </a:solidFill>
              <a:latin typeface="Verdana" pitchFamily="34" charset="0"/>
            </a:endParaRPr>
          </a:p>
        </p:txBody>
      </p:sp>
      <p:sp>
        <p:nvSpPr>
          <p:cNvPr id="6" name="Rounded Rectangle 5"/>
          <p:cNvSpPr/>
          <p:nvPr/>
        </p:nvSpPr>
        <p:spPr>
          <a:xfrm>
            <a:off x="107503" y="114529"/>
            <a:ext cx="3600401" cy="1490563"/>
          </a:xfrm>
          <a:prstGeom prst="round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274320" indent="-274320">
              <a:lnSpc>
                <a:spcPct val="150000"/>
              </a:lnSpc>
              <a:spcBef>
                <a:spcPts val="0"/>
              </a:spcBef>
              <a:spcAft>
                <a:spcPts val="384"/>
              </a:spcAft>
              <a:buClrTx/>
              <a:buFont typeface="Wingdings" panose="05000000000000000000" pitchFamily="2" charset="2"/>
              <a:buChar char="ü"/>
            </a:pPr>
            <a:r>
              <a:rPr lang="en-GB" sz="1600" dirty="0">
                <a:solidFill>
                  <a:srgbClr val="C00000"/>
                </a:solidFill>
                <a:latin typeface="Verdana" pitchFamily="34" charset="0"/>
              </a:rPr>
              <a:t>Investments in infrastructure, equipment</a:t>
            </a:r>
          </a:p>
          <a:p>
            <a:pPr marL="274320" indent="-274320">
              <a:lnSpc>
                <a:spcPct val="150000"/>
              </a:lnSpc>
              <a:spcBef>
                <a:spcPts val="0"/>
              </a:spcBef>
              <a:spcAft>
                <a:spcPts val="384"/>
              </a:spcAft>
              <a:buClrTx/>
              <a:buFont typeface="Wingdings" panose="05000000000000000000" pitchFamily="2" charset="2"/>
              <a:buChar char="ü"/>
            </a:pPr>
            <a:r>
              <a:rPr lang="en-GB" sz="1600" dirty="0">
                <a:solidFill>
                  <a:srgbClr val="C00000"/>
                </a:solidFill>
                <a:latin typeface="Verdana" pitchFamily="34" charset="0"/>
              </a:rPr>
              <a:t>Software and intangible assets</a:t>
            </a:r>
          </a:p>
        </p:txBody>
      </p:sp>
      <p:sp>
        <p:nvSpPr>
          <p:cNvPr id="7" name="Rounded Rectangle 6"/>
          <p:cNvSpPr/>
          <p:nvPr/>
        </p:nvSpPr>
        <p:spPr>
          <a:xfrm>
            <a:off x="3951714" y="1550371"/>
            <a:ext cx="5184576" cy="1656184"/>
          </a:xfrm>
          <a:prstGeom prst="round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274320" indent="-274320" algn="just">
              <a:lnSpc>
                <a:spcPct val="150000"/>
              </a:lnSpc>
              <a:spcBef>
                <a:spcPts val="0"/>
              </a:spcBef>
              <a:spcAft>
                <a:spcPts val="384"/>
              </a:spcAft>
              <a:buClrTx/>
              <a:buFont typeface="Wingdings" panose="05000000000000000000" pitchFamily="2" charset="2"/>
              <a:buChar char="ü"/>
            </a:pPr>
            <a:r>
              <a:rPr lang="en-GB" sz="1600" dirty="0">
                <a:solidFill>
                  <a:srgbClr val="C00000"/>
                </a:solidFill>
                <a:latin typeface="Verdana" pitchFamily="34" charset="0"/>
              </a:rPr>
              <a:t>Productive investments </a:t>
            </a:r>
            <a:r>
              <a:rPr lang="en-GB" sz="1400" dirty="0">
                <a:solidFill>
                  <a:srgbClr val="0F5494"/>
                </a:solidFill>
                <a:latin typeface="Verdana" pitchFamily="34" charset="0"/>
              </a:rPr>
              <a:t>in enterprises other than SMEs </a:t>
            </a:r>
            <a:r>
              <a:rPr lang="en-GB" sz="1400" dirty="0" smtClean="0">
                <a:solidFill>
                  <a:srgbClr val="0F5494"/>
                </a:solidFill>
                <a:latin typeface="Verdana" pitchFamily="34" charset="0"/>
              </a:rPr>
              <a:t>- when </a:t>
            </a:r>
            <a:r>
              <a:rPr lang="en-GB" sz="1400" dirty="0">
                <a:solidFill>
                  <a:srgbClr val="0F5494"/>
                </a:solidFill>
                <a:latin typeface="Verdana" pitchFamily="34" charset="0"/>
              </a:rPr>
              <a:t>they involve cooperation with SMEs in </a:t>
            </a:r>
            <a:r>
              <a:rPr lang="en-GB" sz="1400" dirty="0">
                <a:solidFill>
                  <a:srgbClr val="C00000"/>
                </a:solidFill>
                <a:latin typeface="Verdana" pitchFamily="34" charset="0"/>
              </a:rPr>
              <a:t>R&amp;I capacities </a:t>
            </a:r>
            <a:r>
              <a:rPr lang="en-GB" sz="1400" dirty="0" smtClean="0">
                <a:solidFill>
                  <a:srgbClr val="0F5494"/>
                </a:solidFill>
                <a:latin typeface="Verdana" pitchFamily="34" charset="0"/>
              </a:rPr>
              <a:t>&amp; </a:t>
            </a:r>
            <a:r>
              <a:rPr lang="en-GB" sz="1400" dirty="0">
                <a:solidFill>
                  <a:srgbClr val="0F5494"/>
                </a:solidFill>
                <a:latin typeface="Verdana" pitchFamily="34" charset="0"/>
              </a:rPr>
              <a:t>the </a:t>
            </a:r>
            <a:r>
              <a:rPr lang="en-GB" sz="1400" dirty="0">
                <a:solidFill>
                  <a:srgbClr val="C00000"/>
                </a:solidFill>
                <a:latin typeface="Verdana" pitchFamily="34" charset="0"/>
              </a:rPr>
              <a:t>uptake of advanced technologies </a:t>
            </a:r>
            <a:r>
              <a:rPr lang="en-GB" sz="1400" dirty="0">
                <a:solidFill>
                  <a:srgbClr val="0F5494"/>
                </a:solidFill>
                <a:latin typeface="Verdana" pitchFamily="34" charset="0"/>
              </a:rPr>
              <a:t>under PO1 Smart Growth (a) (</a:t>
            </a:r>
            <a:r>
              <a:rPr lang="en-GB" sz="1400" dirty="0" err="1">
                <a:solidFill>
                  <a:srgbClr val="0F5494"/>
                </a:solidFill>
                <a:latin typeface="Verdana" pitchFamily="34" charset="0"/>
              </a:rPr>
              <a:t>i</a:t>
            </a:r>
            <a:r>
              <a:rPr lang="en-GB" sz="1400" dirty="0">
                <a:solidFill>
                  <a:srgbClr val="0F5494"/>
                </a:solidFill>
                <a:latin typeface="Verdana" pitchFamily="34" charset="0"/>
              </a:rPr>
              <a:t>)</a:t>
            </a:r>
          </a:p>
        </p:txBody>
      </p:sp>
      <p:sp>
        <p:nvSpPr>
          <p:cNvPr id="8" name="Rounded Rectangle 7"/>
          <p:cNvSpPr/>
          <p:nvPr/>
        </p:nvSpPr>
        <p:spPr>
          <a:xfrm>
            <a:off x="107503" y="1772816"/>
            <a:ext cx="3614751" cy="1556423"/>
          </a:xfrm>
          <a:prstGeom prst="round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274320" indent="-274320">
              <a:lnSpc>
                <a:spcPct val="150000"/>
              </a:lnSpc>
              <a:spcBef>
                <a:spcPts val="0"/>
              </a:spcBef>
              <a:spcAft>
                <a:spcPts val="384"/>
              </a:spcAft>
              <a:buClrTx/>
              <a:buFont typeface="Wingdings" panose="05000000000000000000" pitchFamily="2" charset="2"/>
              <a:buChar char="ü"/>
            </a:pPr>
            <a:r>
              <a:rPr lang="en-GB" sz="1400" dirty="0">
                <a:solidFill>
                  <a:srgbClr val="0F5494"/>
                </a:solidFill>
                <a:latin typeface="Verdana" pitchFamily="34" charset="0"/>
              </a:rPr>
              <a:t>Information, communication, studies, </a:t>
            </a:r>
            <a:r>
              <a:rPr lang="en-GB" sz="1600" dirty="0">
                <a:solidFill>
                  <a:srgbClr val="C00000"/>
                </a:solidFill>
                <a:latin typeface="Verdana" pitchFamily="34" charset="0"/>
              </a:rPr>
              <a:t>networking, cooperation,</a:t>
            </a:r>
            <a:r>
              <a:rPr lang="en-GB" sz="1600" dirty="0">
                <a:solidFill>
                  <a:srgbClr val="0F5494"/>
                </a:solidFill>
                <a:latin typeface="Verdana" pitchFamily="34" charset="0"/>
              </a:rPr>
              <a:t> </a:t>
            </a:r>
            <a:r>
              <a:rPr lang="en-GB" sz="1400" dirty="0">
                <a:solidFill>
                  <a:srgbClr val="0F5494"/>
                </a:solidFill>
                <a:latin typeface="Verdana" pitchFamily="34" charset="0"/>
              </a:rPr>
              <a:t>exchange of experience and activities involving clusters</a:t>
            </a:r>
          </a:p>
        </p:txBody>
      </p:sp>
      <p:sp>
        <p:nvSpPr>
          <p:cNvPr id="9" name="Rounded Rectangle 8"/>
          <p:cNvSpPr/>
          <p:nvPr/>
        </p:nvSpPr>
        <p:spPr>
          <a:xfrm>
            <a:off x="107503" y="3603963"/>
            <a:ext cx="3024337" cy="1337205"/>
          </a:xfrm>
          <a:prstGeom prst="round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274320" indent="-274320" algn="just">
              <a:lnSpc>
                <a:spcPct val="150000"/>
              </a:lnSpc>
              <a:spcBef>
                <a:spcPts val="0"/>
              </a:spcBef>
              <a:spcAft>
                <a:spcPts val="384"/>
              </a:spcAft>
              <a:buClrTx/>
              <a:buFont typeface="Wingdings" panose="05000000000000000000" pitchFamily="2" charset="2"/>
              <a:buChar char="ü"/>
            </a:pPr>
            <a:r>
              <a:rPr lang="en-GB" sz="1600" dirty="0">
                <a:solidFill>
                  <a:srgbClr val="C00000"/>
                </a:solidFill>
                <a:latin typeface="Verdana" pitchFamily="34" charset="0"/>
              </a:rPr>
              <a:t>Training,</a:t>
            </a:r>
            <a:r>
              <a:rPr lang="en-GB" sz="1400" dirty="0">
                <a:solidFill>
                  <a:srgbClr val="C00000"/>
                </a:solidFill>
                <a:latin typeface="Verdana" pitchFamily="34" charset="0"/>
              </a:rPr>
              <a:t> life-long learning</a:t>
            </a:r>
            <a:r>
              <a:rPr lang="en-GB" sz="1400" dirty="0">
                <a:solidFill>
                  <a:srgbClr val="0F5494"/>
                </a:solidFill>
                <a:latin typeface="Verdana" pitchFamily="34" charset="0"/>
              </a:rPr>
              <a:t> </a:t>
            </a:r>
            <a:r>
              <a:rPr lang="en-GB" sz="1400" dirty="0" smtClean="0">
                <a:solidFill>
                  <a:srgbClr val="0F5494"/>
                </a:solidFill>
                <a:latin typeface="Verdana" pitchFamily="34" charset="0"/>
              </a:rPr>
              <a:t>&amp; </a:t>
            </a:r>
            <a:r>
              <a:rPr lang="en-GB" sz="1400" dirty="0">
                <a:solidFill>
                  <a:srgbClr val="C00000"/>
                </a:solidFill>
                <a:latin typeface="Verdana" pitchFamily="34" charset="0"/>
              </a:rPr>
              <a:t>education</a:t>
            </a:r>
            <a:r>
              <a:rPr lang="en-GB" sz="1400" dirty="0">
                <a:solidFill>
                  <a:srgbClr val="0F5494"/>
                </a:solidFill>
                <a:latin typeface="Verdana" pitchFamily="34" charset="0"/>
              </a:rPr>
              <a:t> activities under PO1 (a) (iv); </a:t>
            </a:r>
          </a:p>
        </p:txBody>
      </p:sp>
      <p:sp>
        <p:nvSpPr>
          <p:cNvPr id="10" name="Rounded Rectangle 9"/>
          <p:cNvSpPr/>
          <p:nvPr/>
        </p:nvSpPr>
        <p:spPr>
          <a:xfrm>
            <a:off x="5580112" y="3295712"/>
            <a:ext cx="3456384" cy="2629960"/>
          </a:xfrm>
          <a:prstGeom prst="round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lnSpc>
                <a:spcPct val="150000"/>
              </a:lnSpc>
              <a:spcBef>
                <a:spcPts val="0"/>
              </a:spcBef>
              <a:spcAft>
                <a:spcPts val="384"/>
              </a:spcAft>
              <a:buClrTx/>
              <a:buFont typeface="Wingdings" panose="05000000000000000000" pitchFamily="2" charset="2"/>
              <a:buChar char="ü"/>
            </a:pPr>
            <a:r>
              <a:rPr lang="en-GB" sz="1600" dirty="0">
                <a:solidFill>
                  <a:srgbClr val="C00000"/>
                </a:solidFill>
                <a:latin typeface="Verdana" pitchFamily="34" charset="0"/>
              </a:rPr>
              <a:t>Sharing of facilities &amp; human resources</a:t>
            </a:r>
            <a:r>
              <a:rPr lang="en-GB" sz="1400" dirty="0">
                <a:solidFill>
                  <a:srgbClr val="0F5494"/>
                </a:solidFill>
                <a:latin typeface="Verdana" pitchFamily="34" charset="0"/>
              </a:rPr>
              <a:t>, </a:t>
            </a:r>
            <a:r>
              <a:rPr lang="en-GB" sz="1400" dirty="0">
                <a:solidFill>
                  <a:srgbClr val="C00000"/>
                </a:solidFill>
                <a:latin typeface="Verdana" pitchFamily="34" charset="0"/>
              </a:rPr>
              <a:t>soft investments</a:t>
            </a:r>
            <a:r>
              <a:rPr lang="en-GB" sz="1400" dirty="0">
                <a:solidFill>
                  <a:srgbClr val="0F5494"/>
                </a:solidFill>
                <a:latin typeface="Verdana" pitchFamily="34" charset="0"/>
              </a:rPr>
              <a:t> and other activities linked to PO 4 (Social Europe) under the ESF+, </a:t>
            </a:r>
            <a:r>
              <a:rPr lang="en-GB" sz="1400" dirty="0" smtClean="0">
                <a:solidFill>
                  <a:srgbClr val="0F5494"/>
                </a:solidFill>
                <a:latin typeface="Verdana" pitchFamily="34" charset="0"/>
              </a:rPr>
              <a:t>and the </a:t>
            </a:r>
            <a:r>
              <a:rPr lang="en-GB" sz="1400" dirty="0">
                <a:solidFill>
                  <a:srgbClr val="0F5494"/>
                </a:solidFill>
                <a:latin typeface="Verdana" pitchFamily="34" charset="0"/>
              </a:rPr>
              <a:t>European </a:t>
            </a:r>
            <a:r>
              <a:rPr lang="en-GB" sz="1400" dirty="0" smtClean="0">
                <a:solidFill>
                  <a:srgbClr val="0F5494"/>
                </a:solidFill>
                <a:latin typeface="Verdana" pitchFamily="34" charset="0"/>
              </a:rPr>
              <a:t>Territorial </a:t>
            </a:r>
            <a:r>
              <a:rPr lang="en-GB" sz="1400" dirty="0">
                <a:solidFill>
                  <a:srgbClr val="0F5494"/>
                </a:solidFill>
                <a:latin typeface="Verdana" pitchFamily="34" charset="0"/>
              </a:rPr>
              <a:t>C</a:t>
            </a:r>
            <a:r>
              <a:rPr lang="en-GB" sz="1400" dirty="0" smtClean="0">
                <a:solidFill>
                  <a:srgbClr val="0F5494"/>
                </a:solidFill>
                <a:latin typeface="Verdana" pitchFamily="34" charset="0"/>
              </a:rPr>
              <a:t>ooperation </a:t>
            </a:r>
            <a:r>
              <a:rPr lang="en-GB" sz="1400" dirty="0">
                <a:solidFill>
                  <a:srgbClr val="0F5494"/>
                </a:solidFill>
                <a:latin typeface="Verdana" pitchFamily="34" charset="0"/>
              </a:rPr>
              <a:t>goal (</a:t>
            </a:r>
            <a:r>
              <a:rPr lang="en-GB" sz="1400" dirty="0" err="1">
                <a:solidFill>
                  <a:srgbClr val="0F5494"/>
                </a:solidFill>
                <a:latin typeface="Verdana" pitchFamily="34" charset="0"/>
              </a:rPr>
              <a:t>Interreg</a:t>
            </a:r>
            <a:r>
              <a:rPr lang="en-GB" sz="1400" dirty="0">
                <a:solidFill>
                  <a:srgbClr val="0F5494"/>
                </a:solidFill>
                <a:latin typeface="Verdana" pitchFamily="34" charset="0"/>
              </a:rPr>
              <a:t>). </a:t>
            </a:r>
          </a:p>
        </p:txBody>
      </p:sp>
      <p:sp>
        <p:nvSpPr>
          <p:cNvPr id="12" name="Rectangle 11"/>
          <p:cNvSpPr/>
          <p:nvPr/>
        </p:nvSpPr>
        <p:spPr>
          <a:xfrm>
            <a:off x="3599893" y="84933"/>
            <a:ext cx="2484275" cy="1200329"/>
          </a:xfrm>
          <a:prstGeom prst="rect">
            <a:avLst/>
          </a:prstGeom>
        </p:spPr>
        <p:txBody>
          <a:bodyPr wrap="square">
            <a:spAutoFit/>
          </a:bodyPr>
          <a:lstStyle/>
          <a:p>
            <a:pPr marL="0" indent="0" algn="ctr">
              <a:lnSpc>
                <a:spcPct val="150000"/>
              </a:lnSpc>
              <a:spcBef>
                <a:spcPts val="0"/>
              </a:spcBef>
              <a:spcAft>
                <a:spcPts val="576"/>
              </a:spcAft>
              <a:buClrTx/>
              <a:buNone/>
            </a:pPr>
            <a:r>
              <a:rPr lang="en-GB" sz="1200" dirty="0" smtClean="0">
                <a:solidFill>
                  <a:srgbClr val="3166CF"/>
                </a:solidFill>
              </a:rPr>
              <a:t>See</a:t>
            </a:r>
            <a:r>
              <a:rPr lang="en-GB" sz="1200" dirty="0" smtClean="0">
                <a:solidFill>
                  <a:srgbClr val="3166CF"/>
                </a:solidFill>
              </a:rPr>
              <a:t>: </a:t>
            </a:r>
            <a:r>
              <a:rPr lang="en-GB" sz="1200" dirty="0">
                <a:solidFill>
                  <a:srgbClr val="3166CF"/>
                </a:solidFill>
              </a:rPr>
              <a:t>Art. 4 ERDF/CF Regulation, Art 50 CPR and State </a:t>
            </a:r>
            <a:r>
              <a:rPr lang="en-GB" sz="1200" dirty="0" smtClean="0">
                <a:solidFill>
                  <a:srgbClr val="3166CF"/>
                </a:solidFill>
              </a:rPr>
              <a:t>aid  </a:t>
            </a:r>
            <a:r>
              <a:rPr lang="en-GB" sz="1200" dirty="0">
                <a:solidFill>
                  <a:srgbClr val="3166CF"/>
                </a:solidFill>
              </a:rPr>
              <a:t>rules on eligible costs</a:t>
            </a:r>
          </a:p>
        </p:txBody>
      </p:sp>
      <p:cxnSp>
        <p:nvCxnSpPr>
          <p:cNvPr id="21" name="Curved Connector 20"/>
          <p:cNvCxnSpPr/>
          <p:nvPr/>
        </p:nvCxnSpPr>
        <p:spPr bwMode="auto">
          <a:xfrm>
            <a:off x="4991957" y="5095850"/>
            <a:ext cx="588155" cy="154682"/>
          </a:xfrm>
          <a:prstGeom prst="curvedConnector3">
            <a:avLst>
              <a:gd name="adj1" fmla="val 50000"/>
            </a:avLst>
          </a:prstGeom>
          <a:noFill/>
          <a:ln w="28575" cap="flat" cmpd="sng" algn="ctr">
            <a:solidFill>
              <a:schemeClr val="tx1"/>
            </a:solidFill>
            <a:prstDash val="solid"/>
            <a:round/>
            <a:headEnd type="none" w="med" len="med"/>
            <a:tailEnd type="triangle"/>
          </a:ln>
          <a:effectLst/>
        </p:spPr>
      </p:cxnSp>
      <p:cxnSp>
        <p:nvCxnSpPr>
          <p:cNvPr id="23" name="Curved Connector 22"/>
          <p:cNvCxnSpPr/>
          <p:nvPr/>
        </p:nvCxnSpPr>
        <p:spPr bwMode="auto">
          <a:xfrm rot="5400000" flipH="1" flipV="1">
            <a:off x="4914645" y="3438467"/>
            <a:ext cx="298636" cy="144016"/>
          </a:xfrm>
          <a:prstGeom prst="curvedConnector3">
            <a:avLst/>
          </a:prstGeom>
          <a:noFill/>
          <a:ln w="28575" cap="flat" cmpd="sng" algn="ctr">
            <a:solidFill>
              <a:schemeClr val="tx1"/>
            </a:solidFill>
            <a:prstDash val="solid"/>
            <a:round/>
            <a:headEnd type="none" w="med" len="med"/>
            <a:tailEnd type="triangle"/>
          </a:ln>
          <a:effectLst/>
        </p:spPr>
      </p:cxnSp>
      <p:cxnSp>
        <p:nvCxnSpPr>
          <p:cNvPr id="25" name="Curved Connector 24"/>
          <p:cNvCxnSpPr/>
          <p:nvPr/>
        </p:nvCxnSpPr>
        <p:spPr bwMode="auto">
          <a:xfrm rot="16200000" flipV="1">
            <a:off x="2444137" y="2141276"/>
            <a:ext cx="2734537" cy="190836"/>
          </a:xfrm>
          <a:prstGeom prst="curvedConnector2">
            <a:avLst/>
          </a:prstGeom>
          <a:noFill/>
          <a:ln w="28575" cap="flat" cmpd="sng" algn="ctr">
            <a:solidFill>
              <a:schemeClr val="tx1"/>
            </a:solidFill>
            <a:prstDash val="solid"/>
            <a:round/>
            <a:headEnd type="none" w="med" len="med"/>
            <a:tailEnd type="triangle"/>
          </a:ln>
          <a:effectLst/>
        </p:spPr>
      </p:cxnSp>
      <p:cxnSp>
        <p:nvCxnSpPr>
          <p:cNvPr id="32" name="Curved Connector 31"/>
          <p:cNvCxnSpPr/>
          <p:nvPr/>
        </p:nvCxnSpPr>
        <p:spPr bwMode="auto">
          <a:xfrm rot="10800000">
            <a:off x="3131841" y="3603964"/>
            <a:ext cx="468053" cy="111657"/>
          </a:xfrm>
          <a:prstGeom prst="curvedConnector3">
            <a:avLst/>
          </a:prstGeom>
          <a:noFill/>
          <a:ln w="28575" cap="flat" cmpd="sng" algn="ctr">
            <a:solidFill>
              <a:schemeClr val="tx1"/>
            </a:solidFill>
            <a:prstDash val="solid"/>
            <a:round/>
            <a:headEnd type="none" w="med" len="med"/>
            <a:tailEnd type="triangle"/>
          </a:ln>
          <a:effectLst/>
        </p:spPr>
      </p:cxnSp>
      <p:cxnSp>
        <p:nvCxnSpPr>
          <p:cNvPr id="34" name="Curved Connector 33"/>
          <p:cNvCxnSpPr/>
          <p:nvPr/>
        </p:nvCxnSpPr>
        <p:spPr bwMode="auto">
          <a:xfrm rot="10800000" flipV="1">
            <a:off x="2771800" y="4941168"/>
            <a:ext cx="648072" cy="309364"/>
          </a:xfrm>
          <a:prstGeom prst="curvedConnector3">
            <a:avLst/>
          </a:prstGeom>
          <a:noFill/>
          <a:ln w="28575" cap="flat" cmpd="sng" algn="ctr">
            <a:solidFill>
              <a:schemeClr val="tx1"/>
            </a:solidFill>
            <a:prstDash val="solid"/>
            <a:round/>
            <a:headEnd type="none" w="med" len="med"/>
            <a:tailEnd type="triangle"/>
          </a:ln>
          <a:effectLst/>
        </p:spPr>
      </p:cxnSp>
      <p:cxnSp>
        <p:nvCxnSpPr>
          <p:cNvPr id="36" name="Curved Connector 35"/>
          <p:cNvCxnSpPr/>
          <p:nvPr/>
        </p:nvCxnSpPr>
        <p:spPr bwMode="auto">
          <a:xfrm>
            <a:off x="10620672" y="1988840"/>
            <a:ext cx="914400" cy="914400"/>
          </a:xfrm>
          <a:prstGeom prst="curvedConnector3">
            <a:avLst/>
          </a:prstGeom>
          <a:noFill/>
          <a:ln w="9525" cap="flat" cmpd="sng" algn="ctr">
            <a:noFill/>
            <a:prstDash val="solid"/>
            <a:round/>
            <a:headEnd type="none" w="med" len="med"/>
            <a:tailEnd type="triangle"/>
          </a:ln>
          <a:effectLst/>
        </p:spPr>
      </p:cxnSp>
      <p:cxnSp>
        <p:nvCxnSpPr>
          <p:cNvPr id="38" name="Curved Connector 37"/>
          <p:cNvCxnSpPr/>
          <p:nvPr/>
        </p:nvCxnSpPr>
        <p:spPr bwMode="auto">
          <a:xfrm flipV="1">
            <a:off x="3869148" y="1241138"/>
            <a:ext cx="2245615" cy="220076"/>
          </a:xfrm>
          <a:prstGeom prst="curvedConnector3">
            <a:avLst>
              <a:gd name="adj1" fmla="val 50000"/>
            </a:avLst>
          </a:prstGeom>
          <a:no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12374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1" y="97859"/>
            <a:ext cx="9073008" cy="678797"/>
          </a:xfrm>
          <a:prstGeom prst="rect">
            <a:avLst/>
          </a:prstGeom>
        </p:spPr>
        <p:txBody>
          <a:bodyPr/>
          <a:lstStyle/>
          <a:p>
            <a:pPr algn="ctr"/>
            <a:r>
              <a:rPr lang="en-GB" sz="2880" dirty="0">
                <a:latin typeface="Avenir"/>
                <a:ea typeface="Avenir"/>
                <a:cs typeface="Avenir"/>
              </a:rPr>
              <a:t>Interregional Innovation Investment Instrument (2021-27) </a:t>
            </a:r>
          </a:p>
        </p:txBody>
      </p:sp>
      <p:sp>
        <p:nvSpPr>
          <p:cNvPr id="3" name="Content Placeholder 2"/>
          <p:cNvSpPr>
            <a:spLocks noGrp="1"/>
          </p:cNvSpPr>
          <p:nvPr>
            <p:ph idx="4294967295"/>
          </p:nvPr>
        </p:nvSpPr>
        <p:spPr>
          <a:xfrm>
            <a:off x="462073" y="457581"/>
            <a:ext cx="8605464" cy="5388648"/>
          </a:xfrm>
          <a:prstGeom prst="rect">
            <a:avLst/>
          </a:prstGeom>
        </p:spPr>
        <p:txBody>
          <a:bodyPr/>
          <a:lstStyle/>
          <a:p>
            <a:pPr marL="0" indent="0">
              <a:lnSpc>
                <a:spcPct val="150000"/>
              </a:lnSpc>
              <a:buNone/>
              <a:defRPr/>
            </a:pPr>
            <a:r>
              <a:rPr lang="en-GB" sz="2000" b="1" i="0" dirty="0">
                <a:solidFill>
                  <a:srgbClr val="FF0000"/>
                </a:solidFill>
                <a:latin typeface="Arial" panose="020B0604020202020204" pitchFamily="34" charset="0"/>
                <a:cs typeface="Arial" panose="020B0604020202020204" pitchFamily="34" charset="0"/>
              </a:rPr>
              <a:t>WHAT</a:t>
            </a:r>
          </a:p>
          <a:p>
            <a:pPr marL="0" indent="0">
              <a:lnSpc>
                <a:spcPct val="150000"/>
              </a:lnSpc>
              <a:buNone/>
              <a:defRPr/>
            </a:pPr>
            <a:r>
              <a:rPr lang="en-GB" sz="1536" b="1" i="0" kern="1200" dirty="0">
                <a:latin typeface="Verdana" pitchFamily="34" charset="0"/>
              </a:rPr>
              <a:t>Interregional innovation investments </a:t>
            </a:r>
            <a:r>
              <a:rPr lang="en-GB" sz="1536" i="0" kern="1200" dirty="0">
                <a:latin typeface="Verdana" pitchFamily="34" charset="0"/>
              </a:rPr>
              <a:t>through the </a:t>
            </a:r>
            <a:r>
              <a:rPr lang="en-GB" sz="1536" b="1" i="0" kern="1200" dirty="0">
                <a:latin typeface="Verdana" pitchFamily="34" charset="0"/>
              </a:rPr>
              <a:t>commercialisation and scaling up </a:t>
            </a:r>
            <a:r>
              <a:rPr lang="en-GB" sz="1536" i="0" kern="1200" dirty="0">
                <a:latin typeface="Verdana" pitchFamily="34" charset="0"/>
              </a:rPr>
              <a:t>of interregional innovation projects having the potential to encourage the development of </a:t>
            </a:r>
            <a:r>
              <a:rPr lang="en-GB" sz="1536" b="1" i="0" kern="1200" dirty="0">
                <a:latin typeface="Verdana" pitchFamily="34" charset="0"/>
              </a:rPr>
              <a:t>European value chains </a:t>
            </a:r>
            <a:r>
              <a:rPr lang="en-GB" sz="1536" i="0" kern="1200" dirty="0">
                <a:latin typeface="Verdana" pitchFamily="34" charset="0"/>
              </a:rPr>
              <a:t>(component 5) (ETC Art 3.5)</a:t>
            </a:r>
          </a:p>
          <a:p>
            <a:pPr marL="0" indent="0">
              <a:lnSpc>
                <a:spcPct val="150000"/>
              </a:lnSpc>
              <a:buNone/>
              <a:defRPr/>
            </a:pPr>
            <a:r>
              <a:rPr lang="en-GB" sz="2000" b="1" i="0" dirty="0">
                <a:solidFill>
                  <a:srgbClr val="FF0000"/>
                </a:solidFill>
                <a:latin typeface="Arial" panose="020B0604020202020204" pitchFamily="34" charset="0"/>
                <a:cs typeface="Arial" panose="020B0604020202020204" pitchFamily="34" charset="0"/>
              </a:rPr>
              <a:t>HOW MUCH</a:t>
            </a:r>
          </a:p>
          <a:p>
            <a:pPr marL="0" indent="0">
              <a:lnSpc>
                <a:spcPct val="150000"/>
              </a:lnSpc>
              <a:buNone/>
              <a:defRPr/>
            </a:pPr>
            <a:r>
              <a:rPr lang="en-GB" sz="1536" i="0" kern="1200" dirty="0">
                <a:latin typeface="Verdana" pitchFamily="34" charset="0"/>
              </a:rPr>
              <a:t>11.5 % of ETC Resources (i.e., a total of </a:t>
            </a:r>
            <a:r>
              <a:rPr lang="en-GB" sz="1536" b="1" i="0" kern="1200" dirty="0">
                <a:latin typeface="Verdana" pitchFamily="34" charset="0"/>
              </a:rPr>
              <a:t>EUR 970m</a:t>
            </a:r>
            <a:r>
              <a:rPr lang="en-GB" sz="1536" i="0" kern="1200" dirty="0">
                <a:latin typeface="Verdana" pitchFamily="34" charset="0"/>
              </a:rPr>
              <a:t>) for interregional innovation investments (</a:t>
            </a:r>
            <a:r>
              <a:rPr lang="en-GB" sz="1536" i="0" kern="1200" dirty="0" err="1">
                <a:latin typeface="Verdana" pitchFamily="34" charset="0"/>
              </a:rPr>
              <a:t>Interreg</a:t>
            </a:r>
            <a:r>
              <a:rPr lang="en-GB" sz="1536" i="0" kern="1200" dirty="0">
                <a:latin typeface="Verdana" pitchFamily="34" charset="0"/>
              </a:rPr>
              <a:t> component 5) (ETC Art. 9.2)</a:t>
            </a:r>
          </a:p>
          <a:p>
            <a:pPr marL="0" indent="0">
              <a:lnSpc>
                <a:spcPct val="150000"/>
              </a:lnSpc>
              <a:buNone/>
              <a:defRPr/>
            </a:pPr>
            <a:r>
              <a:rPr lang="en-GB" sz="2000" b="1" i="0" dirty="0">
                <a:solidFill>
                  <a:srgbClr val="FF0000"/>
                </a:solidFill>
                <a:latin typeface="Arial" panose="020B0604020202020204" pitchFamily="34" charset="0"/>
                <a:cs typeface="Arial" panose="020B0604020202020204" pitchFamily="34" charset="0"/>
              </a:rPr>
              <a:t>HOW</a:t>
            </a:r>
          </a:p>
          <a:p>
            <a:pPr marL="0" indent="0">
              <a:lnSpc>
                <a:spcPct val="150000"/>
              </a:lnSpc>
              <a:buNone/>
              <a:defRPr/>
            </a:pPr>
            <a:r>
              <a:rPr lang="en-GB" sz="1536" i="0" kern="1200" dirty="0">
                <a:latin typeface="Verdana" pitchFamily="34" charset="0"/>
              </a:rPr>
              <a:t>It shall be implemented under </a:t>
            </a:r>
            <a:r>
              <a:rPr lang="en-GB" sz="1536" b="1" i="0" kern="1200" dirty="0">
                <a:latin typeface="Verdana" pitchFamily="34" charset="0"/>
              </a:rPr>
              <a:t>direct or indirect management</a:t>
            </a:r>
            <a:r>
              <a:rPr lang="en-GB" sz="1536" i="0" kern="1200" dirty="0">
                <a:latin typeface="Verdana" pitchFamily="34" charset="0"/>
              </a:rPr>
              <a:t>. (ETC Art 16.1)</a:t>
            </a:r>
          </a:p>
          <a:p>
            <a:pPr marL="0" indent="0">
              <a:lnSpc>
                <a:spcPct val="150000"/>
              </a:lnSpc>
              <a:buNone/>
              <a:defRPr/>
            </a:pPr>
            <a:r>
              <a:rPr lang="en-GB" sz="2000" b="1" i="0" dirty="0">
                <a:solidFill>
                  <a:srgbClr val="FF0000"/>
                </a:solidFill>
                <a:latin typeface="Arial" panose="020B0604020202020204" pitchFamily="34" charset="0"/>
                <a:cs typeface="Arial" panose="020B0604020202020204" pitchFamily="34" charset="0"/>
              </a:rPr>
              <a:t>FOR WHOM</a:t>
            </a:r>
          </a:p>
          <a:p>
            <a:pPr marL="0" indent="0">
              <a:lnSpc>
                <a:spcPct val="150000"/>
              </a:lnSpc>
              <a:buNone/>
              <a:defRPr/>
            </a:pPr>
            <a:r>
              <a:rPr lang="en-GB" sz="1536" i="0" kern="1200" dirty="0">
                <a:latin typeface="Verdana" pitchFamily="34" charset="0"/>
              </a:rPr>
              <a:t>At the initiative of the Commission, the ERDF may support interregional innovation investments, as set out in point 5 of Article 3, bringing together </a:t>
            </a:r>
            <a:r>
              <a:rPr lang="en-GB" sz="1536" b="1" i="0" kern="1200" dirty="0">
                <a:latin typeface="Verdana" pitchFamily="34" charset="0"/>
              </a:rPr>
              <a:t>researchers, businesses, civil society and public administrations involved in smart specialisation </a:t>
            </a:r>
            <a:r>
              <a:rPr lang="en-GB" sz="1536" i="0" kern="1200" dirty="0">
                <a:latin typeface="Verdana" pitchFamily="34" charset="0"/>
              </a:rPr>
              <a:t>strategies established at national or regional levels (ETC Art 61)</a:t>
            </a:r>
          </a:p>
          <a:p>
            <a:pPr marL="0" indent="0">
              <a:lnSpc>
                <a:spcPct val="150000"/>
              </a:lnSpc>
              <a:buNone/>
              <a:defRPr/>
            </a:pPr>
            <a:r>
              <a:rPr lang="fr-BE" sz="1200" dirty="0" err="1" smtClean="0">
                <a:latin typeface="Arial" panose="020B0604020202020204" pitchFamily="34" charset="0"/>
                <a:cs typeface="Arial" panose="020B0604020202020204" pitchFamily="34" charset="0"/>
              </a:rPr>
              <a:t>See</a:t>
            </a:r>
            <a:r>
              <a:rPr lang="fr-BE" sz="1200" dirty="0" smtClean="0">
                <a:latin typeface="Arial" panose="020B0604020202020204" pitchFamily="34" charset="0"/>
                <a:cs typeface="Arial" panose="020B0604020202020204" pitchFamily="34" charset="0"/>
              </a:rPr>
              <a:t> </a:t>
            </a:r>
            <a:r>
              <a:rPr lang="fr-BE" sz="1200" dirty="0" err="1" smtClean="0">
                <a:latin typeface="Arial" panose="020B0604020202020204" pitchFamily="34" charset="0"/>
                <a:cs typeface="Arial" panose="020B0604020202020204" pitchFamily="34" charset="0"/>
              </a:rPr>
              <a:t>Interreg</a:t>
            </a:r>
            <a:r>
              <a:rPr lang="fr-BE" sz="1200" dirty="0" smtClean="0">
                <a:latin typeface="Arial" panose="020B0604020202020204" pitchFamily="34" charset="0"/>
                <a:cs typeface="Arial" panose="020B0604020202020204" pitchFamily="34" charset="0"/>
              </a:rPr>
              <a:t> </a:t>
            </a:r>
            <a:r>
              <a:rPr lang="fr-BE" sz="1200" dirty="0" err="1" smtClean="0">
                <a:latin typeface="Arial" panose="020B0604020202020204" pitchFamily="34" charset="0"/>
                <a:cs typeface="Arial" panose="020B0604020202020204" pitchFamily="34" charset="0"/>
              </a:rPr>
              <a:t>Regulation</a:t>
            </a:r>
            <a:r>
              <a:rPr lang="fr-BE" sz="1200" dirty="0" smtClean="0">
                <a:latin typeface="Arial" panose="020B0604020202020204" pitchFamily="34" charset="0"/>
                <a:cs typeface="Arial" panose="020B0604020202020204" pitchFamily="34" charset="0"/>
              </a:rPr>
              <a:t> 2021-27- Fiche 9 – </a:t>
            </a:r>
            <a:r>
              <a:rPr lang="fr-BE" sz="1200" dirty="0" err="1" smtClean="0">
                <a:latin typeface="Arial" panose="020B0604020202020204" pitchFamily="34" charset="0"/>
                <a:cs typeface="Arial" panose="020B0604020202020204" pitchFamily="34" charset="0"/>
              </a:rPr>
              <a:t>Interregional</a:t>
            </a:r>
            <a:r>
              <a:rPr lang="fr-BE" sz="1200" dirty="0" smtClean="0">
                <a:latin typeface="Arial" panose="020B0604020202020204" pitchFamily="34" charset="0"/>
                <a:cs typeface="Arial" panose="020B0604020202020204" pitchFamily="34" charset="0"/>
              </a:rPr>
              <a:t> Innovation </a:t>
            </a:r>
            <a:r>
              <a:rPr lang="fr-BE" sz="1200" dirty="0" err="1" smtClean="0">
                <a:latin typeface="Arial" panose="020B0604020202020204" pitchFamily="34" charset="0"/>
                <a:cs typeface="Arial" panose="020B0604020202020204" pitchFamily="34" charset="0"/>
              </a:rPr>
              <a:t>Investments</a:t>
            </a:r>
            <a:r>
              <a:rPr lang="fr-BE" sz="1200" dirty="0" smtClean="0">
                <a:latin typeface="Arial" panose="020B0604020202020204" pitchFamily="34" charset="0"/>
                <a:cs typeface="Arial" panose="020B0604020202020204" pitchFamily="34" charset="0"/>
              </a:rPr>
              <a:t>  </a:t>
            </a:r>
          </a:p>
          <a:p>
            <a:pPr marL="0" indent="0">
              <a:lnSpc>
                <a:spcPct val="150000"/>
              </a:lnSpc>
              <a:buNone/>
              <a:defRPr/>
            </a:pPr>
            <a:r>
              <a:rPr lang="fr-BE" sz="1200" dirty="0" smtClean="0">
                <a:latin typeface="Arial" panose="020B0604020202020204" pitchFamily="34" charset="0"/>
                <a:cs typeface="Arial" panose="020B0604020202020204" pitchFamily="34" charset="0"/>
              </a:rPr>
              <a:t>Art. »(5), 9(2), 16(1) and 61 - </a:t>
            </a:r>
            <a:r>
              <a:rPr lang="fr-BE" sz="1200" dirty="0" err="1" smtClean="0">
                <a:latin typeface="Arial" panose="020B0604020202020204" pitchFamily="34" charset="0"/>
                <a:cs typeface="Arial" panose="020B0604020202020204" pitchFamily="34" charset="0"/>
              </a:rPr>
              <a:t>Working</a:t>
            </a:r>
            <a:r>
              <a:rPr lang="fr-BE" sz="1200" dirty="0" smtClean="0">
                <a:latin typeface="Arial" panose="020B0604020202020204" pitchFamily="34" charset="0"/>
                <a:cs typeface="Arial" panose="020B0604020202020204" pitchFamily="34" charset="0"/>
              </a:rPr>
              <a:t> Paper - WK12138/2018 INIT</a:t>
            </a:r>
            <a:endParaRPr lang="en-GB" sz="1200" dirty="0">
              <a:latin typeface="Arial" panose="020B0604020202020204" pitchFamily="34" charset="0"/>
              <a:cs typeface="Arial" panose="020B0604020202020204" pitchFamily="34" charset="0"/>
            </a:endParaRPr>
          </a:p>
          <a:p>
            <a:pPr marL="0" indent="0">
              <a:buNone/>
              <a:defRPr/>
            </a:pPr>
            <a:endParaRPr lang="en-GB" sz="1728" dirty="0">
              <a:solidFill>
                <a:schemeClr val="bg2"/>
              </a:solidFill>
              <a:latin typeface="Arial" panose="020B0604020202020204" pitchFamily="34" charset="0"/>
              <a:cs typeface="Arial" panose="020B0604020202020204" pitchFamily="34" charset="0"/>
            </a:endParaRPr>
          </a:p>
          <a:p>
            <a:pPr marL="0" indent="0">
              <a:buNone/>
              <a:defRPr/>
            </a:pPr>
            <a:endParaRPr lang="en-GB" sz="1536" i="0" dirty="0">
              <a:solidFill>
                <a:schemeClr val="bg2"/>
              </a:solidFill>
              <a:latin typeface="Arial" panose="020B0604020202020204" pitchFamily="34" charset="0"/>
              <a:cs typeface="Arial" panose="020B0604020202020204" pitchFamily="34" charset="0"/>
            </a:endParaRPr>
          </a:p>
          <a:p>
            <a:pPr marL="0" indent="0">
              <a:buNone/>
              <a:defRPr/>
            </a:pPr>
            <a:endParaRPr lang="en-GB" sz="1536" i="0" dirty="0">
              <a:solidFill>
                <a:schemeClr val="bg2"/>
              </a:solidFill>
              <a:latin typeface="Arial" panose="020B0604020202020204" pitchFamily="34" charset="0"/>
              <a:cs typeface="Arial" panose="020B0604020202020204" pitchFamily="34" charset="0"/>
            </a:endParaRPr>
          </a:p>
        </p:txBody>
      </p:sp>
      <p:sp>
        <p:nvSpPr>
          <p:cNvPr id="5" name="Rectangle 4"/>
          <p:cNvSpPr/>
          <p:nvPr/>
        </p:nvSpPr>
        <p:spPr>
          <a:xfrm>
            <a:off x="107504" y="908720"/>
            <a:ext cx="216024" cy="5256584"/>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t>Pilot</a:t>
            </a:r>
          </a:p>
          <a:p>
            <a:pPr algn="ctr" defTabSz="457200" fontAlgn="auto">
              <a:spcBef>
                <a:spcPts val="0"/>
              </a:spcBef>
              <a:spcAft>
                <a:spcPts val="0"/>
              </a:spcAft>
            </a:pPr>
            <a:r>
              <a:rPr lang="fr-BE" sz="1800" dirty="0" smtClean="0"/>
              <a:t> action </a:t>
            </a:r>
            <a:endParaRPr lang="en-GB" sz="1800" dirty="0"/>
          </a:p>
        </p:txBody>
      </p:sp>
    </p:spTree>
    <p:extLst>
      <p:ext uri="{BB962C8B-B14F-4D97-AF65-F5344CB8AC3E}">
        <p14:creationId xmlns:p14="http://schemas.microsoft.com/office/powerpoint/2010/main" val="1966434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1" y="97859"/>
            <a:ext cx="9073008" cy="678797"/>
          </a:xfrm>
          <a:prstGeom prst="rect">
            <a:avLst/>
          </a:prstGeom>
        </p:spPr>
        <p:txBody>
          <a:bodyPr/>
          <a:lstStyle/>
          <a:p>
            <a:pPr algn="ctr"/>
            <a:r>
              <a:rPr lang="en-GB" sz="3200" kern="1200" dirty="0">
                <a:latin typeface="Avenir"/>
                <a:ea typeface="Avenir"/>
                <a:cs typeface="Avenir"/>
              </a:rPr>
              <a:t>Interregional</a:t>
            </a:r>
          </a:p>
        </p:txBody>
      </p:sp>
      <p:sp>
        <p:nvSpPr>
          <p:cNvPr id="6" name="Rounded Rectangle 5"/>
          <p:cNvSpPr/>
          <p:nvPr/>
        </p:nvSpPr>
        <p:spPr>
          <a:xfrm>
            <a:off x="632816" y="980267"/>
            <a:ext cx="7848872" cy="4104456"/>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3"/>
          <p:cNvPicPr>
            <a:picLocks noChangeAspect="1"/>
          </p:cNvPicPr>
          <p:nvPr/>
        </p:nvPicPr>
        <p:blipFill>
          <a:blip r:embed="rId3"/>
          <a:stretch>
            <a:fillRect/>
          </a:stretch>
        </p:blipFill>
        <p:spPr>
          <a:xfrm>
            <a:off x="3645624" y="1684661"/>
            <a:ext cx="1809750" cy="2524125"/>
          </a:xfrm>
          <a:prstGeom prst="rect">
            <a:avLst/>
          </a:prstGeom>
        </p:spPr>
      </p:pic>
      <p:sp>
        <p:nvSpPr>
          <p:cNvPr id="7" name="Oval 6"/>
          <p:cNvSpPr/>
          <p:nvPr/>
        </p:nvSpPr>
        <p:spPr>
          <a:xfrm>
            <a:off x="903534" y="1326544"/>
            <a:ext cx="1940274" cy="1080120"/>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err="1" smtClean="0"/>
              <a:t>Region</a:t>
            </a:r>
            <a:r>
              <a:rPr lang="fr-BE" sz="1800" dirty="0" smtClean="0"/>
              <a:t> A</a:t>
            </a:r>
            <a:endParaRPr lang="en-GB" sz="1800" dirty="0"/>
          </a:p>
        </p:txBody>
      </p:sp>
      <p:sp>
        <p:nvSpPr>
          <p:cNvPr id="10" name="Oval 9"/>
          <p:cNvSpPr/>
          <p:nvPr/>
        </p:nvSpPr>
        <p:spPr>
          <a:xfrm>
            <a:off x="5643352" y="1125868"/>
            <a:ext cx="1008112" cy="1080120"/>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t>D</a:t>
            </a:r>
            <a:endParaRPr lang="en-GB" sz="1800" dirty="0"/>
          </a:p>
        </p:txBody>
      </p:sp>
      <p:sp>
        <p:nvSpPr>
          <p:cNvPr id="11" name="Oval 10"/>
          <p:cNvSpPr/>
          <p:nvPr/>
        </p:nvSpPr>
        <p:spPr>
          <a:xfrm>
            <a:off x="5697762" y="2456886"/>
            <a:ext cx="1008112" cy="1080120"/>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t>E</a:t>
            </a:r>
            <a:endParaRPr lang="en-GB" sz="1800" dirty="0"/>
          </a:p>
        </p:txBody>
      </p:sp>
      <p:sp>
        <p:nvSpPr>
          <p:cNvPr id="12" name="Oval 11"/>
          <p:cNvSpPr/>
          <p:nvPr/>
        </p:nvSpPr>
        <p:spPr>
          <a:xfrm>
            <a:off x="6948263" y="1866604"/>
            <a:ext cx="1008112" cy="1080120"/>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t>G</a:t>
            </a:r>
            <a:endParaRPr lang="en-GB" sz="1800" dirty="0"/>
          </a:p>
        </p:txBody>
      </p:sp>
      <p:sp>
        <p:nvSpPr>
          <p:cNvPr id="13" name="Oval 12"/>
          <p:cNvSpPr/>
          <p:nvPr/>
        </p:nvSpPr>
        <p:spPr>
          <a:xfrm>
            <a:off x="1620057" y="2585479"/>
            <a:ext cx="1979995" cy="1080120"/>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err="1"/>
              <a:t>Region</a:t>
            </a:r>
            <a:r>
              <a:rPr lang="fr-BE" sz="1800" dirty="0"/>
              <a:t> B</a:t>
            </a:r>
            <a:endParaRPr lang="en-GB" sz="1800" dirty="0"/>
          </a:p>
        </p:txBody>
      </p:sp>
      <p:sp>
        <p:nvSpPr>
          <p:cNvPr id="14" name="Oval 13"/>
          <p:cNvSpPr/>
          <p:nvPr/>
        </p:nvSpPr>
        <p:spPr>
          <a:xfrm>
            <a:off x="903535" y="3762784"/>
            <a:ext cx="1902574" cy="1080120"/>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err="1"/>
              <a:t>Region</a:t>
            </a:r>
            <a:r>
              <a:rPr lang="fr-BE" sz="1800" dirty="0"/>
              <a:t> C</a:t>
            </a:r>
            <a:endParaRPr lang="en-GB" sz="1800" dirty="0"/>
          </a:p>
        </p:txBody>
      </p:sp>
      <p:sp>
        <p:nvSpPr>
          <p:cNvPr id="15" name="Oval 14"/>
          <p:cNvSpPr/>
          <p:nvPr/>
        </p:nvSpPr>
        <p:spPr>
          <a:xfrm>
            <a:off x="5790834" y="3787904"/>
            <a:ext cx="1008112" cy="1080120"/>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t>F</a:t>
            </a:r>
            <a:endParaRPr lang="en-GB" sz="1800" dirty="0"/>
          </a:p>
        </p:txBody>
      </p:sp>
      <p:sp>
        <p:nvSpPr>
          <p:cNvPr id="16" name="Oval 15"/>
          <p:cNvSpPr/>
          <p:nvPr/>
        </p:nvSpPr>
        <p:spPr>
          <a:xfrm>
            <a:off x="6948263" y="3428999"/>
            <a:ext cx="1008112" cy="1080120"/>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t>H</a:t>
            </a:r>
            <a:endParaRPr lang="en-GB" sz="1800" dirty="0"/>
          </a:p>
        </p:txBody>
      </p:sp>
      <p:sp>
        <p:nvSpPr>
          <p:cNvPr id="17" name="Oval 16"/>
          <p:cNvSpPr/>
          <p:nvPr/>
        </p:nvSpPr>
        <p:spPr>
          <a:xfrm>
            <a:off x="2411760" y="5553236"/>
            <a:ext cx="4000703" cy="936104"/>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IE" sz="1800" dirty="0" smtClean="0"/>
              <a:t>Quadruple helix</a:t>
            </a:r>
            <a:endParaRPr lang="en-IE" sz="1800" dirty="0"/>
          </a:p>
        </p:txBody>
      </p:sp>
      <p:pic>
        <p:nvPicPr>
          <p:cNvPr id="18" name="Picture 17"/>
          <p:cNvPicPr>
            <a:picLocks noChangeAspect="1"/>
          </p:cNvPicPr>
          <p:nvPr/>
        </p:nvPicPr>
        <p:blipFill>
          <a:blip r:embed="rId4"/>
          <a:stretch>
            <a:fillRect/>
          </a:stretch>
        </p:blipFill>
        <p:spPr>
          <a:xfrm>
            <a:off x="623163" y="5272009"/>
            <a:ext cx="1686953" cy="1393273"/>
          </a:xfrm>
          <a:prstGeom prst="rect">
            <a:avLst/>
          </a:prstGeom>
        </p:spPr>
      </p:pic>
      <p:cxnSp>
        <p:nvCxnSpPr>
          <p:cNvPr id="22" name="Straight Connector 21"/>
          <p:cNvCxnSpPr/>
          <p:nvPr/>
        </p:nvCxnSpPr>
        <p:spPr bwMode="auto">
          <a:xfrm flipV="1">
            <a:off x="1452419" y="2453128"/>
            <a:ext cx="12826" cy="1383577"/>
          </a:xfrm>
          <a:prstGeom prst="line">
            <a:avLst/>
          </a:prstGeom>
          <a:noFill/>
          <a:ln w="1905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2682389" y="3490349"/>
            <a:ext cx="526060" cy="544869"/>
          </a:xfrm>
          <a:prstGeom prst="line">
            <a:avLst/>
          </a:prstGeom>
          <a:noFill/>
          <a:ln w="19050" cap="flat" cmpd="sng" algn="ctr">
            <a:solidFill>
              <a:schemeClr val="tx1"/>
            </a:solidFill>
            <a:prstDash val="solid"/>
            <a:round/>
            <a:headEnd type="none" w="med" len="med"/>
            <a:tailEnd type="none" w="med" len="med"/>
          </a:ln>
          <a:effectLst/>
        </p:spPr>
      </p:cxnSp>
      <p:cxnSp>
        <p:nvCxnSpPr>
          <p:cNvPr id="28" name="Straight Connector 27"/>
          <p:cNvCxnSpPr>
            <a:endCxn id="13" idx="7"/>
          </p:cNvCxnSpPr>
          <p:nvPr/>
        </p:nvCxnSpPr>
        <p:spPr bwMode="auto">
          <a:xfrm>
            <a:off x="2638665" y="2109508"/>
            <a:ext cx="549872" cy="634151"/>
          </a:xfrm>
          <a:prstGeom prst="line">
            <a:avLst/>
          </a:prstGeom>
          <a:noFill/>
          <a:ln w="1905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2472014" y="1442842"/>
            <a:ext cx="3171338" cy="13013"/>
          </a:xfrm>
          <a:prstGeom prst="line">
            <a:avLst/>
          </a:prstGeom>
          <a:noFill/>
          <a:ln w="12700" cap="flat" cmpd="sng" algn="ctr">
            <a:solidFill>
              <a:schemeClr val="tx1"/>
            </a:solidFill>
            <a:prstDash val="solid"/>
            <a:round/>
            <a:headEnd type="none" w="med" len="med"/>
            <a:tailEnd type="none" w="med" len="med"/>
          </a:ln>
          <a:effectLst/>
        </p:spPr>
      </p:cxnSp>
      <p:cxnSp>
        <p:nvCxnSpPr>
          <p:cNvPr id="32" name="Straight Connector 31"/>
          <p:cNvCxnSpPr>
            <a:endCxn id="12" idx="1"/>
          </p:cNvCxnSpPr>
          <p:nvPr/>
        </p:nvCxnSpPr>
        <p:spPr bwMode="auto">
          <a:xfrm>
            <a:off x="6651464" y="1866604"/>
            <a:ext cx="444434" cy="158180"/>
          </a:xfrm>
          <a:prstGeom prst="line">
            <a:avLst/>
          </a:prstGeom>
          <a:noFill/>
          <a:ln w="127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6699273" y="3270819"/>
            <a:ext cx="444434" cy="158180"/>
          </a:xfrm>
          <a:prstGeom prst="line">
            <a:avLst/>
          </a:prstGeom>
          <a:no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H="1">
            <a:off x="7368187" y="2983992"/>
            <a:ext cx="109326" cy="365917"/>
          </a:xfrm>
          <a:prstGeom prst="line">
            <a:avLst/>
          </a:prstGeom>
          <a:noFill/>
          <a:ln w="127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flipH="1">
            <a:off x="6699273" y="2435373"/>
            <a:ext cx="203418" cy="201539"/>
          </a:xfrm>
          <a:prstGeom prst="line">
            <a:avLst/>
          </a:prstGeom>
          <a:noFill/>
          <a:ln w="127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H="1">
            <a:off x="6837917" y="4405304"/>
            <a:ext cx="203418" cy="201539"/>
          </a:xfrm>
          <a:prstGeom prst="line">
            <a:avLst/>
          </a:prstGeom>
          <a:noFill/>
          <a:ln w="127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H="1">
            <a:off x="5967997" y="3529994"/>
            <a:ext cx="109326" cy="365917"/>
          </a:xfrm>
          <a:prstGeom prst="line">
            <a:avLst/>
          </a:prstGeom>
          <a:noFill/>
          <a:ln w="127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2806108" y="4506073"/>
            <a:ext cx="2984726" cy="0"/>
          </a:xfrm>
          <a:prstGeom prst="line">
            <a:avLst/>
          </a:prstGeom>
          <a:noFill/>
          <a:ln w="12700" cap="flat" cmpd="sng" algn="ctr">
            <a:solidFill>
              <a:schemeClr val="tx1"/>
            </a:solidFill>
            <a:prstDash val="solid"/>
            <a:round/>
            <a:headEnd type="none" w="med" len="med"/>
            <a:tailEnd type="none" w="med" len="med"/>
          </a:ln>
          <a:effectLst/>
        </p:spPr>
      </p:cxnSp>
      <p:sp>
        <p:nvSpPr>
          <p:cNvPr id="5" name="TextBox 4"/>
          <p:cNvSpPr txBox="1"/>
          <p:nvPr/>
        </p:nvSpPr>
        <p:spPr>
          <a:xfrm>
            <a:off x="6228184" y="5272009"/>
            <a:ext cx="2664296" cy="830997"/>
          </a:xfrm>
          <a:prstGeom prst="rect">
            <a:avLst/>
          </a:prstGeom>
          <a:noFill/>
        </p:spPr>
        <p:txBody>
          <a:bodyPr wrap="square" rtlCol="0">
            <a:spAutoFit/>
          </a:bodyPr>
          <a:lstStyle/>
          <a:p>
            <a:pPr algn="ctr"/>
            <a:r>
              <a:rPr lang="fr-BE" sz="2400" b="0" dirty="0" smtClean="0">
                <a:solidFill>
                  <a:srgbClr val="0F5494"/>
                </a:solidFill>
              </a:rPr>
              <a:t>Beyond cross border</a:t>
            </a:r>
            <a:endParaRPr lang="en-GB" sz="2400" b="0" dirty="0" err="1" smtClean="0">
              <a:solidFill>
                <a:srgbClr val="0F5494"/>
              </a:solidFill>
            </a:endParaRPr>
          </a:p>
        </p:txBody>
      </p:sp>
    </p:spTree>
    <p:extLst>
      <p:ext uri="{BB962C8B-B14F-4D97-AF65-F5344CB8AC3E}">
        <p14:creationId xmlns:p14="http://schemas.microsoft.com/office/powerpoint/2010/main" val="2876659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1" y="97859"/>
            <a:ext cx="9073008" cy="678797"/>
          </a:xfrm>
          <a:prstGeom prst="rect">
            <a:avLst/>
          </a:prstGeom>
        </p:spPr>
        <p:txBody>
          <a:bodyPr/>
          <a:lstStyle/>
          <a:p>
            <a:pPr algn="ctr"/>
            <a:r>
              <a:rPr lang="en-GB" sz="2880" kern="1200" dirty="0" smtClean="0">
                <a:latin typeface="Avenir"/>
                <a:ea typeface="Avenir"/>
                <a:cs typeface="Avenir"/>
              </a:rPr>
              <a:t>Innovation</a:t>
            </a:r>
            <a:endParaRPr lang="en-GB" sz="2880" kern="1200" dirty="0">
              <a:latin typeface="Avenir"/>
              <a:ea typeface="Avenir"/>
              <a:cs typeface="Avenir"/>
            </a:endParaRPr>
          </a:p>
        </p:txBody>
      </p:sp>
      <p:sp>
        <p:nvSpPr>
          <p:cNvPr id="3" name="Rounded Rectangle 2"/>
          <p:cNvSpPr/>
          <p:nvPr/>
        </p:nvSpPr>
        <p:spPr>
          <a:xfrm>
            <a:off x="683568" y="1196752"/>
            <a:ext cx="7848872" cy="3816424"/>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ct val="150000"/>
              </a:lnSpc>
              <a:spcBef>
                <a:spcPts val="0"/>
              </a:spcBef>
              <a:spcAft>
                <a:spcPts val="0"/>
              </a:spcAft>
            </a:pPr>
            <a:r>
              <a:rPr lang="en-US" sz="1800" dirty="0" smtClean="0">
                <a:solidFill>
                  <a:srgbClr val="FF0000"/>
                </a:solidFill>
              </a:rPr>
              <a:t>New or improved products, processes, services, technologies or business models </a:t>
            </a:r>
            <a:r>
              <a:rPr lang="en-US" sz="1800" dirty="0" smtClean="0">
                <a:solidFill>
                  <a:srgbClr val="FF0000"/>
                </a:solidFill>
              </a:rPr>
              <a:t>made </a:t>
            </a:r>
            <a:r>
              <a:rPr lang="en-US" sz="1800" dirty="0">
                <a:solidFill>
                  <a:srgbClr val="FF0000"/>
                </a:solidFill>
              </a:rPr>
              <a:t>available </a:t>
            </a:r>
            <a:r>
              <a:rPr lang="en-US" sz="1800" dirty="0" smtClean="0">
                <a:solidFill>
                  <a:srgbClr val="FF0000"/>
                </a:solidFill>
              </a:rPr>
              <a:t>to markets, governments and society</a:t>
            </a:r>
          </a:p>
          <a:p>
            <a:pPr algn="ctr" defTabSz="457200" fontAlgn="auto">
              <a:spcBef>
                <a:spcPts val="0"/>
              </a:spcBef>
              <a:spcAft>
                <a:spcPts val="0"/>
              </a:spcAft>
            </a:pPr>
            <a:endParaRPr lang="en-US" sz="1800" dirty="0">
              <a:solidFill>
                <a:srgbClr val="3166CF"/>
              </a:solidFill>
            </a:endParaRPr>
          </a:p>
          <a:p>
            <a:pPr algn="ctr" defTabSz="457200" fontAlgn="auto">
              <a:spcBef>
                <a:spcPts val="0"/>
              </a:spcBef>
              <a:spcAft>
                <a:spcPts val="0"/>
              </a:spcAft>
            </a:pPr>
            <a:r>
              <a:rPr lang="en-US" sz="1800" dirty="0" smtClean="0">
                <a:solidFill>
                  <a:srgbClr val="0F5494"/>
                </a:solidFill>
              </a:rPr>
              <a:t>OECD</a:t>
            </a:r>
          </a:p>
          <a:p>
            <a:pPr algn="ctr" defTabSz="457200" fontAlgn="auto">
              <a:spcBef>
                <a:spcPts val="0"/>
              </a:spcBef>
              <a:spcAft>
                <a:spcPts val="0"/>
              </a:spcAft>
            </a:pPr>
            <a:endParaRPr lang="en-US" sz="1800" dirty="0" smtClean="0">
              <a:solidFill>
                <a:srgbClr val="3166CF"/>
              </a:solidFill>
            </a:endParaRPr>
          </a:p>
          <a:p>
            <a:pPr algn="ctr" defTabSz="457200" fontAlgn="auto">
              <a:spcBef>
                <a:spcPts val="0"/>
              </a:spcBef>
              <a:spcAft>
                <a:spcPts val="0"/>
              </a:spcAft>
            </a:pPr>
            <a:r>
              <a:rPr lang="en-US" sz="2000" b="0" i="1" dirty="0">
                <a:solidFill>
                  <a:srgbClr val="0F5494"/>
                </a:solidFill>
              </a:rPr>
              <a:t>I</a:t>
            </a:r>
            <a:r>
              <a:rPr lang="en-US" sz="2000" b="0" i="1" dirty="0" smtClean="0">
                <a:solidFill>
                  <a:srgbClr val="0F5494"/>
                </a:solidFill>
              </a:rPr>
              <a:t>nnovation </a:t>
            </a:r>
            <a:r>
              <a:rPr lang="en-US" sz="2000" b="0" i="1" dirty="0">
                <a:solidFill>
                  <a:srgbClr val="0F5494"/>
                </a:solidFill>
              </a:rPr>
              <a:t>is production or adoption, assimilation, and exploitation of a value-added novelty in economic and social spheres; renewal and enlargement of products, services, and markets; development of new methods of production; and the establishment of new management systems. It is both a process and an outcome. </a:t>
            </a:r>
            <a:endParaRPr lang="en-GB" sz="2000" i="1" dirty="0">
              <a:solidFill>
                <a:srgbClr val="0F5494"/>
              </a:solidFill>
            </a:endParaRPr>
          </a:p>
        </p:txBody>
      </p:sp>
      <p:pic>
        <p:nvPicPr>
          <p:cNvPr id="8" name="Picture 7"/>
          <p:cNvPicPr>
            <a:picLocks noChangeAspect="1"/>
          </p:cNvPicPr>
          <p:nvPr/>
        </p:nvPicPr>
        <p:blipFill>
          <a:blip r:embed="rId3"/>
          <a:stretch>
            <a:fillRect/>
          </a:stretch>
        </p:blipFill>
        <p:spPr>
          <a:xfrm>
            <a:off x="2887853" y="5085184"/>
            <a:ext cx="2957471" cy="1656184"/>
          </a:xfrm>
          <a:prstGeom prst="rect">
            <a:avLst/>
          </a:prstGeom>
        </p:spPr>
      </p:pic>
      <p:sp>
        <p:nvSpPr>
          <p:cNvPr id="9" name="TextBox 8"/>
          <p:cNvSpPr txBox="1"/>
          <p:nvPr/>
        </p:nvSpPr>
        <p:spPr>
          <a:xfrm>
            <a:off x="611560" y="5517232"/>
            <a:ext cx="2160240" cy="461665"/>
          </a:xfrm>
          <a:prstGeom prst="rect">
            <a:avLst/>
          </a:prstGeom>
          <a:noFill/>
        </p:spPr>
        <p:txBody>
          <a:bodyPr wrap="square" rtlCol="0">
            <a:spAutoFit/>
          </a:bodyPr>
          <a:lstStyle/>
          <a:p>
            <a:pPr algn="ctr"/>
            <a:r>
              <a:rPr lang="fr-BE" sz="2400" dirty="0" smtClean="0">
                <a:solidFill>
                  <a:srgbClr val="0F5494"/>
                </a:solidFill>
              </a:rPr>
              <a:t>TRL 6-8</a:t>
            </a:r>
            <a:endParaRPr lang="en-GB" sz="2400" dirty="0" err="1" smtClean="0">
              <a:solidFill>
                <a:srgbClr val="0F5494"/>
              </a:solidFill>
            </a:endParaRPr>
          </a:p>
        </p:txBody>
      </p:sp>
      <p:sp>
        <p:nvSpPr>
          <p:cNvPr id="10" name="TextBox 9"/>
          <p:cNvSpPr txBox="1"/>
          <p:nvPr/>
        </p:nvSpPr>
        <p:spPr>
          <a:xfrm>
            <a:off x="5961377" y="5157192"/>
            <a:ext cx="2736304" cy="1015663"/>
          </a:xfrm>
          <a:prstGeom prst="rect">
            <a:avLst/>
          </a:prstGeom>
          <a:noFill/>
        </p:spPr>
        <p:txBody>
          <a:bodyPr wrap="square" rtlCol="0">
            <a:spAutoFit/>
          </a:bodyPr>
          <a:lstStyle/>
          <a:p>
            <a:pPr algn="ctr"/>
            <a:r>
              <a:rPr lang="en-IE" sz="2000" dirty="0" smtClean="0">
                <a:solidFill>
                  <a:srgbClr val="0F5494"/>
                </a:solidFill>
              </a:rPr>
              <a:t>Uptake of Innovative technologies</a:t>
            </a:r>
            <a:endParaRPr lang="en-IE" sz="2000" dirty="0">
              <a:solidFill>
                <a:srgbClr val="0F5494"/>
              </a:solidFill>
            </a:endParaRPr>
          </a:p>
        </p:txBody>
      </p:sp>
    </p:spTree>
    <p:extLst>
      <p:ext uri="{BB962C8B-B14F-4D97-AF65-F5344CB8AC3E}">
        <p14:creationId xmlns:p14="http://schemas.microsoft.com/office/powerpoint/2010/main" val="178177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1" y="97859"/>
            <a:ext cx="9073008" cy="678797"/>
          </a:xfrm>
          <a:prstGeom prst="rect">
            <a:avLst/>
          </a:prstGeom>
        </p:spPr>
        <p:txBody>
          <a:bodyPr/>
          <a:lstStyle/>
          <a:p>
            <a:pPr algn="ctr"/>
            <a:r>
              <a:rPr lang="en-GB" sz="3200" kern="1200" dirty="0">
                <a:latin typeface="Avenir"/>
                <a:ea typeface="Avenir"/>
                <a:cs typeface="Avenir"/>
              </a:rPr>
              <a:t>Investment</a:t>
            </a:r>
          </a:p>
        </p:txBody>
      </p:sp>
      <p:sp>
        <p:nvSpPr>
          <p:cNvPr id="3" name="Rounded Rectangle 2"/>
          <p:cNvSpPr/>
          <p:nvPr/>
        </p:nvSpPr>
        <p:spPr>
          <a:xfrm>
            <a:off x="827584" y="1772816"/>
            <a:ext cx="7632848" cy="4032448"/>
          </a:xfrm>
          <a:prstGeom prst="round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ct val="150000"/>
              </a:lnSpc>
              <a:spcBef>
                <a:spcPts val="0"/>
              </a:spcBef>
              <a:spcAft>
                <a:spcPts val="0"/>
              </a:spcAft>
            </a:pPr>
            <a:r>
              <a:rPr lang="en-IE" sz="2000" dirty="0" smtClean="0">
                <a:solidFill>
                  <a:srgbClr val="FF0000"/>
                </a:solidFill>
              </a:rPr>
              <a:t>Interregional business </a:t>
            </a:r>
            <a:r>
              <a:rPr lang="en-IE" sz="2000" dirty="0" smtClean="0">
                <a:solidFill>
                  <a:srgbClr val="FF0000"/>
                </a:solidFill>
              </a:rPr>
              <a:t>&amp; </a:t>
            </a:r>
            <a:r>
              <a:rPr lang="en-IE" sz="2000" dirty="0" smtClean="0">
                <a:solidFill>
                  <a:srgbClr val="FF0000"/>
                </a:solidFill>
              </a:rPr>
              <a:t>investment plan </a:t>
            </a:r>
          </a:p>
          <a:p>
            <a:pPr algn="ctr" defTabSz="457200" fontAlgn="auto">
              <a:lnSpc>
                <a:spcPct val="150000"/>
              </a:lnSpc>
              <a:spcBef>
                <a:spcPts val="0"/>
              </a:spcBef>
              <a:spcAft>
                <a:spcPts val="0"/>
              </a:spcAft>
            </a:pPr>
            <a:r>
              <a:rPr lang="en-IE" sz="2000" dirty="0" smtClean="0">
                <a:solidFill>
                  <a:srgbClr val="3166CF"/>
                </a:solidFill>
              </a:rPr>
              <a:t>including:</a:t>
            </a:r>
          </a:p>
          <a:p>
            <a:pPr algn="ctr" defTabSz="457200" fontAlgn="auto">
              <a:spcBef>
                <a:spcPts val="0"/>
              </a:spcBef>
              <a:spcAft>
                <a:spcPts val="0"/>
              </a:spcAft>
            </a:pPr>
            <a:endParaRPr lang="fr-BE" sz="1800" dirty="0">
              <a:solidFill>
                <a:srgbClr val="3166CF"/>
              </a:solidFill>
            </a:endParaRPr>
          </a:p>
          <a:p>
            <a:pPr marL="285750" indent="-285750" defTabSz="457200" fontAlgn="auto">
              <a:lnSpc>
                <a:spcPct val="150000"/>
              </a:lnSpc>
              <a:spcBef>
                <a:spcPts val="0"/>
              </a:spcBef>
              <a:spcAft>
                <a:spcPts val="0"/>
              </a:spcAft>
              <a:buFont typeface="Wingdings" panose="05000000000000000000" pitchFamily="2" charset="2"/>
              <a:buChar char="ü"/>
            </a:pPr>
            <a:r>
              <a:rPr lang="en-IE" sz="1800" dirty="0" smtClean="0">
                <a:solidFill>
                  <a:srgbClr val="3166CF"/>
                </a:solidFill>
              </a:rPr>
              <a:t>Key </a:t>
            </a:r>
            <a:r>
              <a:rPr lang="en-IE" sz="1800" dirty="0" smtClean="0">
                <a:solidFill>
                  <a:srgbClr val="3166CF"/>
                </a:solidFill>
              </a:rPr>
              <a:t>partners – companies in the driving seat</a:t>
            </a:r>
            <a:endParaRPr lang="en-IE" sz="1800" dirty="0" smtClean="0">
              <a:solidFill>
                <a:srgbClr val="3166CF"/>
              </a:solidFill>
            </a:endParaRPr>
          </a:p>
          <a:p>
            <a:pPr marL="285750" indent="-285750" defTabSz="457200" fontAlgn="auto">
              <a:lnSpc>
                <a:spcPct val="150000"/>
              </a:lnSpc>
              <a:spcBef>
                <a:spcPts val="0"/>
              </a:spcBef>
              <a:spcAft>
                <a:spcPts val="0"/>
              </a:spcAft>
              <a:buFont typeface="Wingdings" panose="05000000000000000000" pitchFamily="2" charset="2"/>
              <a:buChar char="ü"/>
            </a:pPr>
            <a:r>
              <a:rPr lang="en-IE" sz="1800" dirty="0" smtClean="0">
                <a:solidFill>
                  <a:srgbClr val="3166CF"/>
                </a:solidFill>
              </a:rPr>
              <a:t>Key innovation activities</a:t>
            </a:r>
          </a:p>
          <a:p>
            <a:pPr marL="285750" indent="-285750" defTabSz="457200" fontAlgn="auto">
              <a:lnSpc>
                <a:spcPct val="150000"/>
              </a:lnSpc>
              <a:spcBef>
                <a:spcPts val="0"/>
              </a:spcBef>
              <a:spcAft>
                <a:spcPts val="0"/>
              </a:spcAft>
              <a:buFont typeface="Wingdings" panose="05000000000000000000" pitchFamily="2" charset="2"/>
              <a:buChar char="ü"/>
            </a:pPr>
            <a:r>
              <a:rPr lang="en-IE" sz="1800" dirty="0" smtClean="0">
                <a:solidFill>
                  <a:srgbClr val="3166CF"/>
                </a:solidFill>
              </a:rPr>
              <a:t>Key resources</a:t>
            </a:r>
          </a:p>
          <a:p>
            <a:pPr marL="285750" indent="-285750" defTabSz="457200" fontAlgn="auto">
              <a:lnSpc>
                <a:spcPct val="150000"/>
              </a:lnSpc>
              <a:spcBef>
                <a:spcPts val="0"/>
              </a:spcBef>
              <a:spcAft>
                <a:spcPts val="0"/>
              </a:spcAft>
              <a:buFont typeface="Wingdings" panose="05000000000000000000" pitchFamily="2" charset="2"/>
              <a:buChar char="ü"/>
            </a:pPr>
            <a:r>
              <a:rPr lang="en-IE" sz="1800" dirty="0" smtClean="0">
                <a:solidFill>
                  <a:srgbClr val="3166CF"/>
                </a:solidFill>
              </a:rPr>
              <a:t>Value proposition</a:t>
            </a:r>
          </a:p>
          <a:p>
            <a:pPr marL="285750" indent="-285750" defTabSz="457200" fontAlgn="auto">
              <a:lnSpc>
                <a:spcPct val="150000"/>
              </a:lnSpc>
              <a:spcBef>
                <a:spcPts val="0"/>
              </a:spcBef>
              <a:spcAft>
                <a:spcPts val="0"/>
              </a:spcAft>
              <a:buFont typeface="Wingdings" panose="05000000000000000000" pitchFamily="2" charset="2"/>
              <a:buChar char="ü"/>
            </a:pPr>
            <a:r>
              <a:rPr lang="en-IE" sz="1800" dirty="0" smtClean="0">
                <a:solidFill>
                  <a:srgbClr val="3166CF"/>
                </a:solidFill>
              </a:rPr>
              <a:t>Distribution </a:t>
            </a:r>
            <a:r>
              <a:rPr lang="en-IE" sz="1800" dirty="0" smtClean="0">
                <a:solidFill>
                  <a:srgbClr val="3166CF"/>
                </a:solidFill>
              </a:rPr>
              <a:t>channels</a:t>
            </a:r>
          </a:p>
          <a:p>
            <a:pPr marL="285750" indent="-285750" defTabSz="457200" fontAlgn="auto">
              <a:lnSpc>
                <a:spcPct val="150000"/>
              </a:lnSpc>
              <a:spcBef>
                <a:spcPts val="0"/>
              </a:spcBef>
              <a:spcAft>
                <a:spcPts val="0"/>
              </a:spcAft>
              <a:buFont typeface="Wingdings" panose="05000000000000000000" pitchFamily="2" charset="2"/>
              <a:buChar char="ü"/>
            </a:pPr>
            <a:r>
              <a:rPr lang="en-IE" sz="1800" dirty="0" smtClean="0">
                <a:solidFill>
                  <a:srgbClr val="3166CF"/>
                </a:solidFill>
              </a:rPr>
              <a:t>Market analysis including the customer segments</a:t>
            </a:r>
          </a:p>
          <a:p>
            <a:pPr marL="285750" indent="-285750" defTabSz="457200" fontAlgn="auto">
              <a:lnSpc>
                <a:spcPct val="150000"/>
              </a:lnSpc>
              <a:spcBef>
                <a:spcPts val="0"/>
              </a:spcBef>
              <a:spcAft>
                <a:spcPts val="0"/>
              </a:spcAft>
              <a:buFont typeface="Wingdings" panose="05000000000000000000" pitchFamily="2" charset="2"/>
              <a:buChar char="ü"/>
            </a:pPr>
            <a:r>
              <a:rPr lang="en-IE" sz="1800" dirty="0">
                <a:solidFill>
                  <a:srgbClr val="3166CF"/>
                </a:solidFill>
              </a:rPr>
              <a:t>Customer Relationships</a:t>
            </a:r>
          </a:p>
          <a:p>
            <a:pPr marL="285750" indent="-285750" defTabSz="457200" fontAlgn="auto">
              <a:lnSpc>
                <a:spcPct val="150000"/>
              </a:lnSpc>
              <a:spcBef>
                <a:spcPts val="0"/>
              </a:spcBef>
              <a:spcAft>
                <a:spcPts val="0"/>
              </a:spcAft>
              <a:buFont typeface="Wingdings" panose="05000000000000000000" pitchFamily="2" charset="2"/>
              <a:buChar char="ü"/>
            </a:pPr>
            <a:r>
              <a:rPr lang="en-IE" sz="1800" dirty="0" smtClean="0">
                <a:solidFill>
                  <a:srgbClr val="3166CF"/>
                </a:solidFill>
              </a:rPr>
              <a:t>Cost </a:t>
            </a:r>
            <a:r>
              <a:rPr lang="en-IE" sz="1800" dirty="0" smtClean="0">
                <a:solidFill>
                  <a:srgbClr val="3166CF"/>
                </a:solidFill>
              </a:rPr>
              <a:t>Structure</a:t>
            </a:r>
          </a:p>
          <a:p>
            <a:pPr marL="285750" indent="-285750" defTabSz="457200" fontAlgn="auto">
              <a:lnSpc>
                <a:spcPct val="150000"/>
              </a:lnSpc>
              <a:spcBef>
                <a:spcPts val="0"/>
              </a:spcBef>
              <a:spcAft>
                <a:spcPts val="0"/>
              </a:spcAft>
              <a:buFont typeface="Wingdings" panose="05000000000000000000" pitchFamily="2" charset="2"/>
              <a:buChar char="ü"/>
            </a:pPr>
            <a:r>
              <a:rPr lang="en-IE" sz="1800" dirty="0" smtClean="0">
                <a:solidFill>
                  <a:srgbClr val="3166CF"/>
                </a:solidFill>
              </a:rPr>
              <a:t>Revenue Streams</a:t>
            </a:r>
          </a:p>
          <a:p>
            <a:pPr algn="ctr" defTabSz="457200" fontAlgn="auto">
              <a:spcBef>
                <a:spcPts val="0"/>
              </a:spcBef>
              <a:spcAft>
                <a:spcPts val="0"/>
              </a:spcAft>
            </a:pPr>
            <a:endParaRPr lang="fr-BE" sz="1800" dirty="0" smtClean="0">
              <a:solidFill>
                <a:srgbClr val="3166CF"/>
              </a:solidFill>
            </a:endParaRPr>
          </a:p>
          <a:p>
            <a:pPr algn="ctr" defTabSz="457200" fontAlgn="auto">
              <a:spcBef>
                <a:spcPts val="0"/>
              </a:spcBef>
              <a:spcAft>
                <a:spcPts val="0"/>
              </a:spcAft>
            </a:pPr>
            <a:endParaRPr lang="fr-BE" sz="1800" b="0" dirty="0"/>
          </a:p>
          <a:p>
            <a:pPr algn="ctr" defTabSz="457200" fontAlgn="auto">
              <a:spcBef>
                <a:spcPts val="0"/>
              </a:spcBef>
              <a:spcAft>
                <a:spcPts val="0"/>
              </a:spcAft>
            </a:pPr>
            <a:endParaRPr lang="en-GB" sz="1800" b="0" dirty="0"/>
          </a:p>
        </p:txBody>
      </p:sp>
      <p:sp>
        <p:nvSpPr>
          <p:cNvPr id="4" name="TextBox 3"/>
          <p:cNvSpPr txBox="1"/>
          <p:nvPr/>
        </p:nvSpPr>
        <p:spPr>
          <a:xfrm>
            <a:off x="1115616" y="6093296"/>
            <a:ext cx="5400600" cy="369332"/>
          </a:xfrm>
          <a:prstGeom prst="rect">
            <a:avLst/>
          </a:prstGeom>
          <a:noFill/>
        </p:spPr>
        <p:txBody>
          <a:bodyPr wrap="square" rtlCol="0">
            <a:spAutoFit/>
          </a:bodyPr>
          <a:lstStyle/>
          <a:p>
            <a:pPr algn="ctr"/>
            <a:r>
              <a:rPr lang="en-IE" sz="1800" dirty="0" smtClean="0">
                <a:solidFill>
                  <a:srgbClr val="FF0000"/>
                </a:solidFill>
                <a:latin typeface="+mn-lt"/>
              </a:rPr>
              <a:t>Private Investments</a:t>
            </a:r>
            <a:endParaRPr lang="en-IE" sz="1800" dirty="0">
              <a:solidFill>
                <a:srgbClr val="FF0000"/>
              </a:solidFill>
              <a:latin typeface="+mn-lt"/>
            </a:endParaRPr>
          </a:p>
        </p:txBody>
      </p:sp>
    </p:spTree>
    <p:extLst>
      <p:ext uri="{BB962C8B-B14F-4D97-AF65-F5344CB8AC3E}">
        <p14:creationId xmlns:p14="http://schemas.microsoft.com/office/powerpoint/2010/main" val="2988901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78FD-BF48-45F5-A0CA-8108E713836A}"/>
              </a:ext>
            </a:extLst>
          </p:cNvPr>
          <p:cNvSpPr>
            <a:spLocks noGrp="1"/>
          </p:cNvSpPr>
          <p:nvPr>
            <p:ph type="title"/>
          </p:nvPr>
        </p:nvSpPr>
        <p:spPr>
          <a:xfrm>
            <a:off x="827584" y="476672"/>
            <a:ext cx="8081989" cy="828675"/>
          </a:xfrm>
        </p:spPr>
        <p:txBody>
          <a:bodyPr>
            <a:noAutofit/>
          </a:bodyPr>
          <a:lstStyle/>
          <a:p>
            <a:pPr algn="ctr">
              <a:spcBef>
                <a:spcPct val="0"/>
              </a:spcBef>
            </a:pPr>
            <a:r>
              <a:rPr lang="en-IE" sz="3200" kern="1200" dirty="0">
                <a:latin typeface="Avenir"/>
                <a:ea typeface="Avenir"/>
                <a:cs typeface="Avenir"/>
              </a:rPr>
              <a:t>Value chain based approach</a:t>
            </a:r>
          </a:p>
        </p:txBody>
      </p:sp>
      <p:sp>
        <p:nvSpPr>
          <p:cNvPr id="4" name="Text Placeholder 3">
            <a:extLst>
              <a:ext uri="{FF2B5EF4-FFF2-40B4-BE49-F238E27FC236}">
                <a16:creationId xmlns:a16="http://schemas.microsoft.com/office/drawing/2014/main" id="{446B3447-80A0-4017-9A4C-3FFBEC35A56F}"/>
              </a:ext>
            </a:extLst>
          </p:cNvPr>
          <p:cNvSpPr>
            <a:spLocks noGrp="1"/>
          </p:cNvSpPr>
          <p:nvPr>
            <p:ph type="body" sz="quarter" idx="11"/>
          </p:nvPr>
        </p:nvSpPr>
        <p:spPr>
          <a:xfrm>
            <a:off x="827584" y="1556792"/>
            <a:ext cx="7800875" cy="1440160"/>
          </a:xfrm>
        </p:spPr>
        <p:txBody>
          <a:bodyPr>
            <a:noAutofit/>
          </a:bodyPr>
          <a:lstStyle/>
          <a:p>
            <a:pPr marL="0" indent="0" algn="ctr">
              <a:lnSpc>
                <a:spcPct val="150000"/>
              </a:lnSpc>
              <a:buNone/>
            </a:pPr>
            <a:r>
              <a:rPr lang="en-GB" sz="1800" b="1" dirty="0">
                <a:solidFill>
                  <a:srgbClr val="3166CF"/>
                </a:solidFill>
                <a:latin typeface="Verdana" panose="020B0604030504040204" pitchFamily="34" charset="0"/>
                <a:ea typeface="Verdana" panose="020B0604030504040204" pitchFamily="34" charset="0"/>
                <a:cs typeface="Verdana" panose="020B0604030504040204" pitchFamily="34" charset="0"/>
              </a:rPr>
              <a:t>Value chain as a combination of activities, actors and strategic networking, interlinked across firms, sectors and borders</a:t>
            </a:r>
          </a:p>
          <a:p>
            <a:pPr marL="0" indent="0" algn="ctr">
              <a:buNone/>
            </a:pPr>
            <a:endParaRPr lang="en-GB" sz="2000" b="1" dirty="0">
              <a:solidFill>
                <a:srgbClr val="002060"/>
              </a:solidFill>
            </a:endParaRPr>
          </a:p>
          <a:p>
            <a:pPr marL="0" indent="0" algn="ctr">
              <a:buNone/>
            </a:pPr>
            <a:endParaRPr lang="en-GB" sz="1600" b="1" dirty="0">
              <a:solidFill>
                <a:srgbClr val="002060"/>
              </a:solidFill>
            </a:endParaRPr>
          </a:p>
          <a:p>
            <a:pPr marL="0" indent="0" algn="ctr">
              <a:buNone/>
            </a:pPr>
            <a:r>
              <a:rPr lang="en-GB" sz="1600" b="1" dirty="0" smtClean="0">
                <a:solidFill>
                  <a:srgbClr val="002060"/>
                </a:solidFill>
              </a:rPr>
              <a:t>Example: autonomous vehicles </a:t>
            </a:r>
            <a:endParaRPr lang="en-GB" sz="1600" b="1" dirty="0">
              <a:solidFill>
                <a:srgbClr val="002060"/>
              </a:solidFill>
            </a:endParaRPr>
          </a:p>
        </p:txBody>
      </p:sp>
      <p:pic>
        <p:nvPicPr>
          <p:cNvPr id="6" name="Picture 5">
            <a:extLst>
              <a:ext uri="{FF2B5EF4-FFF2-40B4-BE49-F238E27FC236}">
                <a16:creationId xmlns:a16="http://schemas.microsoft.com/office/drawing/2014/main" id="{EFFBA683-64CC-4933-9E16-5670F703FA3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7000"/>
                    </a14:imgEffect>
                    <a14:imgEffect>
                      <a14:saturation sat="64000"/>
                    </a14:imgEffect>
                    <a14:imgEffect>
                      <a14:brightnessContrast bright="-24000" contrast="49000"/>
                    </a14:imgEffect>
                  </a14:imgLayer>
                </a14:imgProps>
              </a:ext>
            </a:extLst>
          </a:blip>
          <a:srcRect l="20875" b="24202"/>
          <a:stretch/>
        </p:blipFill>
        <p:spPr>
          <a:xfrm>
            <a:off x="539552" y="3248397"/>
            <a:ext cx="8088907" cy="2971913"/>
          </a:xfrm>
          <a:prstGeom prst="rect">
            <a:avLst/>
          </a:prstGeom>
        </p:spPr>
      </p:pic>
    </p:spTree>
    <p:extLst>
      <p:ext uri="{BB962C8B-B14F-4D97-AF65-F5344CB8AC3E}">
        <p14:creationId xmlns:p14="http://schemas.microsoft.com/office/powerpoint/2010/main" val="2849792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756</TotalTime>
  <Words>2491</Words>
  <Application>Microsoft Office PowerPoint</Application>
  <PresentationFormat>On-screen Show (4:3)</PresentationFormat>
  <Paragraphs>351</Paragraphs>
  <Slides>26</Slides>
  <Notes>15</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Avenir</vt:lpstr>
      <vt:lpstr>Calibri</vt:lpstr>
      <vt:lpstr>Verdana</vt:lpstr>
      <vt:lpstr>Wingdings</vt:lpstr>
      <vt:lpstr>Default Design</vt:lpstr>
      <vt:lpstr>S3 Digitisation and new Technologies in Agro-Food   Smart Specialisation for digital transformation: the role of the future Cohesion Policy &amp; ERDF  Malaga, 3 December 2019  Valentina Pinna Unit for Smart and Sustainable Growth DG Regional and Urban Policy</vt:lpstr>
      <vt:lpstr>New Cohesion Policy Objectives</vt:lpstr>
      <vt:lpstr> PO 1 - Innovative &amp; Smart Economic Transformation: Comprehensive approach &amp; new generation of S3</vt:lpstr>
      <vt:lpstr>PowerPoint Presentation</vt:lpstr>
      <vt:lpstr>Interregional Innovation Investment Instrument (2021-27) </vt:lpstr>
      <vt:lpstr>Interregional</vt:lpstr>
      <vt:lpstr>Innovation</vt:lpstr>
      <vt:lpstr>Investment</vt:lpstr>
      <vt:lpstr>Value chain based approach</vt:lpstr>
      <vt:lpstr>Interregional Innovation Investment Instrument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Scope of support from the future ERDF </vt:lpstr>
      <vt:lpstr>PowerPoint Presentation</vt:lpstr>
      <vt:lpstr>Questions and Answers</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Days</dc:title>
  <dc:creator>PINNA Valentina (REGIO)</dc:creator>
  <cp:lastModifiedBy>PINNA Valentina (REGIO)</cp:lastModifiedBy>
  <cp:revision>217</cp:revision>
  <cp:lastPrinted>2019-12-02T19:31:40Z</cp:lastPrinted>
  <dcterms:created xsi:type="dcterms:W3CDTF">2019-10-06T22:12:27Z</dcterms:created>
  <dcterms:modified xsi:type="dcterms:W3CDTF">2019-12-03T14:29:37Z</dcterms:modified>
</cp:coreProperties>
</file>