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695" r:id="rId6"/>
    <p:sldMasterId id="2147483730" r:id="rId7"/>
    <p:sldMasterId id="2147483739" r:id="rId8"/>
  </p:sldMasterIdLst>
  <p:notesMasterIdLst>
    <p:notesMasterId r:id="rId18"/>
  </p:notesMasterIdLst>
  <p:handoutMasterIdLst>
    <p:handoutMasterId r:id="rId19"/>
  </p:handoutMasterIdLst>
  <p:sldIdLst>
    <p:sldId id="272" r:id="rId9"/>
    <p:sldId id="257" r:id="rId10"/>
    <p:sldId id="268" r:id="rId11"/>
    <p:sldId id="277" r:id="rId12"/>
    <p:sldId id="273" r:id="rId13"/>
    <p:sldId id="270" r:id="rId14"/>
    <p:sldId id="274" r:id="rId15"/>
    <p:sldId id="275" r:id="rId16"/>
    <p:sldId id="266" r:id="rId17"/>
  </p:sldIdLst>
  <p:sldSz cx="12192000" cy="6858000"/>
  <p:notesSz cx="7023100" cy="9309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yenhuis, Theo" initials="N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0D27A-14DC-4E9D-8528-B62049A390A7}" v="185" dt="2019-12-03T10:07:01.6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3" autoAdjust="0"/>
    <p:restoredTop sz="65027" autoAdjust="0"/>
  </p:normalViewPr>
  <p:slideViewPr>
    <p:cSldViewPr snapToGrid="0" snapToObjects="1">
      <p:cViewPr varScale="1">
        <p:scale>
          <a:sx n="47" d="100"/>
          <a:sy n="47" d="100"/>
        </p:scale>
        <p:origin x="1896" y="60"/>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777CB-9859-4E6D-9EB1-478C734BC4DF}"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fr-FR"/>
        </a:p>
      </dgm:t>
    </dgm:pt>
    <dgm:pt modelId="{C586CD61-38FF-47FF-A03A-5FB53B13E0F0}">
      <dgm:prSet phldrT="[Texte]" custT="1"/>
      <dgm:spPr/>
      <dgm:t>
        <a:bodyPr/>
        <a:lstStyle/>
        <a:p>
          <a:r>
            <a:rPr lang="fr-BE" sz="2000" dirty="0" err="1"/>
            <a:t>Terralia-Pass</a:t>
          </a:r>
          <a:r>
            <a:rPr lang="fr-BE" sz="2000" dirty="0"/>
            <a:t>:</a:t>
          </a:r>
          <a:br>
            <a:rPr lang="fr-BE" sz="2000" dirty="0"/>
          </a:br>
          <a:r>
            <a:rPr lang="fr-BE" sz="2000" dirty="0" err="1"/>
            <a:t>AlpBioEco</a:t>
          </a:r>
          <a:endParaRPr lang="fr-FR" sz="2000" dirty="0">
            <a:highlight>
              <a:srgbClr val="FFFF00"/>
            </a:highlight>
          </a:endParaRPr>
        </a:p>
      </dgm:t>
    </dgm:pt>
    <dgm:pt modelId="{48EEC35C-F24F-4E79-8246-1853EB8FFBC9}" type="parTrans" cxnId="{875C8AF1-808B-43FD-ACF3-33727D20D0F4}">
      <dgm:prSet/>
      <dgm:spPr/>
      <dgm:t>
        <a:bodyPr/>
        <a:lstStyle/>
        <a:p>
          <a:endParaRPr lang="fr-FR" sz="2000"/>
        </a:p>
      </dgm:t>
    </dgm:pt>
    <dgm:pt modelId="{BAAB1D5D-A74E-4C48-BEE9-76214D18AD99}" type="sibTrans" cxnId="{875C8AF1-808B-43FD-ACF3-33727D20D0F4}">
      <dgm:prSet/>
      <dgm:spPr/>
      <dgm:t>
        <a:bodyPr/>
        <a:lstStyle/>
        <a:p>
          <a:endParaRPr lang="fr-FR" sz="2000"/>
        </a:p>
      </dgm:t>
    </dgm:pt>
    <dgm:pt modelId="{A1C49E71-5DFA-4C06-ADBD-E58E2ADFDB4C}">
      <dgm:prSet phldrT="[Texte]" custT="1"/>
      <dgm:spPr/>
      <dgm:t>
        <a:bodyPr/>
        <a:lstStyle/>
        <a:p>
          <a:r>
            <a:rPr lang="fr-BE" sz="2000" dirty="0" err="1"/>
            <a:t>Asincar</a:t>
          </a:r>
          <a:r>
            <a:rPr lang="fr-BE" sz="2000" dirty="0"/>
            <a:t>:</a:t>
          </a:r>
          <a:br>
            <a:rPr lang="fr-BE" sz="2000" dirty="0"/>
          </a:br>
          <a:r>
            <a:rPr lang="fr-BE" sz="2000" dirty="0" err="1"/>
            <a:t>Freshfilm</a:t>
          </a:r>
          <a:endParaRPr lang="fr-FR" sz="2000" dirty="0"/>
        </a:p>
      </dgm:t>
    </dgm:pt>
    <dgm:pt modelId="{4B73497C-5FB0-4510-A0F7-9CAD4C500D33}" type="parTrans" cxnId="{AA41FF75-4B4D-44DD-8DE8-E47D5AE41154}">
      <dgm:prSet/>
      <dgm:spPr/>
      <dgm:t>
        <a:bodyPr/>
        <a:lstStyle/>
        <a:p>
          <a:endParaRPr lang="fr-FR" sz="2000"/>
        </a:p>
      </dgm:t>
    </dgm:pt>
    <dgm:pt modelId="{4E57EC24-6E8A-419A-A076-4752B0A1E3A8}" type="sibTrans" cxnId="{AA41FF75-4B4D-44DD-8DE8-E47D5AE41154}">
      <dgm:prSet/>
      <dgm:spPr/>
      <dgm:t>
        <a:bodyPr/>
        <a:lstStyle/>
        <a:p>
          <a:endParaRPr lang="fr-FR" sz="2000"/>
        </a:p>
      </dgm:t>
    </dgm:pt>
    <dgm:pt modelId="{6EC4C0CA-F492-407B-BF94-EBA524E327CC}">
      <dgm:prSet phldrT="[Texte]" custT="1"/>
      <dgm:spPr/>
      <dgm:t>
        <a:bodyPr/>
        <a:lstStyle/>
        <a:p>
          <a:r>
            <a:rPr lang="fr-BE" sz="2000" dirty="0"/>
            <a:t>Wagralim:</a:t>
          </a:r>
          <a:br>
            <a:rPr lang="fr-BE" sz="2000" dirty="0"/>
          </a:br>
          <a:r>
            <a:rPr lang="fr-BE" sz="2000" dirty="0"/>
            <a:t>Food4Gut</a:t>
          </a:r>
          <a:br>
            <a:rPr lang="fr-BE" sz="2000" dirty="0"/>
          </a:br>
          <a:r>
            <a:rPr lang="fr-BE" sz="2000" dirty="0"/>
            <a:t>New </a:t>
          </a:r>
          <a:r>
            <a:rPr lang="fr-BE" sz="2000" dirty="0" err="1"/>
            <a:t>Frontiers</a:t>
          </a:r>
          <a:r>
            <a:rPr lang="fr-BE" sz="2000" dirty="0"/>
            <a:t> in Food</a:t>
          </a:r>
          <a:endParaRPr lang="fr-FR" sz="2000" dirty="0"/>
        </a:p>
      </dgm:t>
    </dgm:pt>
    <dgm:pt modelId="{2F1A903B-C6CB-4627-A69B-028694F764C4}" type="parTrans" cxnId="{E4B95BAF-1267-49DD-BE04-74FC8D664D76}">
      <dgm:prSet/>
      <dgm:spPr/>
      <dgm:t>
        <a:bodyPr/>
        <a:lstStyle/>
        <a:p>
          <a:endParaRPr lang="fr-FR" sz="2000"/>
        </a:p>
      </dgm:t>
    </dgm:pt>
    <dgm:pt modelId="{38DB6D6C-678E-4B2D-B60A-B334449AE735}" type="sibTrans" cxnId="{E4B95BAF-1267-49DD-BE04-74FC8D664D76}">
      <dgm:prSet/>
      <dgm:spPr/>
      <dgm:t>
        <a:bodyPr/>
        <a:lstStyle/>
        <a:p>
          <a:endParaRPr lang="fr-FR" sz="2000"/>
        </a:p>
      </dgm:t>
    </dgm:pt>
    <dgm:pt modelId="{51E49237-4A00-4180-A566-70EE0430802E}">
      <dgm:prSet phldrT="[Texte]" custT="1"/>
      <dgm:spPr/>
      <dgm:t>
        <a:bodyPr/>
        <a:lstStyle/>
        <a:p>
          <a:r>
            <a:rPr lang="fr-BE" sz="2000" dirty="0" err="1"/>
            <a:t>Clusaga</a:t>
          </a:r>
          <a:r>
            <a:rPr lang="fr-BE" sz="2000" dirty="0"/>
            <a:t>:</a:t>
          </a:r>
          <a:br>
            <a:rPr lang="fr-BE" sz="2000" dirty="0"/>
          </a:br>
          <a:r>
            <a:rPr lang="fr-BE" sz="2000" dirty="0"/>
            <a:t>- </a:t>
          </a:r>
          <a:r>
            <a:rPr lang="fr-BE" sz="2000" dirty="0" err="1"/>
            <a:t>Inclusilver</a:t>
          </a:r>
          <a:endParaRPr lang="fr-BE" sz="2000" dirty="0">
            <a:highlight>
              <a:srgbClr val="FFFF00"/>
            </a:highlight>
          </a:endParaRPr>
        </a:p>
        <a:p>
          <a:r>
            <a:rPr lang="fr-FR" sz="2000" dirty="0"/>
            <a:t>- New </a:t>
          </a:r>
          <a:r>
            <a:rPr lang="fr-FR" sz="2000" dirty="0" err="1"/>
            <a:t>Frontiers</a:t>
          </a:r>
          <a:r>
            <a:rPr lang="fr-FR" sz="2000" dirty="0"/>
            <a:t> in Food</a:t>
          </a:r>
        </a:p>
      </dgm:t>
    </dgm:pt>
    <dgm:pt modelId="{2F05FA87-2108-4502-BCB3-E420B644BAF4}" type="parTrans" cxnId="{8E5CB88B-FE7D-4BA6-871C-E940A79F15CD}">
      <dgm:prSet/>
      <dgm:spPr/>
      <dgm:t>
        <a:bodyPr/>
        <a:lstStyle/>
        <a:p>
          <a:endParaRPr lang="fr-FR" sz="2000"/>
        </a:p>
      </dgm:t>
    </dgm:pt>
    <dgm:pt modelId="{6283419A-FE47-49BF-978C-63393FCA131B}" type="sibTrans" cxnId="{8E5CB88B-FE7D-4BA6-871C-E940A79F15CD}">
      <dgm:prSet/>
      <dgm:spPr/>
      <dgm:t>
        <a:bodyPr/>
        <a:lstStyle/>
        <a:p>
          <a:endParaRPr lang="fr-FR" sz="2000"/>
        </a:p>
      </dgm:t>
    </dgm:pt>
    <dgm:pt modelId="{CB829CFB-2C3C-466E-848E-47C02A9CA9B7}">
      <dgm:prSet phldrT="[Texte]" custT="1"/>
      <dgm:spPr/>
      <dgm:t>
        <a:bodyPr/>
        <a:lstStyle/>
        <a:p>
          <a:r>
            <a:rPr lang="fr-BE" sz="2000" dirty="0"/>
            <a:t>Aster: </a:t>
          </a:r>
          <a:br>
            <a:rPr lang="fr-BE" sz="2000" dirty="0"/>
          </a:br>
          <a:r>
            <a:rPr lang="fr-BE" sz="2000" dirty="0"/>
            <a:t>- </a:t>
          </a:r>
          <a:r>
            <a:rPr lang="fr-BE" sz="2000" dirty="0" err="1"/>
            <a:t>Noshan</a:t>
          </a:r>
          <a:r>
            <a:rPr lang="fr-BE" sz="2000" dirty="0"/>
            <a:t> (FP7)</a:t>
          </a:r>
          <a:br>
            <a:rPr lang="fr-BE" sz="2000" dirty="0"/>
          </a:br>
          <a:r>
            <a:rPr lang="fr-BE" sz="2000" dirty="0"/>
            <a:t>- </a:t>
          </a:r>
          <a:r>
            <a:rPr lang="fr-BE" sz="2000" dirty="0" err="1"/>
            <a:t>Ingreen</a:t>
          </a:r>
          <a:r>
            <a:rPr lang="fr-BE" sz="2000" dirty="0"/>
            <a:t> (H2020-BBI)</a:t>
          </a:r>
          <a:endParaRPr lang="fr-FR" sz="2000" dirty="0"/>
        </a:p>
      </dgm:t>
    </dgm:pt>
    <dgm:pt modelId="{CEB3082F-98E3-4DE6-90C7-F8321EF37D32}" type="parTrans" cxnId="{568A06EF-847A-4CF6-A3D5-781D704E2DEA}">
      <dgm:prSet/>
      <dgm:spPr/>
      <dgm:t>
        <a:bodyPr/>
        <a:lstStyle/>
        <a:p>
          <a:endParaRPr lang="fr-FR" sz="2000"/>
        </a:p>
      </dgm:t>
    </dgm:pt>
    <dgm:pt modelId="{B3ED1495-5FC4-4F53-A71F-DA0131ED4424}" type="sibTrans" cxnId="{568A06EF-847A-4CF6-A3D5-781D704E2DEA}">
      <dgm:prSet/>
      <dgm:spPr/>
      <dgm:t>
        <a:bodyPr/>
        <a:lstStyle/>
        <a:p>
          <a:endParaRPr lang="fr-FR" sz="2000"/>
        </a:p>
      </dgm:t>
    </dgm:pt>
    <dgm:pt modelId="{0487E826-4E11-48D9-9A3E-EF7F67CF4DC4}">
      <dgm:prSet phldrT="[Texte]" custT="1"/>
      <dgm:spPr/>
      <dgm:t>
        <a:bodyPr/>
        <a:lstStyle/>
        <a:p>
          <a:r>
            <a:rPr lang="fr-BE" sz="2000" dirty="0"/>
            <a:t>Central </a:t>
          </a:r>
          <a:r>
            <a:rPr lang="fr-BE" sz="2000" dirty="0" err="1"/>
            <a:t>Macedonia</a:t>
          </a:r>
          <a:r>
            <a:rPr lang="fr-BE" sz="2000" dirty="0"/>
            <a:t>:</a:t>
          </a:r>
          <a:br>
            <a:rPr lang="fr-BE" sz="2000" dirty="0"/>
          </a:br>
          <a:r>
            <a:rPr lang="fr-BE" sz="2000" dirty="0"/>
            <a:t>- </a:t>
          </a:r>
          <a:r>
            <a:rPr lang="fr-BE" sz="2000" dirty="0" err="1"/>
            <a:t>iFUNFoods</a:t>
          </a:r>
          <a:br>
            <a:rPr lang="fr-BE" sz="2000" dirty="0"/>
          </a:br>
          <a:r>
            <a:rPr lang="fr-BE" sz="2000" dirty="0"/>
            <a:t>- </a:t>
          </a:r>
          <a:r>
            <a:rPr lang="fr-BE" sz="2000" dirty="0" err="1"/>
            <a:t>MedSUSHI</a:t>
          </a:r>
          <a:endParaRPr lang="fr-FR" sz="2000" dirty="0"/>
        </a:p>
      </dgm:t>
    </dgm:pt>
    <dgm:pt modelId="{34D8188A-F127-44AC-B6BB-03B920D54AB8}" type="parTrans" cxnId="{00284FF1-2C5E-4950-A523-10C89E77B09D}">
      <dgm:prSet/>
      <dgm:spPr/>
      <dgm:t>
        <a:bodyPr/>
        <a:lstStyle/>
        <a:p>
          <a:endParaRPr lang="fr-FR" sz="2000"/>
        </a:p>
      </dgm:t>
    </dgm:pt>
    <dgm:pt modelId="{AE6AD7DA-9D94-45FB-A77B-AF02E0D09387}" type="sibTrans" cxnId="{00284FF1-2C5E-4950-A523-10C89E77B09D}">
      <dgm:prSet/>
      <dgm:spPr/>
      <dgm:t>
        <a:bodyPr/>
        <a:lstStyle/>
        <a:p>
          <a:endParaRPr lang="fr-FR" sz="2000"/>
        </a:p>
      </dgm:t>
    </dgm:pt>
    <dgm:pt modelId="{4B818481-7869-4187-86F6-275B322C61E9}">
      <dgm:prSet phldrT="[Texte]" custT="1"/>
      <dgm:spPr/>
      <dgm:t>
        <a:bodyPr/>
        <a:lstStyle/>
        <a:p>
          <a:r>
            <a:rPr lang="fr-BE" sz="2000" dirty="0" err="1"/>
            <a:t>Danish</a:t>
          </a:r>
          <a:r>
            <a:rPr lang="fr-BE" sz="2000" dirty="0"/>
            <a:t> Food Cluster:</a:t>
          </a:r>
          <a:br>
            <a:rPr lang="fr-BE" sz="2000" dirty="0"/>
          </a:br>
          <a:r>
            <a:rPr lang="fr-BE" sz="2000" dirty="0" err="1"/>
            <a:t>Inclusilver</a:t>
          </a:r>
          <a:endParaRPr lang="fr-FR" sz="2000" dirty="0"/>
        </a:p>
      </dgm:t>
    </dgm:pt>
    <dgm:pt modelId="{C616E465-EC97-42A9-B27D-A551568AC19B}" type="parTrans" cxnId="{8CAF822B-B498-4446-AE31-814662936294}">
      <dgm:prSet/>
      <dgm:spPr/>
      <dgm:t>
        <a:bodyPr/>
        <a:lstStyle/>
        <a:p>
          <a:endParaRPr lang="fr-FR" sz="2000"/>
        </a:p>
      </dgm:t>
    </dgm:pt>
    <dgm:pt modelId="{8B9F5C38-4205-4A84-B044-B3F8FA6F653A}" type="sibTrans" cxnId="{8CAF822B-B498-4446-AE31-814662936294}">
      <dgm:prSet/>
      <dgm:spPr/>
      <dgm:t>
        <a:bodyPr/>
        <a:lstStyle/>
        <a:p>
          <a:endParaRPr lang="fr-FR" sz="2000"/>
        </a:p>
      </dgm:t>
    </dgm:pt>
    <dgm:pt modelId="{213B39F9-49CB-4FF9-8EF9-E518EF4BF502}">
      <dgm:prSet phldrT="[Texte]" custT="1"/>
      <dgm:spPr/>
      <dgm:t>
        <a:bodyPr/>
        <a:lstStyle/>
        <a:p>
          <a:r>
            <a:rPr lang="fr-BE" sz="2000" dirty="0" err="1"/>
            <a:t>Flanders</a:t>
          </a:r>
          <a:r>
            <a:rPr lang="fr-BE" sz="2000" dirty="0"/>
            <a:t>’ FOOD: </a:t>
          </a:r>
          <a:br>
            <a:rPr lang="fr-BE" sz="2000" dirty="0"/>
          </a:br>
          <a:r>
            <a:rPr lang="fr-BE" sz="2000" dirty="0"/>
            <a:t>- Food </a:t>
          </a:r>
          <a:r>
            <a:rPr lang="fr-BE" sz="2000" dirty="0" err="1"/>
            <a:t>from</a:t>
          </a:r>
          <a:r>
            <a:rPr lang="fr-BE" sz="2000" dirty="0"/>
            <a:t> Food</a:t>
          </a:r>
          <a:br>
            <a:rPr lang="fr-BE" sz="2000" dirty="0"/>
          </a:br>
          <a:r>
            <a:rPr lang="fr-BE" sz="2000" dirty="0"/>
            <a:t>- Food Heroes</a:t>
          </a:r>
        </a:p>
      </dgm:t>
    </dgm:pt>
    <dgm:pt modelId="{4EB741BD-5923-401E-A7CF-AD91E70733E6}" type="parTrans" cxnId="{136F10F2-BB39-4621-A565-01A4C2D504FB}">
      <dgm:prSet/>
      <dgm:spPr/>
      <dgm:t>
        <a:bodyPr/>
        <a:lstStyle/>
        <a:p>
          <a:endParaRPr lang="fr-FR" sz="2000"/>
        </a:p>
      </dgm:t>
    </dgm:pt>
    <dgm:pt modelId="{B3AEEFBD-5637-465D-AD64-9F8E78C244DA}" type="sibTrans" cxnId="{136F10F2-BB39-4621-A565-01A4C2D504FB}">
      <dgm:prSet/>
      <dgm:spPr/>
      <dgm:t>
        <a:bodyPr/>
        <a:lstStyle/>
        <a:p>
          <a:endParaRPr lang="fr-FR" sz="2000"/>
        </a:p>
      </dgm:t>
    </dgm:pt>
    <dgm:pt modelId="{F0DC036C-0ED0-42A8-9445-5B6582DDBCE0}">
      <dgm:prSet phldrT="[Texte]" custT="1"/>
      <dgm:spPr/>
      <dgm:t>
        <a:bodyPr/>
        <a:lstStyle/>
        <a:p>
          <a:r>
            <a:rPr lang="fr-BE" sz="2000" dirty="0" err="1"/>
            <a:t>Food+i</a:t>
          </a:r>
          <a:r>
            <a:rPr lang="fr-BE" sz="2000" dirty="0"/>
            <a:t>:</a:t>
          </a:r>
          <a:br>
            <a:rPr lang="fr-BE" sz="2000" dirty="0"/>
          </a:br>
          <a:r>
            <a:rPr lang="fr-BE" sz="2000" dirty="0"/>
            <a:t>- </a:t>
          </a:r>
          <a:r>
            <a:rPr lang="fr-BE" sz="2000" dirty="0" err="1"/>
            <a:t>Shealthy</a:t>
          </a:r>
          <a:endParaRPr lang="fr-BE" sz="2000" dirty="0"/>
        </a:p>
        <a:p>
          <a:r>
            <a:rPr lang="fr-BE" sz="2000" dirty="0"/>
            <a:t>- Katana</a:t>
          </a:r>
        </a:p>
      </dgm:t>
    </dgm:pt>
    <dgm:pt modelId="{A93F69A3-A88C-47F8-871D-7848A9F51372}" type="parTrans" cxnId="{3B5B055C-10EF-4F76-B3FF-433E2D7726D1}">
      <dgm:prSet/>
      <dgm:spPr/>
      <dgm:t>
        <a:bodyPr/>
        <a:lstStyle/>
        <a:p>
          <a:endParaRPr lang="fr-FR" sz="2000"/>
        </a:p>
      </dgm:t>
    </dgm:pt>
    <dgm:pt modelId="{39A49B01-1604-4BB4-ABB2-1738A4BD175E}" type="sibTrans" cxnId="{3B5B055C-10EF-4F76-B3FF-433E2D7726D1}">
      <dgm:prSet/>
      <dgm:spPr/>
      <dgm:t>
        <a:bodyPr/>
        <a:lstStyle/>
        <a:p>
          <a:endParaRPr lang="fr-FR" sz="2000"/>
        </a:p>
      </dgm:t>
    </dgm:pt>
    <dgm:pt modelId="{7D2FAF90-D0CA-4F8C-940A-F4ED1ED4AB48}" type="pres">
      <dgm:prSet presAssocID="{876777CB-9859-4E6D-9EB1-478C734BC4DF}" presName="Name0" presStyleCnt="0">
        <dgm:presLayoutVars>
          <dgm:dir/>
          <dgm:resizeHandles/>
        </dgm:presLayoutVars>
      </dgm:prSet>
      <dgm:spPr/>
    </dgm:pt>
    <dgm:pt modelId="{75E3C64E-A179-4962-97F1-5D10D254FA9C}" type="pres">
      <dgm:prSet presAssocID="{C586CD61-38FF-47FF-A03A-5FB53B13E0F0}" presName="compNode" presStyleCnt="0"/>
      <dgm:spPr/>
    </dgm:pt>
    <dgm:pt modelId="{5EF4E1CA-BB0A-4218-B25B-CCE1C47F5281}" type="pres">
      <dgm:prSet presAssocID="{C586CD61-38FF-47FF-A03A-5FB53B13E0F0}" presName="dummyConnPt" presStyleCnt="0"/>
      <dgm:spPr/>
    </dgm:pt>
    <dgm:pt modelId="{DF67958F-A757-4C85-87FF-59AE63FB3A32}" type="pres">
      <dgm:prSet presAssocID="{C586CD61-38FF-47FF-A03A-5FB53B13E0F0}" presName="node" presStyleLbl="node1" presStyleIdx="0" presStyleCnt="9" custScaleX="93952" custScaleY="86675" custLinFactY="14705" custLinFactNeighborX="-58" custLinFactNeighborY="100000">
        <dgm:presLayoutVars>
          <dgm:bulletEnabled val="1"/>
        </dgm:presLayoutVars>
      </dgm:prSet>
      <dgm:spPr/>
    </dgm:pt>
    <dgm:pt modelId="{ABC5ADE9-498D-46C6-A09D-82EFC081A240}" type="pres">
      <dgm:prSet presAssocID="{BAAB1D5D-A74E-4C48-BEE9-76214D18AD99}" presName="sibTrans" presStyleLbl="bgSibTrans2D1" presStyleIdx="0" presStyleCnt="8"/>
      <dgm:spPr/>
    </dgm:pt>
    <dgm:pt modelId="{6F4F9079-4261-4BD6-A2B9-9B6215FC3AE0}" type="pres">
      <dgm:prSet presAssocID="{4B818481-7869-4187-86F6-275B322C61E9}" presName="compNode" presStyleCnt="0"/>
      <dgm:spPr/>
    </dgm:pt>
    <dgm:pt modelId="{472E6B4C-4009-4E5C-8CA5-F6A2B8875A10}" type="pres">
      <dgm:prSet presAssocID="{4B818481-7869-4187-86F6-275B322C61E9}" presName="dummyConnPt" presStyleCnt="0"/>
      <dgm:spPr/>
    </dgm:pt>
    <dgm:pt modelId="{E17042A4-62F4-43A7-A896-4E6583D0B33C}" type="pres">
      <dgm:prSet presAssocID="{4B818481-7869-4187-86F6-275B322C61E9}" presName="node" presStyleLbl="node1" presStyleIdx="1" presStyleCnt="9" custScaleX="90290" custScaleY="79070" custLinFactY="47908" custLinFactNeighborX="-27164" custLinFactNeighborY="100000">
        <dgm:presLayoutVars>
          <dgm:bulletEnabled val="1"/>
        </dgm:presLayoutVars>
      </dgm:prSet>
      <dgm:spPr/>
    </dgm:pt>
    <dgm:pt modelId="{3173AA3D-B4C7-4137-9F97-E5477F92D0F7}" type="pres">
      <dgm:prSet presAssocID="{8B9F5C38-4205-4A84-B044-B3F8FA6F653A}" presName="sibTrans" presStyleLbl="bgSibTrans2D1" presStyleIdx="1" presStyleCnt="8"/>
      <dgm:spPr/>
    </dgm:pt>
    <dgm:pt modelId="{14CEBA45-D80C-43D6-BF8F-191998F482B3}" type="pres">
      <dgm:prSet presAssocID="{A1C49E71-5DFA-4C06-ADBD-E58E2ADFDB4C}" presName="compNode" presStyleCnt="0"/>
      <dgm:spPr/>
    </dgm:pt>
    <dgm:pt modelId="{2F06F725-6BC3-464C-A433-A2AB44D333F1}" type="pres">
      <dgm:prSet presAssocID="{A1C49E71-5DFA-4C06-ADBD-E58E2ADFDB4C}" presName="dummyConnPt" presStyleCnt="0"/>
      <dgm:spPr/>
    </dgm:pt>
    <dgm:pt modelId="{CC1CB36B-63D7-4394-AA57-CA519838008E}" type="pres">
      <dgm:prSet presAssocID="{A1C49E71-5DFA-4C06-ADBD-E58E2ADFDB4C}" presName="node" presStyleLbl="node1" presStyleIdx="2" presStyleCnt="9" custScaleX="85638" custScaleY="73488" custLinFactNeighborX="99067" custLinFactNeighborY="-29367">
        <dgm:presLayoutVars>
          <dgm:bulletEnabled val="1"/>
        </dgm:presLayoutVars>
      </dgm:prSet>
      <dgm:spPr/>
    </dgm:pt>
    <dgm:pt modelId="{50061D73-F7D6-4BF1-BDF0-BF8C7394A5DB}" type="pres">
      <dgm:prSet presAssocID="{4E57EC24-6E8A-419A-A076-4752B0A1E3A8}" presName="sibTrans" presStyleLbl="bgSibTrans2D1" presStyleIdx="2" presStyleCnt="8" custLinFactY="100000" custLinFactNeighborX="2805" custLinFactNeighborY="144909"/>
      <dgm:spPr/>
    </dgm:pt>
    <dgm:pt modelId="{4C866DED-782C-415E-9EB1-A51C0CD38DFE}" type="pres">
      <dgm:prSet presAssocID="{6EC4C0CA-F492-407B-BF94-EBA524E327CC}" presName="compNode" presStyleCnt="0"/>
      <dgm:spPr/>
    </dgm:pt>
    <dgm:pt modelId="{2EDF6970-A38D-496F-A030-233E6AF1B114}" type="pres">
      <dgm:prSet presAssocID="{6EC4C0CA-F492-407B-BF94-EBA524E327CC}" presName="dummyConnPt" presStyleCnt="0"/>
      <dgm:spPr/>
    </dgm:pt>
    <dgm:pt modelId="{8DBB7AE5-C863-4B77-AB8A-250BBF89E32B}" type="pres">
      <dgm:prSet presAssocID="{6EC4C0CA-F492-407B-BF94-EBA524E327CC}" presName="node" presStyleLbl="node1" presStyleIdx="3" presStyleCnt="9" custScaleX="128387" custScaleY="88260" custLinFactX="46632" custLinFactY="-79558" custLinFactNeighborX="100000" custLinFactNeighborY="-100000">
        <dgm:presLayoutVars>
          <dgm:bulletEnabled val="1"/>
        </dgm:presLayoutVars>
      </dgm:prSet>
      <dgm:spPr/>
    </dgm:pt>
    <dgm:pt modelId="{29D6F448-7F45-4DE2-A908-D2DAB51DDC07}" type="pres">
      <dgm:prSet presAssocID="{38DB6D6C-678E-4B2D-B60A-B334449AE735}" presName="sibTrans" presStyleLbl="bgSibTrans2D1" presStyleIdx="3" presStyleCnt="8" custLinFactY="200000" custLinFactNeighborX="-7560" custLinFactNeighborY="238832"/>
      <dgm:spPr/>
    </dgm:pt>
    <dgm:pt modelId="{8D7F764B-B530-4D5B-A425-4E685306D46A}" type="pres">
      <dgm:prSet presAssocID="{51E49237-4A00-4180-A566-70EE0430802E}" presName="compNode" presStyleCnt="0"/>
      <dgm:spPr/>
    </dgm:pt>
    <dgm:pt modelId="{FA0D1FDC-1FBE-43E5-B2C8-94B8AD402B8F}" type="pres">
      <dgm:prSet presAssocID="{51E49237-4A00-4180-A566-70EE0430802E}" presName="dummyConnPt" presStyleCnt="0"/>
      <dgm:spPr/>
    </dgm:pt>
    <dgm:pt modelId="{036C1DE3-828E-49F0-A86B-CC06934200A6}" type="pres">
      <dgm:prSet presAssocID="{51E49237-4A00-4180-A566-70EE0430802E}" presName="node" presStyleLbl="node1" presStyleIdx="4" presStyleCnt="9" custScaleX="93894" custScaleY="82913" custLinFactNeighborX="7738" custLinFactNeighborY="-60999">
        <dgm:presLayoutVars>
          <dgm:bulletEnabled val="1"/>
        </dgm:presLayoutVars>
      </dgm:prSet>
      <dgm:spPr/>
    </dgm:pt>
    <dgm:pt modelId="{B07ABE37-80D4-45B0-8650-9529CF9DCC2C}" type="pres">
      <dgm:prSet presAssocID="{6283419A-FE47-49BF-978C-63393FCA131B}" presName="sibTrans" presStyleLbl="bgSibTrans2D1" presStyleIdx="4" presStyleCnt="8"/>
      <dgm:spPr/>
    </dgm:pt>
    <dgm:pt modelId="{020AB30D-28E1-4230-8FC5-026F61420081}" type="pres">
      <dgm:prSet presAssocID="{CB829CFB-2C3C-466E-848E-47C02A9CA9B7}" presName="compNode" presStyleCnt="0"/>
      <dgm:spPr/>
    </dgm:pt>
    <dgm:pt modelId="{D23561BD-3E96-4F4F-892B-C0101240D703}" type="pres">
      <dgm:prSet presAssocID="{CB829CFB-2C3C-466E-848E-47C02A9CA9B7}" presName="dummyConnPt" presStyleCnt="0"/>
      <dgm:spPr/>
    </dgm:pt>
    <dgm:pt modelId="{56C75E3A-4B1B-48A7-B8E7-83570C877B64}" type="pres">
      <dgm:prSet presAssocID="{CB829CFB-2C3C-466E-848E-47C02A9CA9B7}" presName="node" presStyleLbl="node1" presStyleIdx="5" presStyleCnt="9" custScaleX="116725" custScaleY="76317" custLinFactX="-28985" custLinFactNeighborX="-100000" custLinFactNeighborY="28751">
        <dgm:presLayoutVars>
          <dgm:bulletEnabled val="1"/>
        </dgm:presLayoutVars>
      </dgm:prSet>
      <dgm:spPr/>
    </dgm:pt>
    <dgm:pt modelId="{BCE09278-994D-4090-8CEC-7D5569771521}" type="pres">
      <dgm:prSet presAssocID="{B3ED1495-5FC4-4F53-A71F-DA0131ED4424}" presName="sibTrans" presStyleLbl="bgSibTrans2D1" presStyleIdx="5" presStyleCnt="8" custLinFactY="126563" custLinFactNeighborX="4240" custLinFactNeighborY="200000"/>
      <dgm:spPr/>
    </dgm:pt>
    <dgm:pt modelId="{F7BE0DED-CA57-41D7-9918-59FEA806F277}" type="pres">
      <dgm:prSet presAssocID="{0487E826-4E11-48D9-9A3E-EF7F67CF4DC4}" presName="compNode" presStyleCnt="0"/>
      <dgm:spPr/>
    </dgm:pt>
    <dgm:pt modelId="{0C5C3825-F004-49AF-B806-9AF39C5E8368}" type="pres">
      <dgm:prSet presAssocID="{0487E826-4E11-48D9-9A3E-EF7F67CF4DC4}" presName="dummyConnPt" presStyleCnt="0"/>
      <dgm:spPr/>
    </dgm:pt>
    <dgm:pt modelId="{3467A582-4C32-416B-9CF5-2211F73FCA4B}" type="pres">
      <dgm:prSet presAssocID="{0487E826-4E11-48D9-9A3E-EF7F67CF4DC4}" presName="node" presStyleLbl="node1" presStyleIdx="6" presStyleCnt="9" custScaleX="119919" custScaleY="74428" custLinFactY="30742" custLinFactNeighborX="58" custLinFactNeighborY="100000">
        <dgm:presLayoutVars>
          <dgm:bulletEnabled val="1"/>
        </dgm:presLayoutVars>
      </dgm:prSet>
      <dgm:spPr/>
    </dgm:pt>
    <dgm:pt modelId="{4C7F3D61-DBCD-4B3C-A367-0908B7AE90C8}" type="pres">
      <dgm:prSet presAssocID="{AE6AD7DA-9D94-45FB-A77B-AF02E0D09387}" presName="sibTrans" presStyleLbl="bgSibTrans2D1" presStyleIdx="6" presStyleCnt="8"/>
      <dgm:spPr/>
    </dgm:pt>
    <dgm:pt modelId="{8CD986C3-7380-4A37-889E-E372FACB8B9D}" type="pres">
      <dgm:prSet presAssocID="{213B39F9-49CB-4FF9-8EF9-E518EF4BF502}" presName="compNode" presStyleCnt="0"/>
      <dgm:spPr/>
    </dgm:pt>
    <dgm:pt modelId="{EE8D0DFC-C0E5-4BDE-86F9-E429F2D02EC9}" type="pres">
      <dgm:prSet presAssocID="{213B39F9-49CB-4FF9-8EF9-E518EF4BF502}" presName="dummyConnPt" presStyleCnt="0"/>
      <dgm:spPr/>
    </dgm:pt>
    <dgm:pt modelId="{89479CCC-44B6-4971-9103-C238F8B31CBA}" type="pres">
      <dgm:prSet presAssocID="{213B39F9-49CB-4FF9-8EF9-E518EF4BF502}" presName="node" presStyleLbl="node1" presStyleIdx="7" presStyleCnt="9" custLinFactY="21481" custLinFactNeighborX="-98511" custLinFactNeighborY="100000">
        <dgm:presLayoutVars>
          <dgm:bulletEnabled val="1"/>
        </dgm:presLayoutVars>
      </dgm:prSet>
      <dgm:spPr/>
    </dgm:pt>
    <dgm:pt modelId="{9C66F2F1-D869-42EE-A74A-879926F19540}" type="pres">
      <dgm:prSet presAssocID="{B3AEEFBD-5637-465D-AD64-9F8E78C244DA}" presName="sibTrans" presStyleLbl="bgSibTrans2D1" presStyleIdx="7" presStyleCnt="8"/>
      <dgm:spPr/>
    </dgm:pt>
    <dgm:pt modelId="{DFB939A5-34F6-49C6-B87A-F8430E97D9CE}" type="pres">
      <dgm:prSet presAssocID="{F0DC036C-0ED0-42A8-9445-5B6582DDBCE0}" presName="compNode" presStyleCnt="0"/>
      <dgm:spPr/>
    </dgm:pt>
    <dgm:pt modelId="{A3F862A2-9766-498C-81B7-7E9F12493A5F}" type="pres">
      <dgm:prSet presAssocID="{F0DC036C-0ED0-42A8-9445-5B6582DDBCE0}" presName="dummyConnPt" presStyleCnt="0"/>
      <dgm:spPr/>
    </dgm:pt>
    <dgm:pt modelId="{AF3B2D06-798C-4351-9047-7403EA8D1286}" type="pres">
      <dgm:prSet presAssocID="{F0DC036C-0ED0-42A8-9445-5B6582DDBCE0}" presName="node" presStyleLbl="node1" presStyleIdx="8" presStyleCnt="9" custLinFactY="100000" custLinFactNeighborX="18996" custLinFactNeighborY="133237">
        <dgm:presLayoutVars>
          <dgm:bulletEnabled val="1"/>
        </dgm:presLayoutVars>
      </dgm:prSet>
      <dgm:spPr/>
    </dgm:pt>
  </dgm:ptLst>
  <dgm:cxnLst>
    <dgm:cxn modelId="{B6605B09-31E7-4D40-8E5E-7077369C2D79}" type="presOf" srcId="{C586CD61-38FF-47FF-A03A-5FB53B13E0F0}" destId="{DF67958F-A757-4C85-87FF-59AE63FB3A32}" srcOrd="0" destOrd="0" presId="urn:microsoft.com/office/officeart/2005/8/layout/bProcess4"/>
    <dgm:cxn modelId="{97076A12-E9DD-4B9A-8BC7-91EC44333E23}" type="presOf" srcId="{B3AEEFBD-5637-465D-AD64-9F8E78C244DA}" destId="{9C66F2F1-D869-42EE-A74A-879926F19540}" srcOrd="0" destOrd="0" presId="urn:microsoft.com/office/officeart/2005/8/layout/bProcess4"/>
    <dgm:cxn modelId="{C0EE2F26-D3CE-4E4A-93A6-7B04B3C3444C}" type="presOf" srcId="{4E57EC24-6E8A-419A-A076-4752B0A1E3A8}" destId="{50061D73-F7D6-4BF1-BDF0-BF8C7394A5DB}" srcOrd="0" destOrd="0" presId="urn:microsoft.com/office/officeart/2005/8/layout/bProcess4"/>
    <dgm:cxn modelId="{835D3028-45E6-4682-B4E5-EC4B8DD7861F}" type="presOf" srcId="{0487E826-4E11-48D9-9A3E-EF7F67CF4DC4}" destId="{3467A582-4C32-416B-9CF5-2211F73FCA4B}" srcOrd="0" destOrd="0" presId="urn:microsoft.com/office/officeart/2005/8/layout/bProcess4"/>
    <dgm:cxn modelId="{8CAF822B-B498-4446-AE31-814662936294}" srcId="{876777CB-9859-4E6D-9EB1-478C734BC4DF}" destId="{4B818481-7869-4187-86F6-275B322C61E9}" srcOrd="1" destOrd="0" parTransId="{C616E465-EC97-42A9-B27D-A551568AC19B}" sibTransId="{8B9F5C38-4205-4A84-B044-B3F8FA6F653A}"/>
    <dgm:cxn modelId="{3B5B055C-10EF-4F76-B3FF-433E2D7726D1}" srcId="{876777CB-9859-4E6D-9EB1-478C734BC4DF}" destId="{F0DC036C-0ED0-42A8-9445-5B6582DDBCE0}" srcOrd="8" destOrd="0" parTransId="{A93F69A3-A88C-47F8-871D-7848A9F51372}" sibTransId="{39A49B01-1604-4BB4-ABB2-1738A4BD175E}"/>
    <dgm:cxn modelId="{10EA504D-C344-41DB-BA8F-BAA63D82000D}" type="presOf" srcId="{876777CB-9859-4E6D-9EB1-478C734BC4DF}" destId="{7D2FAF90-D0CA-4F8C-940A-F4ED1ED4AB48}" srcOrd="0" destOrd="0" presId="urn:microsoft.com/office/officeart/2005/8/layout/bProcess4"/>
    <dgm:cxn modelId="{4031E26D-5C14-4161-85BC-77035C792DFC}" type="presOf" srcId="{6EC4C0CA-F492-407B-BF94-EBA524E327CC}" destId="{8DBB7AE5-C863-4B77-AB8A-250BBF89E32B}" srcOrd="0" destOrd="0" presId="urn:microsoft.com/office/officeart/2005/8/layout/bProcess4"/>
    <dgm:cxn modelId="{5AA1F06F-A344-4225-95DF-6F6CF5277E0A}" type="presOf" srcId="{B3ED1495-5FC4-4F53-A71F-DA0131ED4424}" destId="{BCE09278-994D-4090-8CEC-7D5569771521}" srcOrd="0" destOrd="0" presId="urn:microsoft.com/office/officeart/2005/8/layout/bProcess4"/>
    <dgm:cxn modelId="{AA41FF75-4B4D-44DD-8DE8-E47D5AE41154}" srcId="{876777CB-9859-4E6D-9EB1-478C734BC4DF}" destId="{A1C49E71-5DFA-4C06-ADBD-E58E2ADFDB4C}" srcOrd="2" destOrd="0" parTransId="{4B73497C-5FB0-4510-A0F7-9CAD4C500D33}" sibTransId="{4E57EC24-6E8A-419A-A076-4752B0A1E3A8}"/>
    <dgm:cxn modelId="{3EF7E557-CE5C-4436-A286-9A2F25FF244E}" type="presOf" srcId="{A1C49E71-5DFA-4C06-ADBD-E58E2ADFDB4C}" destId="{CC1CB36B-63D7-4394-AA57-CA519838008E}" srcOrd="0" destOrd="0" presId="urn:microsoft.com/office/officeart/2005/8/layout/bProcess4"/>
    <dgm:cxn modelId="{C83C5958-0D69-4C2C-A767-8FED0D654350}" type="presOf" srcId="{38DB6D6C-678E-4B2D-B60A-B334449AE735}" destId="{29D6F448-7F45-4DE2-A908-D2DAB51DDC07}" srcOrd="0" destOrd="0" presId="urn:microsoft.com/office/officeart/2005/8/layout/bProcess4"/>
    <dgm:cxn modelId="{AF5B127D-A094-4367-8B34-40F984F83305}" type="presOf" srcId="{F0DC036C-0ED0-42A8-9445-5B6582DDBCE0}" destId="{AF3B2D06-798C-4351-9047-7403EA8D1286}" srcOrd="0" destOrd="0" presId="urn:microsoft.com/office/officeart/2005/8/layout/bProcess4"/>
    <dgm:cxn modelId="{8E5CB88B-FE7D-4BA6-871C-E940A79F15CD}" srcId="{876777CB-9859-4E6D-9EB1-478C734BC4DF}" destId="{51E49237-4A00-4180-A566-70EE0430802E}" srcOrd="4" destOrd="0" parTransId="{2F05FA87-2108-4502-BCB3-E420B644BAF4}" sibTransId="{6283419A-FE47-49BF-978C-63393FCA131B}"/>
    <dgm:cxn modelId="{D3827C8C-DF70-4215-BB4A-3FD54A483089}" type="presOf" srcId="{4B818481-7869-4187-86F6-275B322C61E9}" destId="{E17042A4-62F4-43A7-A896-4E6583D0B33C}" srcOrd="0" destOrd="0" presId="urn:microsoft.com/office/officeart/2005/8/layout/bProcess4"/>
    <dgm:cxn modelId="{597F4998-BD03-48E2-BC92-421AE302543B}" type="presOf" srcId="{CB829CFB-2C3C-466E-848E-47C02A9CA9B7}" destId="{56C75E3A-4B1B-48A7-B8E7-83570C877B64}" srcOrd="0" destOrd="0" presId="urn:microsoft.com/office/officeart/2005/8/layout/bProcess4"/>
    <dgm:cxn modelId="{0C32249C-EC28-4C8D-8B38-F8BCC9C553F6}" type="presOf" srcId="{213B39F9-49CB-4FF9-8EF9-E518EF4BF502}" destId="{89479CCC-44B6-4971-9103-C238F8B31CBA}" srcOrd="0" destOrd="0" presId="urn:microsoft.com/office/officeart/2005/8/layout/bProcess4"/>
    <dgm:cxn modelId="{5CC359A1-3AEB-4A23-8CBF-4D5BD835C700}" type="presOf" srcId="{BAAB1D5D-A74E-4C48-BEE9-76214D18AD99}" destId="{ABC5ADE9-498D-46C6-A09D-82EFC081A240}" srcOrd="0" destOrd="0" presId="urn:microsoft.com/office/officeart/2005/8/layout/bProcess4"/>
    <dgm:cxn modelId="{E4B95BAF-1267-49DD-BE04-74FC8D664D76}" srcId="{876777CB-9859-4E6D-9EB1-478C734BC4DF}" destId="{6EC4C0CA-F492-407B-BF94-EBA524E327CC}" srcOrd="3" destOrd="0" parTransId="{2F1A903B-C6CB-4627-A69B-028694F764C4}" sibTransId="{38DB6D6C-678E-4B2D-B60A-B334449AE735}"/>
    <dgm:cxn modelId="{B1A01CBE-6BE1-41D8-A5A0-88E00A4862F4}" type="presOf" srcId="{51E49237-4A00-4180-A566-70EE0430802E}" destId="{036C1DE3-828E-49F0-A86B-CC06934200A6}" srcOrd="0" destOrd="0" presId="urn:microsoft.com/office/officeart/2005/8/layout/bProcess4"/>
    <dgm:cxn modelId="{83AC53CF-9648-4FA4-8A45-3AB716E7EEA7}" type="presOf" srcId="{AE6AD7DA-9D94-45FB-A77B-AF02E0D09387}" destId="{4C7F3D61-DBCD-4B3C-A367-0908B7AE90C8}" srcOrd="0" destOrd="0" presId="urn:microsoft.com/office/officeart/2005/8/layout/bProcess4"/>
    <dgm:cxn modelId="{D317A9D8-D7B4-417A-A8D3-C7649A680A3B}" type="presOf" srcId="{6283419A-FE47-49BF-978C-63393FCA131B}" destId="{B07ABE37-80D4-45B0-8650-9529CF9DCC2C}" srcOrd="0" destOrd="0" presId="urn:microsoft.com/office/officeart/2005/8/layout/bProcess4"/>
    <dgm:cxn modelId="{287144EB-F448-4CE8-971C-ED82B230265A}" type="presOf" srcId="{8B9F5C38-4205-4A84-B044-B3F8FA6F653A}" destId="{3173AA3D-B4C7-4137-9F97-E5477F92D0F7}" srcOrd="0" destOrd="0" presId="urn:microsoft.com/office/officeart/2005/8/layout/bProcess4"/>
    <dgm:cxn modelId="{568A06EF-847A-4CF6-A3D5-781D704E2DEA}" srcId="{876777CB-9859-4E6D-9EB1-478C734BC4DF}" destId="{CB829CFB-2C3C-466E-848E-47C02A9CA9B7}" srcOrd="5" destOrd="0" parTransId="{CEB3082F-98E3-4DE6-90C7-F8321EF37D32}" sibTransId="{B3ED1495-5FC4-4F53-A71F-DA0131ED4424}"/>
    <dgm:cxn modelId="{00284FF1-2C5E-4950-A523-10C89E77B09D}" srcId="{876777CB-9859-4E6D-9EB1-478C734BC4DF}" destId="{0487E826-4E11-48D9-9A3E-EF7F67CF4DC4}" srcOrd="6" destOrd="0" parTransId="{34D8188A-F127-44AC-B6BB-03B920D54AB8}" sibTransId="{AE6AD7DA-9D94-45FB-A77B-AF02E0D09387}"/>
    <dgm:cxn modelId="{875C8AF1-808B-43FD-ACF3-33727D20D0F4}" srcId="{876777CB-9859-4E6D-9EB1-478C734BC4DF}" destId="{C586CD61-38FF-47FF-A03A-5FB53B13E0F0}" srcOrd="0" destOrd="0" parTransId="{48EEC35C-F24F-4E79-8246-1853EB8FFBC9}" sibTransId="{BAAB1D5D-A74E-4C48-BEE9-76214D18AD99}"/>
    <dgm:cxn modelId="{136F10F2-BB39-4621-A565-01A4C2D504FB}" srcId="{876777CB-9859-4E6D-9EB1-478C734BC4DF}" destId="{213B39F9-49CB-4FF9-8EF9-E518EF4BF502}" srcOrd="7" destOrd="0" parTransId="{4EB741BD-5923-401E-A7CF-AD91E70733E6}" sibTransId="{B3AEEFBD-5637-465D-AD64-9F8E78C244DA}"/>
    <dgm:cxn modelId="{F3AF5B23-2079-4397-8744-689DCB7EB242}" type="presParOf" srcId="{7D2FAF90-D0CA-4F8C-940A-F4ED1ED4AB48}" destId="{75E3C64E-A179-4962-97F1-5D10D254FA9C}" srcOrd="0" destOrd="0" presId="urn:microsoft.com/office/officeart/2005/8/layout/bProcess4"/>
    <dgm:cxn modelId="{DAA97862-EFCF-40BA-98C3-78AA86830AA1}" type="presParOf" srcId="{75E3C64E-A179-4962-97F1-5D10D254FA9C}" destId="{5EF4E1CA-BB0A-4218-B25B-CCE1C47F5281}" srcOrd="0" destOrd="0" presId="urn:microsoft.com/office/officeart/2005/8/layout/bProcess4"/>
    <dgm:cxn modelId="{8D7C5903-EBEB-46A3-924A-F7F9B4FF03AB}" type="presParOf" srcId="{75E3C64E-A179-4962-97F1-5D10D254FA9C}" destId="{DF67958F-A757-4C85-87FF-59AE63FB3A32}" srcOrd="1" destOrd="0" presId="urn:microsoft.com/office/officeart/2005/8/layout/bProcess4"/>
    <dgm:cxn modelId="{BEFDD31A-FF9B-4D98-A30D-27E576079DF6}" type="presParOf" srcId="{7D2FAF90-D0CA-4F8C-940A-F4ED1ED4AB48}" destId="{ABC5ADE9-498D-46C6-A09D-82EFC081A240}" srcOrd="1" destOrd="0" presId="urn:microsoft.com/office/officeart/2005/8/layout/bProcess4"/>
    <dgm:cxn modelId="{F378884A-0145-46D3-AE06-9DB9B55C5856}" type="presParOf" srcId="{7D2FAF90-D0CA-4F8C-940A-F4ED1ED4AB48}" destId="{6F4F9079-4261-4BD6-A2B9-9B6215FC3AE0}" srcOrd="2" destOrd="0" presId="urn:microsoft.com/office/officeart/2005/8/layout/bProcess4"/>
    <dgm:cxn modelId="{2741AA22-83F3-42CD-BF29-7983394BE6E3}" type="presParOf" srcId="{6F4F9079-4261-4BD6-A2B9-9B6215FC3AE0}" destId="{472E6B4C-4009-4E5C-8CA5-F6A2B8875A10}" srcOrd="0" destOrd="0" presId="urn:microsoft.com/office/officeart/2005/8/layout/bProcess4"/>
    <dgm:cxn modelId="{D7B2C2F0-EBF1-45DA-B289-26FF8EFC4AC9}" type="presParOf" srcId="{6F4F9079-4261-4BD6-A2B9-9B6215FC3AE0}" destId="{E17042A4-62F4-43A7-A896-4E6583D0B33C}" srcOrd="1" destOrd="0" presId="urn:microsoft.com/office/officeart/2005/8/layout/bProcess4"/>
    <dgm:cxn modelId="{26B52E95-0987-472B-B770-E64E07AF51FA}" type="presParOf" srcId="{7D2FAF90-D0CA-4F8C-940A-F4ED1ED4AB48}" destId="{3173AA3D-B4C7-4137-9F97-E5477F92D0F7}" srcOrd="3" destOrd="0" presId="urn:microsoft.com/office/officeart/2005/8/layout/bProcess4"/>
    <dgm:cxn modelId="{DA09F5E8-CDAE-4C02-8313-7818E4BA580A}" type="presParOf" srcId="{7D2FAF90-D0CA-4F8C-940A-F4ED1ED4AB48}" destId="{14CEBA45-D80C-43D6-BF8F-191998F482B3}" srcOrd="4" destOrd="0" presId="urn:microsoft.com/office/officeart/2005/8/layout/bProcess4"/>
    <dgm:cxn modelId="{72A52A81-D22C-4713-B680-1ECD9AC27579}" type="presParOf" srcId="{14CEBA45-D80C-43D6-BF8F-191998F482B3}" destId="{2F06F725-6BC3-464C-A433-A2AB44D333F1}" srcOrd="0" destOrd="0" presId="urn:microsoft.com/office/officeart/2005/8/layout/bProcess4"/>
    <dgm:cxn modelId="{9AFDDD0E-03EC-45AD-812D-65D49E9A1627}" type="presParOf" srcId="{14CEBA45-D80C-43D6-BF8F-191998F482B3}" destId="{CC1CB36B-63D7-4394-AA57-CA519838008E}" srcOrd="1" destOrd="0" presId="urn:microsoft.com/office/officeart/2005/8/layout/bProcess4"/>
    <dgm:cxn modelId="{77A1153B-A4DD-4569-9194-7800CCA7AFED}" type="presParOf" srcId="{7D2FAF90-D0CA-4F8C-940A-F4ED1ED4AB48}" destId="{50061D73-F7D6-4BF1-BDF0-BF8C7394A5DB}" srcOrd="5" destOrd="0" presId="urn:microsoft.com/office/officeart/2005/8/layout/bProcess4"/>
    <dgm:cxn modelId="{2F09272D-597C-46A5-9067-04435EBA32F4}" type="presParOf" srcId="{7D2FAF90-D0CA-4F8C-940A-F4ED1ED4AB48}" destId="{4C866DED-782C-415E-9EB1-A51C0CD38DFE}" srcOrd="6" destOrd="0" presId="urn:microsoft.com/office/officeart/2005/8/layout/bProcess4"/>
    <dgm:cxn modelId="{EDB2221D-2E30-4FC7-9475-80967BAFCE30}" type="presParOf" srcId="{4C866DED-782C-415E-9EB1-A51C0CD38DFE}" destId="{2EDF6970-A38D-496F-A030-233E6AF1B114}" srcOrd="0" destOrd="0" presId="urn:microsoft.com/office/officeart/2005/8/layout/bProcess4"/>
    <dgm:cxn modelId="{A06FB7F6-0B2D-4ACF-B541-06982026D03F}" type="presParOf" srcId="{4C866DED-782C-415E-9EB1-A51C0CD38DFE}" destId="{8DBB7AE5-C863-4B77-AB8A-250BBF89E32B}" srcOrd="1" destOrd="0" presId="urn:microsoft.com/office/officeart/2005/8/layout/bProcess4"/>
    <dgm:cxn modelId="{00DCE4DE-FA79-48E2-9DD4-8B537E7BAEFE}" type="presParOf" srcId="{7D2FAF90-D0CA-4F8C-940A-F4ED1ED4AB48}" destId="{29D6F448-7F45-4DE2-A908-D2DAB51DDC07}" srcOrd="7" destOrd="0" presId="urn:microsoft.com/office/officeart/2005/8/layout/bProcess4"/>
    <dgm:cxn modelId="{7285B67A-3D67-4EFB-A1D7-1BA51703085A}" type="presParOf" srcId="{7D2FAF90-D0CA-4F8C-940A-F4ED1ED4AB48}" destId="{8D7F764B-B530-4D5B-A425-4E685306D46A}" srcOrd="8" destOrd="0" presId="urn:microsoft.com/office/officeart/2005/8/layout/bProcess4"/>
    <dgm:cxn modelId="{6EF502F9-4C90-4D23-9CEB-A38E5763C70F}" type="presParOf" srcId="{8D7F764B-B530-4D5B-A425-4E685306D46A}" destId="{FA0D1FDC-1FBE-43E5-B2C8-94B8AD402B8F}" srcOrd="0" destOrd="0" presId="urn:microsoft.com/office/officeart/2005/8/layout/bProcess4"/>
    <dgm:cxn modelId="{62037F0E-0BF5-470E-A13E-41EF9680BA34}" type="presParOf" srcId="{8D7F764B-B530-4D5B-A425-4E685306D46A}" destId="{036C1DE3-828E-49F0-A86B-CC06934200A6}" srcOrd="1" destOrd="0" presId="urn:microsoft.com/office/officeart/2005/8/layout/bProcess4"/>
    <dgm:cxn modelId="{97D7DF96-C697-42C9-ABED-A5943E0968BE}" type="presParOf" srcId="{7D2FAF90-D0CA-4F8C-940A-F4ED1ED4AB48}" destId="{B07ABE37-80D4-45B0-8650-9529CF9DCC2C}" srcOrd="9" destOrd="0" presId="urn:microsoft.com/office/officeart/2005/8/layout/bProcess4"/>
    <dgm:cxn modelId="{8E011A98-1589-4027-83A7-88AE5D4A95AF}" type="presParOf" srcId="{7D2FAF90-D0CA-4F8C-940A-F4ED1ED4AB48}" destId="{020AB30D-28E1-4230-8FC5-026F61420081}" srcOrd="10" destOrd="0" presId="urn:microsoft.com/office/officeart/2005/8/layout/bProcess4"/>
    <dgm:cxn modelId="{9B7E06A4-A64D-40F9-BFF7-8D248A2EE3A9}" type="presParOf" srcId="{020AB30D-28E1-4230-8FC5-026F61420081}" destId="{D23561BD-3E96-4F4F-892B-C0101240D703}" srcOrd="0" destOrd="0" presId="urn:microsoft.com/office/officeart/2005/8/layout/bProcess4"/>
    <dgm:cxn modelId="{E6292BA7-141F-490C-A061-E504DD1AA50F}" type="presParOf" srcId="{020AB30D-28E1-4230-8FC5-026F61420081}" destId="{56C75E3A-4B1B-48A7-B8E7-83570C877B64}" srcOrd="1" destOrd="0" presId="urn:microsoft.com/office/officeart/2005/8/layout/bProcess4"/>
    <dgm:cxn modelId="{DDE2C8E9-1437-4FF9-B9ED-B11A1AB16BBD}" type="presParOf" srcId="{7D2FAF90-D0CA-4F8C-940A-F4ED1ED4AB48}" destId="{BCE09278-994D-4090-8CEC-7D5569771521}" srcOrd="11" destOrd="0" presId="urn:microsoft.com/office/officeart/2005/8/layout/bProcess4"/>
    <dgm:cxn modelId="{478558FA-D947-4A12-999D-A7E095A2EC71}" type="presParOf" srcId="{7D2FAF90-D0CA-4F8C-940A-F4ED1ED4AB48}" destId="{F7BE0DED-CA57-41D7-9918-59FEA806F277}" srcOrd="12" destOrd="0" presId="urn:microsoft.com/office/officeart/2005/8/layout/bProcess4"/>
    <dgm:cxn modelId="{660B81D0-D4BB-43FC-B727-87F32BD15DAC}" type="presParOf" srcId="{F7BE0DED-CA57-41D7-9918-59FEA806F277}" destId="{0C5C3825-F004-49AF-B806-9AF39C5E8368}" srcOrd="0" destOrd="0" presId="urn:microsoft.com/office/officeart/2005/8/layout/bProcess4"/>
    <dgm:cxn modelId="{8EDD5A6B-A22C-40B7-9537-E2AE7CA5D0A2}" type="presParOf" srcId="{F7BE0DED-CA57-41D7-9918-59FEA806F277}" destId="{3467A582-4C32-416B-9CF5-2211F73FCA4B}" srcOrd="1" destOrd="0" presId="urn:microsoft.com/office/officeart/2005/8/layout/bProcess4"/>
    <dgm:cxn modelId="{B12825F3-26D3-4587-B0C2-AA401E8CFA73}" type="presParOf" srcId="{7D2FAF90-D0CA-4F8C-940A-F4ED1ED4AB48}" destId="{4C7F3D61-DBCD-4B3C-A367-0908B7AE90C8}" srcOrd="13" destOrd="0" presId="urn:microsoft.com/office/officeart/2005/8/layout/bProcess4"/>
    <dgm:cxn modelId="{9AA1B05C-D61A-43DC-AB47-E46777432D51}" type="presParOf" srcId="{7D2FAF90-D0CA-4F8C-940A-F4ED1ED4AB48}" destId="{8CD986C3-7380-4A37-889E-E372FACB8B9D}" srcOrd="14" destOrd="0" presId="urn:microsoft.com/office/officeart/2005/8/layout/bProcess4"/>
    <dgm:cxn modelId="{390DCF13-47E5-4CE2-8725-07EFC07260D9}" type="presParOf" srcId="{8CD986C3-7380-4A37-889E-E372FACB8B9D}" destId="{EE8D0DFC-C0E5-4BDE-86F9-E429F2D02EC9}" srcOrd="0" destOrd="0" presId="urn:microsoft.com/office/officeart/2005/8/layout/bProcess4"/>
    <dgm:cxn modelId="{FB610609-4E3F-45AA-8F42-26C10577ABBA}" type="presParOf" srcId="{8CD986C3-7380-4A37-889E-E372FACB8B9D}" destId="{89479CCC-44B6-4971-9103-C238F8B31CBA}" srcOrd="1" destOrd="0" presId="urn:microsoft.com/office/officeart/2005/8/layout/bProcess4"/>
    <dgm:cxn modelId="{7B072C17-C661-46CE-A599-B53D0218C0C5}" type="presParOf" srcId="{7D2FAF90-D0CA-4F8C-940A-F4ED1ED4AB48}" destId="{9C66F2F1-D869-42EE-A74A-879926F19540}" srcOrd="15" destOrd="0" presId="urn:microsoft.com/office/officeart/2005/8/layout/bProcess4"/>
    <dgm:cxn modelId="{59E820B9-C83D-4684-855D-D5DB4AD9DBB3}" type="presParOf" srcId="{7D2FAF90-D0CA-4F8C-940A-F4ED1ED4AB48}" destId="{DFB939A5-34F6-49C6-B87A-F8430E97D9CE}" srcOrd="16" destOrd="0" presId="urn:microsoft.com/office/officeart/2005/8/layout/bProcess4"/>
    <dgm:cxn modelId="{C3809F49-43F3-4330-8B35-102C0F52FB36}" type="presParOf" srcId="{DFB939A5-34F6-49C6-B87A-F8430E97D9CE}" destId="{A3F862A2-9766-498C-81B7-7E9F12493A5F}" srcOrd="0" destOrd="0" presId="urn:microsoft.com/office/officeart/2005/8/layout/bProcess4"/>
    <dgm:cxn modelId="{67714F80-D220-451C-B74A-CD7082F08F3A}" type="presParOf" srcId="{DFB939A5-34F6-49C6-B87A-F8430E97D9CE}" destId="{AF3B2D06-798C-4351-9047-7403EA8D128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5ADE9-498D-46C6-A09D-82EFC081A240}">
      <dsp:nvSpPr>
        <dsp:cNvPr id="0" name=""/>
        <dsp:cNvSpPr/>
      </dsp:nvSpPr>
      <dsp:spPr>
        <a:xfrm rot="5481324">
          <a:off x="-665224" y="3702720"/>
          <a:ext cx="2288815" cy="2660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F67958F-A757-4C85-87FF-59AE63FB3A32}">
      <dsp:nvSpPr>
        <dsp:cNvPr id="0" name=""/>
        <dsp:cNvSpPr/>
      </dsp:nvSpPr>
      <dsp:spPr>
        <a:xfrm>
          <a:off x="12" y="2372963"/>
          <a:ext cx="2777339" cy="153733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Terralia-Pass</a:t>
          </a:r>
          <a:r>
            <a:rPr lang="fr-BE" sz="2000" kern="1200" dirty="0"/>
            <a:t>:</a:t>
          </a:r>
          <a:br>
            <a:rPr lang="fr-BE" sz="2000" kern="1200" dirty="0"/>
          </a:br>
          <a:r>
            <a:rPr lang="fr-BE" sz="2000" kern="1200" dirty="0" err="1"/>
            <a:t>AlpBioEco</a:t>
          </a:r>
          <a:endParaRPr lang="fr-FR" sz="2000" kern="1200" dirty="0">
            <a:highlight>
              <a:srgbClr val="FFFF00"/>
            </a:highlight>
          </a:endParaRPr>
        </a:p>
      </dsp:txBody>
      <dsp:txXfrm>
        <a:off x="45039" y="2417990"/>
        <a:ext cx="2687285" cy="1447279"/>
      </dsp:txXfrm>
    </dsp:sp>
    <dsp:sp modelId="{3173AA3D-B4C7-4137-9F97-E5477F92D0F7}">
      <dsp:nvSpPr>
        <dsp:cNvPr id="0" name=""/>
        <dsp:cNvSpPr/>
      </dsp:nvSpPr>
      <dsp:spPr>
        <a:xfrm rot="20341456">
          <a:off x="350465" y="4279702"/>
          <a:ext cx="3187901" cy="266051"/>
        </a:xfrm>
        <a:prstGeom prst="rect">
          <a:avLst/>
        </a:prstGeom>
        <a:gradFill rotWithShape="0">
          <a:gsLst>
            <a:gs pos="0">
              <a:schemeClr val="accent5">
                <a:hueOff val="-965506"/>
                <a:satOff val="-2488"/>
                <a:lumOff val="-1681"/>
                <a:alphaOff val="0"/>
                <a:lumMod val="110000"/>
                <a:satMod val="105000"/>
                <a:tint val="67000"/>
              </a:schemeClr>
            </a:gs>
            <a:gs pos="50000">
              <a:schemeClr val="accent5">
                <a:hueOff val="-965506"/>
                <a:satOff val="-2488"/>
                <a:lumOff val="-1681"/>
                <a:alphaOff val="0"/>
                <a:lumMod val="105000"/>
                <a:satMod val="103000"/>
                <a:tint val="73000"/>
              </a:schemeClr>
            </a:gs>
            <a:gs pos="100000">
              <a:schemeClr val="accent5">
                <a:hueOff val="-965506"/>
                <a:satOff val="-2488"/>
                <a:lumOff val="-168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17042A4-62F4-43A7-A896-4E6583D0B33C}">
      <dsp:nvSpPr>
        <dsp:cNvPr id="0" name=""/>
        <dsp:cNvSpPr/>
      </dsp:nvSpPr>
      <dsp:spPr>
        <a:xfrm>
          <a:off x="0" y="4735888"/>
          <a:ext cx="2669086" cy="1402445"/>
        </a:xfrm>
        <a:prstGeom prst="roundRect">
          <a:avLst>
            <a:gd name="adj" fmla="val 1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Danish</a:t>
          </a:r>
          <a:r>
            <a:rPr lang="fr-BE" sz="2000" kern="1200" dirty="0"/>
            <a:t> Food Cluster:</a:t>
          </a:r>
          <a:br>
            <a:rPr lang="fr-BE" sz="2000" kern="1200" dirty="0"/>
          </a:br>
          <a:r>
            <a:rPr lang="fr-BE" sz="2000" kern="1200" dirty="0" err="1"/>
            <a:t>Inclusilver</a:t>
          </a:r>
          <a:endParaRPr lang="fr-FR" sz="2000" kern="1200" dirty="0"/>
        </a:p>
      </dsp:txBody>
      <dsp:txXfrm>
        <a:off x="41076" y="4776964"/>
        <a:ext cx="2586934" cy="1320293"/>
      </dsp:txXfrm>
    </dsp:sp>
    <dsp:sp modelId="{50061D73-F7D6-4BF1-BDF0-BF8C7394A5DB}">
      <dsp:nvSpPr>
        <dsp:cNvPr id="0" name=""/>
        <dsp:cNvSpPr/>
      </dsp:nvSpPr>
      <dsp:spPr>
        <a:xfrm rot="20022825">
          <a:off x="3291007" y="2963243"/>
          <a:ext cx="6311093" cy="266051"/>
        </a:xfrm>
        <a:prstGeom prst="rect">
          <a:avLst/>
        </a:prstGeom>
        <a:gradFill rotWithShape="0">
          <a:gsLst>
            <a:gs pos="0">
              <a:schemeClr val="accent5">
                <a:hueOff val="-1931012"/>
                <a:satOff val="-4977"/>
                <a:lumOff val="-3361"/>
                <a:alphaOff val="0"/>
                <a:lumMod val="110000"/>
                <a:satMod val="105000"/>
                <a:tint val="67000"/>
              </a:schemeClr>
            </a:gs>
            <a:gs pos="50000">
              <a:schemeClr val="accent5">
                <a:hueOff val="-1931012"/>
                <a:satOff val="-4977"/>
                <a:lumOff val="-3361"/>
                <a:alphaOff val="0"/>
                <a:lumMod val="105000"/>
                <a:satMod val="103000"/>
                <a:tint val="73000"/>
              </a:schemeClr>
            </a:gs>
            <a:gs pos="100000">
              <a:schemeClr val="accent5">
                <a:hueOff val="-1931012"/>
                <a:satOff val="-4977"/>
                <a:lumOff val="-33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C1CB36B-63D7-4394-AA57-CA519838008E}">
      <dsp:nvSpPr>
        <dsp:cNvPr id="0" name=""/>
        <dsp:cNvSpPr/>
      </dsp:nvSpPr>
      <dsp:spPr>
        <a:xfrm>
          <a:off x="3053159" y="3644210"/>
          <a:ext cx="2531567" cy="1303438"/>
        </a:xfrm>
        <a:prstGeom prst="roundRect">
          <a:avLst>
            <a:gd name="adj" fmla="val 1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Asincar</a:t>
          </a:r>
          <a:r>
            <a:rPr lang="fr-BE" sz="2000" kern="1200" dirty="0"/>
            <a:t>:</a:t>
          </a:r>
          <a:br>
            <a:rPr lang="fr-BE" sz="2000" kern="1200" dirty="0"/>
          </a:br>
          <a:r>
            <a:rPr lang="fr-BE" sz="2000" kern="1200" dirty="0" err="1"/>
            <a:t>Freshfilm</a:t>
          </a:r>
          <a:endParaRPr lang="fr-FR" sz="2000" kern="1200" dirty="0"/>
        </a:p>
      </dsp:txBody>
      <dsp:txXfrm>
        <a:off x="3091335" y="3682386"/>
        <a:ext cx="2455215" cy="1227086"/>
      </dsp:txXfrm>
    </dsp:sp>
    <dsp:sp modelId="{29D6F448-7F45-4DE2-A908-D2DAB51DDC07}">
      <dsp:nvSpPr>
        <dsp:cNvPr id="0" name=""/>
        <dsp:cNvSpPr/>
      </dsp:nvSpPr>
      <dsp:spPr>
        <a:xfrm rot="10687961">
          <a:off x="4686884" y="2152546"/>
          <a:ext cx="4108063" cy="266051"/>
        </a:xfrm>
        <a:prstGeom prst="rect">
          <a:avLst/>
        </a:prstGeom>
        <a:gradFill rotWithShape="0">
          <a:gsLst>
            <a:gs pos="0">
              <a:schemeClr val="accent5">
                <a:hueOff val="-2896518"/>
                <a:satOff val="-7465"/>
                <a:lumOff val="-5042"/>
                <a:alphaOff val="0"/>
                <a:lumMod val="110000"/>
                <a:satMod val="105000"/>
                <a:tint val="67000"/>
              </a:schemeClr>
            </a:gs>
            <a:gs pos="50000">
              <a:schemeClr val="accent5">
                <a:hueOff val="-2896518"/>
                <a:satOff val="-7465"/>
                <a:lumOff val="-5042"/>
                <a:alphaOff val="0"/>
                <a:lumMod val="105000"/>
                <a:satMod val="103000"/>
                <a:tint val="73000"/>
              </a:schemeClr>
            </a:gs>
            <a:gs pos="100000">
              <a:schemeClr val="accent5">
                <a:hueOff val="-2896518"/>
                <a:satOff val="-7465"/>
                <a:lumOff val="-504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DBB7AE5-C863-4B77-AB8A-250BBF89E32B}">
      <dsp:nvSpPr>
        <dsp:cNvPr id="0" name=""/>
        <dsp:cNvSpPr/>
      </dsp:nvSpPr>
      <dsp:spPr>
        <a:xfrm>
          <a:off x="8089216" y="718301"/>
          <a:ext cx="3795282" cy="1565446"/>
        </a:xfrm>
        <a:prstGeom prst="roundRect">
          <a:avLst>
            <a:gd name="adj" fmla="val 1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Wagralim:</a:t>
          </a:r>
          <a:br>
            <a:rPr lang="fr-BE" sz="2000" kern="1200" dirty="0"/>
          </a:br>
          <a:r>
            <a:rPr lang="fr-BE" sz="2000" kern="1200" dirty="0"/>
            <a:t>Food4Gut</a:t>
          </a:r>
          <a:br>
            <a:rPr lang="fr-BE" sz="2000" kern="1200" dirty="0"/>
          </a:br>
          <a:r>
            <a:rPr lang="fr-BE" sz="2000" kern="1200" dirty="0"/>
            <a:t>New </a:t>
          </a:r>
          <a:r>
            <a:rPr lang="fr-BE" sz="2000" kern="1200" dirty="0" err="1"/>
            <a:t>Frontiers</a:t>
          </a:r>
          <a:r>
            <a:rPr lang="fr-BE" sz="2000" kern="1200" dirty="0"/>
            <a:t> in Food</a:t>
          </a:r>
          <a:endParaRPr lang="fr-FR" sz="2000" kern="1200" dirty="0"/>
        </a:p>
      </dsp:txBody>
      <dsp:txXfrm>
        <a:off x="8135066" y="764151"/>
        <a:ext cx="3703582" cy="1473746"/>
      </dsp:txXfrm>
    </dsp:sp>
    <dsp:sp modelId="{B07ABE37-80D4-45B0-8650-9529CF9DCC2C}">
      <dsp:nvSpPr>
        <dsp:cNvPr id="0" name=""/>
        <dsp:cNvSpPr/>
      </dsp:nvSpPr>
      <dsp:spPr>
        <a:xfrm rot="11017996">
          <a:off x="952770" y="923639"/>
          <a:ext cx="4049844" cy="266051"/>
        </a:xfrm>
        <a:prstGeom prst="rect">
          <a:avLst/>
        </a:prstGeom>
        <a:gradFill rotWithShape="0">
          <a:gsLst>
            <a:gs pos="0">
              <a:schemeClr val="accent5">
                <a:hueOff val="-3862025"/>
                <a:satOff val="-9954"/>
                <a:lumOff val="-6723"/>
                <a:alphaOff val="0"/>
                <a:lumMod val="110000"/>
                <a:satMod val="105000"/>
                <a:tint val="67000"/>
              </a:schemeClr>
            </a:gs>
            <a:gs pos="50000">
              <a:schemeClr val="accent5">
                <a:hueOff val="-3862025"/>
                <a:satOff val="-9954"/>
                <a:lumOff val="-6723"/>
                <a:alphaOff val="0"/>
                <a:lumMod val="105000"/>
                <a:satMod val="103000"/>
                <a:tint val="73000"/>
              </a:schemeClr>
            </a:gs>
            <a:gs pos="100000">
              <a:schemeClr val="accent5">
                <a:hueOff val="-3862025"/>
                <a:satOff val="-9954"/>
                <a:lumOff val="-672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36C1DE3-828E-49F0-A86B-CC06934200A6}">
      <dsp:nvSpPr>
        <dsp:cNvPr id="0" name=""/>
        <dsp:cNvSpPr/>
      </dsp:nvSpPr>
      <dsp:spPr>
        <a:xfrm>
          <a:off x="4493162" y="907127"/>
          <a:ext cx="2775625" cy="1470607"/>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Clusaga</a:t>
          </a:r>
          <a:r>
            <a:rPr lang="fr-BE" sz="2000" kern="1200" dirty="0"/>
            <a:t>:</a:t>
          </a:r>
          <a:br>
            <a:rPr lang="fr-BE" sz="2000" kern="1200" dirty="0"/>
          </a:br>
          <a:r>
            <a:rPr lang="fr-BE" sz="2000" kern="1200" dirty="0"/>
            <a:t>- </a:t>
          </a:r>
          <a:r>
            <a:rPr lang="fr-BE" sz="2000" kern="1200" dirty="0" err="1"/>
            <a:t>Inclusilver</a:t>
          </a:r>
          <a:endParaRPr lang="fr-BE" sz="2000" kern="1200" dirty="0">
            <a:highlight>
              <a:srgbClr val="FFFF00"/>
            </a:highlight>
          </a:endParaRPr>
        </a:p>
        <a:p>
          <a:pPr marL="0" lvl="0" indent="0" algn="ctr" defTabSz="889000">
            <a:lnSpc>
              <a:spcPct val="90000"/>
            </a:lnSpc>
            <a:spcBef>
              <a:spcPct val="0"/>
            </a:spcBef>
            <a:spcAft>
              <a:spcPct val="35000"/>
            </a:spcAft>
            <a:buNone/>
          </a:pPr>
          <a:r>
            <a:rPr lang="fr-FR" sz="2000" kern="1200" dirty="0"/>
            <a:t>- New </a:t>
          </a:r>
          <a:r>
            <a:rPr lang="fr-FR" sz="2000" kern="1200" dirty="0" err="1"/>
            <a:t>Frontiers</a:t>
          </a:r>
          <a:r>
            <a:rPr lang="fr-FR" sz="2000" kern="1200" dirty="0"/>
            <a:t> in Food</a:t>
          </a:r>
        </a:p>
      </dsp:txBody>
      <dsp:txXfrm>
        <a:off x="4536235" y="950200"/>
        <a:ext cx="2689479" cy="1384461"/>
      </dsp:txXfrm>
    </dsp:sp>
    <dsp:sp modelId="{BCE09278-994D-4090-8CEC-7D5569771521}">
      <dsp:nvSpPr>
        <dsp:cNvPr id="0" name=""/>
        <dsp:cNvSpPr/>
      </dsp:nvSpPr>
      <dsp:spPr>
        <a:xfrm rot="718505">
          <a:off x="1234241" y="2556900"/>
          <a:ext cx="8637862" cy="266051"/>
        </a:xfrm>
        <a:prstGeom prst="rect">
          <a:avLst/>
        </a:prstGeom>
        <a:gradFill rotWithShape="0">
          <a:gsLst>
            <a:gs pos="0">
              <a:schemeClr val="accent5">
                <a:hueOff val="-4827531"/>
                <a:satOff val="-12442"/>
                <a:lumOff val="-8404"/>
                <a:alphaOff val="0"/>
                <a:lumMod val="110000"/>
                <a:satMod val="105000"/>
                <a:tint val="67000"/>
              </a:schemeClr>
            </a:gs>
            <a:gs pos="50000">
              <a:schemeClr val="accent5">
                <a:hueOff val="-4827531"/>
                <a:satOff val="-12442"/>
                <a:lumOff val="-8404"/>
                <a:alphaOff val="0"/>
                <a:lumMod val="105000"/>
                <a:satMod val="103000"/>
                <a:tint val="73000"/>
              </a:schemeClr>
            </a:gs>
            <a:gs pos="100000">
              <a:schemeClr val="accent5">
                <a:hueOff val="-4827531"/>
                <a:satOff val="-12442"/>
                <a:lumOff val="-84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6C75E3A-4B1B-48A7-B8E7-83570C877B64}">
      <dsp:nvSpPr>
        <dsp:cNvPr id="0" name=""/>
        <dsp:cNvSpPr/>
      </dsp:nvSpPr>
      <dsp:spPr>
        <a:xfrm>
          <a:off x="114001" y="701965"/>
          <a:ext cx="3450538" cy="1353616"/>
        </a:xfrm>
        <a:prstGeom prst="roundRect">
          <a:avLst>
            <a:gd name="adj" fmla="val 1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Aster: </a:t>
          </a:r>
          <a:br>
            <a:rPr lang="fr-BE" sz="2000" kern="1200" dirty="0"/>
          </a:br>
          <a:r>
            <a:rPr lang="fr-BE" sz="2000" kern="1200" dirty="0"/>
            <a:t>- </a:t>
          </a:r>
          <a:r>
            <a:rPr lang="fr-BE" sz="2000" kern="1200" dirty="0" err="1"/>
            <a:t>Noshan</a:t>
          </a:r>
          <a:r>
            <a:rPr lang="fr-BE" sz="2000" kern="1200" dirty="0"/>
            <a:t> (FP7)</a:t>
          </a:r>
          <a:br>
            <a:rPr lang="fr-BE" sz="2000" kern="1200" dirty="0"/>
          </a:br>
          <a:r>
            <a:rPr lang="fr-BE" sz="2000" kern="1200" dirty="0"/>
            <a:t>- </a:t>
          </a:r>
          <a:r>
            <a:rPr lang="fr-BE" sz="2000" kern="1200" dirty="0" err="1"/>
            <a:t>Ingreen</a:t>
          </a:r>
          <a:r>
            <a:rPr lang="fr-BE" sz="2000" kern="1200" dirty="0"/>
            <a:t> (H2020-BBI)</a:t>
          </a:r>
          <a:endParaRPr lang="fr-FR" sz="2000" kern="1200" dirty="0"/>
        </a:p>
      </dsp:txBody>
      <dsp:txXfrm>
        <a:off x="153647" y="741611"/>
        <a:ext cx="3371246" cy="1274324"/>
      </dsp:txXfrm>
    </dsp:sp>
    <dsp:sp modelId="{4C7F3D61-DBCD-4B3C-A367-0908B7AE90C8}">
      <dsp:nvSpPr>
        <dsp:cNvPr id="0" name=""/>
        <dsp:cNvSpPr/>
      </dsp:nvSpPr>
      <dsp:spPr>
        <a:xfrm rot="8882033">
          <a:off x="6242918" y="3496656"/>
          <a:ext cx="3434650" cy="266051"/>
        </a:xfrm>
        <a:prstGeom prst="rect">
          <a:avLst/>
        </a:prstGeom>
        <a:gradFill rotWithShape="0">
          <a:gsLst>
            <a:gs pos="0">
              <a:schemeClr val="accent5">
                <a:hueOff val="-5793037"/>
                <a:satOff val="-14931"/>
                <a:lumOff val="-10084"/>
                <a:alphaOff val="0"/>
                <a:lumMod val="110000"/>
                <a:satMod val="105000"/>
                <a:tint val="67000"/>
              </a:schemeClr>
            </a:gs>
            <a:gs pos="50000">
              <a:schemeClr val="accent5">
                <a:hueOff val="-5793037"/>
                <a:satOff val="-14931"/>
                <a:lumOff val="-10084"/>
                <a:alphaOff val="0"/>
                <a:lumMod val="105000"/>
                <a:satMod val="103000"/>
                <a:tint val="73000"/>
              </a:schemeClr>
            </a:gs>
            <a:gs pos="100000">
              <a:schemeClr val="accent5">
                <a:hueOff val="-5793037"/>
                <a:satOff val="-14931"/>
                <a:lumOff val="-1008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467A582-4C32-416B-9CF5-2211F73FCA4B}">
      <dsp:nvSpPr>
        <dsp:cNvPr id="0" name=""/>
        <dsp:cNvSpPr/>
      </dsp:nvSpPr>
      <dsp:spPr>
        <a:xfrm>
          <a:off x="8527107" y="2510955"/>
          <a:ext cx="3544957" cy="1320111"/>
        </a:xfrm>
        <a:prstGeom prst="roundRect">
          <a:avLst>
            <a:gd name="adj" fmla="val 1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Central </a:t>
          </a:r>
          <a:r>
            <a:rPr lang="fr-BE" sz="2000" kern="1200" dirty="0" err="1"/>
            <a:t>Macedonia</a:t>
          </a:r>
          <a:r>
            <a:rPr lang="fr-BE" sz="2000" kern="1200" dirty="0"/>
            <a:t>:</a:t>
          </a:r>
          <a:br>
            <a:rPr lang="fr-BE" sz="2000" kern="1200" dirty="0"/>
          </a:br>
          <a:r>
            <a:rPr lang="fr-BE" sz="2000" kern="1200" dirty="0"/>
            <a:t>- </a:t>
          </a:r>
          <a:r>
            <a:rPr lang="fr-BE" sz="2000" kern="1200" dirty="0" err="1"/>
            <a:t>iFUNFoods</a:t>
          </a:r>
          <a:br>
            <a:rPr lang="fr-BE" sz="2000" kern="1200" dirty="0"/>
          </a:br>
          <a:r>
            <a:rPr lang="fr-BE" sz="2000" kern="1200" dirty="0"/>
            <a:t>- </a:t>
          </a:r>
          <a:r>
            <a:rPr lang="fr-BE" sz="2000" kern="1200" dirty="0" err="1"/>
            <a:t>MedSUSHI</a:t>
          </a:r>
          <a:endParaRPr lang="fr-FR" sz="2000" kern="1200" dirty="0"/>
        </a:p>
      </dsp:txBody>
      <dsp:txXfrm>
        <a:off x="8565772" y="2549620"/>
        <a:ext cx="3467627" cy="1242781"/>
      </dsp:txXfrm>
    </dsp:sp>
    <dsp:sp modelId="{9C66F2F1-D869-42EE-A74A-879926F19540}">
      <dsp:nvSpPr>
        <dsp:cNvPr id="0" name=""/>
        <dsp:cNvSpPr/>
      </dsp:nvSpPr>
      <dsp:spPr>
        <a:xfrm rot="267735">
          <a:off x="6498461" y="4539666"/>
          <a:ext cx="3213585" cy="26605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9479CCC-44B6-4971-9103-C238F8B31CBA}">
      <dsp:nvSpPr>
        <dsp:cNvPr id="0" name=""/>
        <dsp:cNvSpPr/>
      </dsp:nvSpPr>
      <dsp:spPr>
        <a:xfrm>
          <a:off x="5907698" y="4110226"/>
          <a:ext cx="2956126" cy="1773675"/>
        </a:xfrm>
        <a:prstGeom prst="roundRect">
          <a:avLst>
            <a:gd name="adj" fmla="val 1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Flanders</a:t>
          </a:r>
          <a:r>
            <a:rPr lang="fr-BE" sz="2000" kern="1200" dirty="0"/>
            <a:t>’ FOOD: </a:t>
          </a:r>
          <a:br>
            <a:rPr lang="fr-BE" sz="2000" kern="1200" dirty="0"/>
          </a:br>
          <a:r>
            <a:rPr lang="fr-BE" sz="2000" kern="1200" dirty="0"/>
            <a:t>- Food </a:t>
          </a:r>
          <a:r>
            <a:rPr lang="fr-BE" sz="2000" kern="1200" dirty="0" err="1"/>
            <a:t>from</a:t>
          </a:r>
          <a:r>
            <a:rPr lang="fr-BE" sz="2000" kern="1200" dirty="0"/>
            <a:t> Food</a:t>
          </a:r>
          <a:br>
            <a:rPr lang="fr-BE" sz="2000" kern="1200" dirty="0"/>
          </a:br>
          <a:r>
            <a:rPr lang="fr-BE" sz="2000" kern="1200" dirty="0"/>
            <a:t>- Food Heroes</a:t>
          </a:r>
        </a:p>
      </dsp:txBody>
      <dsp:txXfrm>
        <a:off x="5959647" y="4162175"/>
        <a:ext cx="2852228" cy="1669777"/>
      </dsp:txXfrm>
    </dsp:sp>
    <dsp:sp modelId="{AF3B2D06-798C-4351-9047-7403EA8D1286}">
      <dsp:nvSpPr>
        <dsp:cNvPr id="0" name=""/>
        <dsp:cNvSpPr/>
      </dsp:nvSpPr>
      <dsp:spPr>
        <a:xfrm>
          <a:off x="9115951" y="4364658"/>
          <a:ext cx="2956126" cy="1773675"/>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err="1"/>
            <a:t>Food+i</a:t>
          </a:r>
          <a:r>
            <a:rPr lang="fr-BE" sz="2000" kern="1200" dirty="0"/>
            <a:t>:</a:t>
          </a:r>
          <a:br>
            <a:rPr lang="fr-BE" sz="2000" kern="1200" dirty="0"/>
          </a:br>
          <a:r>
            <a:rPr lang="fr-BE" sz="2000" kern="1200" dirty="0"/>
            <a:t>- </a:t>
          </a:r>
          <a:r>
            <a:rPr lang="fr-BE" sz="2000" kern="1200" dirty="0" err="1"/>
            <a:t>Shealthy</a:t>
          </a:r>
          <a:endParaRPr lang="fr-BE" sz="2000" kern="1200" dirty="0"/>
        </a:p>
        <a:p>
          <a:pPr marL="0" lvl="0" indent="0" algn="ctr" defTabSz="889000">
            <a:lnSpc>
              <a:spcPct val="90000"/>
            </a:lnSpc>
            <a:spcBef>
              <a:spcPct val="0"/>
            </a:spcBef>
            <a:spcAft>
              <a:spcPct val="35000"/>
            </a:spcAft>
            <a:buNone/>
          </a:pPr>
          <a:r>
            <a:rPr lang="fr-BE" sz="2000" kern="1200" dirty="0"/>
            <a:t>- Katana</a:t>
          </a:r>
        </a:p>
      </dsp:txBody>
      <dsp:txXfrm>
        <a:off x="9167900" y="4416607"/>
        <a:ext cx="2852228" cy="166977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nl-NL"/>
          </a:p>
        </p:txBody>
      </p:sp>
      <p:sp>
        <p:nvSpPr>
          <p:cNvPr id="3" name="Tijdelijke aanduiding voor datum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69DE467-252D-C340-B6D3-74553E62F086}" type="datetimeFigureOut">
              <a:rPr lang="nl-NL" smtClean="0"/>
              <a:t>3-12-2019</a:t>
            </a:fld>
            <a:endParaRPr lang="nl-NL"/>
          </a:p>
        </p:txBody>
      </p:sp>
      <p:sp>
        <p:nvSpPr>
          <p:cNvPr id="4" name="Tijdelijke aanduiding voor voettekst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CD94EF4-DA67-D04B-9845-EB080743160F}" type="slidenum">
              <a:rPr lang="nl-NL" smtClean="0"/>
              <a:t>‹N°›</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b="0" i="0">
                <a:latin typeface="Verdana Standaard" charset="0"/>
              </a:defRPr>
            </a:lvl1pPr>
          </a:lstStyle>
          <a:p>
            <a:fld id="{F0136DB9-5D27-1549-BD29-2B9C3D92BA6B}" type="datetimeFigureOut">
              <a:rPr lang="nl-NL" smtClean="0"/>
              <a:pPr/>
              <a:t>3-12-2019</a:t>
            </a:fld>
            <a:endParaRPr lang="nl-NL" dirty="0"/>
          </a:p>
        </p:txBody>
      </p:sp>
      <p:sp>
        <p:nvSpPr>
          <p:cNvPr id="4" name="Tijdelijke aanduiding voor dia-afbeelding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nl-NL" dirty="0"/>
          </a:p>
        </p:txBody>
      </p:sp>
      <p:sp>
        <p:nvSpPr>
          <p:cNvPr id="5" name="Tijdelijke aanduiding voor notiti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b="0" i="0">
                <a:latin typeface="Verdana Standaard" charset="0"/>
              </a:defRPr>
            </a:lvl1pPr>
          </a:lstStyle>
          <a:p>
            <a:fld id="{B724C359-F21C-5144-9CEB-BDBE24445460}" type="slidenum">
              <a:rPr lang="nl-NL" smtClean="0"/>
              <a:pPr/>
              <a:t>‹N°›</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36968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b="1" i="0" kern="1200" dirty="0">
                <a:solidFill>
                  <a:schemeClr val="tx1"/>
                </a:solidFill>
                <a:effectLst/>
                <a:latin typeface="Verdana Standaard" charset="0"/>
                <a:ea typeface="+mn-ea"/>
                <a:cs typeface="+mn-cs"/>
              </a:rPr>
              <a:t>Flanders’ FOOD</a:t>
            </a:r>
          </a:p>
          <a:p>
            <a:pPr lvl="0"/>
            <a:r>
              <a:rPr lang="en-GB" sz="1200" b="0" i="0" kern="1200" dirty="0">
                <a:solidFill>
                  <a:schemeClr val="tx1"/>
                </a:solidFill>
                <a:effectLst/>
                <a:latin typeface="Verdana Standaard" charset="0"/>
                <a:ea typeface="+mn-ea"/>
                <a:cs typeface="+mn-cs"/>
              </a:rPr>
              <a:t>Food from Food – Interreg </a:t>
            </a:r>
            <a:r>
              <a:rPr lang="en-GB" sz="1200" b="0" i="0" kern="1200" dirty="0" err="1">
                <a:solidFill>
                  <a:schemeClr val="tx1"/>
                </a:solidFill>
                <a:effectLst/>
                <a:latin typeface="Verdana Standaard" charset="0"/>
                <a:ea typeface="+mn-ea"/>
                <a:cs typeface="+mn-cs"/>
              </a:rPr>
              <a:t>Vlaanderen</a:t>
            </a:r>
            <a:r>
              <a:rPr lang="en-GB" sz="1200" b="0" i="0" kern="1200" dirty="0">
                <a:solidFill>
                  <a:schemeClr val="tx1"/>
                </a:solidFill>
                <a:effectLst/>
                <a:latin typeface="Verdana Standaard" charset="0"/>
                <a:ea typeface="+mn-ea"/>
                <a:cs typeface="+mn-cs"/>
              </a:rPr>
              <a:t> – Nederland – Jan ’17 – Dec ’19: the Food from Food project stimulates, supports and accelerates the </a:t>
            </a:r>
            <a:r>
              <a:rPr lang="en-GB" sz="1200" b="0" i="0" kern="1200" dirty="0" err="1">
                <a:solidFill>
                  <a:schemeClr val="tx1"/>
                </a:solidFill>
                <a:effectLst/>
                <a:latin typeface="Verdana Standaard" charset="0"/>
                <a:ea typeface="+mn-ea"/>
                <a:cs typeface="+mn-cs"/>
              </a:rPr>
              <a:t>valorization</a:t>
            </a:r>
            <a:r>
              <a:rPr lang="en-GB" sz="1200" b="0" i="0" kern="1200" dirty="0">
                <a:solidFill>
                  <a:schemeClr val="tx1"/>
                </a:solidFill>
                <a:effectLst/>
                <a:latin typeface="Verdana Standaard" charset="0"/>
                <a:ea typeface="+mn-ea"/>
                <a:cs typeface="+mn-cs"/>
              </a:rPr>
              <a:t> of plant-based side-streams into novel food products.</a:t>
            </a:r>
            <a:r>
              <a:rPr lang="en-US" sz="1200" b="0" i="0" kern="1200" dirty="0">
                <a:solidFill>
                  <a:schemeClr val="tx1"/>
                </a:solidFill>
                <a:effectLst/>
                <a:latin typeface="Verdana Standaard" charset="0"/>
                <a:ea typeface="+mn-ea"/>
                <a:cs typeface="+mn-cs"/>
              </a:rPr>
              <a:t> </a:t>
            </a:r>
            <a:endParaRPr lang="fr-FR" sz="1200" b="0" i="0" kern="1200" dirty="0">
              <a:solidFill>
                <a:schemeClr val="tx1"/>
              </a:solidFill>
              <a:effectLst/>
              <a:latin typeface="Verdana Standaard" charset="0"/>
              <a:ea typeface="+mn-ea"/>
              <a:cs typeface="+mn-cs"/>
            </a:endParaRPr>
          </a:p>
          <a:p>
            <a:pPr lvl="0"/>
            <a:r>
              <a:rPr lang="en-GB" sz="1200" b="0" i="0" kern="1200" dirty="0">
                <a:solidFill>
                  <a:schemeClr val="tx1"/>
                </a:solidFill>
                <a:effectLst/>
                <a:latin typeface="Verdana Standaard" charset="0"/>
                <a:ea typeface="+mn-ea"/>
                <a:cs typeface="+mn-cs"/>
              </a:rPr>
              <a:t>Food Heroes – Interreg North-West Europe – Sept ’16 – Dec ‘19: To optimise (re)use of material and natural resources in North-West Europe. </a:t>
            </a:r>
            <a:r>
              <a:rPr lang="en-US" sz="1200" b="0" i="0" kern="1200" dirty="0">
                <a:solidFill>
                  <a:schemeClr val="tx1"/>
                </a:solidFill>
                <a:effectLst/>
                <a:latin typeface="Verdana Standaard" charset="0"/>
                <a:ea typeface="+mn-ea"/>
                <a:cs typeface="+mn-cs"/>
              </a:rPr>
              <a:t> </a:t>
            </a:r>
            <a:endParaRPr lang="fr-FR" sz="1200" b="0" i="0" kern="1200" dirty="0">
              <a:solidFill>
                <a:schemeClr val="tx1"/>
              </a:solidFill>
              <a:effectLst/>
              <a:latin typeface="Verdana Standaard" charset="0"/>
              <a:ea typeface="+mn-ea"/>
              <a:cs typeface="+mn-cs"/>
            </a:endParaRPr>
          </a:p>
          <a:p>
            <a:r>
              <a:rPr lang="en-GB" sz="1200" b="0" i="0" kern="1200" dirty="0">
                <a:solidFill>
                  <a:schemeClr val="tx1"/>
                </a:solidFill>
                <a:effectLst/>
                <a:latin typeface="Verdana Standaard" charset="0"/>
                <a:ea typeface="+mn-ea"/>
                <a:cs typeface="+mn-cs"/>
              </a:rPr>
              <a:t>Food Heroes focuses on innovative food entrepreneurs working on the reduction of food losses in the ‘neglected’ first parts of the food chain. This project kicks food losses out of Europe in 3 food sectors (fish, meat and fruit &amp; vegetables). The aim will be to prevent food being produced for human consumption to degrade in the food waste pyramid to a lower value level.</a:t>
            </a:r>
            <a:r>
              <a:rPr lang="en-US" sz="1200" b="0" i="0" kern="1200" dirty="0">
                <a:solidFill>
                  <a:schemeClr val="tx1"/>
                </a:solidFill>
                <a:effectLst/>
                <a:latin typeface="Verdana Standaard" charset="0"/>
                <a:ea typeface="+mn-ea"/>
                <a:cs typeface="+mn-cs"/>
              </a:rPr>
              <a:t> </a:t>
            </a:r>
            <a:endParaRPr lang="fr-FR" sz="1200" b="0" i="0" kern="1200" dirty="0">
              <a:solidFill>
                <a:schemeClr val="tx1"/>
              </a:solidFill>
              <a:effectLst/>
              <a:latin typeface="Verdana Standaard" charset="0"/>
              <a:ea typeface="+mn-ea"/>
              <a:cs typeface="+mn-cs"/>
            </a:endParaRPr>
          </a:p>
          <a:p>
            <a:r>
              <a:rPr lang="en-GB" sz="1200" b="0" i="0" kern="1200" dirty="0">
                <a:solidFill>
                  <a:schemeClr val="tx1"/>
                </a:solidFill>
                <a:effectLst/>
                <a:latin typeface="Verdana Standaard" charset="0"/>
                <a:ea typeface="+mn-ea"/>
                <a:cs typeface="+mn-cs"/>
              </a:rPr>
              <a:t>This project embraces a co-creative design approach in order to collaborate across NW Europe between innovative regions and its followers. In Food Heroes the capacity for eco-innovation will be enhanced.</a:t>
            </a:r>
            <a:r>
              <a:rPr lang="en-US" sz="1200" b="0" i="0" kern="1200" dirty="0">
                <a:solidFill>
                  <a:schemeClr val="tx1"/>
                </a:solidFill>
                <a:effectLst/>
                <a:latin typeface="Verdana Standaard" charset="0"/>
                <a:ea typeface="+mn-ea"/>
                <a:cs typeface="+mn-cs"/>
              </a:rPr>
              <a:t> </a:t>
            </a:r>
          </a:p>
          <a:p>
            <a:endParaRPr lang="en-US" sz="1200" b="0" i="0" kern="1200" dirty="0">
              <a:solidFill>
                <a:schemeClr val="tx1"/>
              </a:solidFill>
              <a:effectLst/>
              <a:latin typeface="Verdana Standaard" charset="0"/>
              <a:ea typeface="+mn-ea"/>
              <a:cs typeface="+mn-cs"/>
            </a:endParaRPr>
          </a:p>
          <a:p>
            <a:r>
              <a:rPr lang="en-US" sz="1200" b="1" i="0" kern="1200" dirty="0">
                <a:solidFill>
                  <a:schemeClr val="tx1"/>
                </a:solidFill>
                <a:effectLst/>
                <a:latin typeface="Verdana Standaard" charset="0"/>
                <a:ea typeface="+mn-ea"/>
                <a:cs typeface="+mn-cs"/>
              </a:rPr>
              <a:t>Wagralim</a:t>
            </a:r>
            <a:r>
              <a:rPr lang="en-US" sz="1200" b="0" i="0" kern="1200" dirty="0">
                <a:solidFill>
                  <a:schemeClr val="tx1"/>
                </a:solidFill>
                <a:effectLst/>
                <a:latin typeface="Verdana Standaard" charset="0"/>
                <a:ea typeface="+mn-ea"/>
                <a:cs typeface="+mn-cs"/>
              </a:rPr>
              <a:t> </a:t>
            </a:r>
          </a:p>
          <a:p>
            <a:r>
              <a:rPr lang="en-US" sz="1200" b="0" i="0" kern="1200" dirty="0">
                <a:solidFill>
                  <a:schemeClr val="tx1"/>
                </a:solidFill>
                <a:effectLst/>
                <a:latin typeface="Verdana Standaard" charset="0"/>
                <a:ea typeface="+mn-ea"/>
                <a:cs typeface="+mn-cs"/>
              </a:rPr>
              <a:t>Scoping note</a:t>
            </a:r>
          </a:p>
          <a:p>
            <a:pPr marL="0" indent="0">
              <a:buNone/>
            </a:pPr>
            <a:endParaRPr lang="en-GB" sz="1200" b="1" dirty="0"/>
          </a:p>
          <a:p>
            <a:pPr marL="0" indent="0">
              <a:buNone/>
            </a:pPr>
            <a:r>
              <a:rPr lang="en-GB" sz="1200" b="1" dirty="0"/>
              <a:t>Danish Food Cluster</a:t>
            </a:r>
          </a:p>
          <a:p>
            <a:r>
              <a:rPr lang="en-GB" sz="1200" dirty="0" err="1"/>
              <a:t>Inclusilver</a:t>
            </a:r>
            <a:r>
              <a:rPr lang="en-GB" sz="1200" dirty="0"/>
              <a:t> – Personalised nutrition for the silver economy</a:t>
            </a:r>
          </a:p>
          <a:p>
            <a:endParaRPr lang="en-GB" sz="1200" dirty="0"/>
          </a:p>
          <a:p>
            <a:pPr marL="0" indent="0">
              <a:buFont typeface="Arial"/>
              <a:buNone/>
            </a:pPr>
            <a:r>
              <a:rPr lang="en-US" sz="1200" b="1" dirty="0" err="1"/>
              <a:t>Asincar</a:t>
            </a:r>
            <a:endParaRPr lang="en-US" sz="1200" b="1" dirty="0"/>
          </a:p>
          <a:p>
            <a:pPr marL="0" indent="0">
              <a:buFont typeface="Arial"/>
              <a:buNone/>
            </a:pPr>
            <a:r>
              <a:rPr lang="en-US" sz="1200" dirty="0"/>
              <a:t>FP7 – </a:t>
            </a:r>
            <a:r>
              <a:rPr lang="en-US" sz="1200" dirty="0" err="1"/>
              <a:t>Freshfilm</a:t>
            </a:r>
            <a:r>
              <a:rPr lang="en-US" sz="1200" dirty="0"/>
              <a:t>: an active packaging incorporating O2 </a:t>
            </a:r>
            <a:r>
              <a:rPr lang="en-US" sz="1200" dirty="0" err="1"/>
              <a:t>scavangers</a:t>
            </a:r>
            <a:r>
              <a:rPr lang="en-US" sz="1200" dirty="0"/>
              <a:t> for increasing shelf life of fresh meat</a:t>
            </a:r>
          </a:p>
          <a:p>
            <a:endParaRPr lang="en-US" sz="1200" b="0" i="0" kern="1200" dirty="0">
              <a:solidFill>
                <a:schemeClr val="tx1"/>
              </a:solidFill>
              <a:effectLst/>
              <a:latin typeface="Verdana Standaard" charset="0"/>
              <a:ea typeface="+mn-ea"/>
              <a:cs typeface="+mn-cs"/>
            </a:endParaRPr>
          </a:p>
          <a:p>
            <a:pPr marL="0" indent="0">
              <a:buFont typeface="Arial"/>
              <a:buNone/>
            </a:pPr>
            <a:r>
              <a:rPr lang="en-US" sz="1200" b="1" dirty="0"/>
              <a:t>Aster</a:t>
            </a:r>
            <a:r>
              <a:rPr lang="en-US" sz="1200" dirty="0"/>
              <a:t>:  </a:t>
            </a:r>
          </a:p>
          <a:p>
            <a:pPr>
              <a:buFontTx/>
              <a:buChar char="-"/>
            </a:pPr>
            <a:r>
              <a:rPr lang="en-US" sz="1200" dirty="0"/>
              <a:t>NOSHAN, FP7: Safe and functional food and feed from food by-products and waste.</a:t>
            </a:r>
          </a:p>
          <a:p>
            <a:pPr>
              <a:buFontTx/>
              <a:buChar char="-"/>
            </a:pPr>
            <a:r>
              <a:rPr lang="en-US" sz="1200" dirty="0"/>
              <a:t>INGREEN (H2020-BBI-JTI-2018) ‘Production of functional innovative ingredients from paper and </a:t>
            </a:r>
            <a:r>
              <a:rPr lang="en-US" sz="1200" dirty="0" err="1"/>
              <a:t>agro</a:t>
            </a:r>
            <a:r>
              <a:rPr lang="en-US" sz="1200" dirty="0"/>
              <a:t>-food side-streams through sustainable and efficient tailor-made biotechnological processes for food, feed, pharma and cosmetics’ (IA-DEMO  </a:t>
            </a:r>
          </a:p>
          <a:p>
            <a:endParaRPr lang="fr-FR" sz="1200" b="0" i="0" kern="1200" dirty="0">
              <a:solidFill>
                <a:schemeClr val="tx1"/>
              </a:solidFill>
              <a:effectLst/>
              <a:latin typeface="Verdana Standaard" charset="0"/>
              <a:ea typeface="+mn-ea"/>
              <a:cs typeface="+mn-cs"/>
            </a:endParaRPr>
          </a:p>
          <a:p>
            <a:pPr marL="0" indent="0">
              <a:buFont typeface="Arial"/>
              <a:buNone/>
            </a:pPr>
            <a:r>
              <a:rPr lang="en-GB" sz="1200" b="1" dirty="0"/>
              <a:t>Central Macedoine Region : </a:t>
            </a:r>
            <a:r>
              <a:rPr lang="en-GB" sz="1200" dirty="0"/>
              <a:t>See scoping note</a:t>
            </a:r>
          </a:p>
          <a:p>
            <a:pPr marL="0" indent="0">
              <a:buFont typeface="Arial"/>
              <a:buNone/>
            </a:pPr>
            <a:endParaRPr lang="en-GB" sz="1200" dirty="0"/>
          </a:p>
          <a:p>
            <a:pPr marL="0" indent="0">
              <a:buFont typeface="Arial"/>
              <a:buNone/>
            </a:pPr>
            <a:r>
              <a:rPr lang="en-GB" sz="1200" b="1" dirty="0" err="1"/>
              <a:t>Clusaga</a:t>
            </a:r>
            <a:r>
              <a:rPr lang="en-GB" sz="1200" dirty="0"/>
              <a:t>: tonight</a:t>
            </a:r>
          </a:p>
          <a:p>
            <a:pPr marL="0" indent="0">
              <a:buFont typeface="Arial"/>
              <a:buNone/>
            </a:pPr>
            <a:endParaRPr lang="en-GB" sz="1200" dirty="0"/>
          </a:p>
          <a:p>
            <a:pPr lvl="0"/>
            <a:r>
              <a:rPr lang="en-GB" sz="1200" b="1" i="0" kern="1200" dirty="0" err="1">
                <a:solidFill>
                  <a:schemeClr val="tx1"/>
                </a:solidFill>
                <a:effectLst/>
                <a:latin typeface="Verdana Standaard" charset="0"/>
                <a:ea typeface="+mn-ea"/>
                <a:cs typeface="+mn-cs"/>
              </a:rPr>
              <a:t>Food+i</a:t>
            </a:r>
            <a:r>
              <a:rPr lang="en-GB" sz="1200" b="1" i="0" kern="1200" dirty="0">
                <a:solidFill>
                  <a:schemeClr val="tx1"/>
                </a:solidFill>
                <a:effectLst/>
                <a:latin typeface="Verdana Standaard" charset="0"/>
                <a:ea typeface="+mn-ea"/>
                <a:cs typeface="+mn-cs"/>
              </a:rPr>
              <a:t>: </a:t>
            </a:r>
          </a:p>
          <a:p>
            <a:pPr lvl="0"/>
            <a:r>
              <a:rPr lang="en-GB" sz="1200" b="0" i="0" kern="1200" dirty="0">
                <a:solidFill>
                  <a:schemeClr val="tx1"/>
                </a:solidFill>
                <a:effectLst/>
                <a:latin typeface="Verdana Standaard" charset="0"/>
                <a:ea typeface="+mn-ea"/>
                <a:cs typeface="+mn-cs"/>
              </a:rPr>
              <a:t>SHEALTHY Project, it is an H2020 project that we have just started this year, the project is about optimizing the combination of non-thermal technologies in food processing. On the other hand, the project will valorise agri-food residual extremes by extracting bioactive compounds.</a:t>
            </a:r>
            <a:endParaRPr lang="fr-FR" sz="1200" b="0" i="0" kern="1200" dirty="0">
              <a:solidFill>
                <a:schemeClr val="tx1"/>
              </a:solidFill>
              <a:effectLst/>
              <a:latin typeface="Verdana Standaard" charset="0"/>
              <a:ea typeface="+mn-ea"/>
              <a:cs typeface="+mn-cs"/>
            </a:endParaRPr>
          </a:p>
          <a:p>
            <a:r>
              <a:rPr lang="en-GB" sz="1200" b="0" i="0" kern="1200" dirty="0">
                <a:solidFill>
                  <a:schemeClr val="tx1"/>
                </a:solidFill>
                <a:effectLst/>
                <a:latin typeface="Verdana Standaard" charset="0"/>
                <a:ea typeface="+mn-ea"/>
                <a:cs typeface="+mn-cs"/>
              </a:rPr>
              <a:t> </a:t>
            </a:r>
            <a:endParaRPr lang="fr-FR" sz="1200" b="0" i="0" kern="1200" dirty="0">
              <a:solidFill>
                <a:schemeClr val="tx1"/>
              </a:solidFill>
              <a:effectLst/>
              <a:latin typeface="Verdana Standaard" charset="0"/>
              <a:ea typeface="+mn-ea"/>
              <a:cs typeface="+mn-cs"/>
            </a:endParaRPr>
          </a:p>
          <a:p>
            <a:pPr lvl="0"/>
            <a:r>
              <a:rPr lang="en-GB" sz="1200" b="0" i="0" kern="1200" dirty="0">
                <a:solidFill>
                  <a:schemeClr val="tx1"/>
                </a:solidFill>
                <a:effectLst/>
                <a:latin typeface="Verdana Standaard" charset="0"/>
                <a:ea typeface="+mn-ea"/>
                <a:cs typeface="+mn-cs"/>
              </a:rPr>
              <a:t>KATANA project, it is an INNOSUP funded project. I chose this one because I think your audience will appreciate INNOSUP. The project aim was to boost the competitiveness of the agri-food sector, and one of the pillars it worked was the development of functional food.</a:t>
            </a:r>
            <a:endParaRPr lang="fr-FR" sz="1200" b="0" i="0" kern="1200" dirty="0">
              <a:solidFill>
                <a:schemeClr val="tx1"/>
              </a:solidFill>
              <a:effectLst/>
              <a:latin typeface="Verdana Standaard" charset="0"/>
              <a:ea typeface="+mn-ea"/>
              <a:cs typeface="+mn-cs"/>
            </a:endParaRPr>
          </a:p>
          <a:p>
            <a:r>
              <a:rPr lang="en-GB" sz="1200" b="0" i="0" kern="1200" dirty="0">
                <a:solidFill>
                  <a:schemeClr val="tx1"/>
                </a:solidFill>
                <a:effectLst/>
                <a:latin typeface="Verdana Standaard" charset="0"/>
                <a:ea typeface="+mn-ea"/>
                <a:cs typeface="+mn-cs"/>
              </a:rPr>
              <a:t> </a:t>
            </a:r>
            <a:endParaRPr lang="fr-FR" sz="1200" b="0" i="0" kern="1200" dirty="0">
              <a:solidFill>
                <a:schemeClr val="tx1"/>
              </a:solidFill>
              <a:effectLst/>
              <a:latin typeface="Verdana Standaard" charset="0"/>
              <a:ea typeface="+mn-ea"/>
              <a:cs typeface="+mn-cs"/>
            </a:endParaRPr>
          </a:p>
          <a:p>
            <a:pPr marL="0" indent="0">
              <a:buFont typeface="Arial"/>
              <a:buNone/>
            </a:pPr>
            <a:endParaRPr lang="en-GB" sz="1200" dirty="0"/>
          </a:p>
          <a:p>
            <a:endParaRPr lang="fr-FR" sz="1200" b="0" i="0" kern="1200" dirty="0">
              <a:solidFill>
                <a:schemeClr val="tx1"/>
              </a:solidFill>
              <a:effectLst/>
              <a:latin typeface="Verdana Standaard" charset="0"/>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724C359-F21C-5144-9CEB-BDBE24445460}" type="slidenum">
              <a:rPr lang="nl-NL" smtClean="0"/>
              <a:pPr/>
              <a:t>4</a:t>
            </a:fld>
            <a:endParaRPr lang="nl-NL" dirty="0"/>
          </a:p>
        </p:txBody>
      </p:sp>
    </p:spTree>
    <p:extLst>
      <p:ext uri="{BB962C8B-B14F-4D97-AF65-F5344CB8AC3E}">
        <p14:creationId xmlns:p14="http://schemas.microsoft.com/office/powerpoint/2010/main" val="295528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Future plans and a roadmap with regards to your specific topic – planned projects, financial instruments, legal/institutional changes, governance etc.</a:t>
            </a:r>
          </a:p>
          <a:p>
            <a:endParaRPr lang="fr-FR" dirty="0"/>
          </a:p>
        </p:txBody>
      </p:sp>
      <p:sp>
        <p:nvSpPr>
          <p:cNvPr id="4" name="Espace réservé du numéro de diapositive 3"/>
          <p:cNvSpPr>
            <a:spLocks noGrp="1"/>
          </p:cNvSpPr>
          <p:nvPr>
            <p:ph type="sldNum" sz="quarter" idx="5"/>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142864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val="4198619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12192001" cy="5994400"/>
          </a:xfrm>
          <a:prstGeom prst="rect">
            <a:avLst/>
          </a:prstGeom>
        </p:spPr>
      </p:pic>
      <p:sp>
        <p:nvSpPr>
          <p:cNvPr id="14" name="Rechthoek 13"/>
          <p:cNvSpPr/>
          <p:nvPr userDrawn="1"/>
        </p:nvSpPr>
        <p:spPr>
          <a:xfrm>
            <a:off x="8903" y="922708"/>
            <a:ext cx="12183100" cy="1200329"/>
          </a:xfrm>
          <a:prstGeom prst="rect">
            <a:avLst/>
          </a:prstGeom>
        </p:spPr>
        <p:txBody>
          <a:bodyPr wrap="square">
            <a:spAutoFit/>
          </a:bodyPr>
          <a:lstStyle/>
          <a:p>
            <a:pPr algn="ctr"/>
            <a:r>
              <a:rPr lang="nl-NL" sz="3600" b="1" dirty="0">
                <a:solidFill>
                  <a:srgbClr val="093B37"/>
                </a:solidFill>
                <a:latin typeface="Verdana"/>
                <a:ea typeface="Arial" charset="0"/>
                <a:cs typeface="Verdana"/>
              </a:rPr>
              <a:t>The European </a:t>
            </a:r>
            <a:r>
              <a:rPr lang="nl-NL" sz="3600" b="1" dirty="0" err="1">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science</a:t>
            </a:r>
            <a:r>
              <a:rPr lang="nl-NL" sz="3600" b="1" dirty="0">
                <a:solidFill>
                  <a:srgbClr val="093B37"/>
                </a:solidFill>
                <a:latin typeface="Verdana"/>
                <a:ea typeface="Arial" charset="0"/>
                <a:cs typeface="Verdana"/>
              </a:rPr>
              <a:t> </a:t>
            </a:r>
          </a:p>
          <a:p>
            <a:pPr algn="ctr"/>
            <a:r>
              <a:rPr lang="nl-NL" sz="3600" b="1" dirty="0" err="1">
                <a:solidFill>
                  <a:srgbClr val="093B37"/>
                </a:solidFill>
                <a:latin typeface="Verdana"/>
                <a:ea typeface="Arial" charset="0"/>
                <a:cs typeface="Verdana"/>
              </a:rPr>
              <a:t>and</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knowledge</a:t>
            </a:r>
            <a:r>
              <a:rPr lang="nl-NL" sz="3600" b="1" dirty="0">
                <a:solidFill>
                  <a:srgbClr val="093B37"/>
                </a:solidFill>
                <a:latin typeface="Verdana"/>
                <a:ea typeface="Arial" charset="0"/>
                <a:cs typeface="Verdana"/>
              </a:rPr>
              <a:t> service</a:t>
            </a:r>
          </a:p>
        </p:txBody>
      </p:sp>
      <p:sp>
        <p:nvSpPr>
          <p:cNvPr id="15" name="Rechthoek 14"/>
          <p:cNvSpPr/>
          <p:nvPr userDrawn="1"/>
        </p:nvSpPr>
        <p:spPr>
          <a:xfrm>
            <a:off x="3756502" y="2581251"/>
            <a:ext cx="4688719" cy="584775"/>
          </a:xfrm>
          <a:prstGeom prst="rect">
            <a:avLst/>
          </a:prstGeom>
        </p:spPr>
        <p:txBody>
          <a:bodyPr wrap="none">
            <a:spAutoFit/>
          </a:bodyPr>
          <a:lstStyle/>
          <a:p>
            <a:r>
              <a:rPr lang="nl-NL" sz="3200" b="0" dirty="0">
                <a:solidFill>
                  <a:srgbClr val="093B37"/>
                </a:solidFill>
                <a:latin typeface="Verdana"/>
                <a:ea typeface="Arial" charset="0"/>
                <a:cs typeface="Verdana"/>
              </a:rPr>
              <a:t>Joint Research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9" y="4"/>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4"/>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a:t>Heading</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63"/>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647700" y="2027863"/>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647700" y="3975824"/>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647700" y="5326256"/>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160268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4"/>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700019" y="2406358"/>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51" y="1987138"/>
            <a:ext cx="9029700" cy="1378362"/>
          </a:xfrm>
          <a:prstGeom prst="rect">
            <a:avLst/>
          </a:prstGeom>
        </p:spPr>
        <p:txBody>
          <a:bodyPr/>
          <a:lstStyle>
            <a:lvl1pPr marL="0" indent="0">
              <a:buNone/>
              <a:defRPr sz="96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6875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77200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40368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09264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420263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634885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15706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7">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7762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3"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9"/>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a:solidFill>
                  <a:schemeClr val="bg1"/>
                </a:solidFill>
                <a:latin typeface="Verdana"/>
                <a:ea typeface="Arial" charset="0"/>
                <a:cs typeface="Verdana"/>
              </a:rPr>
              <a:t>A modern JRC </a:t>
            </a:r>
            <a:br>
              <a:rPr lang="nl-NL" sz="3600" b="1" dirty="0">
                <a:solidFill>
                  <a:schemeClr val="bg1"/>
                </a:solidFill>
                <a:latin typeface="Verdana"/>
                <a:ea typeface="Arial" charset="0"/>
                <a:cs typeface="Verdana"/>
              </a:rPr>
            </a:br>
            <a:r>
              <a:rPr lang="nl-NL" sz="3600" b="1" dirty="0">
                <a:solidFill>
                  <a:schemeClr val="bg1"/>
                </a:solidFill>
                <a:latin typeface="Verdana"/>
                <a:ea typeface="Arial" charset="0"/>
                <a:cs typeface="Verdana"/>
              </a:rPr>
              <a:t>in a modern </a:t>
            </a:r>
            <a:r>
              <a:rPr lang="nl-NL" sz="36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5"/>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4708293"/>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94"/>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8" name="Content Placeholder 7"/>
          <p:cNvSpPr>
            <a:spLocks noGrp="1"/>
          </p:cNvSpPr>
          <p:nvPr>
            <p:ph sz="quarter" idx="11"/>
          </p:nvPr>
        </p:nvSpPr>
        <p:spPr>
          <a:xfrm>
            <a:off x="1032933" y="1916120"/>
            <a:ext cx="10041467"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888582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ux-pièce">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94"/>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9" name="Content Placeholder 8"/>
          <p:cNvSpPr>
            <a:spLocks noGrp="1"/>
          </p:cNvSpPr>
          <p:nvPr>
            <p:ph sz="quarter" idx="11"/>
          </p:nvPr>
        </p:nvSpPr>
        <p:spPr>
          <a:xfrm>
            <a:off x="1032933" y="1916116"/>
            <a:ext cx="4809067" cy="4027487"/>
          </a:xfrm>
          <a:ln w="38100">
            <a:solidFill>
              <a:schemeClr val="accent6"/>
            </a:solidFill>
          </a:ln>
        </p:spPr>
        <p:txBody>
          <a:bodyPr/>
          <a:lstStyle/>
          <a:p>
            <a:pPr lvl="0"/>
            <a:r>
              <a:rPr lang="en-US" dirty="0"/>
              <a:t>Click to edit Master text styles</a:t>
            </a:r>
          </a:p>
          <a:p>
            <a:pPr lvl="1"/>
            <a:r>
              <a:rPr lang="en-US" dirty="0"/>
              <a:t>Second level</a:t>
            </a:r>
          </a:p>
        </p:txBody>
      </p:sp>
      <p:sp>
        <p:nvSpPr>
          <p:cNvPr id="11" name="Content Placeholder 10"/>
          <p:cNvSpPr>
            <a:spLocks noGrp="1"/>
          </p:cNvSpPr>
          <p:nvPr>
            <p:ph sz="quarter" idx="12"/>
          </p:nvPr>
        </p:nvSpPr>
        <p:spPr>
          <a:xfrm>
            <a:off x="6231468" y="1916116"/>
            <a:ext cx="4842933" cy="4027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50507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rame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94"/>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7" name="Content Placeholder 6"/>
          <p:cNvSpPr>
            <a:spLocks noGrp="1"/>
          </p:cNvSpPr>
          <p:nvPr>
            <p:ph sz="quarter" idx="11"/>
          </p:nvPr>
        </p:nvSpPr>
        <p:spPr>
          <a:xfrm>
            <a:off x="1032933" y="1916119"/>
            <a:ext cx="10534651" cy="4154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76414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reefiel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94"/>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Tree>
    <p:extLst>
      <p:ext uri="{BB962C8B-B14F-4D97-AF65-F5344CB8AC3E}">
        <p14:creationId xmlns:p14="http://schemas.microsoft.com/office/powerpoint/2010/main" val="1518639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436778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1287629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1263131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781196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86586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90491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2"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7">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62614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86"/>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8" name="Content Placeholder 7"/>
          <p:cNvSpPr>
            <a:spLocks noGrp="1"/>
          </p:cNvSpPr>
          <p:nvPr>
            <p:ph sz="quarter" idx="11"/>
          </p:nvPr>
        </p:nvSpPr>
        <p:spPr>
          <a:xfrm>
            <a:off x="1032933" y="1916116"/>
            <a:ext cx="10041467"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368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ux-pièce">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86"/>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9" name="Content Placeholder 8"/>
          <p:cNvSpPr>
            <a:spLocks noGrp="1"/>
          </p:cNvSpPr>
          <p:nvPr>
            <p:ph sz="quarter" idx="11"/>
          </p:nvPr>
        </p:nvSpPr>
        <p:spPr>
          <a:xfrm>
            <a:off x="1032933" y="1916116"/>
            <a:ext cx="4809067" cy="4027487"/>
          </a:xfrm>
          <a:ln w="38100">
            <a:solidFill>
              <a:schemeClr val="accent6"/>
            </a:solidFill>
          </a:ln>
        </p:spPr>
        <p:txBody>
          <a:bodyPr/>
          <a:lstStyle/>
          <a:p>
            <a:pPr lvl="0"/>
            <a:r>
              <a:rPr lang="en-US" dirty="0"/>
              <a:t>Click to edit Master text styles</a:t>
            </a:r>
          </a:p>
          <a:p>
            <a:pPr lvl="1"/>
            <a:r>
              <a:rPr lang="en-US" dirty="0"/>
              <a:t>Second level</a:t>
            </a:r>
          </a:p>
        </p:txBody>
      </p:sp>
      <p:sp>
        <p:nvSpPr>
          <p:cNvPr id="11" name="Content Placeholder 10"/>
          <p:cNvSpPr>
            <a:spLocks noGrp="1"/>
          </p:cNvSpPr>
          <p:nvPr>
            <p:ph sz="quarter" idx="12"/>
          </p:nvPr>
        </p:nvSpPr>
        <p:spPr>
          <a:xfrm>
            <a:off x="6231468" y="1916116"/>
            <a:ext cx="4842933" cy="4027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61621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rame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86"/>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
        <p:nvSpPr>
          <p:cNvPr id="7" name="Content Placeholder 6"/>
          <p:cNvSpPr>
            <a:spLocks noGrp="1"/>
          </p:cNvSpPr>
          <p:nvPr>
            <p:ph sz="quarter" idx="11"/>
          </p:nvPr>
        </p:nvSpPr>
        <p:spPr>
          <a:xfrm>
            <a:off x="1032933" y="1916116"/>
            <a:ext cx="10534651" cy="4154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806786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reefield">
    <p:spTree>
      <p:nvGrpSpPr>
        <p:cNvPr id="1" name=""/>
        <p:cNvGrpSpPr/>
        <p:nvPr/>
      </p:nvGrpSpPr>
      <p:grpSpPr>
        <a:xfrm>
          <a:off x="0" y="0"/>
          <a:ext cx="0" cy="0"/>
          <a:chOff x="0" y="0"/>
          <a:chExt cx="0" cy="0"/>
        </a:xfrm>
      </p:grpSpPr>
      <p:sp>
        <p:nvSpPr>
          <p:cNvPr id="2" name="Title 1"/>
          <p:cNvSpPr>
            <a:spLocks noGrp="1"/>
          </p:cNvSpPr>
          <p:nvPr>
            <p:ph type="title"/>
          </p:nvPr>
        </p:nvSpPr>
        <p:spPr>
          <a:xfrm>
            <a:off x="561612" y="277786"/>
            <a:ext cx="10512789"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fld id="{86CB4B4D-7CA3-9044-876B-883B54F8677D}" type="slidenum">
              <a:rPr lang="nl-BE" smtClean="0"/>
              <a:pPr/>
              <a:t>‹N°›</a:t>
            </a:fld>
            <a:endParaRPr lang="nl-BE"/>
          </a:p>
        </p:txBody>
      </p:sp>
    </p:spTree>
    <p:extLst>
      <p:ext uri="{BB962C8B-B14F-4D97-AF65-F5344CB8AC3E}">
        <p14:creationId xmlns:p14="http://schemas.microsoft.com/office/powerpoint/2010/main" val="291464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2"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a:t>Image</a:t>
            </a:r>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2"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2"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939802"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2" y="558803"/>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4249739" y="0"/>
            <a:ext cx="7942263"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9"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6" name="Tijdelijke aanduiding voor tekst 20"/>
          <p:cNvSpPr>
            <a:spLocks noGrp="1"/>
          </p:cNvSpPr>
          <p:nvPr>
            <p:ph type="body" sz="quarter" idx="15" hasCustomPrompt="1"/>
          </p:nvPr>
        </p:nvSpPr>
        <p:spPr>
          <a:xfrm>
            <a:off x="965200" y="1990729"/>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586452"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p>
            <a:r>
              <a:rPr lang="en-US" dirty="0"/>
              <a:t>Click to edit Master title style</a:t>
            </a:r>
            <a:endParaRPr lang="nl-BE" dirty="0"/>
          </a:p>
        </p:txBody>
      </p:sp>
      <p:pic>
        <p:nvPicPr>
          <p:cNvPr id="4" name="Picture 2" descr="E:\Flanders' FOOD\Communicatie\Logo's\Combinatielogo met VLAIO\PartnerlogoVLAIO-FlandersFood.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92000" y="3456000"/>
            <a:ext cx="4275584"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593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ftr="0" dt="0"/>
  <p:txStyles>
    <p:titleStyle>
      <a:lvl1pPr algn="l" defTabSz="685800" rtl="0" eaLnBrk="1" latinLnBrk="0" hangingPunct="1">
        <a:lnSpc>
          <a:spcPct val="90000"/>
        </a:lnSpc>
        <a:spcBef>
          <a:spcPct val="0"/>
        </a:spcBef>
        <a:buNone/>
        <a:defRPr sz="8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2.png"/>
          <p:cNvPicPr/>
          <p:nvPr/>
        </p:nvPicPr>
        <p:blipFill>
          <a:blip r:embed="rId6"/>
          <a:stretch>
            <a:fillRect/>
          </a:stretch>
        </p:blipFill>
        <p:spPr>
          <a:xfrm>
            <a:off x="561618" y="277783"/>
            <a:ext cx="11018881" cy="1412906"/>
          </a:xfrm>
          <a:prstGeom prst="rect">
            <a:avLst/>
          </a:prstGeom>
          <a:ln w="12700">
            <a:miter lim="400000"/>
          </a:ln>
        </p:spPr>
      </p:pic>
      <p:sp>
        <p:nvSpPr>
          <p:cNvPr id="19" name="Shape 4"/>
          <p:cNvSpPr>
            <a:spLocks noGrp="1"/>
          </p:cNvSpPr>
          <p:nvPr>
            <p:ph type="sldNum" sz="quarter" idx="4"/>
          </p:nvPr>
        </p:nvSpPr>
        <p:spPr>
          <a:xfrm>
            <a:off x="8406645" y="6298965"/>
            <a:ext cx="2844800" cy="184666"/>
          </a:xfrm>
          <a:prstGeom prst="rect">
            <a:avLst/>
          </a:prstGeom>
          <a:ln w="12700">
            <a:miter lim="400000"/>
          </a:ln>
        </p:spPr>
        <p:txBody>
          <a:bodyPr lIns="0" tIns="0" rIns="0" bIns="0" anchor="ctr">
            <a:spAutoFit/>
          </a:bodyPr>
          <a:lstStyle>
            <a:lvl1pPr algn="r">
              <a:defRPr sz="1200">
                <a:solidFill>
                  <a:srgbClr val="ABD037"/>
                </a:solidFill>
                <a:latin typeface="Arial"/>
                <a:ea typeface="Arial"/>
                <a:cs typeface="Arial"/>
                <a:sym typeface="Arial"/>
              </a:defRPr>
            </a:lvl1pPr>
          </a:lstStyle>
          <a:p>
            <a:fld id="{86CB4B4D-7CA3-9044-876B-883B54F8677D}" type="slidenum">
              <a:rPr/>
              <a:pPr/>
              <a:t>‹N°›</a:t>
            </a:fld>
            <a:endParaRPr/>
          </a:p>
        </p:txBody>
      </p:sp>
      <p:sp>
        <p:nvSpPr>
          <p:cNvPr id="3" name="Text Placeholder 2"/>
          <p:cNvSpPr>
            <a:spLocks noGrp="1"/>
          </p:cNvSpPr>
          <p:nvPr>
            <p:ph type="body" idx="1"/>
          </p:nvPr>
        </p:nvSpPr>
        <p:spPr>
          <a:xfrm>
            <a:off x="1032935" y="1916114"/>
            <a:ext cx="10056284" cy="4103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Title Placeholder 3"/>
          <p:cNvSpPr>
            <a:spLocks noGrp="1"/>
          </p:cNvSpPr>
          <p:nvPr>
            <p:ph type="title"/>
          </p:nvPr>
        </p:nvSpPr>
        <p:spPr>
          <a:xfrm>
            <a:off x="559941" y="292111"/>
            <a:ext cx="10515600" cy="1033757"/>
          </a:xfrm>
          <a:prstGeom prst="rect">
            <a:avLst/>
          </a:prstGeom>
        </p:spPr>
        <p:txBody>
          <a:bodyPr vert="horz" lIns="91440" tIns="45720" rIns="91440" bIns="45720" rtlCol="0" anchor="ctr">
            <a:normAutofit/>
          </a:bodyPr>
          <a:lstStyle/>
          <a:p>
            <a:r>
              <a:rPr lang="en-US"/>
              <a:t>Click to edit Master title style</a:t>
            </a:r>
            <a:endParaRPr lang="nl-BE"/>
          </a:p>
        </p:txBody>
      </p:sp>
    </p:spTree>
    <p:extLst>
      <p:ext uri="{BB962C8B-B14F-4D97-AF65-F5344CB8AC3E}">
        <p14:creationId xmlns:p14="http://schemas.microsoft.com/office/powerpoint/2010/main" val="2586337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21" userDrawn="1">
          <p15:clr>
            <a:srgbClr val="F26B43"/>
          </p15:clr>
        </p15:guide>
        <p15:guide id="2" pos="488" userDrawn="1">
          <p15:clr>
            <a:srgbClr val="F26B43"/>
          </p15:clr>
        </p15:guide>
        <p15:guide id="3" orient="horz" pos="1207" userDrawn="1">
          <p15:clr>
            <a:srgbClr val="F26B43"/>
          </p15:clr>
        </p15:guide>
        <p15:guide id="4" pos="5465" userDrawn="1">
          <p15:clr>
            <a:srgbClr val="F26B43"/>
          </p15:clr>
        </p15:guide>
        <p15:guide id="5" pos="52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0141" y="1130300"/>
            <a:ext cx="7482392" cy="3763430"/>
          </a:xfrm>
          <a:prstGeom prst="rect">
            <a:avLst/>
          </a:prstGeom>
        </p:spPr>
        <p:txBody>
          <a:bodyPr vert="horz" lIns="91440" tIns="45720" rIns="91440" bIns="45720" rtlCol="0" anchor="ctr">
            <a:normAutofit/>
          </a:bodyPr>
          <a:lstStyle/>
          <a:p>
            <a:r>
              <a:rPr lang="en-US" dirty="0"/>
              <a:t>Click to edit Master title style</a:t>
            </a:r>
            <a:endParaRPr lang="nl-BE" dirty="0"/>
          </a:p>
        </p:txBody>
      </p:sp>
      <p:pic>
        <p:nvPicPr>
          <p:cNvPr id="4" name="Picture 2" descr="E:\Flanders' FOOD\Communicatie\Logo's\Combinatielogo met VLAIO\PartnerlogoVLAIO-FlandersFood.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92000" y="3456000"/>
            <a:ext cx="4275584"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885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ftr="0" dt="0"/>
  <p:txStyles>
    <p:titleStyle>
      <a:lvl1pPr algn="l" defTabSz="685800" rtl="0" eaLnBrk="1" latinLnBrk="0" hangingPunct="1">
        <a:lnSpc>
          <a:spcPct val="90000"/>
        </a:lnSpc>
        <a:spcBef>
          <a:spcPct val="0"/>
        </a:spcBef>
        <a:buNone/>
        <a:defRPr sz="8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2.png"/>
          <p:cNvPicPr/>
          <p:nvPr/>
        </p:nvPicPr>
        <p:blipFill>
          <a:blip r:embed="rId6"/>
          <a:stretch>
            <a:fillRect/>
          </a:stretch>
        </p:blipFill>
        <p:spPr>
          <a:xfrm>
            <a:off x="561613" y="277783"/>
            <a:ext cx="11018881" cy="1412906"/>
          </a:xfrm>
          <a:prstGeom prst="rect">
            <a:avLst/>
          </a:prstGeom>
          <a:ln w="12700">
            <a:miter lim="400000"/>
          </a:ln>
        </p:spPr>
      </p:pic>
      <p:sp>
        <p:nvSpPr>
          <p:cNvPr id="19" name="Shape 4"/>
          <p:cNvSpPr>
            <a:spLocks noGrp="1"/>
          </p:cNvSpPr>
          <p:nvPr>
            <p:ph type="sldNum" sz="quarter" idx="4"/>
          </p:nvPr>
        </p:nvSpPr>
        <p:spPr>
          <a:xfrm>
            <a:off x="8406645" y="6298965"/>
            <a:ext cx="2844800" cy="184666"/>
          </a:xfrm>
          <a:prstGeom prst="rect">
            <a:avLst/>
          </a:prstGeom>
          <a:ln w="12700">
            <a:miter lim="400000"/>
          </a:ln>
        </p:spPr>
        <p:txBody>
          <a:bodyPr lIns="0" tIns="0" rIns="0" bIns="0" anchor="ctr">
            <a:spAutoFit/>
          </a:bodyPr>
          <a:lstStyle>
            <a:lvl1pPr algn="r">
              <a:defRPr sz="1200">
                <a:solidFill>
                  <a:srgbClr val="ABD037"/>
                </a:solidFill>
                <a:latin typeface="Arial"/>
                <a:ea typeface="Arial"/>
                <a:cs typeface="Arial"/>
                <a:sym typeface="Arial"/>
              </a:defRPr>
            </a:lvl1pPr>
          </a:lstStyle>
          <a:p>
            <a:fld id="{86CB4B4D-7CA3-9044-876B-883B54F8677D}" type="slidenum">
              <a:rPr/>
              <a:pPr/>
              <a:t>‹N°›</a:t>
            </a:fld>
            <a:endParaRPr/>
          </a:p>
        </p:txBody>
      </p:sp>
      <p:sp>
        <p:nvSpPr>
          <p:cNvPr id="3" name="Text Placeholder 2"/>
          <p:cNvSpPr>
            <a:spLocks noGrp="1"/>
          </p:cNvSpPr>
          <p:nvPr>
            <p:ph type="body" idx="1"/>
          </p:nvPr>
        </p:nvSpPr>
        <p:spPr>
          <a:xfrm>
            <a:off x="1032935" y="1916114"/>
            <a:ext cx="10056284" cy="4103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Title Placeholder 3"/>
          <p:cNvSpPr>
            <a:spLocks noGrp="1"/>
          </p:cNvSpPr>
          <p:nvPr>
            <p:ph type="title"/>
          </p:nvPr>
        </p:nvSpPr>
        <p:spPr>
          <a:xfrm>
            <a:off x="559941" y="292103"/>
            <a:ext cx="10515600" cy="1033757"/>
          </a:xfrm>
          <a:prstGeom prst="rect">
            <a:avLst/>
          </a:prstGeom>
        </p:spPr>
        <p:txBody>
          <a:bodyPr vert="horz" lIns="91440" tIns="45720" rIns="91440" bIns="45720" rtlCol="0" anchor="ctr">
            <a:normAutofit/>
          </a:bodyPr>
          <a:lstStyle/>
          <a:p>
            <a:r>
              <a:rPr lang="en-US"/>
              <a:t>Click to edit Master title style</a:t>
            </a:r>
            <a:endParaRPr lang="nl-BE"/>
          </a:p>
        </p:txBody>
      </p:sp>
    </p:spTree>
    <p:extLst>
      <p:ext uri="{BB962C8B-B14F-4D97-AF65-F5344CB8AC3E}">
        <p14:creationId xmlns:p14="http://schemas.microsoft.com/office/powerpoint/2010/main" val="407541323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21" userDrawn="1">
          <p15:clr>
            <a:srgbClr val="F26B43"/>
          </p15:clr>
        </p15:guide>
        <p15:guide id="2" pos="488" userDrawn="1">
          <p15:clr>
            <a:srgbClr val="F26B43"/>
          </p15:clr>
        </p15:guide>
        <p15:guide id="3" orient="horz" pos="1207" userDrawn="1">
          <p15:clr>
            <a:srgbClr val="F26B43"/>
          </p15:clr>
        </p15:guide>
        <p15:guide id="4" pos="5465" userDrawn="1">
          <p15:clr>
            <a:srgbClr val="F26B43"/>
          </p15:clr>
        </p15:guide>
        <p15:guide id="5" pos="52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84" b="884"/>
          <a:stretch>
            <a:fillRect/>
          </a:stretch>
        </p:blipFill>
        <p:spPr>
          <a:xfrm>
            <a:off x="0" y="0"/>
            <a:ext cx="12192000" cy="6796454"/>
          </a:xfrm>
        </p:spPr>
      </p:pic>
    </p:spTree>
    <p:extLst>
      <p:ext uri="{BB962C8B-B14F-4D97-AF65-F5344CB8AC3E}">
        <p14:creationId xmlns:p14="http://schemas.microsoft.com/office/powerpoint/2010/main" val="286940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2110"/>
            <a:ext cx="12192000" cy="1244687"/>
          </a:xfrm>
        </p:spPr>
        <p:txBody>
          <a:bodyPr/>
          <a:lstStyle/>
          <a:p>
            <a:r>
              <a:rPr lang="fr-BE" dirty="0" err="1">
                <a:solidFill>
                  <a:srgbClr val="FFC000"/>
                </a:solidFill>
              </a:rPr>
              <a:t>Nutritional</a:t>
            </a:r>
            <a:r>
              <a:rPr lang="fr-BE" dirty="0">
                <a:solidFill>
                  <a:srgbClr val="FFC000"/>
                </a:solidFill>
              </a:rPr>
              <a:t> </a:t>
            </a:r>
            <a:r>
              <a:rPr lang="fr-BE" dirty="0" err="1">
                <a:solidFill>
                  <a:srgbClr val="FFC000"/>
                </a:solidFill>
              </a:rPr>
              <a:t>Ingredients</a:t>
            </a:r>
            <a:r>
              <a:rPr lang="fr-BE" dirty="0">
                <a:solidFill>
                  <a:srgbClr val="FFC000"/>
                </a:solidFill>
              </a:rPr>
              <a:t> </a:t>
            </a:r>
            <a:br>
              <a:rPr lang="fr-BE" dirty="0">
                <a:solidFill>
                  <a:srgbClr val="FFC000"/>
                </a:solidFill>
              </a:rPr>
            </a:br>
            <a:r>
              <a:rPr lang="fr-BE" dirty="0">
                <a:solidFill>
                  <a:srgbClr val="FFC000"/>
                </a:solidFill>
              </a:rPr>
              <a:t>for Agri-Food</a:t>
            </a:r>
            <a:endParaRPr lang="cs-CZ" dirty="0">
              <a:solidFill>
                <a:srgbClr val="FFC000"/>
              </a:solidFill>
            </a:endParaRPr>
          </a:p>
        </p:txBody>
      </p:sp>
      <p:sp>
        <p:nvSpPr>
          <p:cNvPr id="3" name="Text Placeholder 2"/>
          <p:cNvSpPr>
            <a:spLocks noGrp="1"/>
          </p:cNvSpPr>
          <p:nvPr>
            <p:ph type="body" sz="quarter" idx="10"/>
          </p:nvPr>
        </p:nvSpPr>
        <p:spPr>
          <a:xfrm>
            <a:off x="2481944" y="2619881"/>
            <a:ext cx="7112001" cy="430302"/>
          </a:xfrm>
        </p:spPr>
        <p:txBody>
          <a:bodyPr/>
          <a:lstStyle/>
          <a:p>
            <a:r>
              <a:rPr lang="fr-BE" sz="2400" dirty="0">
                <a:solidFill>
                  <a:schemeClr val="accent6">
                    <a:lumMod val="60000"/>
                    <a:lumOff val="40000"/>
                  </a:schemeClr>
                </a:solidFill>
              </a:rPr>
              <a:t>Sophie BOUREZ</a:t>
            </a:r>
            <a:endParaRPr lang="en-US" sz="2400" dirty="0">
              <a:solidFill>
                <a:schemeClr val="accent6">
                  <a:lumMod val="60000"/>
                  <a:lumOff val="40000"/>
                </a:schemeClr>
              </a:solidFill>
            </a:endParaRPr>
          </a:p>
        </p:txBody>
      </p:sp>
      <p:sp>
        <p:nvSpPr>
          <p:cNvPr id="5" name="Text Placeholder 2"/>
          <p:cNvSpPr>
            <a:spLocks noGrp="1"/>
          </p:cNvSpPr>
          <p:nvPr>
            <p:ph type="body" sz="quarter" idx="10"/>
          </p:nvPr>
        </p:nvSpPr>
        <p:spPr>
          <a:xfrm>
            <a:off x="0" y="3139108"/>
            <a:ext cx="12192000" cy="759903"/>
          </a:xfrm>
        </p:spPr>
        <p:txBody>
          <a:bodyPr/>
          <a:lstStyle/>
          <a:p>
            <a:r>
              <a:rPr lang="fr-BE" sz="2400" dirty="0"/>
              <a:t>Wagralim, the agri-</a:t>
            </a:r>
            <a:r>
              <a:rPr lang="fr-BE" sz="2400" dirty="0" err="1"/>
              <a:t>food</a:t>
            </a:r>
            <a:r>
              <a:rPr lang="fr-BE" sz="2400" dirty="0"/>
              <a:t> innovation cluster in Wallonia, Belgium</a:t>
            </a:r>
            <a:endParaRPr lang="en-US" sz="2400" dirty="0"/>
          </a:p>
        </p:txBody>
      </p:sp>
      <p:sp>
        <p:nvSpPr>
          <p:cNvPr id="8" name="Rectangle 7">
            <a:extLst>
              <a:ext uri="{FF2B5EF4-FFF2-40B4-BE49-F238E27FC236}">
                <a16:creationId xmlns:a16="http://schemas.microsoft.com/office/drawing/2014/main" id="{6C461BA7-389D-4592-8668-601F023A6055}"/>
              </a:ext>
            </a:extLst>
          </p:cNvPr>
          <p:cNvSpPr/>
          <p:nvPr/>
        </p:nvSpPr>
        <p:spPr>
          <a:xfrm>
            <a:off x="0" y="4268327"/>
            <a:ext cx="12192000" cy="131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F9E00FE0-C2B3-426D-8E0B-CBEDEF90450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2177" y="4861493"/>
            <a:ext cx="1801303" cy="724160"/>
          </a:xfrm>
          <a:prstGeom prst="rect">
            <a:avLst/>
          </a:prstGeom>
          <a:noFill/>
          <a:ln>
            <a:noFill/>
          </a:ln>
        </p:spPr>
      </p:pic>
      <p:pic>
        <p:nvPicPr>
          <p:cNvPr id="10" name="Image 9" descr="Flanders' FOOD">
            <a:extLst>
              <a:ext uri="{FF2B5EF4-FFF2-40B4-BE49-F238E27FC236}">
                <a16:creationId xmlns:a16="http://schemas.microsoft.com/office/drawing/2014/main" id="{AB4571EC-9302-4F24-A099-E9F7315EB8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87956" y="5011090"/>
            <a:ext cx="806335" cy="499597"/>
          </a:xfrm>
          <a:prstGeom prst="rect">
            <a:avLst/>
          </a:prstGeom>
          <a:noFill/>
          <a:ln>
            <a:noFill/>
          </a:ln>
        </p:spPr>
      </p:pic>
      <p:pic>
        <p:nvPicPr>
          <p:cNvPr id="11" name="Image 10" descr="RÃ©sultat de recherche d'images pour &quot;asincar logo&quot;">
            <a:extLst>
              <a:ext uri="{FF2B5EF4-FFF2-40B4-BE49-F238E27FC236}">
                <a16:creationId xmlns:a16="http://schemas.microsoft.com/office/drawing/2014/main" id="{19CB7289-06B5-418F-8A7A-A8A1066AF23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90343" y="4326703"/>
            <a:ext cx="1040101" cy="643758"/>
          </a:xfrm>
          <a:prstGeom prst="rect">
            <a:avLst/>
          </a:prstGeom>
          <a:noFill/>
          <a:ln>
            <a:noFill/>
          </a:ln>
        </p:spPr>
      </p:pic>
      <p:pic>
        <p:nvPicPr>
          <p:cNvPr id="12" name="Image 11" descr="RÃ©sultat de recherche d'images pour &quot;aster cluster spain&quot;">
            <a:extLst>
              <a:ext uri="{FF2B5EF4-FFF2-40B4-BE49-F238E27FC236}">
                <a16:creationId xmlns:a16="http://schemas.microsoft.com/office/drawing/2014/main" id="{DDF1F9C6-D9D0-4D07-9E57-527975C00F9E}"/>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72438" y="4270540"/>
            <a:ext cx="1276225" cy="724160"/>
          </a:xfrm>
          <a:prstGeom prst="rect">
            <a:avLst/>
          </a:prstGeom>
          <a:noFill/>
          <a:ln>
            <a:noFill/>
          </a:ln>
        </p:spPr>
      </p:pic>
      <p:pic>
        <p:nvPicPr>
          <p:cNvPr id="14" name="Image 13" descr="CLUSTER FOOD+i">
            <a:extLst>
              <a:ext uri="{FF2B5EF4-FFF2-40B4-BE49-F238E27FC236}">
                <a16:creationId xmlns:a16="http://schemas.microsoft.com/office/drawing/2014/main" id="{4111FCA9-FE44-403E-A533-F53355D4BB8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913471" y="4348579"/>
            <a:ext cx="617287" cy="625644"/>
          </a:xfrm>
          <a:prstGeom prst="rect">
            <a:avLst/>
          </a:prstGeom>
          <a:noFill/>
          <a:ln>
            <a:noFill/>
          </a:ln>
        </p:spPr>
      </p:pic>
      <p:pic>
        <p:nvPicPr>
          <p:cNvPr id="15" name="Image 14" descr="RÃ©sultat de recherche d'images pour &quot;danish food cluster central denmark logo&quot;">
            <a:extLst>
              <a:ext uri="{FF2B5EF4-FFF2-40B4-BE49-F238E27FC236}">
                <a16:creationId xmlns:a16="http://schemas.microsoft.com/office/drawing/2014/main" id="{F00A5B1F-2127-4FF9-A2EE-6817F17BCE11}"/>
              </a:ext>
            </a:extLst>
          </p:cNvPr>
          <p:cNvPicPr/>
          <p:nvPr/>
        </p:nvPicPr>
        <p:blipFill rotWithShape="1">
          <a:blip r:embed="rId8" cstate="email">
            <a:extLst>
              <a:ext uri="{28A0092B-C50C-407E-A947-70E740481C1C}">
                <a14:useLocalDpi xmlns:a14="http://schemas.microsoft.com/office/drawing/2010/main" val="0"/>
              </a:ext>
            </a:extLst>
          </a:blip>
          <a:srcRect t="11719" r="778"/>
          <a:stretch/>
        </p:blipFill>
        <p:spPr bwMode="auto">
          <a:xfrm>
            <a:off x="11449051" y="4311713"/>
            <a:ext cx="656207" cy="699377"/>
          </a:xfrm>
          <a:prstGeom prst="rect">
            <a:avLst/>
          </a:prstGeom>
          <a:noFill/>
          <a:ln>
            <a:noFill/>
          </a:ln>
          <a:extLst>
            <a:ext uri="{53640926-AAD7-44D8-BBD7-CCE9431645EC}">
              <a14:shadowObscured xmlns:a14="http://schemas.microsoft.com/office/drawing/2010/main"/>
            </a:ext>
          </a:extLst>
        </p:spPr>
      </p:pic>
      <p:pic>
        <p:nvPicPr>
          <p:cNvPr id="16" name="Image 15" descr="Une image contenant clipart&#10;&#10;Description générée automatiquement">
            <a:extLst>
              <a:ext uri="{FF2B5EF4-FFF2-40B4-BE49-F238E27FC236}">
                <a16:creationId xmlns:a16="http://schemas.microsoft.com/office/drawing/2014/main" id="{949C1053-AD52-454E-8BF8-EB7AC55CA286}"/>
              </a:ext>
            </a:extLst>
          </p:cNvPr>
          <p:cNvPicPr/>
          <p:nvPr/>
        </p:nvPicPr>
        <p:blipFill>
          <a:blip r:embed="rId9"/>
          <a:stretch>
            <a:fillRect/>
          </a:stretch>
        </p:blipFill>
        <p:spPr>
          <a:xfrm>
            <a:off x="8070011" y="4391581"/>
            <a:ext cx="1366166" cy="307098"/>
          </a:xfrm>
          <a:prstGeom prst="rect">
            <a:avLst/>
          </a:prstGeom>
        </p:spPr>
      </p:pic>
      <p:pic>
        <p:nvPicPr>
          <p:cNvPr id="17" name="Image 16">
            <a:extLst>
              <a:ext uri="{FF2B5EF4-FFF2-40B4-BE49-F238E27FC236}">
                <a16:creationId xmlns:a16="http://schemas.microsoft.com/office/drawing/2014/main" id="{BCB18B9E-E678-468B-9B85-35BB520A606D}"/>
              </a:ext>
            </a:extLst>
          </p:cNvPr>
          <p:cNvPicPr/>
          <p:nvPr/>
        </p:nvPicPr>
        <p:blipFill rotWithShape="1">
          <a:blip r:embed="rId10">
            <a:extLst>
              <a:ext uri="{28A0092B-C50C-407E-A947-70E740481C1C}">
                <a14:useLocalDpi xmlns:a14="http://schemas.microsoft.com/office/drawing/2010/main" val="0"/>
              </a:ext>
            </a:extLst>
          </a:blip>
          <a:srcRect l="3091" r="7256"/>
          <a:stretch/>
        </p:blipFill>
        <p:spPr>
          <a:xfrm>
            <a:off x="6772124" y="4356784"/>
            <a:ext cx="656207" cy="408622"/>
          </a:xfrm>
          <a:prstGeom prst="rect">
            <a:avLst/>
          </a:prstGeom>
          <a:solidFill>
            <a:schemeClr val="bg1"/>
          </a:solidFill>
          <a:ln w="19050">
            <a:solidFill>
              <a:schemeClr val="bg1"/>
            </a:solidFill>
          </a:ln>
        </p:spPr>
      </p:pic>
      <p:pic>
        <p:nvPicPr>
          <p:cNvPr id="18" name="Image 17" descr="RÃ©sultat de recherche d'images pour &quot;clusaga logo&quot;">
            <a:extLst>
              <a:ext uri="{FF2B5EF4-FFF2-40B4-BE49-F238E27FC236}">
                <a16:creationId xmlns:a16="http://schemas.microsoft.com/office/drawing/2014/main" id="{EB4B7348-0881-443A-B0E8-8B2A4496EE8F}"/>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56104" y="4412691"/>
            <a:ext cx="1115687" cy="497420"/>
          </a:xfrm>
          <a:prstGeom prst="rect">
            <a:avLst/>
          </a:prstGeom>
          <a:noFill/>
          <a:ln>
            <a:noFill/>
          </a:ln>
        </p:spPr>
      </p:pic>
      <p:pic>
        <p:nvPicPr>
          <p:cNvPr id="6" name="Image 5" descr="Une image contenant périphérique, dessin, pièce&#10;&#10;Description générée automatiquement">
            <a:extLst>
              <a:ext uri="{FF2B5EF4-FFF2-40B4-BE49-F238E27FC236}">
                <a16:creationId xmlns:a16="http://schemas.microsoft.com/office/drawing/2014/main" id="{A732ED5D-FCD2-42BC-B1E8-CEB31FD0981E}"/>
              </a:ext>
            </a:extLst>
          </p:cNvPr>
          <p:cNvPicPr>
            <a:picLocks noChangeAspect="1"/>
          </p:cNvPicPr>
          <p:nvPr/>
        </p:nvPicPr>
        <p:blipFill>
          <a:blip r:embed="rId12"/>
          <a:stretch>
            <a:fillRect/>
          </a:stretch>
        </p:blipFill>
        <p:spPr>
          <a:xfrm>
            <a:off x="10077857" y="4345808"/>
            <a:ext cx="729516" cy="724160"/>
          </a:xfrm>
          <a:prstGeom prst="rect">
            <a:avLst/>
          </a:prstGeom>
        </p:spPr>
      </p:pic>
    </p:spTree>
    <p:extLst>
      <p:ext uri="{BB962C8B-B14F-4D97-AF65-F5344CB8AC3E}">
        <p14:creationId xmlns:p14="http://schemas.microsoft.com/office/powerpoint/2010/main" val="230489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35886"/>
            <a:ext cx="10896600" cy="993310"/>
          </a:xfrm>
        </p:spPr>
        <p:txBody>
          <a:bodyPr/>
          <a:lstStyle/>
          <a:p>
            <a:pPr algn="ctr"/>
            <a:r>
              <a:rPr lang="en-GB" sz="3200" dirty="0"/>
              <a:t>Your partnership's progress </a:t>
            </a:r>
            <a:r>
              <a:rPr lang="cs-CZ" sz="3200" dirty="0" err="1"/>
              <a:t>since</a:t>
            </a:r>
            <a:r>
              <a:rPr lang="cs-CZ" sz="3200" dirty="0"/>
              <a:t> 2019 </a:t>
            </a:r>
            <a:r>
              <a:rPr lang="cs-CZ" sz="3200" dirty="0" err="1"/>
              <a:t>Spring</a:t>
            </a:r>
            <a:r>
              <a:rPr lang="cs-CZ" sz="3200" dirty="0"/>
              <a:t> AF </a:t>
            </a:r>
            <a:r>
              <a:rPr lang="cs-CZ" sz="3200" dirty="0" err="1"/>
              <a:t>Working</a:t>
            </a:r>
            <a:r>
              <a:rPr lang="cs-CZ" sz="3200" dirty="0"/>
              <a:t> </a:t>
            </a:r>
            <a:r>
              <a:rPr lang="cs-CZ" sz="3200" dirty="0" err="1"/>
              <a:t>Committee</a:t>
            </a:r>
            <a:r>
              <a:rPr lang="cs-CZ" sz="3200" dirty="0"/>
              <a:t> Meeting</a:t>
            </a:r>
          </a:p>
          <a:p>
            <a:endParaRPr lang="en-GB" dirty="0"/>
          </a:p>
        </p:txBody>
      </p:sp>
      <p:sp>
        <p:nvSpPr>
          <p:cNvPr id="3" name="Text Placeholder 2"/>
          <p:cNvSpPr>
            <a:spLocks noGrp="1"/>
          </p:cNvSpPr>
          <p:nvPr>
            <p:ph type="body" sz="quarter" idx="12"/>
          </p:nvPr>
        </p:nvSpPr>
        <p:spPr>
          <a:xfrm>
            <a:off x="179883" y="1765300"/>
            <a:ext cx="10762937" cy="4035893"/>
          </a:xfrm>
        </p:spPr>
        <p:txBody>
          <a:bodyPr/>
          <a:lstStyle/>
          <a:p>
            <a:pPr marL="0" indent="0">
              <a:buNone/>
            </a:pPr>
            <a:r>
              <a:rPr lang="en-GB" i="1" dirty="0"/>
              <a:t>What has been accomplished </a:t>
            </a:r>
            <a:r>
              <a:rPr lang="cs-CZ" i="1" dirty="0"/>
              <a:t>since March 2019?</a:t>
            </a:r>
            <a:endParaRPr lang="fr-BE" i="1" dirty="0"/>
          </a:p>
          <a:p>
            <a:pPr marL="0" indent="0">
              <a:buNone/>
            </a:pPr>
            <a:endParaRPr lang="fr-BE" dirty="0"/>
          </a:p>
          <a:p>
            <a:pPr lvl="1"/>
            <a:r>
              <a:rPr lang="fr-BE" sz="2400" dirty="0" err="1"/>
              <a:t>Innosup</a:t>
            </a:r>
            <a:r>
              <a:rPr lang="fr-BE" sz="2400" dirty="0"/>
              <a:t> -&gt; </a:t>
            </a:r>
            <a:r>
              <a:rPr lang="fr-BE" sz="2400" dirty="0" err="1"/>
              <a:t>deposited</a:t>
            </a:r>
            <a:r>
              <a:rPr lang="fr-BE" sz="2400" dirty="0"/>
              <a:t> in April </a:t>
            </a:r>
            <a:r>
              <a:rPr lang="fr-BE" sz="2400" dirty="0">
                <a:sym typeface="Wingdings" panose="05000000000000000000" pitchFamily="2" charset="2"/>
              </a:rPr>
              <a:t></a:t>
            </a:r>
            <a:r>
              <a:rPr lang="fr-BE" sz="2400" dirty="0"/>
              <a:t> – </a:t>
            </a:r>
            <a:r>
              <a:rPr lang="fr-BE" sz="2400" dirty="0" err="1"/>
              <a:t>rejected</a:t>
            </a:r>
            <a:r>
              <a:rPr lang="fr-BE" sz="2400" dirty="0"/>
              <a:t> in July </a:t>
            </a:r>
            <a:r>
              <a:rPr lang="fr-BE" sz="2400" dirty="0">
                <a:sym typeface="Wingdings" panose="05000000000000000000" pitchFamily="2" charset="2"/>
              </a:rPr>
              <a:t></a:t>
            </a:r>
            <a:endParaRPr lang="fr-BE" sz="2400" dirty="0"/>
          </a:p>
          <a:p>
            <a:pPr marL="457200" lvl="1" indent="0">
              <a:buNone/>
            </a:pPr>
            <a:endParaRPr lang="fr-BE" sz="2400" dirty="0"/>
          </a:p>
          <a:p>
            <a:pPr lvl="1"/>
            <a:r>
              <a:rPr lang="en-GB" sz="2400" dirty="0"/>
              <a:t>Scoping note -&gt; waiting for official approval but considered as 			     “finalized”</a:t>
            </a:r>
          </a:p>
          <a:p>
            <a:pPr marL="457200" lvl="1" indent="0">
              <a:buNone/>
            </a:pPr>
            <a:endParaRPr lang="en-GB" sz="2400" dirty="0"/>
          </a:p>
          <a:p>
            <a:pPr lvl="1"/>
            <a:r>
              <a:rPr lang="en-GB" sz="2400" dirty="0"/>
              <a:t>Worked on a proposal for a Governance structure</a:t>
            </a:r>
          </a:p>
          <a:p>
            <a:pPr marL="457200" lvl="1" indent="0">
              <a:buNone/>
            </a:pPr>
            <a:endParaRPr lang="en-GB" sz="2400" dirty="0"/>
          </a:p>
          <a:p>
            <a:pPr lvl="1"/>
            <a:r>
              <a:rPr lang="en-GB" sz="2400" dirty="0"/>
              <a:t>Regular meetings/contacts/discussions between partners</a:t>
            </a:r>
          </a:p>
          <a:p>
            <a:pPr marL="457200" lvl="1" indent="0">
              <a:buNone/>
            </a:pPr>
            <a:endParaRPr lang="en-GB" sz="2400" dirty="0"/>
          </a:p>
          <a:p>
            <a:pPr marL="0" indent="0">
              <a:buNone/>
            </a:pPr>
            <a:endParaRPr lang="en-GB" dirty="0"/>
          </a:p>
        </p:txBody>
      </p:sp>
    </p:spTree>
    <p:extLst>
      <p:ext uri="{BB962C8B-B14F-4D97-AF65-F5344CB8AC3E}">
        <p14:creationId xmlns:p14="http://schemas.microsoft.com/office/powerpoint/2010/main" val="209432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921" y="235886"/>
            <a:ext cx="12072079" cy="993310"/>
          </a:xfrm>
        </p:spPr>
        <p:txBody>
          <a:bodyPr/>
          <a:lstStyle/>
          <a:p>
            <a:pPr algn="ctr"/>
            <a:r>
              <a:rPr lang="en-GB" sz="2800" dirty="0"/>
              <a:t>Implication of S3 nutritional ingredients partners into many other EU project in relation to Nutritional Ingredients</a:t>
            </a:r>
          </a:p>
        </p:txBody>
      </p:sp>
      <p:graphicFrame>
        <p:nvGraphicFramePr>
          <p:cNvPr id="4" name="Diagramme 3">
            <a:extLst>
              <a:ext uri="{FF2B5EF4-FFF2-40B4-BE49-F238E27FC236}">
                <a16:creationId xmlns:a16="http://schemas.microsoft.com/office/drawing/2014/main" id="{7886E315-3521-45BF-8A75-9A9CA43A03AD}"/>
              </a:ext>
            </a:extLst>
          </p:cNvPr>
          <p:cNvGraphicFramePr/>
          <p:nvPr>
            <p:extLst>
              <p:ext uri="{D42A27DB-BD31-4B8C-83A1-F6EECF244321}">
                <p14:modId xmlns:p14="http://schemas.microsoft.com/office/powerpoint/2010/main" val="2101458345"/>
              </p:ext>
            </p:extLst>
          </p:nvPr>
        </p:nvGraphicFramePr>
        <p:xfrm>
          <a:off x="1" y="719666"/>
          <a:ext cx="1207207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14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cs-CZ" dirty="0"/>
              <a:t>D</a:t>
            </a:r>
            <a:r>
              <a:rPr lang="en-GB" dirty="0" err="1"/>
              <a:t>igital</a:t>
            </a:r>
            <a:r>
              <a:rPr lang="en-GB" dirty="0"/>
              <a:t> services and technologies</a:t>
            </a:r>
          </a:p>
        </p:txBody>
      </p:sp>
      <p:sp>
        <p:nvSpPr>
          <p:cNvPr id="3" name="Text Placeholder 2"/>
          <p:cNvSpPr>
            <a:spLocks noGrp="1"/>
          </p:cNvSpPr>
          <p:nvPr>
            <p:ph type="body" sz="quarter" idx="12"/>
          </p:nvPr>
        </p:nvSpPr>
        <p:spPr>
          <a:xfrm>
            <a:off x="372672" y="1765630"/>
            <a:ext cx="11446656" cy="4167810"/>
          </a:xfrm>
        </p:spPr>
        <p:txBody>
          <a:bodyPr/>
          <a:lstStyle/>
          <a:p>
            <a:r>
              <a:rPr lang="en-GB" sz="2400" dirty="0"/>
              <a:t>Not reinvent things! Use any relevant actor/structure – DIH?</a:t>
            </a:r>
          </a:p>
          <a:p>
            <a:r>
              <a:rPr lang="en-GB" sz="2400" dirty="0"/>
              <a:t>ICT </a:t>
            </a:r>
            <a:r>
              <a:rPr lang="en-GB" sz="2400" dirty="0" err="1"/>
              <a:t>Biochain</a:t>
            </a:r>
            <a:r>
              <a:rPr lang="en-GB" sz="2400" dirty="0"/>
              <a:t>: ICT Tools in Efficient Biomass Supply Chains for Sustainable Chemical Production </a:t>
            </a:r>
            <a:r>
              <a:rPr lang="en-GB" sz="2400" dirty="0">
                <a:sym typeface="Wingdings" panose="05000000000000000000" pitchFamily="2" charset="2"/>
              </a:rPr>
              <a:t> links?</a:t>
            </a:r>
            <a:endParaRPr lang="en-GB" sz="2400" dirty="0"/>
          </a:p>
          <a:p>
            <a:r>
              <a:rPr lang="fr-BE" sz="2400" dirty="0"/>
              <a:t>Consumer </a:t>
            </a:r>
            <a:r>
              <a:rPr lang="fr-BE" sz="2400" dirty="0" err="1"/>
              <a:t>involvement</a:t>
            </a:r>
            <a:r>
              <a:rPr lang="fr-BE" sz="2400" dirty="0"/>
              <a:t> Partnership/Smart </a:t>
            </a:r>
            <a:r>
              <a:rPr lang="fr-BE" sz="2400" dirty="0" err="1"/>
              <a:t>Sensors</a:t>
            </a:r>
            <a:r>
              <a:rPr lang="fr-BE" sz="2400" dirty="0"/>
              <a:t> 4 Agri-Food</a:t>
            </a:r>
          </a:p>
          <a:p>
            <a:r>
              <a:rPr lang="fr-BE" sz="2400" dirty="0" err="1"/>
              <a:t>Some</a:t>
            </a:r>
            <a:r>
              <a:rPr lang="fr-BE" sz="2400" dirty="0"/>
              <a:t> organisations have </a:t>
            </a:r>
            <a:r>
              <a:rPr lang="fr-BE" sz="2400" dirty="0" err="1"/>
              <a:t>own</a:t>
            </a:r>
            <a:r>
              <a:rPr lang="fr-BE" sz="2400" dirty="0"/>
              <a:t> digital support </a:t>
            </a:r>
          </a:p>
          <a:p>
            <a:pPr marL="0" indent="0">
              <a:buNone/>
            </a:pPr>
            <a:r>
              <a:rPr lang="fr-BE" sz="2400" dirty="0"/>
              <a:t>	</a:t>
            </a:r>
            <a:r>
              <a:rPr lang="fr-BE" sz="2400" dirty="0">
                <a:sym typeface="Wingdings" panose="05000000000000000000" pitchFamily="2" charset="2"/>
              </a:rPr>
              <a:t> </a:t>
            </a:r>
            <a:r>
              <a:rPr lang="fr-BE" sz="2400" dirty="0"/>
              <a:t>e.g. </a:t>
            </a:r>
            <a:r>
              <a:rPr lang="fr-BE" sz="2400" dirty="0" err="1"/>
              <a:t>Ffeedback</a:t>
            </a:r>
            <a:r>
              <a:rPr lang="fr-BE" sz="2400" dirty="0"/>
              <a:t> </a:t>
            </a:r>
          </a:p>
          <a:p>
            <a:r>
              <a:rPr lang="fr-BE" sz="2400" dirty="0"/>
              <a:t> Digital services for </a:t>
            </a:r>
            <a:r>
              <a:rPr lang="fr-BE" sz="2400" dirty="0" err="1"/>
              <a:t>detection</a:t>
            </a:r>
            <a:r>
              <a:rPr lang="fr-BE" sz="2400" dirty="0"/>
              <a:t>/</a:t>
            </a:r>
            <a:r>
              <a:rPr lang="fr-BE" sz="2400" dirty="0" err="1"/>
              <a:t>analytical</a:t>
            </a:r>
            <a:r>
              <a:rPr lang="fr-BE" sz="2400" dirty="0"/>
              <a:t> </a:t>
            </a:r>
            <a:r>
              <a:rPr lang="fr-BE" sz="2400" dirty="0" err="1"/>
              <a:t>methods</a:t>
            </a:r>
            <a:r>
              <a:rPr lang="fr-BE" sz="2400" dirty="0"/>
              <a:t> </a:t>
            </a:r>
            <a:r>
              <a:rPr lang="fr-BE" sz="2400" dirty="0" err="1"/>
              <a:t>dedicated</a:t>
            </a:r>
            <a:r>
              <a:rPr lang="fr-BE" sz="2400" dirty="0"/>
              <a:t> to new </a:t>
            </a:r>
            <a:r>
              <a:rPr lang="fr-BE" sz="2400" dirty="0" err="1"/>
              <a:t>ingredients</a:t>
            </a:r>
            <a:endParaRPr lang="fr-BE" sz="2400" dirty="0">
              <a:sym typeface="Wingdings" panose="05000000000000000000" pitchFamily="2" charset="2"/>
            </a:endParaRPr>
          </a:p>
          <a:p>
            <a:pPr>
              <a:buFont typeface="Arial" panose="020B0604020202020204" pitchFamily="34" charset="0"/>
              <a:buChar char="•"/>
            </a:pPr>
            <a:r>
              <a:rPr lang="fr-BE" sz="2400" dirty="0">
                <a:sym typeface="Wingdings" panose="05000000000000000000" pitchFamily="2" charset="2"/>
              </a:rPr>
              <a:t> Technologies : more « process </a:t>
            </a:r>
            <a:r>
              <a:rPr lang="fr-BE" sz="2400" dirty="0" err="1">
                <a:sym typeface="Wingdings" panose="05000000000000000000" pitchFamily="2" charset="2"/>
              </a:rPr>
              <a:t>related</a:t>
            </a:r>
            <a:r>
              <a:rPr lang="fr-BE" sz="2400" dirty="0">
                <a:sym typeface="Wingdings" panose="05000000000000000000" pitchFamily="2" charset="2"/>
              </a:rPr>
              <a:t> » in </a:t>
            </a:r>
            <a:r>
              <a:rPr lang="fr-BE" sz="2400" dirty="0" err="1">
                <a:sym typeface="Wingdings" panose="05000000000000000000" pitchFamily="2" charset="2"/>
              </a:rPr>
              <a:t>our</a:t>
            </a:r>
            <a:r>
              <a:rPr lang="fr-BE" sz="2400" dirty="0">
                <a:sym typeface="Wingdings" panose="05000000000000000000" pitchFamily="2" charset="2"/>
              </a:rPr>
              <a:t> case </a:t>
            </a:r>
            <a:endParaRPr lang="en-GB" sz="2400" dirty="0"/>
          </a:p>
        </p:txBody>
      </p:sp>
    </p:spTree>
    <p:extLst>
      <p:ext uri="{BB962C8B-B14F-4D97-AF65-F5344CB8AC3E}">
        <p14:creationId xmlns:p14="http://schemas.microsoft.com/office/powerpoint/2010/main" val="301379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GB" dirty="0"/>
              <a:t>Future plans</a:t>
            </a:r>
          </a:p>
          <a:p>
            <a:endParaRPr lang="en-GB" dirty="0"/>
          </a:p>
        </p:txBody>
      </p:sp>
      <p:sp>
        <p:nvSpPr>
          <p:cNvPr id="3" name="Text Placeholder 2"/>
          <p:cNvSpPr>
            <a:spLocks noGrp="1"/>
          </p:cNvSpPr>
          <p:nvPr>
            <p:ph type="body" sz="quarter" idx="12"/>
          </p:nvPr>
        </p:nvSpPr>
        <p:spPr>
          <a:xfrm>
            <a:off x="404446" y="1765299"/>
            <a:ext cx="11431954" cy="4823069"/>
          </a:xfrm>
        </p:spPr>
        <p:txBody>
          <a:bodyPr/>
          <a:lstStyle/>
          <a:p>
            <a:r>
              <a:rPr lang="cs-CZ" dirty="0"/>
              <a:t>Please </a:t>
            </a:r>
            <a:r>
              <a:rPr lang="en-GB" dirty="0"/>
              <a:t>report</a:t>
            </a:r>
            <a:r>
              <a:rPr lang="cs-CZ" dirty="0"/>
              <a:t> in few words the discussions/ conclusions</a:t>
            </a:r>
            <a:r>
              <a:rPr lang="en-GB" dirty="0"/>
              <a:t> from </a:t>
            </a:r>
            <a:r>
              <a:rPr lang="cs-CZ" dirty="0"/>
              <a:t>your</a:t>
            </a:r>
            <a:r>
              <a:rPr lang="en-GB" dirty="0"/>
              <a:t> technical meeting.</a:t>
            </a:r>
          </a:p>
          <a:p>
            <a:pPr marL="0" indent="0">
              <a:buNone/>
            </a:pPr>
            <a:endParaRPr lang="en-GB" dirty="0"/>
          </a:p>
          <a:p>
            <a:pPr lvl="1"/>
            <a:r>
              <a:rPr lang="en-GB" sz="2400" dirty="0"/>
              <a:t> Governance structure: proposal and action plan was approved</a:t>
            </a:r>
          </a:p>
          <a:p>
            <a:pPr marL="457200" lvl="1" indent="0">
              <a:buNone/>
            </a:pPr>
            <a:r>
              <a:rPr lang="en-GB" sz="2400" dirty="0"/>
              <a:t>		</a:t>
            </a:r>
            <a:r>
              <a:rPr lang="en-GB" sz="2400" dirty="0">
                <a:sym typeface="Wingdings" panose="05000000000000000000" pitchFamily="2" charset="2"/>
              </a:rPr>
              <a:t> should be finalized by march 2020</a:t>
            </a:r>
          </a:p>
          <a:p>
            <a:pPr marL="457200" lvl="1" indent="0">
              <a:buNone/>
            </a:pPr>
            <a:endParaRPr lang="en-GB" sz="2400" dirty="0">
              <a:sym typeface="Wingdings" panose="05000000000000000000" pitchFamily="2" charset="2"/>
            </a:endParaRPr>
          </a:p>
          <a:p>
            <a:pPr marL="457200" lvl="1" indent="0">
              <a:buNone/>
            </a:pPr>
            <a:endParaRPr lang="en-GB" sz="2400" dirty="0">
              <a:sym typeface="Wingdings" panose="05000000000000000000" pitchFamily="2" charset="2"/>
            </a:endParaRPr>
          </a:p>
          <a:p>
            <a:pPr lvl="1">
              <a:buFont typeface="Arial" panose="020B0604020202020204" pitchFamily="34" charset="0"/>
              <a:buChar char="•"/>
            </a:pPr>
            <a:r>
              <a:rPr lang="en-GB" sz="2400" dirty="0">
                <a:sym typeface="Wingdings" panose="05000000000000000000" pitchFamily="2" charset="2"/>
              </a:rPr>
              <a:t> Scoping note will be updated with focus on competencies/projects</a:t>
            </a:r>
          </a:p>
          <a:p>
            <a:pPr marL="1371600" lvl="3" indent="0">
              <a:buNone/>
            </a:pPr>
            <a:r>
              <a:rPr lang="en-GB" sz="2400" dirty="0">
                <a:sym typeface="Wingdings" panose="05000000000000000000" pitchFamily="2" charset="2"/>
              </a:rPr>
              <a:t>	 gap identification – new partners</a:t>
            </a:r>
          </a:p>
          <a:p>
            <a:pPr marL="1371600" lvl="3" indent="0">
              <a:buNone/>
            </a:pPr>
            <a:endParaRPr lang="en-GB" sz="2400" dirty="0">
              <a:highlight>
                <a:srgbClr val="FFFF00"/>
              </a:highlight>
              <a:sym typeface="Wingdings" panose="05000000000000000000" pitchFamily="2" charset="2"/>
            </a:endParaRPr>
          </a:p>
          <a:p>
            <a:pPr marL="1371600" lvl="3" indent="0">
              <a:buNone/>
            </a:pPr>
            <a:endParaRPr lang="en-GB" sz="2400" dirty="0">
              <a:highlight>
                <a:srgbClr val="FFFF00"/>
              </a:highlight>
              <a:sym typeface="Wingdings" panose="05000000000000000000" pitchFamily="2" charset="2"/>
            </a:endParaRPr>
          </a:p>
        </p:txBody>
      </p:sp>
    </p:spTree>
    <p:extLst>
      <p:ext uri="{BB962C8B-B14F-4D97-AF65-F5344CB8AC3E}">
        <p14:creationId xmlns:p14="http://schemas.microsoft.com/office/powerpoint/2010/main" val="97420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64893" y="1765299"/>
            <a:ext cx="12027108" cy="4230767"/>
          </a:xfrm>
        </p:spPr>
        <p:txBody>
          <a:bodyPr/>
          <a:lstStyle/>
          <a:p>
            <a:pPr marL="0" indent="0">
              <a:buNone/>
            </a:pPr>
            <a:endParaRPr lang="en-GB" sz="1200" dirty="0"/>
          </a:p>
          <a:p>
            <a:pPr marL="457200" lvl="1" indent="0">
              <a:buNone/>
            </a:pPr>
            <a:r>
              <a:rPr lang="en-GB" sz="2400" dirty="0"/>
              <a:t>Regarding possibilities to concretely work together : o</a:t>
            </a:r>
            <a:r>
              <a:rPr lang="en-GB" sz="2400" dirty="0">
                <a:sym typeface="Wingdings" panose="05000000000000000000" pitchFamily="2" charset="2"/>
              </a:rPr>
              <a:t>verview potential calls for the Partnership</a:t>
            </a:r>
            <a:r>
              <a:rPr lang="en-GB" sz="2400" dirty="0"/>
              <a:t>:</a:t>
            </a:r>
          </a:p>
          <a:p>
            <a:pPr marL="0" indent="0">
              <a:buNone/>
            </a:pPr>
            <a:r>
              <a:rPr lang="en-GB" sz="2400" dirty="0"/>
              <a:t>	</a:t>
            </a:r>
            <a:r>
              <a:rPr lang="en-GB" sz="2400" dirty="0">
                <a:sym typeface="Wingdings" panose="05000000000000000000" pitchFamily="2" charset="2"/>
              </a:rPr>
              <a:t> Re-deposit </a:t>
            </a:r>
            <a:r>
              <a:rPr lang="en-GB" sz="2400" dirty="0" err="1">
                <a:sym typeface="Wingdings" panose="05000000000000000000" pitchFamily="2" charset="2"/>
              </a:rPr>
              <a:t>Innosup</a:t>
            </a:r>
            <a:r>
              <a:rPr lang="en-GB" sz="2400" dirty="0">
                <a:sym typeface="Wingdings" panose="05000000000000000000" pitchFamily="2" charset="2"/>
              </a:rPr>
              <a:t> </a:t>
            </a:r>
            <a:r>
              <a:rPr lang="en-GB" sz="2000" dirty="0">
                <a:sym typeface="Wingdings" panose="05000000000000000000" pitchFamily="2" charset="2"/>
              </a:rPr>
              <a:t>(April</a:t>
            </a:r>
            <a:r>
              <a:rPr lang="en-GB" sz="1600" i="1" dirty="0">
                <a:sym typeface="Wingdings" panose="05000000000000000000" pitchFamily="2" charset="2"/>
              </a:rPr>
              <a:t> </a:t>
            </a:r>
            <a:r>
              <a:rPr lang="en-GB" sz="2000" dirty="0">
                <a:sym typeface="Wingdings" panose="05000000000000000000" pitchFamily="2" charset="2"/>
              </a:rPr>
              <a:t>2020)</a:t>
            </a:r>
            <a:endParaRPr lang="en-GB" sz="2000" dirty="0"/>
          </a:p>
          <a:p>
            <a:pPr marL="0" indent="0">
              <a:buNone/>
            </a:pPr>
            <a:r>
              <a:rPr lang="en-GB" sz="2400" dirty="0"/>
              <a:t>	</a:t>
            </a:r>
            <a:r>
              <a:rPr lang="en-GB" sz="2400" dirty="0">
                <a:sym typeface="Wingdings" panose="05000000000000000000" pitchFamily="2" charset="2"/>
              </a:rPr>
              <a:t> </a:t>
            </a:r>
            <a:r>
              <a:rPr lang="en-GB" sz="2400" dirty="0"/>
              <a:t>BBI : regular/strong synergies for partners in our Partnership</a:t>
            </a:r>
          </a:p>
          <a:p>
            <a:pPr marL="0" indent="0">
              <a:buNone/>
            </a:pPr>
            <a:r>
              <a:rPr lang="en-GB" sz="2400" dirty="0"/>
              <a:t>	</a:t>
            </a:r>
            <a:r>
              <a:rPr lang="en-GB" sz="2400" dirty="0">
                <a:sym typeface="Wingdings" panose="05000000000000000000" pitchFamily="2" charset="2"/>
              </a:rPr>
              <a:t> Seek into the </a:t>
            </a:r>
            <a:r>
              <a:rPr lang="en-GB" sz="2400" dirty="0"/>
              <a:t>Horizon Europe Program</a:t>
            </a:r>
          </a:p>
          <a:p>
            <a:pPr marL="0" indent="0">
              <a:buNone/>
            </a:pPr>
            <a:r>
              <a:rPr lang="en-GB" sz="2400" dirty="0"/>
              <a:t>	</a:t>
            </a:r>
            <a:r>
              <a:rPr lang="en-GB" sz="2400" dirty="0">
                <a:sym typeface="Wingdings" panose="05000000000000000000" pitchFamily="2" charset="2"/>
              </a:rPr>
              <a:t> European Innovation Council</a:t>
            </a:r>
          </a:p>
          <a:p>
            <a:pPr marL="0" indent="0">
              <a:buNone/>
            </a:pPr>
            <a:r>
              <a:rPr lang="en-GB" sz="2400" dirty="0">
                <a:sym typeface="Wingdings" panose="05000000000000000000" pitchFamily="2" charset="2"/>
              </a:rPr>
              <a:t>	 Send regular intention to deposit/interest for specific calls to all 	    partners of the partnership </a:t>
            </a:r>
            <a:endParaRPr lang="en-GB" sz="2400" dirty="0"/>
          </a:p>
          <a:p>
            <a:pPr marL="0" indent="0">
              <a:buNone/>
            </a:pPr>
            <a:r>
              <a:rPr lang="en-GB" sz="2400" dirty="0"/>
              <a:t>	</a:t>
            </a:r>
            <a:r>
              <a:rPr lang="en-GB" sz="2400" dirty="0">
                <a:sym typeface="Wingdings" panose="05000000000000000000" pitchFamily="2" charset="2"/>
              </a:rPr>
              <a:t> Other?</a:t>
            </a:r>
            <a:endParaRPr lang="en-GB" sz="2400" dirty="0"/>
          </a:p>
        </p:txBody>
      </p:sp>
      <p:sp>
        <p:nvSpPr>
          <p:cNvPr id="8" name="Text Placeholder 1">
            <a:extLst>
              <a:ext uri="{FF2B5EF4-FFF2-40B4-BE49-F238E27FC236}">
                <a16:creationId xmlns:a16="http://schemas.microsoft.com/office/drawing/2014/main" id="{0E8A2A06-D04A-46F1-A130-B9964D60C7C0}"/>
              </a:ext>
            </a:extLst>
          </p:cNvPr>
          <p:cNvSpPr>
            <a:spLocks noGrp="1"/>
          </p:cNvSpPr>
          <p:nvPr>
            <p:ph type="body" sz="quarter" idx="11"/>
          </p:nvPr>
        </p:nvSpPr>
        <p:spPr>
          <a:xfrm>
            <a:off x="939800" y="445746"/>
            <a:ext cx="10896600" cy="993310"/>
          </a:xfrm>
        </p:spPr>
        <p:txBody>
          <a:bodyPr/>
          <a:lstStyle/>
          <a:p>
            <a:pPr algn="ctr"/>
            <a:r>
              <a:rPr lang="en-GB" dirty="0"/>
              <a:t>Future plans</a:t>
            </a:r>
          </a:p>
          <a:p>
            <a:endParaRPr lang="en-GB" dirty="0"/>
          </a:p>
        </p:txBody>
      </p:sp>
    </p:spTree>
    <p:extLst>
      <p:ext uri="{BB962C8B-B14F-4D97-AF65-F5344CB8AC3E}">
        <p14:creationId xmlns:p14="http://schemas.microsoft.com/office/powerpoint/2010/main" val="268040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GB" dirty="0"/>
              <a:t>Future plans</a:t>
            </a:r>
          </a:p>
          <a:p>
            <a:endParaRPr lang="en-GB" dirty="0"/>
          </a:p>
        </p:txBody>
      </p:sp>
      <p:sp>
        <p:nvSpPr>
          <p:cNvPr id="3" name="Text Placeholder 2"/>
          <p:cNvSpPr>
            <a:spLocks noGrp="1"/>
          </p:cNvSpPr>
          <p:nvPr>
            <p:ph type="body" sz="quarter" idx="12"/>
          </p:nvPr>
        </p:nvSpPr>
        <p:spPr>
          <a:xfrm>
            <a:off x="254544" y="1624663"/>
            <a:ext cx="11937456" cy="4215775"/>
          </a:xfrm>
        </p:spPr>
        <p:txBody>
          <a:bodyPr/>
          <a:lstStyle/>
          <a:p>
            <a:pPr marL="457200" lvl="1" indent="0">
              <a:buNone/>
            </a:pPr>
            <a:endParaRPr lang="cs-CZ" dirty="0"/>
          </a:p>
          <a:p>
            <a:pPr marL="0" indent="0">
              <a:buNone/>
            </a:pPr>
            <a:r>
              <a:rPr lang="cs-CZ" sz="2600" i="1" dirty="0"/>
              <a:t>What </a:t>
            </a:r>
            <a:r>
              <a:rPr lang="en-GB" sz="2600" i="1" dirty="0"/>
              <a:t>support is needed and is currently lacking</a:t>
            </a:r>
            <a:r>
              <a:rPr lang="cs-CZ" sz="2600" i="1" dirty="0"/>
              <a:t>?</a:t>
            </a:r>
            <a:endParaRPr lang="fr-BE" sz="2600" i="1" dirty="0"/>
          </a:p>
          <a:p>
            <a:pPr marL="0" indent="0">
              <a:buNone/>
            </a:pPr>
            <a:endParaRPr lang="fr-BE" sz="2600" b="1" i="1" dirty="0"/>
          </a:p>
          <a:p>
            <a:pPr>
              <a:buFont typeface="Wingdings" panose="05000000000000000000" pitchFamily="2" charset="2"/>
              <a:buChar char="ü"/>
            </a:pPr>
            <a:r>
              <a:rPr lang="fr-BE" sz="2400" dirty="0"/>
              <a:t> Financial instruments for </a:t>
            </a:r>
            <a:r>
              <a:rPr lang="fr-BE" sz="2400" dirty="0" err="1"/>
              <a:t>co-development</a:t>
            </a:r>
            <a:r>
              <a:rPr lang="fr-BE" sz="2400" dirty="0"/>
              <a:t>/</a:t>
            </a:r>
            <a:r>
              <a:rPr lang="fr-BE" sz="2400" dirty="0" err="1"/>
              <a:t>co-investment</a:t>
            </a:r>
            <a:r>
              <a:rPr lang="fr-BE" sz="2400" dirty="0"/>
              <a:t> </a:t>
            </a:r>
            <a:r>
              <a:rPr lang="fr-BE" sz="2400" dirty="0" err="1"/>
              <a:t>projects</a:t>
            </a:r>
            <a:endParaRPr lang="fr-BE" sz="2400" dirty="0"/>
          </a:p>
          <a:p>
            <a:pPr marL="0" indent="0">
              <a:buNone/>
            </a:pPr>
            <a:endParaRPr lang="fr-BE" sz="2400" dirty="0"/>
          </a:p>
          <a:p>
            <a:pPr>
              <a:buFont typeface="Wingdings" panose="05000000000000000000" pitchFamily="2" charset="2"/>
              <a:buChar char="ü"/>
            </a:pPr>
            <a:r>
              <a:rPr lang="fr-BE" sz="2400" dirty="0"/>
              <a:t> More </a:t>
            </a:r>
            <a:r>
              <a:rPr lang="fr-BE" sz="2400" dirty="0" err="1"/>
              <a:t>regular</a:t>
            </a:r>
            <a:r>
              <a:rPr lang="fr-BE" sz="2400" dirty="0"/>
              <a:t> </a:t>
            </a:r>
            <a:r>
              <a:rPr lang="fr-BE" sz="2400" dirty="0" err="1"/>
              <a:t>communicationnal</a:t>
            </a:r>
            <a:r>
              <a:rPr lang="fr-BE" sz="2400" dirty="0"/>
              <a:t> support: updates </a:t>
            </a:r>
            <a:r>
              <a:rPr lang="fr-BE" sz="2400" dirty="0" err="1"/>
              <a:t>website</a:t>
            </a:r>
            <a:r>
              <a:rPr lang="fr-BE" sz="2400" dirty="0"/>
              <a:t>, </a:t>
            </a:r>
            <a:r>
              <a:rPr lang="fr-BE" sz="2400" dirty="0" err="1"/>
              <a:t>visibility</a:t>
            </a:r>
            <a:r>
              <a:rPr lang="fr-BE" sz="2400" dirty="0"/>
              <a:t>, </a:t>
            </a:r>
            <a:r>
              <a:rPr lang="fr-BE" sz="2400" dirty="0" err="1"/>
              <a:t>branding</a:t>
            </a:r>
            <a:r>
              <a:rPr lang="fr-BE" sz="2400" dirty="0"/>
              <a:t> etc. Crucial to </a:t>
            </a:r>
            <a:r>
              <a:rPr lang="fr-BE" sz="2400" dirty="0" err="1"/>
              <a:t>inform</a:t>
            </a:r>
            <a:r>
              <a:rPr lang="fr-BE" sz="2400" dirty="0"/>
              <a:t> </a:t>
            </a:r>
            <a:r>
              <a:rPr lang="fr-BE" sz="2400" dirty="0" err="1"/>
              <a:t>our</a:t>
            </a:r>
            <a:r>
              <a:rPr lang="fr-BE" sz="2400" dirty="0"/>
              <a:t> </a:t>
            </a:r>
            <a:r>
              <a:rPr lang="fr-BE" sz="2400" dirty="0" err="1"/>
              <a:t>regional</a:t>
            </a:r>
            <a:r>
              <a:rPr lang="fr-BE" sz="2400" dirty="0"/>
              <a:t> </a:t>
            </a:r>
            <a:r>
              <a:rPr lang="fr-BE" sz="2400" dirty="0" err="1"/>
              <a:t>autorithies</a:t>
            </a:r>
            <a:r>
              <a:rPr lang="fr-BE" sz="2400" dirty="0"/>
              <a:t> </a:t>
            </a:r>
          </a:p>
          <a:p>
            <a:pPr marL="0" indent="0">
              <a:buNone/>
            </a:pPr>
            <a:endParaRPr lang="fr-BE" sz="2400" dirty="0"/>
          </a:p>
          <a:p>
            <a:pPr>
              <a:buFont typeface="Wingdings" panose="05000000000000000000" pitchFamily="2" charset="2"/>
              <a:buChar char="ü"/>
            </a:pPr>
            <a:r>
              <a:rPr lang="fr-BE" sz="2400" dirty="0"/>
              <a:t> </a:t>
            </a:r>
            <a:r>
              <a:rPr lang="fr-BE" sz="2400" dirty="0" err="1"/>
              <a:t>Strenghten</a:t>
            </a:r>
            <a:r>
              <a:rPr lang="fr-BE" sz="2400" dirty="0"/>
              <a:t> interaction </a:t>
            </a:r>
            <a:r>
              <a:rPr lang="fr-BE" sz="2400" dirty="0" err="1"/>
              <a:t>between</a:t>
            </a:r>
            <a:r>
              <a:rPr lang="fr-BE" sz="2400" dirty="0"/>
              <a:t> the partnership and the </a:t>
            </a:r>
            <a:r>
              <a:rPr lang="fr-BE" sz="2400" dirty="0" err="1"/>
              <a:t>DG’s</a:t>
            </a:r>
            <a:r>
              <a:rPr lang="fr-BE" sz="2400" dirty="0"/>
              <a:t> </a:t>
            </a:r>
            <a:r>
              <a:rPr lang="fr-BE" sz="2400" dirty="0" err="1"/>
              <a:t>involved</a:t>
            </a:r>
            <a:r>
              <a:rPr lang="fr-BE" sz="2400" dirty="0"/>
              <a:t> and </a:t>
            </a:r>
            <a:r>
              <a:rPr lang="fr-BE" sz="2400" dirty="0" err="1"/>
              <a:t>stimulate</a:t>
            </a:r>
            <a:r>
              <a:rPr lang="fr-BE" sz="2400" dirty="0"/>
              <a:t> </a:t>
            </a:r>
            <a:r>
              <a:rPr lang="fr-BE" sz="2400" dirty="0" err="1"/>
              <a:t>regular</a:t>
            </a:r>
            <a:r>
              <a:rPr lang="fr-BE" sz="2400" dirty="0"/>
              <a:t> contacts </a:t>
            </a:r>
            <a:r>
              <a:rPr lang="fr-BE" sz="2400" dirty="0" err="1"/>
              <a:t>between</a:t>
            </a:r>
            <a:r>
              <a:rPr lang="fr-BE" sz="2400" dirty="0"/>
              <a:t> the 3 platforms</a:t>
            </a:r>
            <a:endParaRPr lang="en-GB" sz="2400" dirty="0"/>
          </a:p>
        </p:txBody>
      </p:sp>
    </p:spTree>
    <p:extLst>
      <p:ext uri="{BB962C8B-B14F-4D97-AF65-F5344CB8AC3E}">
        <p14:creationId xmlns:p14="http://schemas.microsoft.com/office/powerpoint/2010/main" val="175806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67437" y="4270645"/>
            <a:ext cx="8485095" cy="1292662"/>
          </a:xfrm>
          <a:prstGeom prst="rect">
            <a:avLst/>
          </a:prstGeom>
          <a:noFill/>
        </p:spPr>
        <p:txBody>
          <a:bodyPr wrap="square" lIns="91356" tIns="0" rIns="91356" bIns="0" rtlCol="0">
            <a:spAutoFit/>
          </a:bodyPr>
          <a:lstStyle/>
          <a:p>
            <a:pPr algn="ctr"/>
            <a:r>
              <a:rPr lang="fr-BE" sz="2800" dirty="0">
                <a:solidFill>
                  <a:srgbClr val="093B37"/>
                </a:solidFill>
                <a:latin typeface="Verdana" panose="020B0604030504040204" pitchFamily="34" charset="0"/>
                <a:ea typeface="Verdana" panose="020B0604030504040204" pitchFamily="34" charset="0"/>
                <a:cs typeface="Verdana" panose="020B0604030504040204" pitchFamily="34" charset="0"/>
              </a:rPr>
              <a:t>Sophie BOUREZ</a:t>
            </a:r>
          </a:p>
          <a:p>
            <a:pPr algn="ctr"/>
            <a:r>
              <a:rPr lang="fr-BE" sz="2800" b="1" dirty="0">
                <a:solidFill>
                  <a:srgbClr val="093B37"/>
                </a:solidFill>
                <a:latin typeface="Verdana" panose="020B0604030504040204" pitchFamily="34" charset="0"/>
                <a:ea typeface="Verdana" panose="020B0604030504040204" pitchFamily="34" charset="0"/>
                <a:cs typeface="Verdana" panose="020B0604030504040204" pitchFamily="34" charset="0"/>
              </a:rPr>
              <a:t>R&amp;D Manager</a:t>
            </a:r>
          </a:p>
          <a:p>
            <a:pPr algn="ctr"/>
            <a:r>
              <a:rPr lang="fr-BE" sz="2800" dirty="0">
                <a:solidFill>
                  <a:srgbClr val="093B37"/>
                </a:solidFill>
                <a:latin typeface="Verdana" panose="020B0604030504040204" pitchFamily="34" charset="0"/>
                <a:ea typeface="Verdana" panose="020B0604030504040204" pitchFamily="34" charset="0"/>
                <a:cs typeface="Verdana" panose="020B0604030504040204" pitchFamily="34" charset="0"/>
              </a:rPr>
              <a:t>sophie.bourez@wagralim.be</a:t>
            </a:r>
            <a:endParaRPr lang="en-GB" sz="3600" dirty="0">
              <a:solidFill>
                <a:srgbClr val="093B37"/>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10"/>
          </p:nvPr>
        </p:nvSpPr>
        <p:spPr/>
        <p:txBody>
          <a:bodyPr/>
          <a:lstStyle/>
          <a:p>
            <a:r>
              <a:rPr lang="en-GB" sz="8000" dirty="0"/>
              <a:t>Thank you!</a:t>
            </a:r>
          </a:p>
        </p:txBody>
      </p:sp>
      <p:grpSp>
        <p:nvGrpSpPr>
          <p:cNvPr id="2" name="Groupe 1">
            <a:extLst>
              <a:ext uri="{FF2B5EF4-FFF2-40B4-BE49-F238E27FC236}">
                <a16:creationId xmlns:a16="http://schemas.microsoft.com/office/drawing/2014/main" id="{B6208448-3669-4688-9170-E73AA5C808DB}"/>
              </a:ext>
            </a:extLst>
          </p:cNvPr>
          <p:cNvGrpSpPr/>
          <p:nvPr/>
        </p:nvGrpSpPr>
        <p:grpSpPr>
          <a:xfrm>
            <a:off x="0" y="304980"/>
            <a:ext cx="12192000" cy="1317326"/>
            <a:chOff x="0" y="304980"/>
            <a:chExt cx="12192000" cy="1317326"/>
          </a:xfrm>
        </p:grpSpPr>
        <p:sp>
          <p:nvSpPr>
            <p:cNvPr id="27" name="Rectangle 26">
              <a:extLst>
                <a:ext uri="{FF2B5EF4-FFF2-40B4-BE49-F238E27FC236}">
                  <a16:creationId xmlns:a16="http://schemas.microsoft.com/office/drawing/2014/main" id="{F9186D53-9780-47BA-BF96-5DF0B4BABE57}"/>
                </a:ext>
              </a:extLst>
            </p:cNvPr>
            <p:cNvSpPr/>
            <p:nvPr/>
          </p:nvSpPr>
          <p:spPr>
            <a:xfrm>
              <a:off x="0" y="304980"/>
              <a:ext cx="12192000" cy="131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a:extLst>
                <a:ext uri="{FF2B5EF4-FFF2-40B4-BE49-F238E27FC236}">
                  <a16:creationId xmlns:a16="http://schemas.microsoft.com/office/drawing/2014/main" id="{CEDCA523-4F80-46AE-9BAB-48ACD195F115}"/>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2177" y="898146"/>
              <a:ext cx="1801303" cy="724160"/>
            </a:xfrm>
            <a:prstGeom prst="rect">
              <a:avLst/>
            </a:prstGeom>
            <a:noFill/>
            <a:ln>
              <a:noFill/>
            </a:ln>
          </p:spPr>
        </p:pic>
        <p:pic>
          <p:nvPicPr>
            <p:cNvPr id="29" name="Image 28" descr="Flanders' FOOD">
              <a:extLst>
                <a:ext uri="{FF2B5EF4-FFF2-40B4-BE49-F238E27FC236}">
                  <a16:creationId xmlns:a16="http://schemas.microsoft.com/office/drawing/2014/main" id="{AFB89080-68EF-43C1-B4B1-2298296C871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87956" y="1047743"/>
              <a:ext cx="806335" cy="499597"/>
            </a:xfrm>
            <a:prstGeom prst="rect">
              <a:avLst/>
            </a:prstGeom>
            <a:noFill/>
            <a:ln>
              <a:noFill/>
            </a:ln>
          </p:spPr>
        </p:pic>
        <p:pic>
          <p:nvPicPr>
            <p:cNvPr id="30" name="Image 29" descr="RÃ©sultat de recherche d'images pour &quot;asincar logo&quot;">
              <a:extLst>
                <a:ext uri="{FF2B5EF4-FFF2-40B4-BE49-F238E27FC236}">
                  <a16:creationId xmlns:a16="http://schemas.microsoft.com/office/drawing/2014/main" id="{25AC4CDB-36D0-4329-A53A-A01B072273B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90343" y="363356"/>
              <a:ext cx="1040101" cy="643758"/>
            </a:xfrm>
            <a:prstGeom prst="rect">
              <a:avLst/>
            </a:prstGeom>
            <a:noFill/>
            <a:ln>
              <a:noFill/>
            </a:ln>
          </p:spPr>
        </p:pic>
        <p:pic>
          <p:nvPicPr>
            <p:cNvPr id="31" name="Image 30" descr="RÃ©sultat de recherche d'images pour &quot;aster cluster spain&quot;">
              <a:extLst>
                <a:ext uri="{FF2B5EF4-FFF2-40B4-BE49-F238E27FC236}">
                  <a16:creationId xmlns:a16="http://schemas.microsoft.com/office/drawing/2014/main" id="{06F12407-3A0E-4784-B150-C31ABE931AEA}"/>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72438" y="307193"/>
              <a:ext cx="1276225" cy="724160"/>
            </a:xfrm>
            <a:prstGeom prst="rect">
              <a:avLst/>
            </a:prstGeom>
            <a:noFill/>
            <a:ln>
              <a:noFill/>
            </a:ln>
          </p:spPr>
        </p:pic>
        <p:pic>
          <p:nvPicPr>
            <p:cNvPr id="32" name="Image 31" descr="CLUSTER FOOD+i">
              <a:extLst>
                <a:ext uri="{FF2B5EF4-FFF2-40B4-BE49-F238E27FC236}">
                  <a16:creationId xmlns:a16="http://schemas.microsoft.com/office/drawing/2014/main" id="{B7C19DBF-E0B5-4EA8-96BB-23ACA8289F3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913471" y="385232"/>
              <a:ext cx="617287" cy="625644"/>
            </a:xfrm>
            <a:prstGeom prst="rect">
              <a:avLst/>
            </a:prstGeom>
            <a:noFill/>
            <a:ln>
              <a:noFill/>
            </a:ln>
          </p:spPr>
        </p:pic>
        <p:pic>
          <p:nvPicPr>
            <p:cNvPr id="33" name="Image 32" descr="RÃ©sultat de recherche d'images pour &quot;danish food cluster central denmark logo&quot;">
              <a:extLst>
                <a:ext uri="{FF2B5EF4-FFF2-40B4-BE49-F238E27FC236}">
                  <a16:creationId xmlns:a16="http://schemas.microsoft.com/office/drawing/2014/main" id="{DFACE79E-9E12-48E4-BE07-22648E267D95}"/>
                </a:ext>
              </a:extLst>
            </p:cNvPr>
            <p:cNvPicPr/>
            <p:nvPr/>
          </p:nvPicPr>
          <p:blipFill rotWithShape="1">
            <a:blip r:embed="rId8" cstate="email">
              <a:extLst>
                <a:ext uri="{28A0092B-C50C-407E-A947-70E740481C1C}">
                  <a14:useLocalDpi xmlns:a14="http://schemas.microsoft.com/office/drawing/2010/main" val="0"/>
                </a:ext>
              </a:extLst>
            </a:blip>
            <a:srcRect t="11719" r="778"/>
            <a:stretch/>
          </p:blipFill>
          <p:spPr bwMode="auto">
            <a:xfrm>
              <a:off x="11449051" y="348366"/>
              <a:ext cx="656207" cy="699377"/>
            </a:xfrm>
            <a:prstGeom prst="rect">
              <a:avLst/>
            </a:prstGeom>
            <a:noFill/>
            <a:ln>
              <a:noFill/>
            </a:ln>
            <a:extLst>
              <a:ext uri="{53640926-AAD7-44D8-BBD7-CCE9431645EC}">
                <a14:shadowObscured xmlns:a14="http://schemas.microsoft.com/office/drawing/2010/main"/>
              </a:ext>
            </a:extLst>
          </p:spPr>
        </p:pic>
        <p:pic>
          <p:nvPicPr>
            <p:cNvPr id="34" name="Image 33" descr="Une image contenant clipart&#10;&#10;Description générée automatiquement">
              <a:extLst>
                <a:ext uri="{FF2B5EF4-FFF2-40B4-BE49-F238E27FC236}">
                  <a16:creationId xmlns:a16="http://schemas.microsoft.com/office/drawing/2014/main" id="{E74FD9FF-47FB-48D6-966C-D27BC8D53180}"/>
                </a:ext>
              </a:extLst>
            </p:cNvPr>
            <p:cNvPicPr/>
            <p:nvPr/>
          </p:nvPicPr>
          <p:blipFill>
            <a:blip r:embed="rId9"/>
            <a:stretch>
              <a:fillRect/>
            </a:stretch>
          </p:blipFill>
          <p:spPr>
            <a:xfrm>
              <a:off x="8070011" y="428234"/>
              <a:ext cx="1366166" cy="307098"/>
            </a:xfrm>
            <a:prstGeom prst="rect">
              <a:avLst/>
            </a:prstGeom>
          </p:spPr>
        </p:pic>
        <p:pic>
          <p:nvPicPr>
            <p:cNvPr id="35" name="Image 34">
              <a:extLst>
                <a:ext uri="{FF2B5EF4-FFF2-40B4-BE49-F238E27FC236}">
                  <a16:creationId xmlns:a16="http://schemas.microsoft.com/office/drawing/2014/main" id="{B5526880-035C-45F4-92AA-232062EDDBEA}"/>
                </a:ext>
              </a:extLst>
            </p:cNvPr>
            <p:cNvPicPr/>
            <p:nvPr/>
          </p:nvPicPr>
          <p:blipFill rotWithShape="1">
            <a:blip r:embed="rId10">
              <a:extLst>
                <a:ext uri="{28A0092B-C50C-407E-A947-70E740481C1C}">
                  <a14:useLocalDpi xmlns:a14="http://schemas.microsoft.com/office/drawing/2010/main" val="0"/>
                </a:ext>
              </a:extLst>
            </a:blip>
            <a:srcRect l="3091" r="7256"/>
            <a:stretch/>
          </p:blipFill>
          <p:spPr>
            <a:xfrm>
              <a:off x="6772124" y="393437"/>
              <a:ext cx="656207" cy="408622"/>
            </a:xfrm>
            <a:prstGeom prst="rect">
              <a:avLst/>
            </a:prstGeom>
            <a:solidFill>
              <a:schemeClr val="bg1"/>
            </a:solidFill>
            <a:ln w="19050">
              <a:solidFill>
                <a:schemeClr val="bg1"/>
              </a:solidFill>
            </a:ln>
          </p:spPr>
        </p:pic>
        <p:pic>
          <p:nvPicPr>
            <p:cNvPr id="36" name="Image 35" descr="RÃ©sultat de recherche d'images pour &quot;clusaga logo&quot;">
              <a:extLst>
                <a:ext uri="{FF2B5EF4-FFF2-40B4-BE49-F238E27FC236}">
                  <a16:creationId xmlns:a16="http://schemas.microsoft.com/office/drawing/2014/main" id="{57B731D2-9785-4729-9CBA-08AAF80C156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56104" y="449344"/>
              <a:ext cx="1115687" cy="497420"/>
            </a:xfrm>
            <a:prstGeom prst="rect">
              <a:avLst/>
            </a:prstGeom>
            <a:noFill/>
            <a:ln>
              <a:noFill/>
            </a:ln>
          </p:spPr>
        </p:pic>
        <p:pic>
          <p:nvPicPr>
            <p:cNvPr id="37" name="Image 36" descr="Une image contenant périphérique, dessin, pièce&#10;&#10;Description générée automatiquement">
              <a:extLst>
                <a:ext uri="{FF2B5EF4-FFF2-40B4-BE49-F238E27FC236}">
                  <a16:creationId xmlns:a16="http://schemas.microsoft.com/office/drawing/2014/main" id="{653F29E7-75B3-4B2E-A186-155E19F9C171}"/>
                </a:ext>
              </a:extLst>
            </p:cNvPr>
            <p:cNvPicPr>
              <a:picLocks noChangeAspect="1"/>
            </p:cNvPicPr>
            <p:nvPr/>
          </p:nvPicPr>
          <p:blipFill>
            <a:blip r:embed="rId12"/>
            <a:stretch>
              <a:fillRect/>
            </a:stretch>
          </p:blipFill>
          <p:spPr>
            <a:xfrm>
              <a:off x="10077857" y="382461"/>
              <a:ext cx="729516" cy="724160"/>
            </a:xfrm>
            <a:prstGeom prst="rect">
              <a:avLst/>
            </a:prstGeom>
          </p:spPr>
        </p:pic>
      </p:grpSp>
    </p:spTree>
    <p:extLst>
      <p:ext uri="{BB962C8B-B14F-4D97-AF65-F5344CB8AC3E}">
        <p14:creationId xmlns:p14="http://schemas.microsoft.com/office/powerpoint/2010/main" val="3671701776"/>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1_Flanders' FOOD 3.0 - PPT Template Light">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noFill/>
      </a:spPr>
      <a:bodyPr wrap="square" rtlCol="0">
        <a:spAutoFit/>
      </a:bodyPr>
      <a:lstStyle>
        <a:defPPr algn="r">
          <a:defRPr sz="8800" dirty="0" err="1" smtClean="0">
            <a:solidFill>
              <a:srgbClr val="4C7235"/>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52AAB0D6-3C1C-4977-87FA-7F403556E4C9}"/>
    </a:ext>
  </a:extLst>
</a:theme>
</file>

<file path=ppt/theme/theme3.xml><?xml version="1.0" encoding="utf-8"?>
<a:theme xmlns:a="http://schemas.openxmlformats.org/drawingml/2006/main" name="1a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bodyPr/>
      <a:lstStyle>
        <a:defPPr marL="342900" indent="-342900">
          <a:buClr>
            <a:schemeClr val="accent2"/>
          </a:buClr>
          <a:buSzPct val="110000"/>
          <a:buFont typeface="Arial Narrow" panose="020B0606020202030204" pitchFamily="34" charset="0"/>
          <a:buChar char="■"/>
          <a:defRPr sz="2800" dirty="0" err="1" smtClean="0">
            <a:solidFill>
              <a:schemeClr val="accent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976EC9A9-C957-426C-9EC7-6AAC7A72E181}"/>
    </a:ext>
  </a:extLst>
</a:theme>
</file>

<file path=ppt/theme/theme4.xml><?xml version="1.0" encoding="utf-8"?>
<a:theme xmlns:a="http://schemas.openxmlformats.org/drawingml/2006/main" name="2_Flanders' FOOD 3.0 - PPT Template Light">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noFill/>
      </a:spPr>
      <a:bodyPr wrap="square" rtlCol="0">
        <a:spAutoFit/>
      </a:bodyPr>
      <a:lstStyle>
        <a:defPPr algn="r">
          <a:defRPr sz="8800" dirty="0" err="1" smtClean="0">
            <a:solidFill>
              <a:srgbClr val="4C7235"/>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52AAB0D6-3C1C-4977-87FA-7F403556E4C9}"/>
    </a:ext>
  </a:extLst>
</a:theme>
</file>

<file path=ppt/theme/theme5.xml><?xml version="1.0" encoding="utf-8"?>
<a:theme xmlns:a="http://schemas.openxmlformats.org/drawingml/2006/main" name="1_1a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bodyPr/>
      <a:lstStyle>
        <a:defPPr marL="342900" indent="-342900">
          <a:buClr>
            <a:schemeClr val="accent2"/>
          </a:buClr>
          <a:buSzPct val="110000"/>
          <a:buFont typeface="Arial Narrow" panose="020B0606020202030204" pitchFamily="34" charset="0"/>
          <a:buChar char="■"/>
          <a:defRPr sz="2800" dirty="0" err="1" smtClean="0">
            <a:solidFill>
              <a:schemeClr val="accent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976EC9A9-C957-426C-9EC7-6AAC7A72E181}"/>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803F5D7DF7D4286C380B7D56B39DB" ma:contentTypeVersion="11" ma:contentTypeDescription="Crée un document." ma:contentTypeScope="" ma:versionID="2fb08c39ad63754efde203d550861770">
  <xsd:schema xmlns:xsd="http://www.w3.org/2001/XMLSchema" xmlns:xs="http://www.w3.org/2001/XMLSchema" xmlns:p="http://schemas.microsoft.com/office/2006/metadata/properties" xmlns:ns3="da42735d-0538-4671-bade-6f588570772b" xmlns:ns4="9ab014d6-9131-49db-8911-bb59ecf9c3f0" targetNamespace="http://schemas.microsoft.com/office/2006/metadata/properties" ma:root="true" ma:fieldsID="e5ce91720ad6510e7f0cff05a4754144" ns3:_="" ns4:_="">
    <xsd:import namespace="da42735d-0538-4671-bade-6f588570772b"/>
    <xsd:import namespace="9ab014d6-9131-49db-8911-bb59ecf9c3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2735d-0538-4671-bade-6f588570772b"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b014d6-9131-49db-8911-bb59ecf9c3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E0B133-9CDA-4432-AC30-2AC559C12DD6}">
  <ds:schemaRefs>
    <ds:schemaRef ds:uri="http://schemas.microsoft.com/sharepoint/v3/contenttype/forms"/>
  </ds:schemaRefs>
</ds:datastoreItem>
</file>

<file path=customXml/itemProps2.xml><?xml version="1.0" encoding="utf-8"?>
<ds:datastoreItem xmlns:ds="http://schemas.openxmlformats.org/officeDocument/2006/customXml" ds:itemID="{E363FCE0-7060-4BAF-901C-35510E45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2735d-0538-4671-bade-6f588570772b"/>
    <ds:schemaRef ds:uri="9ab014d6-9131-49db-8911-bb59ecf9c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D21317-B200-4086-9AEA-F04C095795C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JRC-presentation_new-style_template.potx</Template>
  <TotalTime>16181</TotalTime>
  <Words>850</Words>
  <Application>Microsoft Office PowerPoint</Application>
  <PresentationFormat>Grand écran</PresentationFormat>
  <Paragraphs>98</Paragraphs>
  <Slides>9</Slides>
  <Notes>4</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9</vt:i4>
      </vt:variant>
    </vt:vector>
  </HeadingPairs>
  <TitlesOfParts>
    <vt:vector size="23" baseType="lpstr">
      <vt:lpstr>Arial</vt:lpstr>
      <vt:lpstr>Arial Narrow</vt:lpstr>
      <vt:lpstr>Calibri</vt:lpstr>
      <vt:lpstr>Times New Roman</vt:lpstr>
      <vt:lpstr>Tw Cen MT Condensed</vt:lpstr>
      <vt:lpstr>Verdana</vt:lpstr>
      <vt:lpstr>Verdana </vt:lpstr>
      <vt:lpstr>Verdana Standaard</vt:lpstr>
      <vt:lpstr>Wingdings</vt:lpstr>
      <vt:lpstr>JRC-presentation_new-style_template</vt:lpstr>
      <vt:lpstr>1_Flanders' FOOD 3.0 - PPT Template Light</vt:lpstr>
      <vt:lpstr>1a_Flanders' FOOD 3.0</vt:lpstr>
      <vt:lpstr>2_Flanders' FOOD 3.0 - PPT Template Light</vt:lpstr>
      <vt:lpstr>1_1a_Flanders' FOOD 3.0</vt:lpstr>
      <vt:lpstr>Présentation PowerPoint</vt:lpstr>
      <vt:lpstr>Nutritional Ingredients  for Agri-Food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RAKHMATULLIN Ruslan (JRC-SEVILLA)</dc:creator>
  <cp:lastModifiedBy>Sophie Bourez</cp:lastModifiedBy>
  <cp:revision>221</cp:revision>
  <cp:lastPrinted>2018-03-12T18:43:11Z</cp:lastPrinted>
  <dcterms:created xsi:type="dcterms:W3CDTF">2017-04-24T08:06:23Z</dcterms:created>
  <dcterms:modified xsi:type="dcterms:W3CDTF">2019-12-03T10:11:43Z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e4337213-35f5-41f6-b406-7fb74395720e</vt:lpwstr>
  </property>
  <property fmtid="{D5CDD505-2E9C-101B-9397-08002B2CF9AE}" pid="3" name="Offisync_ServerID">
    <vt:lpwstr>0d3b22a6-6203-4efc-8e8e-b5279256493b</vt:lpwstr>
  </property>
  <property fmtid="{D5CDD505-2E9C-101B-9397-08002B2CF9AE}" pid="4" name="Offisync_UpdateToken">
    <vt:lpwstr>3</vt:lpwstr>
  </property>
  <property fmtid="{D5CDD505-2E9C-101B-9397-08002B2CF9AE}" pid="5" name="Jive_LatestUserAccountName">
    <vt:lpwstr>rakhmru</vt:lpwstr>
  </property>
  <property fmtid="{D5CDD505-2E9C-101B-9397-08002B2CF9AE}" pid="6" name="Offisync_UniqueId">
    <vt:lpwstr>127154</vt:lpwstr>
  </property>
  <property fmtid="{D5CDD505-2E9C-101B-9397-08002B2CF9AE}" pid="7" name="Offisync_ProviderInitializationData">
    <vt:lpwstr>https://connected.cnect.cec.eu.int</vt:lpwstr>
  </property>
  <property fmtid="{D5CDD505-2E9C-101B-9397-08002B2CF9AE}" pid="8" name="ContentTypeId">
    <vt:lpwstr>0x010100CA2803F5D7DF7D4286C380B7D56B39DB</vt:lpwstr>
  </property>
</Properties>
</file>