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301" r:id="rId4"/>
    <p:sldId id="284" r:id="rId5"/>
    <p:sldId id="286" r:id="rId6"/>
    <p:sldId id="295" r:id="rId7"/>
    <p:sldId id="285" r:id="rId8"/>
    <p:sldId id="296" r:id="rId9"/>
    <p:sldId id="297" r:id="rId10"/>
    <p:sldId id="298" r:id="rId11"/>
    <p:sldId id="287" r:id="rId12"/>
    <p:sldId id="299" r:id="rId13"/>
    <p:sldId id="294" r:id="rId14"/>
    <p:sldId id="270" r:id="rId15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114"/>
    <a:srgbClr val="4A8488"/>
    <a:srgbClr val="168C9A"/>
    <a:srgbClr val="CC393A"/>
    <a:srgbClr val="EEC759"/>
    <a:srgbClr val="C8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E5AE8C3E-A039-4B61-9EBC-9D7CD73F75D4}" type="datetimeFigureOut">
              <a:rPr lang="es-ES" smtClean="0"/>
              <a:pPr/>
              <a:t>03/12/2019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689507A2-D933-4748-909C-6196BC44E3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68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28956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80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94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307" y="6336457"/>
            <a:ext cx="1321493" cy="3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52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69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51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8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7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C84-1EFE-47C1-96A2-CA68126DBC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10C0-4881-4019-A1DB-702BDD62B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8A92C84-1EFE-47C1-96A2-CA68126DBC8B}" type="datetimeFigureOut">
              <a:rPr lang="es-ES" smtClean="0"/>
              <a:pPr/>
              <a:t>03/12/2019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538710C0-4881-4019-A1DB-702BDD62B63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97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s://www.youtube.com/watch?v=07V7gMGepls" TargetMode="External"/><Relationship Id="rId3" Type="http://schemas.openxmlformats.org/officeDocument/2006/relationships/image" Target="../media/image47.png"/><Relationship Id="rId7" Type="http://schemas.openxmlformats.org/officeDocument/2006/relationships/hyperlink" Target="https://www.youtube.com/watch?v=JXabQ74SXDI" TargetMode="External"/><Relationship Id="rId12" Type="http://schemas.openxmlformats.org/officeDocument/2006/relationships/image" Target="../media/image52.png"/><Relationship Id="rId2" Type="http://schemas.openxmlformats.org/officeDocument/2006/relationships/hyperlink" Target="https://www.youtube.com/watch?v=RPKYi6goL6o" TargetMode="Externa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s://www.youtube.com/watch?v=MzO1E3vUjxQ" TargetMode="External"/><Relationship Id="rId5" Type="http://schemas.openxmlformats.org/officeDocument/2006/relationships/image" Target="../media/image48.png"/><Relationship Id="rId15" Type="http://schemas.openxmlformats.org/officeDocument/2006/relationships/hyperlink" Target="https://www.youtube.com/watch?v=CMzuGm81Q3U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youtube.com/watch?v=czBXXr2s4RA" TargetMode="External"/><Relationship Id="rId9" Type="http://schemas.openxmlformats.org/officeDocument/2006/relationships/hyperlink" Target="https://www.youtube.com/watch?v=B2-FeVkz7Dg" TargetMode="External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hispatec.es/wp-content/uploads/2015/07/slider-manos-arropando-plantas-940-X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1739"/>
            <a:ext cx="9144000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858527"/>
            <a:ext cx="9144000" cy="485067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FAR DO YOU WANT TO GO WITH YOUR AGRIFOOD BUSINESS?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608139"/>
            <a:ext cx="5317397" cy="15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6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00B4861C-4F24-4C8A-BD38-0513D6A2FB22}"/>
              </a:ext>
            </a:extLst>
          </p:cNvPr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 is committed with innovation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0A00F02-DF6D-4B9C-8494-299F3F093373}"/>
              </a:ext>
            </a:extLst>
          </p:cNvPr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A2BD5A8-3463-4DE7-802C-624AE563D1E2}"/>
              </a:ext>
            </a:extLst>
          </p:cNvPr>
          <p:cNvGrpSpPr/>
          <p:nvPr/>
        </p:nvGrpSpPr>
        <p:grpSpPr>
          <a:xfrm>
            <a:off x="323528" y="1556792"/>
            <a:ext cx="2904105" cy="1640420"/>
            <a:chOff x="83719" y="1124744"/>
            <a:chExt cx="3813267" cy="215397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B656F09-0982-4A05-865F-545D1D844C21}"/>
                </a:ext>
              </a:extLst>
            </p:cNvPr>
            <p:cNvSpPr/>
            <p:nvPr/>
          </p:nvSpPr>
          <p:spPr>
            <a:xfrm>
              <a:off x="83719" y="1124744"/>
              <a:ext cx="3813267" cy="215397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Open Sans" panose="020B0606030504020204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EBA7B24-1609-43AB-B8B9-3ABDD4BFA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487" y="1213373"/>
              <a:ext cx="3608425" cy="1855587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037B6C6-C38C-4DA4-8D25-D8E293881DEA}"/>
              </a:ext>
            </a:extLst>
          </p:cNvPr>
          <p:cNvGrpSpPr/>
          <p:nvPr/>
        </p:nvGrpSpPr>
        <p:grpSpPr>
          <a:xfrm>
            <a:off x="683567" y="4472204"/>
            <a:ext cx="3096345" cy="1765108"/>
            <a:chOff x="107503" y="4109311"/>
            <a:chExt cx="3789483" cy="216024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41B90B0-8A27-4202-8F7E-43335CDF8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503" y="4109311"/>
              <a:ext cx="3789483" cy="216024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763DC0D-2EEE-4E3A-9039-4AC352926278}"/>
                </a:ext>
              </a:extLst>
            </p:cNvPr>
            <p:cNvSpPr txBox="1"/>
            <p:nvPr/>
          </p:nvSpPr>
          <p:spPr>
            <a:xfrm>
              <a:off x="364295" y="4645544"/>
              <a:ext cx="3222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 err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Globalviti</a:t>
              </a:r>
              <a:endParaRPr lang="es-E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pic>
        <p:nvPicPr>
          <p:cNvPr id="1026" name="Picture 2" descr="Resultado de imagen de smart agrihubs">
            <a:extLst>
              <a:ext uri="{FF2B5EF4-FFF2-40B4-BE49-F238E27FC236}">
                <a16:creationId xmlns:a16="http://schemas.microsoft.com/office/drawing/2014/main" id="{29CD9C08-64CD-4608-8E8B-6D7A006E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427" y="1897171"/>
            <a:ext cx="2683941" cy="17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B6B66-16D5-414B-93B8-B03F8FD3C390}"/>
              </a:ext>
            </a:extLst>
          </p:cNvPr>
          <p:cNvSpPr txBox="1"/>
          <p:nvPr/>
        </p:nvSpPr>
        <p:spPr>
          <a:xfrm>
            <a:off x="395537" y="980728"/>
            <a:ext cx="84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latin typeface="Open Sans" panose="020B0606030504020204"/>
                <a:cs typeface="Calibri" panose="020F0502020204030204" pitchFamily="34" charset="0"/>
              </a:rPr>
              <a:t>Some leading R&amp;D projects where we participate: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C3DAD3-EDF8-4BEC-B2AD-9BC0E158EC6B}"/>
              </a:ext>
            </a:extLst>
          </p:cNvPr>
          <p:cNvSpPr/>
          <p:nvPr/>
        </p:nvSpPr>
        <p:spPr>
          <a:xfrm>
            <a:off x="107504" y="3257486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Open Sans" panose="020B0606030504020204" pitchFamily="34" charset="0"/>
              </a:rPr>
              <a:t>IOF2020 – </a:t>
            </a:r>
            <a:r>
              <a:rPr lang="es-ES" sz="1400" b="1" dirty="0" err="1">
                <a:latin typeface="Open Sans" panose="020B0606030504020204" pitchFamily="34" charset="0"/>
              </a:rPr>
              <a:t>IoT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applied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to</a:t>
            </a:r>
            <a:r>
              <a:rPr lang="es-ES" sz="1400" b="1" dirty="0">
                <a:latin typeface="Open Sans" panose="020B0606030504020204" pitchFamily="34" charset="0"/>
              </a:rPr>
              <a:t> Agro sector. </a:t>
            </a:r>
            <a:r>
              <a:rPr lang="es-ES" sz="1400" b="1" dirty="0" err="1">
                <a:latin typeface="Open Sans" panose="020B0606030504020204" pitchFamily="34" charset="0"/>
              </a:rPr>
              <a:t>Involvement</a:t>
            </a:r>
            <a:r>
              <a:rPr lang="es-ES" sz="1400" b="1" dirty="0">
                <a:latin typeface="Open Sans" panose="020B0606030504020204" pitchFamily="34" charset="0"/>
              </a:rPr>
              <a:t> in </a:t>
            </a:r>
            <a:r>
              <a:rPr lang="es-ES" sz="1400" b="1" dirty="0" err="1">
                <a:latin typeface="Open Sans" panose="020B0606030504020204" pitchFamily="34" charset="0"/>
              </a:rPr>
              <a:t>Fruit</a:t>
            </a:r>
            <a:r>
              <a:rPr lang="es-ES" sz="1400" b="1" dirty="0">
                <a:latin typeface="Open Sans" panose="020B0606030504020204" pitchFamily="34" charset="0"/>
              </a:rPr>
              <a:t> and Vegetables </a:t>
            </a:r>
            <a:r>
              <a:rPr lang="es-ES" sz="1400" b="1" dirty="0" err="1">
                <a:latin typeface="Open Sans" panose="020B0606030504020204" pitchFamily="34" charset="0"/>
              </a:rPr>
              <a:t>trials</a:t>
            </a:r>
            <a:r>
              <a:rPr lang="es-ES" sz="1400" b="1" dirty="0">
                <a:latin typeface="Open Sans" panose="020B0606030504020204" pitchFamily="34" charset="0"/>
              </a:rPr>
              <a:t>. H2020 </a:t>
            </a:r>
            <a:r>
              <a:rPr lang="es-ES" sz="1400" b="1" dirty="0" err="1">
                <a:latin typeface="Open Sans" panose="020B0606030504020204" pitchFamily="34" charset="0"/>
              </a:rPr>
              <a:t>project</a:t>
            </a:r>
            <a:r>
              <a:rPr lang="es-ES" sz="1400" b="1" dirty="0">
                <a:latin typeface="Open Sans" panose="020B0606030504020204" pitchFamily="34" charset="0"/>
              </a:rPr>
              <a:t>: 35 MM€, 70 </a:t>
            </a:r>
            <a:r>
              <a:rPr lang="es-ES" sz="1400" b="1" dirty="0" err="1">
                <a:latin typeface="Open Sans" panose="020B0606030504020204" pitchFamily="34" charset="0"/>
              </a:rPr>
              <a:t>organisations</a:t>
            </a:r>
            <a:r>
              <a:rPr lang="es-ES" sz="1400" b="1" dirty="0">
                <a:latin typeface="Open Sans" panose="020B0606030504020204" pitchFamily="34" charset="0"/>
              </a:rPr>
              <a:t>, 22 </a:t>
            </a:r>
            <a:r>
              <a:rPr lang="es-ES" sz="1400" b="1" dirty="0" err="1">
                <a:latin typeface="Open Sans" panose="020B0606030504020204" pitchFamily="34" charset="0"/>
              </a:rPr>
              <a:t>conutries</a:t>
            </a:r>
            <a:r>
              <a:rPr lang="es-ES" sz="1400" b="1" dirty="0">
                <a:latin typeface="Open Sans" panose="020B0606030504020204" pitchFamily="34" charset="0"/>
              </a:rPr>
              <a:t>. </a:t>
            </a:r>
            <a:r>
              <a:rPr lang="es-ES" sz="1400" b="1" dirty="0" err="1">
                <a:latin typeface="Open Sans" panose="020B0606030504020204" pitchFamily="34" charset="0"/>
              </a:rPr>
              <a:t>Leading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European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project</a:t>
            </a:r>
            <a:endParaRPr lang="es-ES" sz="1200" b="1" dirty="0">
              <a:latin typeface="Open Sans" panose="020B0606030504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590398-3A1C-45C5-93B7-1009D89C0EAF}"/>
              </a:ext>
            </a:extLst>
          </p:cNvPr>
          <p:cNvSpPr/>
          <p:nvPr/>
        </p:nvSpPr>
        <p:spPr>
          <a:xfrm>
            <a:off x="3851920" y="537321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err="1">
                <a:latin typeface="Open Sans" panose="020B0606030504020204" pitchFamily="34" charset="0"/>
              </a:rPr>
              <a:t>Leading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Spanish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wine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technology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project</a:t>
            </a:r>
            <a:r>
              <a:rPr lang="es-ES" sz="1400" b="1" dirty="0">
                <a:latin typeface="Open Sans" panose="020B0606030504020204" pitchFamily="34" charset="0"/>
              </a:rPr>
              <a:t>. 8 </a:t>
            </a:r>
            <a:r>
              <a:rPr lang="es-ES" sz="1400" b="1" dirty="0" err="1">
                <a:latin typeface="Open Sans" panose="020B0606030504020204" pitchFamily="34" charset="0"/>
              </a:rPr>
              <a:t>organisations</a:t>
            </a:r>
            <a:r>
              <a:rPr lang="es-ES" sz="1400" b="1" dirty="0">
                <a:latin typeface="Open Sans" panose="020B0606030504020204" pitchFamily="34" charset="0"/>
              </a:rPr>
              <a:t>. 3 </a:t>
            </a:r>
            <a:r>
              <a:rPr lang="es-ES" sz="1400" b="1" dirty="0" err="1">
                <a:latin typeface="Open Sans" panose="020B0606030504020204" pitchFamily="34" charset="0"/>
              </a:rPr>
              <a:t>years</a:t>
            </a:r>
            <a:r>
              <a:rPr lang="es-ES" sz="1400" b="1" dirty="0">
                <a:latin typeface="Open Sans" panose="020B0606030504020204" pitchFamily="34" charset="0"/>
              </a:rPr>
              <a:t>. </a:t>
            </a:r>
            <a:r>
              <a:rPr lang="es-ES" sz="1400" b="1" dirty="0" err="1">
                <a:latin typeface="Open Sans" panose="020B0606030504020204" pitchFamily="34" charset="0"/>
              </a:rPr>
              <a:t>Relevant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cellars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involved</a:t>
            </a:r>
            <a:endParaRPr lang="es-ES" sz="1400" b="1" dirty="0">
              <a:latin typeface="Open Sans" panose="020B0606030504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6BA9870-5305-4E51-8525-DFDAA35C29B0}"/>
              </a:ext>
            </a:extLst>
          </p:cNvPr>
          <p:cNvSpPr/>
          <p:nvPr/>
        </p:nvSpPr>
        <p:spPr>
          <a:xfrm>
            <a:off x="4860032" y="3429000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Open Sans" panose="020B0606030504020204" pitchFamily="34" charset="0"/>
              </a:rPr>
              <a:t>H2020 </a:t>
            </a:r>
            <a:r>
              <a:rPr lang="es-ES" sz="1400" b="1" dirty="0" err="1">
                <a:latin typeface="Open Sans" panose="020B0606030504020204" pitchFamily="34" charset="0"/>
              </a:rPr>
              <a:t>European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project</a:t>
            </a:r>
            <a:r>
              <a:rPr lang="es-ES" sz="1400" b="1" dirty="0">
                <a:latin typeface="Open Sans" panose="020B0606030504020204" pitchFamily="34" charset="0"/>
              </a:rPr>
              <a:t>. Digital </a:t>
            </a:r>
            <a:r>
              <a:rPr lang="es-ES" sz="1400" b="1" dirty="0" err="1">
                <a:latin typeface="Open Sans" panose="020B0606030504020204" pitchFamily="34" charset="0"/>
              </a:rPr>
              <a:t>Innovation</a:t>
            </a:r>
            <a:r>
              <a:rPr lang="es-ES" sz="1400" b="1" dirty="0">
                <a:latin typeface="Open Sans" panose="020B0606030504020204" pitchFamily="34" charset="0"/>
              </a:rPr>
              <a:t> Hub in Agro. Hispatec </a:t>
            </a:r>
            <a:r>
              <a:rPr lang="es-ES" sz="1400" b="1" dirty="0" err="1">
                <a:latin typeface="Open Sans" panose="020B0606030504020204" pitchFamily="34" charset="0"/>
              </a:rPr>
              <a:t>focus</a:t>
            </a:r>
            <a:r>
              <a:rPr lang="es-ES" sz="1400" b="1" dirty="0">
                <a:latin typeface="Open Sans" panose="020B0606030504020204" pitchFamily="34" charset="0"/>
              </a:rPr>
              <a:t> in </a:t>
            </a:r>
            <a:r>
              <a:rPr lang="es-ES" sz="1400" b="1" dirty="0" err="1">
                <a:latin typeface="Open Sans" panose="020B0606030504020204" pitchFamily="34" charset="0"/>
              </a:rPr>
              <a:t>fertigation</a:t>
            </a:r>
            <a:r>
              <a:rPr lang="es-ES" sz="1400" b="1" dirty="0">
                <a:latin typeface="Open Sans" panose="020B0606030504020204" pitchFamily="34" charset="0"/>
              </a:rPr>
              <a:t> </a:t>
            </a:r>
            <a:r>
              <a:rPr lang="es-ES" sz="1400" b="1" dirty="0" err="1">
                <a:latin typeface="Open Sans" panose="020B0606030504020204" pitchFamily="34" charset="0"/>
              </a:rPr>
              <a:t>efficiency</a:t>
            </a:r>
            <a:endParaRPr lang="es-ES" sz="1400" b="1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3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1573"/>
            <a:ext cx="9143483" cy="5079804"/>
          </a:xfrm>
          <a:prstGeom prst="rect">
            <a:avLst/>
          </a:prstGeom>
        </p:spPr>
      </p:pic>
      <p:sp>
        <p:nvSpPr>
          <p:cNvPr id="25" name="Rectangle 4"/>
          <p:cNvSpPr/>
          <p:nvPr/>
        </p:nvSpPr>
        <p:spPr>
          <a:xfrm>
            <a:off x="-1" y="-5239"/>
            <a:ext cx="9143483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Adapting each solution to different business needs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323528" y="1271585"/>
            <a:ext cx="2520280" cy="4320480"/>
          </a:xfrm>
          <a:prstGeom prst="roundRect">
            <a:avLst>
              <a:gd name="adj" fmla="val 6840"/>
            </a:avLst>
          </a:prstGeom>
          <a:solidFill>
            <a:srgbClr val="4A8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Turnkey  global solution</a:t>
            </a:r>
          </a:p>
          <a:p>
            <a:pPr algn="ctr"/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advantage of a wide range of expertise gathered during 30 years dealing with the Agribusiness.</a:t>
            </a:r>
          </a:p>
          <a:p>
            <a:pPr algn="ctr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3368416" y="1268760"/>
            <a:ext cx="2499728" cy="4320480"/>
          </a:xfrm>
          <a:prstGeom prst="roundRect">
            <a:avLst>
              <a:gd name="adj" fmla="val 6840"/>
            </a:avLst>
          </a:prstGeom>
          <a:solidFill>
            <a:srgbClr val="4A8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Adapting to your needs</a:t>
            </a:r>
          </a:p>
          <a:p>
            <a:pPr algn="ctr"/>
            <a:endParaRPr lang="en-GB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 us what you need and we’ll provide you with a customized solution that meets your needs.</a:t>
            </a:r>
          </a:p>
          <a:p>
            <a:pPr algn="ctr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GB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9"/>
          <p:cNvSpPr/>
          <p:nvPr/>
        </p:nvSpPr>
        <p:spPr>
          <a:xfrm>
            <a:off x="6444208" y="1268760"/>
            <a:ext cx="2363973" cy="4320480"/>
          </a:xfrm>
          <a:prstGeom prst="roundRect">
            <a:avLst>
              <a:gd name="adj" fmla="val 6840"/>
            </a:avLst>
          </a:prstGeom>
          <a:solidFill>
            <a:srgbClr val="4A8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your own software modules</a:t>
            </a:r>
          </a:p>
          <a:p>
            <a:pPr algn="ctr"/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ERPagro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not just an application but a 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which enables you to develop your own modules and solutions.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33C0E31-22C5-4B91-8AAF-D68580CC636C}"/>
              </a:ext>
            </a:extLst>
          </p:cNvPr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persona, interior, suelo, grupo&#10;&#10;Descripción generada con confianza muy alta">
            <a:hlinkClick r:id="rId2"/>
            <a:extLst>
              <a:ext uri="{FF2B5EF4-FFF2-40B4-BE49-F238E27FC236}">
                <a16:creationId xmlns:a16="http://schemas.microsoft.com/office/drawing/2014/main" id="{53E6A3DA-1570-4CF1-9B7D-ED0C91DA1E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989" y="1124744"/>
            <a:ext cx="2520843" cy="1276549"/>
          </a:xfrm>
          <a:prstGeom prst="rect">
            <a:avLst/>
          </a:prstGeom>
        </p:spPr>
      </p:pic>
      <p:pic>
        <p:nvPicPr>
          <p:cNvPr id="3" name="Imagen 2" descr="Imagen que contiene persona, exterior, árbol, grupo&#10;&#10;Descripción generada con confianza muy alta">
            <a:hlinkClick r:id="rId4"/>
            <a:extLst>
              <a:ext uri="{FF2B5EF4-FFF2-40B4-BE49-F238E27FC236}">
                <a16:creationId xmlns:a16="http://schemas.microsoft.com/office/drawing/2014/main" id="{91C59C75-8F0C-437B-B8DD-1F745E35C8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8680"/>
            <a:ext cx="2520845" cy="127654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0B4861C-4F24-4C8A-BD38-0513D6A2FB22}"/>
              </a:ext>
            </a:extLst>
          </p:cNvPr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 Impact: some examples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0A00F02-DF6D-4B9C-8494-299F3F093373}"/>
              </a:ext>
            </a:extLst>
          </p:cNvPr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Resultado de imagen de icono de video">
            <a:hlinkClick r:id="rId4"/>
            <a:extLst>
              <a:ext uri="{FF2B5EF4-FFF2-40B4-BE49-F238E27FC236}">
                <a16:creationId xmlns:a16="http://schemas.microsoft.com/office/drawing/2014/main" id="{28FEFA5C-81AC-4965-A2B8-86D41D98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28" y="1476224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80EB23A-6455-4F47-B7A6-13FF43E8735D}"/>
              </a:ext>
            </a:extLst>
          </p:cNvPr>
          <p:cNvSpPr/>
          <p:nvPr/>
        </p:nvSpPr>
        <p:spPr>
          <a:xfrm>
            <a:off x="1127609" y="2458078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Frutasol</a:t>
            </a:r>
            <a:endParaRPr lang="es-ES" sz="1400" dirty="0"/>
          </a:p>
        </p:txBody>
      </p:sp>
      <p:pic>
        <p:nvPicPr>
          <p:cNvPr id="7" name="Imagen 6" descr="Imagen que contiene interior, captura de pantalla, monitor, pared&#10;&#10;Descripción generada con confianza muy alta">
            <a:hlinkClick r:id="rId7"/>
            <a:extLst>
              <a:ext uri="{FF2B5EF4-FFF2-40B4-BE49-F238E27FC236}">
                <a16:creationId xmlns:a16="http://schemas.microsoft.com/office/drawing/2014/main" id="{5B50A6C7-3C7A-4FB3-AD24-BA9140B0B9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66" y="1128680"/>
            <a:ext cx="2520844" cy="1276549"/>
          </a:xfrm>
          <a:prstGeom prst="rect">
            <a:avLst/>
          </a:prstGeom>
        </p:spPr>
      </p:pic>
      <p:pic>
        <p:nvPicPr>
          <p:cNvPr id="11" name="Picture 2" descr="Resultado de imagen de icono de video">
            <a:hlinkClick r:id="rId7"/>
            <a:extLst>
              <a:ext uri="{FF2B5EF4-FFF2-40B4-BE49-F238E27FC236}">
                <a16:creationId xmlns:a16="http://schemas.microsoft.com/office/drawing/2014/main" id="{9D8AC777-8F9F-4ADB-905D-238487EC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384" y="1489287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0728510-1AAA-4B3F-9DD2-B774A928173D}"/>
              </a:ext>
            </a:extLst>
          </p:cNvPr>
          <p:cNvSpPr/>
          <p:nvPr/>
        </p:nvSpPr>
        <p:spPr>
          <a:xfrm>
            <a:off x="4093938" y="2440253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400" dirty="0"/>
          </a:p>
        </p:txBody>
      </p:sp>
      <p:pic>
        <p:nvPicPr>
          <p:cNvPr id="15" name="Picture 2" descr="Resultado de imagen de icono de video">
            <a:hlinkClick r:id="rId2"/>
            <a:extLst>
              <a:ext uri="{FF2B5EF4-FFF2-40B4-BE49-F238E27FC236}">
                <a16:creationId xmlns:a16="http://schemas.microsoft.com/office/drawing/2014/main" id="{3910C693-E976-4EE9-ABC7-A4F203F8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894" y="1460942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212F700-733F-4637-A1D4-4A66603C315B}"/>
              </a:ext>
            </a:extLst>
          </p:cNvPr>
          <p:cNvSpPr/>
          <p:nvPr/>
        </p:nvSpPr>
        <p:spPr>
          <a:xfrm>
            <a:off x="7236296" y="2420888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DatAgri</a:t>
            </a:r>
            <a:endParaRPr lang="es-ES" sz="1400" dirty="0"/>
          </a:p>
        </p:txBody>
      </p:sp>
      <p:pic>
        <p:nvPicPr>
          <p:cNvPr id="19" name="Imagen 18" descr="Imagen que contiene persona, pared, interior, mujer&#10;&#10;Descripción generada con confianza muy alta">
            <a:hlinkClick r:id="rId9"/>
            <a:extLst>
              <a:ext uri="{FF2B5EF4-FFF2-40B4-BE49-F238E27FC236}">
                <a16:creationId xmlns:a16="http://schemas.microsoft.com/office/drawing/2014/main" id="{4F2BDC02-3472-4735-8577-0AF4EBAFFC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249590"/>
            <a:ext cx="2580701" cy="1276549"/>
          </a:xfrm>
          <a:prstGeom prst="rect">
            <a:avLst/>
          </a:prstGeom>
        </p:spPr>
      </p:pic>
      <p:pic>
        <p:nvPicPr>
          <p:cNvPr id="21" name="Picture 2" descr="Resultado de imagen de icono de video">
            <a:hlinkClick r:id="rId9"/>
            <a:extLst>
              <a:ext uri="{FF2B5EF4-FFF2-40B4-BE49-F238E27FC236}">
                <a16:creationId xmlns:a16="http://schemas.microsoft.com/office/drawing/2014/main" id="{3C5E2B3E-33EA-4426-82D3-B8AEF86D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28" y="3588223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F4825FC3-331F-47BA-9FBD-43AAF833CCB1}"/>
              </a:ext>
            </a:extLst>
          </p:cNvPr>
          <p:cNvSpPr/>
          <p:nvPr/>
        </p:nvSpPr>
        <p:spPr>
          <a:xfrm>
            <a:off x="528357" y="4576668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Hispatec: cada día cuenta</a:t>
            </a:r>
            <a:endParaRPr lang="es-ES" sz="1400" dirty="0"/>
          </a:p>
        </p:txBody>
      </p:sp>
      <p:pic>
        <p:nvPicPr>
          <p:cNvPr id="23" name="Imagen 22" descr="Imagen que contiene persona, interior, hombre, edificio&#10;&#10;Descripción generada con confianza muy alta">
            <a:hlinkClick r:id="rId11"/>
            <a:extLst>
              <a:ext uri="{FF2B5EF4-FFF2-40B4-BE49-F238E27FC236}">
                <a16:creationId xmlns:a16="http://schemas.microsoft.com/office/drawing/2014/main" id="{437A2968-2680-4BD7-A038-B7722CA0DE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" b="-1"/>
          <a:stretch/>
        </p:blipFill>
        <p:spPr>
          <a:xfrm>
            <a:off x="3361867" y="3249589"/>
            <a:ext cx="2520844" cy="1276549"/>
          </a:xfrm>
          <a:prstGeom prst="rect">
            <a:avLst/>
          </a:prstGeom>
        </p:spPr>
      </p:pic>
      <p:pic>
        <p:nvPicPr>
          <p:cNvPr id="25" name="Picture 2" descr="Resultado de imagen de icono de video">
            <a:hlinkClick r:id="rId11"/>
            <a:extLst>
              <a:ext uri="{FF2B5EF4-FFF2-40B4-BE49-F238E27FC236}">
                <a16:creationId xmlns:a16="http://schemas.microsoft.com/office/drawing/2014/main" id="{6EED60B3-9D0C-4F44-9FD5-677878D5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558" y="3597133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magen que contiene texto, mapa&#10;&#10;Descripción generada con confianza muy alta">
            <a:hlinkClick r:id="rId13"/>
            <a:extLst>
              <a:ext uri="{FF2B5EF4-FFF2-40B4-BE49-F238E27FC236}">
                <a16:creationId xmlns:a16="http://schemas.microsoft.com/office/drawing/2014/main" id="{64A2B7C1-C270-4795-A547-E765DE206CE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059" y="3166972"/>
            <a:ext cx="2580701" cy="1327381"/>
          </a:xfrm>
          <a:prstGeom prst="rect">
            <a:avLst/>
          </a:prstGeom>
        </p:spPr>
      </p:pic>
      <p:pic>
        <p:nvPicPr>
          <p:cNvPr id="28" name="Picture 2" descr="Resultado de imagen de icono de video">
            <a:hlinkClick r:id="rId13"/>
            <a:extLst>
              <a:ext uri="{FF2B5EF4-FFF2-40B4-BE49-F238E27FC236}">
                <a16:creationId xmlns:a16="http://schemas.microsoft.com/office/drawing/2014/main" id="{52C38947-C7C9-4571-94BD-E4B2EF6F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894" y="3597133"/>
            <a:ext cx="581459" cy="5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D48F4913-58E6-4F8B-8A21-49AFE2C20694}"/>
              </a:ext>
            </a:extLst>
          </p:cNvPr>
          <p:cNvSpPr/>
          <p:nvPr/>
        </p:nvSpPr>
        <p:spPr>
          <a:xfrm>
            <a:off x="4279139" y="4557576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Soltir</a:t>
            </a:r>
            <a:endParaRPr lang="es-ES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AA403C1-0F4F-4356-92AE-8FC2A73C1E1D}"/>
              </a:ext>
            </a:extLst>
          </p:cNvPr>
          <p:cNvSpPr/>
          <p:nvPr/>
        </p:nvSpPr>
        <p:spPr>
          <a:xfrm>
            <a:off x="6163073" y="4525710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Previsiones Junta de Andalucía</a:t>
            </a:r>
            <a:endParaRPr lang="es-ES" sz="1400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C7D08FB-8246-4894-A20C-8752B65D0162}"/>
              </a:ext>
            </a:extLst>
          </p:cNvPr>
          <p:cNvGrpSpPr/>
          <p:nvPr/>
        </p:nvGrpSpPr>
        <p:grpSpPr>
          <a:xfrm>
            <a:off x="3419381" y="4974859"/>
            <a:ext cx="2477464" cy="1293115"/>
            <a:chOff x="3623412" y="5142717"/>
            <a:chExt cx="2477464" cy="1293115"/>
          </a:xfrm>
        </p:grpSpPr>
        <p:pic>
          <p:nvPicPr>
            <p:cNvPr id="31" name="Imagen 30" descr="Imagen que contiene interior, persona, deporte, suelo&#10;&#10;Descripción generada con confianza muy alta">
              <a:hlinkClick r:id="rId15"/>
              <a:extLst>
                <a:ext uri="{FF2B5EF4-FFF2-40B4-BE49-F238E27FC236}">
                  <a16:creationId xmlns:a16="http://schemas.microsoft.com/office/drawing/2014/main" id="{54F63157-D521-4E4C-B84E-FD7582316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412" y="5142717"/>
              <a:ext cx="2477464" cy="1293115"/>
            </a:xfrm>
            <a:prstGeom prst="rect">
              <a:avLst/>
            </a:prstGeom>
          </p:spPr>
        </p:pic>
        <p:pic>
          <p:nvPicPr>
            <p:cNvPr id="33" name="Picture 2" descr="Resultado de imagen de icono de video">
              <a:hlinkClick r:id="rId15"/>
              <a:extLst>
                <a:ext uri="{FF2B5EF4-FFF2-40B4-BE49-F238E27FC236}">
                  <a16:creationId xmlns:a16="http://schemas.microsoft.com/office/drawing/2014/main" id="{A3130255-9722-4C91-B62D-A30EFAEC3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413" y="5481932"/>
              <a:ext cx="581459" cy="58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4FD975D-D8FD-4130-82CB-51625F101E5E}"/>
              </a:ext>
            </a:extLst>
          </p:cNvPr>
          <p:cNvSpPr/>
          <p:nvPr/>
        </p:nvSpPr>
        <p:spPr>
          <a:xfrm>
            <a:off x="3995936" y="6237312"/>
            <a:ext cx="1373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Fruit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Attraction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5311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1" y="-5239"/>
            <a:ext cx="9143483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Hispatec: the Software and Data partner in </a:t>
            </a:r>
            <a:r>
              <a:rPr lang="en-GB" sz="2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Agrifood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33C0E31-22C5-4B91-8AAF-D68580CC636C}"/>
              </a:ext>
            </a:extLst>
          </p:cNvPr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Resultado de imagen de mano pulgar">
            <a:extLst>
              <a:ext uri="{FF2B5EF4-FFF2-40B4-BE49-F238E27FC236}">
                <a16:creationId xmlns:a16="http://schemas.microsoft.com/office/drawing/2014/main" id="{A235C917-8866-4E2B-933B-F8A54C24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9" y="1124744"/>
            <a:ext cx="9148429" cy="51475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B7CD7900-9035-4E8A-8C3E-A0E3F02270F3}"/>
              </a:ext>
            </a:extLst>
          </p:cNvPr>
          <p:cNvSpPr/>
          <p:nvPr/>
        </p:nvSpPr>
        <p:spPr>
          <a:xfrm>
            <a:off x="539552" y="112474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Focus in </a:t>
            </a:r>
            <a:r>
              <a:rPr lang="en-GB" sz="2000" b="1" dirty="0" err="1">
                <a:latin typeface="Open Sans" panose="020B0606030504020204"/>
                <a:cs typeface="Arial" panose="020B0604020202020204" pitchFamily="34" charset="0"/>
              </a:rPr>
              <a:t>Agrifood</a:t>
            </a: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, specialization and niche software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Relevant continuous R&amp;D investment. Participation in some of the most innovative </a:t>
            </a:r>
            <a:r>
              <a:rPr lang="en-GB" sz="2000" b="1" dirty="0" err="1">
                <a:latin typeface="Open Sans" panose="020B0606030504020204"/>
                <a:cs typeface="Arial" panose="020B0604020202020204" pitchFamily="34" charset="0"/>
              </a:rPr>
              <a:t>Agrotech</a:t>
            </a: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 projects in Europe.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Sound experience in the field and reliability.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Proven solutions, with high impact business case in many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Strong customer base and operations in different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Solution approach, with the customer business needs always being the main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Open Sans" panose="020B060603050402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Open Sans" panose="020B0606030504020204"/>
                <a:cs typeface="Arial" panose="020B0604020202020204" pitchFamily="34" charset="0"/>
              </a:rPr>
              <a:t>Customer service and continuous monitoring of solutions.</a:t>
            </a:r>
          </a:p>
        </p:txBody>
      </p:sp>
    </p:spTree>
    <p:extLst>
      <p:ext uri="{BB962C8B-B14F-4D97-AF65-F5344CB8AC3E}">
        <p14:creationId xmlns:p14="http://schemas.microsoft.com/office/powerpoint/2010/main" val="178509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hispatec.es/wp-content/uploads/2015/07/slider-manos-arropando-plantas-940-X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/>
          <p:nvPr/>
        </p:nvSpPr>
        <p:spPr>
          <a:xfrm>
            <a:off x="-3989" y="1215741"/>
            <a:ext cx="9144000" cy="989123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work for a better </a:t>
            </a:r>
            <a:r>
              <a:rPr lang="en-GB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Agrifood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36296" y="6165304"/>
            <a:ext cx="1584176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Open Sans" panose="020B0606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077072"/>
            <a:ext cx="5317397" cy="15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Hispatec</a:t>
            </a:r>
            <a:endParaRPr lang="en-GB" sz="2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 descr="Imagen que contiene naturaleza, cielo, exterior, hierba&#10;&#10;Descripción generada con confianza muy alta">
            <a:extLst>
              <a:ext uri="{FF2B5EF4-FFF2-40B4-BE49-F238E27FC236}">
                <a16:creationId xmlns:a16="http://schemas.microsoft.com/office/drawing/2014/main" id="{421F3CCB-CA01-4E3E-A4DF-E865D92DA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720"/>
            <a:ext cx="9144000" cy="595271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3B10AC7-ADC4-4345-A6C7-205D2B5DD86D}"/>
              </a:ext>
            </a:extLst>
          </p:cNvPr>
          <p:cNvSpPr txBox="1"/>
          <p:nvPr/>
        </p:nvSpPr>
        <p:spPr>
          <a:xfrm>
            <a:off x="1446979" y="1892187"/>
            <a:ext cx="285470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30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years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experience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developing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supporting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ICT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Agro sector.</a:t>
            </a:r>
          </a:p>
        </p:txBody>
      </p:sp>
      <p:pic>
        <p:nvPicPr>
          <p:cNvPr id="14" name="Picture 6" descr="Resultado de imagen de hispatec png">
            <a:extLst>
              <a:ext uri="{FF2B5EF4-FFF2-40B4-BE49-F238E27FC236}">
                <a16:creationId xmlns:a16="http://schemas.microsoft.com/office/drawing/2014/main" id="{8581B12B-5312-4665-B0FF-5603F949D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2465" y="5546299"/>
            <a:ext cx="3466298" cy="10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C78AFAB-5DB0-4935-BFE7-2399C16CF98E}"/>
              </a:ext>
            </a:extLst>
          </p:cNvPr>
          <p:cNvSpPr txBox="1"/>
          <p:nvPr/>
        </p:nvSpPr>
        <p:spPr>
          <a:xfrm>
            <a:off x="1446980" y="3081734"/>
            <a:ext cx="285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Organizations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using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our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solutions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to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take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better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decissions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Open Sans"/>
              </a:rPr>
              <a:t>.</a:t>
            </a:r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DDA122-F9BD-4AFB-BF34-1141114997C3}"/>
              </a:ext>
            </a:extLst>
          </p:cNvPr>
          <p:cNvSpPr txBox="1"/>
          <p:nvPr/>
        </p:nvSpPr>
        <p:spPr>
          <a:xfrm>
            <a:off x="6156177" y="193156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Local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presence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partners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and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customers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in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Spain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Mexico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Chile,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Peru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Morocco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.</a:t>
            </a:r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0542FF9-D048-4B05-937E-C240524CE1DF}"/>
              </a:ext>
            </a:extLst>
          </p:cNvPr>
          <p:cNvSpPr txBox="1"/>
          <p:nvPr/>
        </p:nvSpPr>
        <p:spPr>
          <a:xfrm>
            <a:off x="1403648" y="4199768"/>
            <a:ext cx="289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Experts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in software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engineering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data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analytics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and 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precission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farming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.</a:t>
            </a:r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1670894-9968-4881-86D6-E5301CA60357}"/>
              </a:ext>
            </a:extLst>
          </p:cNvPr>
          <p:cNvSpPr txBox="1"/>
          <p:nvPr/>
        </p:nvSpPr>
        <p:spPr>
          <a:xfrm>
            <a:off x="6161491" y="3131192"/>
            <a:ext cx="280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Total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turnover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in Agro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products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from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our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customers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.</a:t>
            </a:r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D4AA58E-881B-4A9A-B2B5-CBEA9462527B}"/>
              </a:ext>
            </a:extLst>
          </p:cNvPr>
          <p:cNvSpPr txBox="1"/>
          <p:nvPr/>
        </p:nvSpPr>
        <p:spPr>
          <a:xfrm>
            <a:off x="6233499" y="4244895"/>
            <a:ext cx="273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Market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segment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language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currency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organisation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, modular, </a:t>
            </a:r>
            <a:r>
              <a:rPr lang="es-E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customisable</a:t>
            </a:r>
            <a:r>
              <a:rPr lang="es-E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  <a:sym typeface="Open Sans"/>
              </a:rPr>
              <a:t>.</a:t>
            </a:r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6D5C0F5-C337-4386-B9CC-40A96948F416}"/>
              </a:ext>
            </a:extLst>
          </p:cNvPr>
          <p:cNvSpPr txBox="1"/>
          <p:nvPr/>
        </p:nvSpPr>
        <p:spPr>
          <a:xfrm>
            <a:off x="235633" y="1746636"/>
            <a:ext cx="115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60F808B-36A4-4413-8D28-A069E8C55E72}"/>
              </a:ext>
            </a:extLst>
          </p:cNvPr>
          <p:cNvSpPr txBox="1"/>
          <p:nvPr/>
        </p:nvSpPr>
        <p:spPr>
          <a:xfrm>
            <a:off x="-36511" y="2944167"/>
            <a:ext cx="1609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400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2ECB3B-BEBB-4702-B242-F9E4F57A9436}"/>
              </a:ext>
            </a:extLst>
          </p:cNvPr>
          <p:cNvSpPr txBox="1"/>
          <p:nvPr/>
        </p:nvSpPr>
        <p:spPr>
          <a:xfrm>
            <a:off x="4139952" y="1700808"/>
            <a:ext cx="115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3599F67-5620-4D59-A269-AC6AFB7B3AC5}"/>
              </a:ext>
            </a:extLst>
          </p:cNvPr>
          <p:cNvSpPr txBox="1"/>
          <p:nvPr/>
        </p:nvSpPr>
        <p:spPr>
          <a:xfrm>
            <a:off x="-36512" y="4010419"/>
            <a:ext cx="1609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04D527-DBB9-4361-BA74-4D5F4E7A1FF0}"/>
              </a:ext>
            </a:extLst>
          </p:cNvPr>
          <p:cNvSpPr txBox="1"/>
          <p:nvPr/>
        </p:nvSpPr>
        <p:spPr>
          <a:xfrm>
            <a:off x="4198205" y="2930046"/>
            <a:ext cx="181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 B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62F4626-7A79-4FAB-9D00-76689C81A203}"/>
              </a:ext>
            </a:extLst>
          </p:cNvPr>
          <p:cNvSpPr txBox="1"/>
          <p:nvPr/>
        </p:nvSpPr>
        <p:spPr>
          <a:xfrm>
            <a:off x="4248821" y="4014063"/>
            <a:ext cx="216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Multi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05DE65C-7DA4-4FE9-9D51-4ACF44F470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516" y="988308"/>
            <a:ext cx="856516" cy="856516"/>
          </a:xfrm>
          <a:prstGeom prst="rect">
            <a:avLst/>
          </a:prstGeom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6E08E5D6-4541-4D08-A4D2-DF2AE4B0520A}"/>
              </a:ext>
            </a:extLst>
          </p:cNvPr>
          <p:cNvCxnSpPr>
            <a:cxnSpLocks/>
          </p:cNvCxnSpPr>
          <p:nvPr/>
        </p:nvCxnSpPr>
        <p:spPr>
          <a:xfrm>
            <a:off x="4283968" y="1786463"/>
            <a:ext cx="0" cy="365876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Challenges: Profitability, Social and Environmental sustainability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E21386A-5124-4FFC-9390-88A040BE3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24"/>
          <a:stretch/>
        </p:blipFill>
        <p:spPr bwMode="auto">
          <a:xfrm>
            <a:off x="6266558" y="1844824"/>
            <a:ext cx="25539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aqui ferrer unica">
            <a:extLst>
              <a:ext uri="{FF2B5EF4-FFF2-40B4-BE49-F238E27FC236}">
                <a16:creationId xmlns:a16="http://schemas.microsoft.com/office/drawing/2014/main" id="{F927F5D4-78AB-43F3-B2AB-20AB5CE9E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4" r="47222"/>
          <a:stretch/>
        </p:blipFill>
        <p:spPr bwMode="auto">
          <a:xfrm>
            <a:off x="251521" y="1844824"/>
            <a:ext cx="25390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feed the world">
            <a:extLst>
              <a:ext uri="{FF2B5EF4-FFF2-40B4-BE49-F238E27FC236}">
                <a16:creationId xmlns:a16="http://schemas.microsoft.com/office/drawing/2014/main" id="{2C63630B-1FB8-44B9-993C-89D720E6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00250"/>
            <a:ext cx="3240360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 solutions providing full Support to </a:t>
            </a:r>
            <a:r>
              <a:rPr lang="en-GB" sz="2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Agrifood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chain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C698FD8-F268-4AC3-9FB5-512B4C0BCCCE}"/>
              </a:ext>
            </a:extLst>
          </p:cNvPr>
          <p:cNvGrpSpPr/>
          <p:nvPr/>
        </p:nvGrpSpPr>
        <p:grpSpPr>
          <a:xfrm>
            <a:off x="80962" y="3651649"/>
            <a:ext cx="1250678" cy="2556134"/>
            <a:chOff x="0" y="3356994"/>
            <a:chExt cx="1316335" cy="255613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1D4DE48-1371-4378-96A3-FCCB3E4AD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717032"/>
              <a:ext cx="1312408" cy="2196096"/>
            </a:xfrm>
            <a:prstGeom prst="rect">
              <a:avLst/>
            </a:prstGeom>
          </p:spPr>
        </p:pic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1703193C-B185-4280-A9E0-E52A2669B071}"/>
                </a:ext>
              </a:extLst>
            </p:cNvPr>
            <p:cNvSpPr/>
            <p:nvPr/>
          </p:nvSpPr>
          <p:spPr>
            <a:xfrm>
              <a:off x="1" y="3356994"/>
              <a:ext cx="1316334" cy="555006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Crops / Farmer</a:t>
              </a:r>
              <a:endParaRPr lang="en-GB" sz="14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C39EB15-583D-463B-B206-515101C7B6A4}"/>
              </a:ext>
            </a:extLst>
          </p:cNvPr>
          <p:cNvGrpSpPr/>
          <p:nvPr/>
        </p:nvGrpSpPr>
        <p:grpSpPr>
          <a:xfrm>
            <a:off x="2635811" y="3651648"/>
            <a:ext cx="1356789" cy="2556135"/>
            <a:chOff x="1606263" y="3356993"/>
            <a:chExt cx="1312408" cy="255613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A9F6248-0C06-455E-8D76-89DE441C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263" y="3717032"/>
              <a:ext cx="1312408" cy="2196096"/>
            </a:xfrm>
            <a:prstGeom prst="rect">
              <a:avLst/>
            </a:prstGeom>
          </p:spPr>
        </p:pic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id="{C7214425-1C50-4E74-BB91-A15341935C3D}"/>
                </a:ext>
              </a:extLst>
            </p:cNvPr>
            <p:cNvSpPr/>
            <p:nvPr/>
          </p:nvSpPr>
          <p:spPr>
            <a:xfrm>
              <a:off x="1606263" y="3356993"/>
              <a:ext cx="1312408" cy="555005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Transformation</a:t>
              </a:r>
              <a:endParaRPr lang="en-GB" sz="14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2A95C15-A6DB-4BA6-B792-2279320B4794}"/>
              </a:ext>
            </a:extLst>
          </p:cNvPr>
          <p:cNvGrpSpPr/>
          <p:nvPr/>
        </p:nvGrpSpPr>
        <p:grpSpPr>
          <a:xfrm>
            <a:off x="5320216" y="3651649"/>
            <a:ext cx="1244305" cy="2556134"/>
            <a:chOff x="3201841" y="3356994"/>
            <a:chExt cx="1312408" cy="255613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E63DA9F-3504-40C5-B3A5-4047532E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1841" y="3717032"/>
              <a:ext cx="1312408" cy="2196096"/>
            </a:xfrm>
            <a:prstGeom prst="rect">
              <a:avLst/>
            </a:prstGeom>
          </p:spPr>
        </p:pic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96198246-BFB5-43E3-809F-89958EE6BCE5}"/>
                </a:ext>
              </a:extLst>
            </p:cNvPr>
            <p:cNvSpPr/>
            <p:nvPr/>
          </p:nvSpPr>
          <p:spPr>
            <a:xfrm>
              <a:off x="3201841" y="3356994"/>
              <a:ext cx="1312408" cy="565534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Commercial</a:t>
              </a:r>
              <a:endParaRPr lang="en-GB" sz="14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FEF2025-C5EC-43F5-8F66-762320903F45}"/>
              </a:ext>
            </a:extLst>
          </p:cNvPr>
          <p:cNvGrpSpPr/>
          <p:nvPr/>
        </p:nvGrpSpPr>
        <p:grpSpPr>
          <a:xfrm>
            <a:off x="4022261" y="3651648"/>
            <a:ext cx="1269819" cy="2556135"/>
            <a:chOff x="4797419" y="3356993"/>
            <a:chExt cx="1312408" cy="2556135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F1FF49D-E461-4901-A97A-352B9921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7419" y="3717032"/>
              <a:ext cx="1312408" cy="2196096"/>
            </a:xfrm>
            <a:prstGeom prst="rect">
              <a:avLst/>
            </a:prstGeom>
          </p:spPr>
        </p:pic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3F23A3B0-2DBD-45BA-BBD3-4F227F38C62F}"/>
                </a:ext>
              </a:extLst>
            </p:cNvPr>
            <p:cNvSpPr/>
            <p:nvPr/>
          </p:nvSpPr>
          <p:spPr>
            <a:xfrm>
              <a:off x="4797419" y="3356993"/>
              <a:ext cx="1312408" cy="563320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Logistics</a:t>
              </a:r>
              <a:endParaRPr lang="en-GB" sz="14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0693663-821E-4140-9503-842F01FA20E6}"/>
              </a:ext>
            </a:extLst>
          </p:cNvPr>
          <p:cNvGrpSpPr/>
          <p:nvPr/>
        </p:nvGrpSpPr>
        <p:grpSpPr>
          <a:xfrm>
            <a:off x="6594589" y="3651649"/>
            <a:ext cx="1159831" cy="2551432"/>
            <a:chOff x="6310985" y="3356994"/>
            <a:chExt cx="1312408" cy="2551432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1BC6695C-00A7-4D41-8670-197A13C32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1335" y="3712330"/>
              <a:ext cx="1312058" cy="2196096"/>
            </a:xfrm>
            <a:prstGeom prst="rect">
              <a:avLst/>
            </a:prstGeom>
          </p:spPr>
        </p:pic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7A0F3995-0299-4F05-941C-84BECD4A84DB}"/>
                </a:ext>
              </a:extLst>
            </p:cNvPr>
            <p:cNvSpPr/>
            <p:nvPr/>
          </p:nvSpPr>
          <p:spPr>
            <a:xfrm>
              <a:off x="6310985" y="3356994"/>
              <a:ext cx="1312408" cy="555004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Cost control &amp; Profit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D6B624A-5787-4C9F-BC33-5187804CE62B}"/>
              </a:ext>
            </a:extLst>
          </p:cNvPr>
          <p:cNvGrpSpPr/>
          <p:nvPr/>
        </p:nvGrpSpPr>
        <p:grpSpPr>
          <a:xfrm>
            <a:off x="7798292" y="3651648"/>
            <a:ext cx="1240400" cy="2556135"/>
            <a:chOff x="7848600" y="3356993"/>
            <a:chExt cx="1312408" cy="2556135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726D5544-B884-4C64-B89D-11221748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600" y="3717032"/>
              <a:ext cx="1300310" cy="2196096"/>
            </a:xfrm>
            <a:prstGeom prst="rect">
              <a:avLst/>
            </a:prstGeom>
          </p:spPr>
        </p:pic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98C2C014-72F7-407E-BD7F-3CE1019896DE}"/>
                </a:ext>
              </a:extLst>
            </p:cNvPr>
            <p:cNvSpPr/>
            <p:nvPr/>
          </p:nvSpPr>
          <p:spPr>
            <a:xfrm>
              <a:off x="7848600" y="3356993"/>
              <a:ext cx="1312408" cy="555677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Traceability &amp; food safety</a:t>
              </a:r>
            </a:p>
          </p:txBody>
        </p:sp>
      </p:grpSp>
      <p:pic>
        <p:nvPicPr>
          <p:cNvPr id="37" name="Picture 2" descr="soluciones-verticales-568x200">
            <a:extLst>
              <a:ext uri="{FF2B5EF4-FFF2-40B4-BE49-F238E27FC236}">
                <a16:creationId xmlns:a16="http://schemas.microsoft.com/office/drawing/2014/main" id="{F5D5CF92-7995-4808-ADAD-1A6B1089A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96752"/>
            <a:ext cx="9019347" cy="17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E4E29850-EC35-4C90-AD19-E51B0DD83F3D}"/>
              </a:ext>
            </a:extLst>
          </p:cNvPr>
          <p:cNvGrpSpPr/>
          <p:nvPr/>
        </p:nvGrpSpPr>
        <p:grpSpPr>
          <a:xfrm>
            <a:off x="1359776" y="3645024"/>
            <a:ext cx="1239724" cy="2573358"/>
            <a:chOff x="2988362" y="3840695"/>
            <a:chExt cx="1316334" cy="2573358"/>
          </a:xfrm>
        </p:grpSpPr>
        <p:pic>
          <p:nvPicPr>
            <p:cNvPr id="39" name="Picture 2" descr="Resultado de imagen de campogest">
              <a:extLst>
                <a:ext uri="{FF2B5EF4-FFF2-40B4-BE49-F238E27FC236}">
                  <a16:creationId xmlns:a16="http://schemas.microsoft.com/office/drawing/2014/main" id="{FC068956-72C4-4158-B021-D7C80E7310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94590" y="4346713"/>
              <a:ext cx="1299115" cy="2067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65A2BAC8-6391-4AFB-8E5A-674FA6E66AB6}"/>
                </a:ext>
              </a:extLst>
            </p:cNvPr>
            <p:cNvSpPr/>
            <p:nvPr/>
          </p:nvSpPr>
          <p:spPr>
            <a:xfrm>
              <a:off x="2988362" y="3840695"/>
              <a:ext cx="1316334" cy="555006"/>
            </a:xfrm>
            <a:prstGeom prst="roundRect">
              <a:avLst>
                <a:gd name="adj" fmla="val 6840"/>
              </a:avLst>
            </a:prstGeom>
            <a:solidFill>
              <a:srgbClr val="4A8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Agronomic Advice</a:t>
              </a:r>
              <a:endParaRPr lang="en-GB" sz="1400" b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CE1B138-594B-4245-99B1-8F0245AFE314}"/>
              </a:ext>
            </a:extLst>
          </p:cNvPr>
          <p:cNvSpPr txBox="1"/>
          <p:nvPr/>
        </p:nvSpPr>
        <p:spPr>
          <a:xfrm>
            <a:off x="323528" y="2996952"/>
            <a:ext cx="84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" dirty="0">
                <a:latin typeface="Open Sans" panose="020B0606030504020204"/>
                <a:cs typeface="Calibri" panose="020F0502020204030204" pitchFamily="34" charset="0"/>
              </a:rPr>
              <a:t>Integration and process support from field to market</a:t>
            </a:r>
          </a:p>
        </p:txBody>
      </p:sp>
    </p:spTree>
    <p:extLst>
      <p:ext uri="{BB962C8B-B14F-4D97-AF65-F5344CB8AC3E}">
        <p14:creationId xmlns:p14="http://schemas.microsoft.com/office/powerpoint/2010/main" val="400968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Capturing data from many sources along the chain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506896-804B-4CA9-BF44-A71CFE77EC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" y="1180300"/>
            <a:ext cx="9144000" cy="44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food quality and standards compliance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60BE0E-A39C-4C3B-AAC2-728471A49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62" y="2708920"/>
            <a:ext cx="1884263" cy="12012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96A805-0753-4B8A-8BB8-9DF733F66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1"/>
          <a:stretch/>
        </p:blipFill>
        <p:spPr>
          <a:xfrm>
            <a:off x="107504" y="980728"/>
            <a:ext cx="2970282" cy="57201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6F7326-49C2-4802-9E8A-2819C00C7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113645"/>
            <a:ext cx="2329260" cy="1027323"/>
          </a:xfrm>
          <a:prstGeom prst="rect">
            <a:avLst/>
          </a:prstGeom>
        </p:spPr>
      </p:pic>
      <p:pic>
        <p:nvPicPr>
          <p:cNvPr id="11" name="Picture 6" descr="control-explotaciones-toolagro">
            <a:extLst>
              <a:ext uri="{FF2B5EF4-FFF2-40B4-BE49-F238E27FC236}">
                <a16:creationId xmlns:a16="http://schemas.microsoft.com/office/drawing/2014/main" id="{59DEFFD1-A4F6-44A0-A461-139175DAB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2463" y="4296281"/>
            <a:ext cx="2328009" cy="10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ifs">
            <a:extLst>
              <a:ext uri="{FF2B5EF4-FFF2-40B4-BE49-F238E27FC236}">
                <a16:creationId xmlns:a16="http://schemas.microsoft.com/office/drawing/2014/main" id="{B03F6531-8308-4EF1-9BC2-EC23B005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809" y="4077072"/>
            <a:ext cx="1821383" cy="10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brc">
            <a:extLst>
              <a:ext uri="{FF2B5EF4-FFF2-40B4-BE49-F238E27FC236}">
                <a16:creationId xmlns:a16="http://schemas.microsoft.com/office/drawing/2014/main" id="{EE6C7057-EEB0-44D5-9824-E553A2C4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52128"/>
            <a:ext cx="79229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organic">
            <a:extLst>
              <a:ext uri="{FF2B5EF4-FFF2-40B4-BE49-F238E27FC236}">
                <a16:creationId xmlns:a16="http://schemas.microsoft.com/office/drawing/2014/main" id="{0176C87A-5DE0-4FFA-9DAA-82A471DE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183" y="5301208"/>
            <a:ext cx="1582881" cy="11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4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processes control and synchronization end-to-end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Picture 1">
            <a:extLst>
              <a:ext uri="{FF2B5EF4-FFF2-40B4-BE49-F238E27FC236}">
                <a16:creationId xmlns:a16="http://schemas.microsoft.com/office/drawing/2014/main" id="{83A86826-3867-46E8-8C3F-D0570D3AB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24744"/>
            <a:ext cx="4290895" cy="1875121"/>
          </a:xfrm>
          <a:prstGeom prst="rect">
            <a:avLst/>
          </a:prstGeom>
        </p:spPr>
      </p:pic>
      <p:pic>
        <p:nvPicPr>
          <p:cNvPr id="43" name="Picture 2" descr="C:\Users\Juanpi\Google Drive\Hispatec\web\web hispatec, imagenes\CASI-llena-de-tomates-11.jpg">
            <a:extLst>
              <a:ext uri="{FF2B5EF4-FFF2-40B4-BE49-F238E27FC236}">
                <a16:creationId xmlns:a16="http://schemas.microsoft.com/office/drawing/2014/main" id="{DF7E1D74-F1AB-4D56-BC71-F7E79702D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854" y="3570315"/>
            <a:ext cx="9172854" cy="24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>
            <a:extLst>
              <a:ext uri="{FF2B5EF4-FFF2-40B4-BE49-F238E27FC236}">
                <a16:creationId xmlns:a16="http://schemas.microsoft.com/office/drawing/2014/main" id="{DC8FE895-E77F-4F82-A269-3AB6EDB932EB}"/>
              </a:ext>
            </a:extLst>
          </p:cNvPr>
          <p:cNvSpPr/>
          <p:nvPr/>
        </p:nvSpPr>
        <p:spPr>
          <a:xfrm>
            <a:off x="-4910" y="2924944"/>
            <a:ext cx="9185422" cy="926812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lang="es-E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real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of all your key business processes end-to-end with the most powerful global solution specialized in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Agro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sector </a:t>
            </a:r>
            <a:endParaRPr lang="es-E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Data-Driven Analytical solutions company for Agribusiness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 descr="Imagen que contiene valla, hierba, exterior, árbol&#10;&#10;Descripción generada con confianza alta">
            <a:extLst>
              <a:ext uri="{FF2B5EF4-FFF2-40B4-BE49-F238E27FC236}">
                <a16:creationId xmlns:a16="http://schemas.microsoft.com/office/drawing/2014/main" id="{64064CCF-1E84-4054-813E-9D7D09460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2" y="1916832"/>
            <a:ext cx="9146500" cy="3716282"/>
          </a:xfrm>
          <a:prstGeom prst="rect">
            <a:avLst/>
          </a:prstGeom>
          <a:noFill/>
          <a:ln w="19050">
            <a:solidFill>
              <a:srgbClr val="FFFFFF"/>
            </a:solidFill>
            <a:prstDash val="dash"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DFDAD9-5573-4069-A20B-5C5B52848501}"/>
              </a:ext>
            </a:extLst>
          </p:cNvPr>
          <p:cNvSpPr txBox="1"/>
          <p:nvPr/>
        </p:nvSpPr>
        <p:spPr>
          <a:xfrm>
            <a:off x="2771800" y="1126485"/>
            <a:ext cx="434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Hispatec </a:t>
            </a:r>
            <a:r>
              <a:rPr lang="es-ES" sz="3600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Analytics</a:t>
            </a:r>
            <a:endParaRPr lang="es-ES" sz="3600" b="1" dirty="0">
              <a:solidFill>
                <a:srgbClr val="DC832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45065F-4B4F-4EB5-9B11-69C93DA1A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16784"/>
            <a:ext cx="1800306" cy="18003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8A1E57-3488-4DBA-8C32-DB68CFF50C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805542"/>
            <a:ext cx="2755564" cy="27555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1B5278-8B35-4275-9A5B-136D18EF90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99549"/>
            <a:ext cx="1019453" cy="1019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450220-C60D-4DAF-9AD6-7164901A2A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070555"/>
            <a:ext cx="1389460" cy="13894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9333B26-086D-4F36-AD3F-79A572FD586F}"/>
              </a:ext>
            </a:extLst>
          </p:cNvPr>
          <p:cNvSpPr txBox="1"/>
          <p:nvPr/>
        </p:nvSpPr>
        <p:spPr>
          <a:xfrm>
            <a:off x="323528" y="5733256"/>
            <a:ext cx="1484874" cy="646331"/>
          </a:xfrm>
          <a:prstGeom prst="rect">
            <a:avLst/>
          </a:prstGeom>
          <a:noFill/>
          <a:ln w="19050">
            <a:solidFill>
              <a:srgbClr val="FFFF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Descriptive</a:t>
            </a:r>
            <a:r>
              <a:rPr lang="es-ES" b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Analytics</a:t>
            </a:r>
            <a:endParaRPr lang="es-ES" b="1" dirty="0">
              <a:solidFill>
                <a:srgbClr val="DC832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5B1EE-D3DB-4DFF-A76C-1E77932F713E}"/>
              </a:ext>
            </a:extLst>
          </p:cNvPr>
          <p:cNvSpPr txBox="1"/>
          <p:nvPr/>
        </p:nvSpPr>
        <p:spPr>
          <a:xfrm>
            <a:off x="2411760" y="5733256"/>
            <a:ext cx="1577575" cy="646331"/>
          </a:xfrm>
          <a:prstGeom prst="rect">
            <a:avLst/>
          </a:prstGeom>
          <a:noFill/>
          <a:ln w="19050">
            <a:solidFill>
              <a:srgbClr val="FFFFFF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s-ES" sz="1800" b="1" dirty="0" err="1">
                <a:solidFill>
                  <a:srgbClr val="DC832B"/>
                </a:solidFill>
              </a:rPr>
              <a:t>Diagnostic</a:t>
            </a:r>
            <a:r>
              <a:rPr lang="es-ES" sz="1800" b="1" dirty="0">
                <a:solidFill>
                  <a:srgbClr val="DC832B"/>
                </a:solidFill>
              </a:rPr>
              <a:t> </a:t>
            </a:r>
            <a:r>
              <a:rPr lang="es-ES" sz="1800" b="1" dirty="0" err="1">
                <a:solidFill>
                  <a:srgbClr val="DC832B"/>
                </a:solidFill>
              </a:rPr>
              <a:t>Analytics</a:t>
            </a:r>
            <a:endParaRPr lang="es-ES" sz="1800" b="1" dirty="0">
              <a:solidFill>
                <a:srgbClr val="DC832B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88D908-9902-4811-B606-E9EFA41B829D}"/>
              </a:ext>
            </a:extLst>
          </p:cNvPr>
          <p:cNvSpPr txBox="1"/>
          <p:nvPr/>
        </p:nvSpPr>
        <p:spPr>
          <a:xfrm>
            <a:off x="4499992" y="5734997"/>
            <a:ext cx="1629124" cy="64633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Predictive</a:t>
            </a:r>
            <a:r>
              <a:rPr lang="es-ES" b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Analytics</a:t>
            </a:r>
            <a:endParaRPr lang="es-ES" b="1" dirty="0">
              <a:solidFill>
                <a:srgbClr val="DC832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B0C52D5-A808-462D-A9F6-46DE5B8D13C8}"/>
              </a:ext>
            </a:extLst>
          </p:cNvPr>
          <p:cNvSpPr txBox="1"/>
          <p:nvPr/>
        </p:nvSpPr>
        <p:spPr>
          <a:xfrm>
            <a:off x="6975324" y="5733256"/>
            <a:ext cx="1629124" cy="64633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Prescriptive</a:t>
            </a:r>
            <a:r>
              <a:rPr lang="es-ES" b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b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Analytics</a:t>
            </a:r>
            <a:endParaRPr lang="es-ES" b="1" dirty="0">
              <a:solidFill>
                <a:srgbClr val="DC832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26F3C154-EADC-4FA9-AC4B-F5EE64681B65}"/>
              </a:ext>
            </a:extLst>
          </p:cNvPr>
          <p:cNvSpPr/>
          <p:nvPr/>
        </p:nvSpPr>
        <p:spPr>
          <a:xfrm>
            <a:off x="179512" y="2710053"/>
            <a:ext cx="1652596" cy="1073156"/>
          </a:xfrm>
          <a:prstGeom prst="wedgeRectCallout">
            <a:avLst>
              <a:gd name="adj1" fmla="val -3118"/>
              <a:gd name="adj2" fmla="val 105122"/>
            </a:avLst>
          </a:prstGeom>
          <a:noFill/>
          <a:ln w="28575">
            <a:solidFill>
              <a:srgbClr val="DC83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DBCC91B-6764-4BAB-9A2C-6B973CCB749E}"/>
              </a:ext>
            </a:extLst>
          </p:cNvPr>
          <p:cNvSpPr txBox="1"/>
          <p:nvPr/>
        </p:nvSpPr>
        <p:spPr>
          <a:xfrm>
            <a:off x="221901" y="2923466"/>
            <a:ext cx="14925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i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s-ES" i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i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does</a:t>
            </a:r>
            <a:r>
              <a:rPr lang="es-ES" i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i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</a:t>
            </a:r>
            <a:r>
              <a:rPr lang="es-ES" i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i="1" dirty="0" err="1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happen</a:t>
            </a:r>
            <a:r>
              <a:rPr lang="es-ES" i="1" dirty="0">
                <a:solidFill>
                  <a:srgbClr val="DC832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CD55540-97F6-43E2-8950-73598EB25084}"/>
              </a:ext>
            </a:extLst>
          </p:cNvPr>
          <p:cNvGrpSpPr/>
          <p:nvPr/>
        </p:nvGrpSpPr>
        <p:grpSpPr>
          <a:xfrm>
            <a:off x="2267744" y="2776313"/>
            <a:ext cx="1656183" cy="1141068"/>
            <a:chOff x="-654899" y="6002637"/>
            <a:chExt cx="1435579" cy="774700"/>
          </a:xfrm>
        </p:grpSpPr>
        <p:sp>
          <p:nvSpPr>
            <p:cNvPr id="22" name="Bocadillo: rectángulo 21">
              <a:extLst>
                <a:ext uri="{FF2B5EF4-FFF2-40B4-BE49-F238E27FC236}">
                  <a16:creationId xmlns:a16="http://schemas.microsoft.com/office/drawing/2014/main" id="{8CC6EC9F-0C58-46FA-9987-9A7FC61E6680}"/>
                </a:ext>
              </a:extLst>
            </p:cNvPr>
            <p:cNvSpPr/>
            <p:nvPr/>
          </p:nvSpPr>
          <p:spPr>
            <a:xfrm>
              <a:off x="-581394" y="6002637"/>
              <a:ext cx="1362074" cy="774700"/>
            </a:xfrm>
            <a:prstGeom prst="wedgeRectCallout">
              <a:avLst>
                <a:gd name="adj1" fmla="val -2185"/>
                <a:gd name="adj2" fmla="val 87089"/>
              </a:avLst>
            </a:prstGeom>
            <a:noFill/>
            <a:ln w="28575">
              <a:solidFill>
                <a:srgbClr val="DC832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5CA6AB6-F2DF-4ADC-AD92-CE77FCB3C4A2}"/>
                </a:ext>
              </a:extLst>
            </p:cNvPr>
            <p:cNvSpPr txBox="1"/>
            <p:nvPr/>
          </p:nvSpPr>
          <p:spPr>
            <a:xfrm>
              <a:off x="-654899" y="6278175"/>
              <a:ext cx="1434862" cy="250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Why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is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it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?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2A8CDC0-8907-48D3-8D64-3E13BA7CD102}"/>
              </a:ext>
            </a:extLst>
          </p:cNvPr>
          <p:cNvGrpSpPr/>
          <p:nvPr/>
        </p:nvGrpSpPr>
        <p:grpSpPr>
          <a:xfrm>
            <a:off x="4355976" y="2554158"/>
            <a:ext cx="1362074" cy="774700"/>
            <a:chOff x="381052" y="6002637"/>
            <a:chExt cx="1362074" cy="774700"/>
          </a:xfrm>
        </p:grpSpPr>
        <p:sp>
          <p:nvSpPr>
            <p:cNvPr id="26" name="Bocadillo: rectángulo 25">
              <a:extLst>
                <a:ext uri="{FF2B5EF4-FFF2-40B4-BE49-F238E27FC236}">
                  <a16:creationId xmlns:a16="http://schemas.microsoft.com/office/drawing/2014/main" id="{9DE5D523-E8E0-4DEE-9273-377B20847EAD}"/>
                </a:ext>
              </a:extLst>
            </p:cNvPr>
            <p:cNvSpPr/>
            <p:nvPr/>
          </p:nvSpPr>
          <p:spPr>
            <a:xfrm>
              <a:off x="381052" y="6002637"/>
              <a:ext cx="1362074" cy="774700"/>
            </a:xfrm>
            <a:prstGeom prst="wedgeRectCallout">
              <a:avLst>
                <a:gd name="adj1" fmla="val 29517"/>
                <a:gd name="adj2" fmla="val 75614"/>
              </a:avLst>
            </a:prstGeom>
            <a:noFill/>
            <a:ln w="28575">
              <a:solidFill>
                <a:srgbClr val="DC832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C7FA48B-E27B-4133-AB2D-AEFDD2C7EB69}"/>
                </a:ext>
              </a:extLst>
            </p:cNvPr>
            <p:cNvSpPr txBox="1"/>
            <p:nvPr/>
          </p:nvSpPr>
          <p:spPr>
            <a:xfrm>
              <a:off x="426759" y="6066822"/>
              <a:ext cx="1230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What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will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it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happen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?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B3EB661-63A4-4184-9986-C51C703961AB}"/>
              </a:ext>
            </a:extLst>
          </p:cNvPr>
          <p:cNvGrpSpPr/>
          <p:nvPr/>
        </p:nvGrpSpPr>
        <p:grpSpPr>
          <a:xfrm>
            <a:off x="5796136" y="1999601"/>
            <a:ext cx="2230105" cy="1041225"/>
            <a:chOff x="216628" y="6002637"/>
            <a:chExt cx="1717843" cy="774700"/>
          </a:xfrm>
        </p:grpSpPr>
        <p:sp>
          <p:nvSpPr>
            <p:cNvPr id="29" name="Bocadillo: rectángulo 28">
              <a:extLst>
                <a:ext uri="{FF2B5EF4-FFF2-40B4-BE49-F238E27FC236}">
                  <a16:creationId xmlns:a16="http://schemas.microsoft.com/office/drawing/2014/main" id="{7BD4A1A8-1C25-496F-823F-C6EBF4964EEF}"/>
                </a:ext>
              </a:extLst>
            </p:cNvPr>
            <p:cNvSpPr/>
            <p:nvPr/>
          </p:nvSpPr>
          <p:spPr>
            <a:xfrm>
              <a:off x="381052" y="6002637"/>
              <a:ext cx="1362074" cy="774700"/>
            </a:xfrm>
            <a:prstGeom prst="wedgeRectCallout">
              <a:avLst>
                <a:gd name="adj1" fmla="val -3468"/>
                <a:gd name="adj2" fmla="val 99607"/>
              </a:avLst>
            </a:prstGeom>
            <a:noFill/>
            <a:ln w="28575">
              <a:solidFill>
                <a:srgbClr val="DC832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EF42F78-B0D9-460A-A25C-89D6EE6EA7BA}"/>
                </a:ext>
              </a:extLst>
            </p:cNvPr>
            <p:cNvSpPr txBox="1"/>
            <p:nvPr/>
          </p:nvSpPr>
          <p:spPr>
            <a:xfrm>
              <a:off x="216628" y="6113827"/>
              <a:ext cx="1717843" cy="480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Which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is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the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best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  <a:r>
                <a:rPr lang="es-ES" i="1" dirty="0" err="1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action</a:t>
              </a:r>
              <a:r>
                <a:rPr lang="es-ES" i="1" dirty="0">
                  <a:solidFill>
                    <a:srgbClr val="DC832B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?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B25773AD-E9A9-4CD9-B427-A8EB8A0507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80728"/>
            <a:ext cx="1379220" cy="9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3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00B4861C-4F24-4C8A-BD38-0513D6A2FB22}"/>
              </a:ext>
            </a:extLst>
          </p:cNvPr>
          <p:cNvSpPr/>
          <p:nvPr/>
        </p:nvSpPr>
        <p:spPr>
          <a:xfrm>
            <a:off x="-21079" y="3805"/>
            <a:ext cx="9186160" cy="926812"/>
          </a:xfrm>
          <a:prstGeom prst="rect">
            <a:avLst/>
          </a:prstGeom>
          <a:gradFill flip="none" rotWithShape="1">
            <a:gsLst>
              <a:gs pos="0">
                <a:srgbClr val="C82936"/>
              </a:gs>
              <a:gs pos="10000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&amp; post-harvest full integration and analytics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0A00F02-DF6D-4B9C-8494-299F3F093373}"/>
              </a:ext>
            </a:extLst>
          </p:cNvPr>
          <p:cNvSpPr/>
          <p:nvPr/>
        </p:nvSpPr>
        <p:spPr>
          <a:xfrm>
            <a:off x="0" y="6579260"/>
            <a:ext cx="4563413" cy="278740"/>
          </a:xfrm>
          <a:prstGeom prst="rect">
            <a:avLst/>
          </a:prstGeom>
          <a:gradFill flip="none" rotWithShape="1">
            <a:gsLst>
              <a:gs pos="100000">
                <a:srgbClr val="C82936"/>
              </a:gs>
              <a:gs pos="0">
                <a:srgbClr val="EEC75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Hispatec</a:t>
            </a:r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 descr="Imagen que contiene cielo, exterior, planta, hierba&#10;&#10;Descripción generada con confianza muy alta">
            <a:extLst>
              <a:ext uri="{FF2B5EF4-FFF2-40B4-BE49-F238E27FC236}">
                <a16:creationId xmlns:a16="http://schemas.microsoft.com/office/drawing/2014/main" id="{C90759F7-907D-4E02-8A56-A02F2918A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5"/>
          <a:stretch/>
        </p:blipFill>
        <p:spPr>
          <a:xfrm>
            <a:off x="11414" y="908720"/>
            <a:ext cx="9132586" cy="59492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9A4EA9D-0153-4592-93D4-75F424FFE34A}"/>
              </a:ext>
            </a:extLst>
          </p:cNvPr>
          <p:cNvSpPr txBox="1"/>
          <p:nvPr/>
        </p:nvSpPr>
        <p:spPr>
          <a:xfrm>
            <a:off x="1835696" y="1124744"/>
            <a:ext cx="377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</a:t>
            </a:r>
            <a:r>
              <a:rPr lang="es-ES" sz="36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everywhere</a:t>
            </a:r>
            <a:endParaRPr lang="es-ES" sz="3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Imagen 14" descr="Imagen que contiene candelabro, objeto&#10;&#10;Descripción generada con confianza alta">
            <a:extLst>
              <a:ext uri="{FF2B5EF4-FFF2-40B4-BE49-F238E27FC236}">
                <a16:creationId xmlns:a16="http://schemas.microsoft.com/office/drawing/2014/main" id="{C9C320D5-733F-4775-B703-D0D813944F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980728"/>
            <a:ext cx="792088" cy="792088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EC37D44-7FFF-41AA-AD78-36307F109891}"/>
              </a:ext>
            </a:extLst>
          </p:cNvPr>
          <p:cNvGrpSpPr/>
          <p:nvPr/>
        </p:nvGrpSpPr>
        <p:grpSpPr>
          <a:xfrm>
            <a:off x="6818078" y="1676400"/>
            <a:ext cx="2416563" cy="5181600"/>
            <a:chOff x="8750969" y="1676400"/>
            <a:chExt cx="2416563" cy="5181600"/>
          </a:xfrm>
        </p:grpSpPr>
        <p:sp useBgFill="1"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0F4CB2A-1F1B-4784-88C1-2119108363DF}"/>
                </a:ext>
              </a:extLst>
            </p:cNvPr>
            <p:cNvSpPr/>
            <p:nvPr/>
          </p:nvSpPr>
          <p:spPr>
            <a:xfrm>
              <a:off x="9262533" y="1894024"/>
              <a:ext cx="1904999" cy="3836215"/>
            </a:xfrm>
            <a:prstGeom prst="roundRect">
              <a:avLst>
                <a:gd name="adj" fmla="val 3917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Imagen 17" descr="Imagen que contiene persona, sujetando, mano, monitor&#10;&#10;Descripción generada con confianza muy alta">
              <a:extLst>
                <a:ext uri="{FF2B5EF4-FFF2-40B4-BE49-F238E27FC236}">
                  <a16:creationId xmlns:a16="http://schemas.microsoft.com/office/drawing/2014/main" id="{8697BF79-E846-4579-8305-0F347716F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0969" y="1676400"/>
              <a:ext cx="2325922" cy="51816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228F3E3-BBDD-4AFA-8FA8-940F034C2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5708" y="1894023"/>
              <a:ext cx="1931823" cy="3836215"/>
            </a:xfrm>
            <a:prstGeom prst="roundRect">
              <a:avLst>
                <a:gd name="adj" fmla="val 3167"/>
              </a:avLst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ECC1E52-2B42-47ED-9242-5DE8FFCE2853}"/>
              </a:ext>
            </a:extLst>
          </p:cNvPr>
          <p:cNvSpPr/>
          <p:nvPr/>
        </p:nvSpPr>
        <p:spPr>
          <a:xfrm>
            <a:off x="-492417" y="1824719"/>
            <a:ext cx="7701887" cy="75322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F16F11C-6F2B-4AE7-82FC-43A414FB4F93}"/>
              </a:ext>
            </a:extLst>
          </p:cNvPr>
          <p:cNvSpPr/>
          <p:nvPr/>
        </p:nvSpPr>
        <p:spPr>
          <a:xfrm>
            <a:off x="-465591" y="2639512"/>
            <a:ext cx="7701887" cy="75322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5C17132-59EF-44CB-810E-841B98FA3B4A}"/>
              </a:ext>
            </a:extLst>
          </p:cNvPr>
          <p:cNvSpPr/>
          <p:nvPr/>
        </p:nvSpPr>
        <p:spPr>
          <a:xfrm>
            <a:off x="-465591" y="3459375"/>
            <a:ext cx="7701887" cy="75322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3CFA8216-2C18-400D-8B02-DE394B7E288A}"/>
              </a:ext>
            </a:extLst>
          </p:cNvPr>
          <p:cNvSpPr/>
          <p:nvPr/>
        </p:nvSpPr>
        <p:spPr>
          <a:xfrm>
            <a:off x="6837795" y="2256973"/>
            <a:ext cx="909168" cy="382538"/>
          </a:xfrm>
          <a:custGeom>
            <a:avLst/>
            <a:gdLst>
              <a:gd name="connsiteX0" fmla="*/ 0 w 831273"/>
              <a:gd name="connsiteY0" fmla="*/ 38737 h 385100"/>
              <a:gd name="connsiteX1" fmla="*/ 526473 w 831273"/>
              <a:gd name="connsiteY1" fmla="*/ 31809 h 385100"/>
              <a:gd name="connsiteX2" fmla="*/ 831273 w 831273"/>
              <a:gd name="connsiteY2" fmla="*/ 385100 h 3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385100">
                <a:moveTo>
                  <a:pt x="0" y="38737"/>
                </a:moveTo>
                <a:cubicBezTo>
                  <a:pt x="193964" y="6409"/>
                  <a:pt x="387928" y="-25918"/>
                  <a:pt x="526473" y="31809"/>
                </a:cubicBezTo>
                <a:cubicBezTo>
                  <a:pt x="665018" y="89536"/>
                  <a:pt x="748145" y="237318"/>
                  <a:pt x="831273" y="385100"/>
                </a:cubicBezTo>
              </a:path>
            </a:pathLst>
          </a:custGeom>
          <a:noFill/>
          <a:ln w="19050">
            <a:solidFill>
              <a:srgbClr val="E4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680751D-98A2-4916-9DB0-87E5162D5A29}"/>
              </a:ext>
            </a:extLst>
          </p:cNvPr>
          <p:cNvSpPr/>
          <p:nvPr/>
        </p:nvSpPr>
        <p:spPr>
          <a:xfrm>
            <a:off x="-492417" y="4282093"/>
            <a:ext cx="7701887" cy="75322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F154F22-1AE7-40EC-A5EE-B8E8EEFCE86A}"/>
              </a:ext>
            </a:extLst>
          </p:cNvPr>
          <p:cNvSpPr/>
          <p:nvPr/>
        </p:nvSpPr>
        <p:spPr>
          <a:xfrm>
            <a:off x="-465591" y="5108953"/>
            <a:ext cx="7701887" cy="75322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CA032B2-8428-4525-A3BA-09A5D572E802}"/>
              </a:ext>
            </a:extLst>
          </p:cNvPr>
          <p:cNvGrpSpPr/>
          <p:nvPr/>
        </p:nvGrpSpPr>
        <p:grpSpPr>
          <a:xfrm>
            <a:off x="6228186" y="1981528"/>
            <a:ext cx="556970" cy="568036"/>
            <a:chOff x="7193280" y="-1771340"/>
            <a:chExt cx="1051560" cy="1055060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8F0A376-3603-4237-80ED-B88BF3F0DA2B}"/>
                </a:ext>
              </a:extLst>
            </p:cNvPr>
            <p:cNvSpPr/>
            <p:nvPr/>
          </p:nvSpPr>
          <p:spPr>
            <a:xfrm>
              <a:off x="7193280" y="-1771340"/>
              <a:ext cx="1051560" cy="1055060"/>
            </a:xfrm>
            <a:prstGeom prst="ellipse">
              <a:avLst/>
            </a:prstGeom>
            <a:solidFill>
              <a:srgbClr val="E4754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12806733-1174-4F87-B21E-E8A8CE448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4928" y="-1591594"/>
              <a:ext cx="668264" cy="668264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AE2ADA1-65AC-457D-BCBE-4540CA65C01F}"/>
              </a:ext>
            </a:extLst>
          </p:cNvPr>
          <p:cNvGrpSpPr/>
          <p:nvPr/>
        </p:nvGrpSpPr>
        <p:grpSpPr>
          <a:xfrm>
            <a:off x="6228185" y="4389759"/>
            <a:ext cx="556970" cy="568036"/>
            <a:chOff x="7680024" y="4389759"/>
            <a:chExt cx="556970" cy="568036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A35879A3-B87E-4DE0-80E5-9717C2677B89}"/>
                </a:ext>
              </a:extLst>
            </p:cNvPr>
            <p:cNvSpPr/>
            <p:nvPr/>
          </p:nvSpPr>
          <p:spPr>
            <a:xfrm>
              <a:off x="7680024" y="4389759"/>
              <a:ext cx="556970" cy="568036"/>
            </a:xfrm>
            <a:prstGeom prst="ellipse">
              <a:avLst/>
            </a:prstGeom>
            <a:solidFill>
              <a:srgbClr val="E4754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5BAEDFA3-0AFB-4FAD-8A9D-C5C54309D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530" y="4497786"/>
              <a:ext cx="353954" cy="353954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C17E9F6-FBA4-4364-95F2-BAAA9A3BB815}"/>
              </a:ext>
            </a:extLst>
          </p:cNvPr>
          <p:cNvGrpSpPr/>
          <p:nvPr/>
        </p:nvGrpSpPr>
        <p:grpSpPr>
          <a:xfrm>
            <a:off x="6228184" y="5233625"/>
            <a:ext cx="556970" cy="568036"/>
            <a:chOff x="7680023" y="5233625"/>
            <a:chExt cx="556970" cy="568036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4EA082A-294F-4C90-A7F2-5C4BDC57CA9A}"/>
                </a:ext>
              </a:extLst>
            </p:cNvPr>
            <p:cNvSpPr/>
            <p:nvPr/>
          </p:nvSpPr>
          <p:spPr>
            <a:xfrm>
              <a:off x="7680023" y="5233625"/>
              <a:ext cx="556970" cy="568036"/>
            </a:xfrm>
            <a:prstGeom prst="ellipse">
              <a:avLst/>
            </a:prstGeom>
            <a:solidFill>
              <a:srgbClr val="E4754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EEAE1B64-207A-4443-9007-B8140273D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8541" y="5330306"/>
              <a:ext cx="399932" cy="399932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187BE04-6703-426C-93FF-4AE23F7BC30E}"/>
              </a:ext>
            </a:extLst>
          </p:cNvPr>
          <p:cNvGrpSpPr/>
          <p:nvPr/>
        </p:nvGrpSpPr>
        <p:grpSpPr>
          <a:xfrm>
            <a:off x="6228185" y="3587015"/>
            <a:ext cx="556970" cy="568036"/>
            <a:chOff x="7680024" y="3587015"/>
            <a:chExt cx="556970" cy="568036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B71EA6D8-E460-4280-A81F-42DBE6A0D10A}"/>
                </a:ext>
              </a:extLst>
            </p:cNvPr>
            <p:cNvSpPr/>
            <p:nvPr/>
          </p:nvSpPr>
          <p:spPr>
            <a:xfrm>
              <a:off x="7680024" y="3587015"/>
              <a:ext cx="556970" cy="568036"/>
            </a:xfrm>
            <a:prstGeom prst="ellipse">
              <a:avLst/>
            </a:prstGeom>
            <a:solidFill>
              <a:srgbClr val="E4754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Imagen que contiene imágenes prediseñadas&#10;&#10;Descripción generada con confianza alta">
              <a:extLst>
                <a:ext uri="{FF2B5EF4-FFF2-40B4-BE49-F238E27FC236}">
                  <a16:creationId xmlns:a16="http://schemas.microsoft.com/office/drawing/2014/main" id="{4E7219F9-D6AA-423F-95AE-5C56AD9FF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0698" y="3645442"/>
              <a:ext cx="415618" cy="415618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2C95F7E-AFA9-4840-B555-3B81CE30E6CE}"/>
              </a:ext>
            </a:extLst>
          </p:cNvPr>
          <p:cNvGrpSpPr/>
          <p:nvPr/>
        </p:nvGrpSpPr>
        <p:grpSpPr>
          <a:xfrm>
            <a:off x="6228185" y="2736077"/>
            <a:ext cx="556970" cy="568036"/>
            <a:chOff x="7680024" y="2736077"/>
            <a:chExt cx="556970" cy="568036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55EA636B-FBF9-4787-966C-BF79805B8746}"/>
                </a:ext>
              </a:extLst>
            </p:cNvPr>
            <p:cNvSpPr/>
            <p:nvPr/>
          </p:nvSpPr>
          <p:spPr>
            <a:xfrm>
              <a:off x="7680024" y="2736077"/>
              <a:ext cx="556970" cy="568036"/>
            </a:xfrm>
            <a:prstGeom prst="ellipse">
              <a:avLst/>
            </a:prstGeom>
            <a:solidFill>
              <a:srgbClr val="E47543">
                <a:alpha val="8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5" name="Imagen 44" descr="Imagen que contiene objeto&#10;&#10;Descripción generada con confianza alta">
              <a:extLst>
                <a:ext uri="{FF2B5EF4-FFF2-40B4-BE49-F238E27FC236}">
                  <a16:creationId xmlns:a16="http://schemas.microsoft.com/office/drawing/2014/main" id="{4DC10DE6-092E-4802-95BE-28D4B3B64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907" y="2827419"/>
              <a:ext cx="407200" cy="407200"/>
            </a:xfrm>
            <a:prstGeom prst="rect">
              <a:avLst/>
            </a:prstGeom>
          </p:spPr>
        </p:pic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1E54416-6730-47FA-BD5C-7163693BF4CA}"/>
              </a:ext>
            </a:extLst>
          </p:cNvPr>
          <p:cNvSpPr txBox="1"/>
          <p:nvPr/>
        </p:nvSpPr>
        <p:spPr>
          <a:xfrm>
            <a:off x="2011680" y="5142983"/>
            <a:ext cx="459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Benchmarking with peers (blind data), and R&amp;D communities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A7AFF98-25CC-487E-9691-6CE922A274F0}"/>
              </a:ext>
            </a:extLst>
          </p:cNvPr>
          <p:cNvSpPr txBox="1"/>
          <p:nvPr/>
        </p:nvSpPr>
        <p:spPr>
          <a:xfrm>
            <a:off x="1637607" y="4364496"/>
            <a:ext cx="472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Specific models on irrigation, weeds, pests, nutrition, demand, harvest curve, etc.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F9DC7FE-D878-47C3-BA87-F692C68FA366}"/>
              </a:ext>
            </a:extLst>
          </p:cNvPr>
          <p:cNvSpPr txBox="1"/>
          <p:nvPr/>
        </p:nvSpPr>
        <p:spPr>
          <a:xfrm>
            <a:off x="1155470" y="3547867"/>
            <a:ext cx="508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analytics platform integrating internal and external data to take better decisions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16BF43E-9B0F-48FB-92D5-0A523951A18E}"/>
              </a:ext>
            </a:extLst>
          </p:cNvPr>
          <p:cNvSpPr txBox="1"/>
          <p:nvPr/>
        </p:nvSpPr>
        <p:spPr>
          <a:xfrm>
            <a:off x="698270" y="2741067"/>
            <a:ext cx="53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Crop monitoring solutions deployment, linked to Agribusiness end-to-end management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7A314D6-3F92-4AFC-BC04-C732A7F73EED}"/>
              </a:ext>
            </a:extLst>
          </p:cNvPr>
          <p:cNvSpPr txBox="1"/>
          <p:nvPr/>
        </p:nvSpPr>
        <p:spPr>
          <a:xfrm>
            <a:off x="224444" y="1929574"/>
            <a:ext cx="580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integration with fertigation, crop sensors, machinery, satellites, drones, etc…</a:t>
            </a: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329785C8-9842-41D1-9FBE-E825CD0D19A0}"/>
              </a:ext>
            </a:extLst>
          </p:cNvPr>
          <p:cNvSpPr/>
          <p:nvPr/>
        </p:nvSpPr>
        <p:spPr>
          <a:xfrm>
            <a:off x="6825710" y="2833799"/>
            <a:ext cx="1336657" cy="251235"/>
          </a:xfrm>
          <a:custGeom>
            <a:avLst/>
            <a:gdLst>
              <a:gd name="connsiteX0" fmla="*/ 0 w 831273"/>
              <a:gd name="connsiteY0" fmla="*/ 38737 h 385100"/>
              <a:gd name="connsiteX1" fmla="*/ 526473 w 831273"/>
              <a:gd name="connsiteY1" fmla="*/ 31809 h 385100"/>
              <a:gd name="connsiteX2" fmla="*/ 831273 w 831273"/>
              <a:gd name="connsiteY2" fmla="*/ 385100 h 3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385100">
                <a:moveTo>
                  <a:pt x="0" y="38737"/>
                </a:moveTo>
                <a:cubicBezTo>
                  <a:pt x="193964" y="6409"/>
                  <a:pt x="387928" y="-25918"/>
                  <a:pt x="526473" y="31809"/>
                </a:cubicBezTo>
                <a:cubicBezTo>
                  <a:pt x="665018" y="89536"/>
                  <a:pt x="748145" y="237318"/>
                  <a:pt x="831273" y="385100"/>
                </a:cubicBezTo>
              </a:path>
            </a:pathLst>
          </a:custGeom>
          <a:noFill/>
          <a:ln w="19050">
            <a:solidFill>
              <a:srgbClr val="E4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6FE9E5F5-8F1D-476C-82E5-CB02EBA79D2E}"/>
              </a:ext>
            </a:extLst>
          </p:cNvPr>
          <p:cNvSpPr/>
          <p:nvPr/>
        </p:nvSpPr>
        <p:spPr>
          <a:xfrm flipV="1">
            <a:off x="6811611" y="3234619"/>
            <a:ext cx="1816883" cy="660852"/>
          </a:xfrm>
          <a:custGeom>
            <a:avLst/>
            <a:gdLst>
              <a:gd name="connsiteX0" fmla="*/ 0 w 831273"/>
              <a:gd name="connsiteY0" fmla="*/ 38737 h 385100"/>
              <a:gd name="connsiteX1" fmla="*/ 526473 w 831273"/>
              <a:gd name="connsiteY1" fmla="*/ 31809 h 385100"/>
              <a:gd name="connsiteX2" fmla="*/ 831273 w 831273"/>
              <a:gd name="connsiteY2" fmla="*/ 385100 h 3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385100">
                <a:moveTo>
                  <a:pt x="0" y="38737"/>
                </a:moveTo>
                <a:cubicBezTo>
                  <a:pt x="193964" y="6409"/>
                  <a:pt x="387928" y="-25918"/>
                  <a:pt x="526473" y="31809"/>
                </a:cubicBezTo>
                <a:cubicBezTo>
                  <a:pt x="665018" y="89536"/>
                  <a:pt x="748145" y="237318"/>
                  <a:pt x="831273" y="385100"/>
                </a:cubicBezTo>
              </a:path>
            </a:pathLst>
          </a:custGeom>
          <a:noFill/>
          <a:ln w="19050">
            <a:solidFill>
              <a:srgbClr val="E4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2801E31D-97F5-4F68-9295-2F97A123E2CB}"/>
              </a:ext>
            </a:extLst>
          </p:cNvPr>
          <p:cNvSpPr/>
          <p:nvPr/>
        </p:nvSpPr>
        <p:spPr>
          <a:xfrm flipV="1">
            <a:off x="6811611" y="3517717"/>
            <a:ext cx="1967430" cy="1223991"/>
          </a:xfrm>
          <a:custGeom>
            <a:avLst/>
            <a:gdLst>
              <a:gd name="connsiteX0" fmla="*/ 0 w 831273"/>
              <a:gd name="connsiteY0" fmla="*/ 38737 h 385100"/>
              <a:gd name="connsiteX1" fmla="*/ 526473 w 831273"/>
              <a:gd name="connsiteY1" fmla="*/ 31809 h 385100"/>
              <a:gd name="connsiteX2" fmla="*/ 831273 w 831273"/>
              <a:gd name="connsiteY2" fmla="*/ 385100 h 3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385100">
                <a:moveTo>
                  <a:pt x="0" y="38737"/>
                </a:moveTo>
                <a:cubicBezTo>
                  <a:pt x="193964" y="6409"/>
                  <a:pt x="387928" y="-25918"/>
                  <a:pt x="526473" y="31809"/>
                </a:cubicBezTo>
                <a:cubicBezTo>
                  <a:pt x="665018" y="89536"/>
                  <a:pt x="748145" y="237318"/>
                  <a:pt x="831273" y="385100"/>
                </a:cubicBezTo>
              </a:path>
            </a:pathLst>
          </a:custGeom>
          <a:noFill/>
          <a:ln w="19050">
            <a:solidFill>
              <a:srgbClr val="E4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A1892706-EB46-40FE-BBB4-F1BD87E5E5F9}"/>
              </a:ext>
            </a:extLst>
          </p:cNvPr>
          <p:cNvSpPr/>
          <p:nvPr/>
        </p:nvSpPr>
        <p:spPr>
          <a:xfrm flipV="1">
            <a:off x="6824201" y="3659461"/>
            <a:ext cx="2178944" cy="2010720"/>
          </a:xfrm>
          <a:custGeom>
            <a:avLst/>
            <a:gdLst>
              <a:gd name="connsiteX0" fmla="*/ 0 w 831273"/>
              <a:gd name="connsiteY0" fmla="*/ 38737 h 385100"/>
              <a:gd name="connsiteX1" fmla="*/ 526473 w 831273"/>
              <a:gd name="connsiteY1" fmla="*/ 31809 h 385100"/>
              <a:gd name="connsiteX2" fmla="*/ 831273 w 831273"/>
              <a:gd name="connsiteY2" fmla="*/ 385100 h 3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385100">
                <a:moveTo>
                  <a:pt x="0" y="38737"/>
                </a:moveTo>
                <a:cubicBezTo>
                  <a:pt x="193964" y="6409"/>
                  <a:pt x="387928" y="-25918"/>
                  <a:pt x="526473" y="31809"/>
                </a:cubicBezTo>
                <a:cubicBezTo>
                  <a:pt x="665018" y="89536"/>
                  <a:pt x="748145" y="237318"/>
                  <a:pt x="831273" y="385100"/>
                </a:cubicBezTo>
              </a:path>
            </a:pathLst>
          </a:custGeom>
          <a:noFill/>
          <a:ln w="19050">
            <a:solidFill>
              <a:srgbClr val="E4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84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592</Words>
  <Application>Microsoft Office PowerPoint</Application>
  <PresentationFormat>Presentación en pantalla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Myriad Pro</vt:lpstr>
      <vt:lpstr>Open Sans</vt:lpstr>
      <vt:lpstr>Segoe UI Black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Juanpi</dc:creator>
  <cp:lastModifiedBy>Jose Luis Molina Zamora</cp:lastModifiedBy>
  <cp:revision>191</cp:revision>
  <cp:lastPrinted>2016-04-05T08:49:24Z</cp:lastPrinted>
  <dcterms:created xsi:type="dcterms:W3CDTF">2015-07-14T16:36:16Z</dcterms:created>
  <dcterms:modified xsi:type="dcterms:W3CDTF">2019-12-02T23:23:19Z</dcterms:modified>
</cp:coreProperties>
</file>