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  <p:sldMasterId id="2147483695" r:id="rId3"/>
    <p:sldMasterId id="2147483730" r:id="rId4"/>
    <p:sldMasterId id="2147483739" r:id="rId5"/>
  </p:sldMasterIdLst>
  <p:notesMasterIdLst>
    <p:notesMasterId r:id="rId21"/>
  </p:notesMasterIdLst>
  <p:handoutMasterIdLst>
    <p:handoutMasterId r:id="rId22"/>
  </p:handoutMasterIdLst>
  <p:sldIdLst>
    <p:sldId id="272" r:id="rId6"/>
    <p:sldId id="257" r:id="rId7"/>
    <p:sldId id="268" r:id="rId8"/>
    <p:sldId id="269" r:id="rId9"/>
    <p:sldId id="278" r:id="rId10"/>
    <p:sldId id="277" r:id="rId11"/>
    <p:sldId id="273" r:id="rId12"/>
    <p:sldId id="279" r:id="rId13"/>
    <p:sldId id="274" r:id="rId14"/>
    <p:sldId id="280" r:id="rId15"/>
    <p:sldId id="281" r:id="rId16"/>
    <p:sldId id="275" r:id="rId17"/>
    <p:sldId id="270" r:id="rId18"/>
    <p:sldId id="276" r:id="rId19"/>
    <p:sldId id="266" r:id="rId20"/>
  </p:sldIdLst>
  <p:sldSz cx="12192000" cy="6858000"/>
  <p:notesSz cx="7023100" cy="9309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yenhuis, Theo" initials="N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4" autoAdjust="0"/>
    <p:restoredTop sz="87084" autoAdjust="0"/>
  </p:normalViewPr>
  <p:slideViewPr>
    <p:cSldViewPr snapToGrid="0" snapToObjects="1">
      <p:cViewPr varScale="1">
        <p:scale>
          <a:sx n="99" d="100"/>
          <a:sy n="99" d="100"/>
        </p:scale>
        <p:origin x="1314" y="8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2-12-2019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8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61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3" y="922708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2" y="2581251"/>
            <a:ext cx="468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9" y="4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4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63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63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4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6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4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9" y="2406358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51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200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681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2641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263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4885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706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625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3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9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5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93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032933" y="1916120"/>
            <a:ext cx="10041467" cy="4116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8582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-piè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4809067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31468" y="1916116"/>
            <a:ext cx="4842933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507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32933" y="1916119"/>
            <a:ext cx="10534651" cy="4154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414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8639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6778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7629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3131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1196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5866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49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2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6149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10041467" cy="4116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8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-piè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4809067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31468" y="1916116"/>
            <a:ext cx="4842933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621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10534651" cy="4154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786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464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2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2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2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2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2" y="558803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9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9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9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452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4" name="Picture 2" descr="E:\Flanders' FOOD\Communicatie\Logo's\Combinatielogo met VLAIO\PartnerlogoVLAIO-FlandersFood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00" y="3456000"/>
            <a:ext cx="427558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5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8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561618" y="277783"/>
            <a:ext cx="11018881" cy="141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4"/>
          <p:cNvSpPr>
            <a:spLocks noGrp="1"/>
          </p:cNvSpPr>
          <p:nvPr>
            <p:ph type="sldNum" sz="quarter" idx="4"/>
          </p:nvPr>
        </p:nvSpPr>
        <p:spPr>
          <a:xfrm>
            <a:off x="8406645" y="6298965"/>
            <a:ext cx="2844800" cy="18466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935" y="1916114"/>
            <a:ext cx="10056284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59941" y="292111"/>
            <a:ext cx="10515600" cy="103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3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 Narrow" panose="020B060602020203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88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4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50000"/>
        <a:buFont typeface="Arial Narrow" panose="020B0606020202030204" pitchFamily="34" charset="0"/>
        <a:buChar char="■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21" userDrawn="1">
          <p15:clr>
            <a:srgbClr val="F26B43"/>
          </p15:clr>
        </p15:guide>
        <p15:guide id="2" pos="488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pos="52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4" name="Picture 2" descr="E:\Flanders' FOOD\Communicatie\Logo's\Combinatielogo met VLAIO\PartnerlogoVLAIO-FlandersFood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00" y="3456000"/>
            <a:ext cx="427558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8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8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561613" y="277783"/>
            <a:ext cx="11018881" cy="141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4"/>
          <p:cNvSpPr>
            <a:spLocks noGrp="1"/>
          </p:cNvSpPr>
          <p:nvPr>
            <p:ph type="sldNum" sz="quarter" idx="4"/>
          </p:nvPr>
        </p:nvSpPr>
        <p:spPr>
          <a:xfrm>
            <a:off x="8406645" y="6298965"/>
            <a:ext cx="2844800" cy="18466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935" y="1916114"/>
            <a:ext cx="10056284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59941" y="292103"/>
            <a:ext cx="10515600" cy="103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541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 Narrow" panose="020B060602020203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88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4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50000"/>
        <a:buFont typeface="Arial Narrow" panose="020B0606020202030204" pitchFamily="34" charset="0"/>
        <a:buChar char="■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21" userDrawn="1">
          <p15:clr>
            <a:srgbClr val="F26B43"/>
          </p15:clr>
        </p15:guide>
        <p15:guide id="2" pos="488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pos="52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abio.boscaleri@regione.toscana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els.vandevelde@ideaconsult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" b="884"/>
          <a:stretch>
            <a:fillRect/>
          </a:stretch>
        </p:blipFill>
        <p:spPr>
          <a:xfrm>
            <a:off x="0" y="0"/>
            <a:ext cx="12192000" cy="6796454"/>
          </a:xfrm>
        </p:spPr>
      </p:pic>
    </p:spTree>
    <p:extLst>
      <p:ext uri="{BB962C8B-B14F-4D97-AF65-F5344CB8AC3E}">
        <p14:creationId xmlns:p14="http://schemas.microsoft.com/office/powerpoint/2010/main" val="286940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</a:t>
            </a:r>
            <a:r>
              <a:rPr lang="en-GB" dirty="0" err="1"/>
              <a:t>igital</a:t>
            </a:r>
            <a:r>
              <a:rPr lang="en-GB" dirty="0"/>
              <a:t> services and technologies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765299"/>
            <a:ext cx="10896600" cy="4242095"/>
          </a:xfrm>
        </p:spPr>
        <p:txBody>
          <a:bodyPr/>
          <a:lstStyle/>
          <a:p>
            <a:r>
              <a:rPr lang="en-GB" sz="2400" b="1" dirty="0"/>
              <a:t>PODUR</a:t>
            </a:r>
            <a:r>
              <a:rPr lang="en-GB" sz="2400" dirty="0"/>
              <a:t> Pilot project is aimed at deploying a new service for reducing dust production in poultry production sites. The service built upon several digital technologies which are tested in the pilot:</a:t>
            </a:r>
          </a:p>
          <a:p>
            <a:endParaRPr lang="en-GB" sz="2400" dirty="0"/>
          </a:p>
          <a:p>
            <a:pPr lvl="1">
              <a:spcAft>
                <a:spcPts val="600"/>
              </a:spcAft>
            </a:pPr>
            <a:r>
              <a:rPr lang="en-GB" sz="2400" dirty="0"/>
              <a:t>Data transmission and management (deployment, exploration and exploitation);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Sensors and mechanization (exploration and exploitation).</a:t>
            </a:r>
          </a:p>
        </p:txBody>
      </p:sp>
    </p:spTree>
    <p:extLst>
      <p:ext uri="{BB962C8B-B14F-4D97-AF65-F5344CB8AC3E}">
        <p14:creationId xmlns:p14="http://schemas.microsoft.com/office/powerpoint/2010/main" val="14843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0D9E44B-B14C-4913-99BF-B99F5D5CF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10" y="357393"/>
            <a:ext cx="10896600" cy="993310"/>
          </a:xfrm>
        </p:spPr>
        <p:txBody>
          <a:bodyPr/>
          <a:lstStyle/>
          <a:p>
            <a:r>
              <a:rPr lang="nl-BE" dirty="0"/>
              <a:t>The PODUR case in East Netherlands</a:t>
            </a:r>
          </a:p>
        </p:txBody>
      </p:sp>
      <p:sp>
        <p:nvSpPr>
          <p:cNvPr id="6" name="Rounded Rectangle 92">
            <a:extLst>
              <a:ext uri="{FF2B5EF4-FFF2-40B4-BE49-F238E27FC236}">
                <a16:creationId xmlns:a16="http://schemas.microsoft.com/office/drawing/2014/main" id="{861FA6D3-3011-401C-BFAE-47E4C774C085}"/>
              </a:ext>
            </a:extLst>
          </p:cNvPr>
          <p:cNvSpPr/>
          <p:nvPr/>
        </p:nvSpPr>
        <p:spPr>
          <a:xfrm>
            <a:off x="284815" y="2122111"/>
            <a:ext cx="3767421" cy="104410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Farmers in East Netherlands </a:t>
            </a:r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92">
            <a:extLst>
              <a:ext uri="{FF2B5EF4-FFF2-40B4-BE49-F238E27FC236}">
                <a16:creationId xmlns:a16="http://schemas.microsoft.com/office/drawing/2014/main" id="{583FA705-8E3F-46D1-925E-EBCD9B7D200E}"/>
              </a:ext>
            </a:extLst>
          </p:cNvPr>
          <p:cNvSpPr/>
          <p:nvPr/>
        </p:nvSpPr>
        <p:spPr>
          <a:xfrm>
            <a:off x="284814" y="5041896"/>
            <a:ext cx="3890839" cy="16981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Producers of fine </a:t>
            </a:r>
            <a:r>
              <a:rPr lang="nl-BE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dust</a:t>
            </a:r>
            <a:r>
              <a:rPr lang="nl-BE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</a:t>
            </a:r>
            <a:r>
              <a:rPr lang="nl-BE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systems: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FreshLightAgri</a:t>
            </a:r>
            <a:endParaRPr lang="nl-BE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Serutech</a:t>
            </a:r>
            <a:endParaRPr lang="nl-BE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StaticAir</a:t>
            </a:r>
            <a:endParaRPr lang="nl-BE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SmitsAgro</a:t>
            </a:r>
            <a:endParaRPr lang="nl-BE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92">
            <a:extLst>
              <a:ext uri="{FF2B5EF4-FFF2-40B4-BE49-F238E27FC236}">
                <a16:creationId xmlns:a16="http://schemas.microsoft.com/office/drawing/2014/main" id="{05322F22-3100-4B9A-A627-687B90283D3B}"/>
              </a:ext>
            </a:extLst>
          </p:cNvPr>
          <p:cNvSpPr/>
          <p:nvPr/>
        </p:nvSpPr>
        <p:spPr>
          <a:xfrm>
            <a:off x="7969229" y="2122112"/>
            <a:ext cx="3655947" cy="5588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Retailer </a:t>
            </a:r>
          </a:p>
        </p:txBody>
      </p:sp>
      <p:sp>
        <p:nvSpPr>
          <p:cNvPr id="9" name="Rounded Rectangle 92">
            <a:extLst>
              <a:ext uri="{FF2B5EF4-FFF2-40B4-BE49-F238E27FC236}">
                <a16:creationId xmlns:a16="http://schemas.microsoft.com/office/drawing/2014/main" id="{6A8AC11E-98AD-4829-9FAD-E05E3EDFF1BA}"/>
              </a:ext>
            </a:extLst>
          </p:cNvPr>
          <p:cNvSpPr/>
          <p:nvPr/>
        </p:nvSpPr>
        <p:spPr>
          <a:xfrm>
            <a:off x="7798196" y="5139496"/>
            <a:ext cx="3890839" cy="136111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Producers of monitoring equipment: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Stalmeesters (NL)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Faromatics</a:t>
            </a:r>
            <a:r>
              <a:rPr lang="nl-BE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Copeeks</a:t>
            </a:r>
            <a:r>
              <a:rPr lang="nl-BE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(FR)</a:t>
            </a:r>
            <a:endParaRPr lang="en-US" sz="14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A75A31A-9F7D-4497-AB7B-1A1F82EFFEE5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230234" y="3331492"/>
            <a:ext cx="6899" cy="1710404"/>
          </a:xfrm>
          <a:prstGeom prst="straightConnector1">
            <a:avLst/>
          </a:prstGeom>
          <a:ln w="28575">
            <a:solidFill>
              <a:srgbClr val="FF7575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BF65E8FB-264A-4FAF-BFEC-F0C0C50AF0FD}"/>
              </a:ext>
            </a:extLst>
          </p:cNvPr>
          <p:cNvSpPr/>
          <p:nvPr/>
        </p:nvSpPr>
        <p:spPr>
          <a:xfrm rot="16200000">
            <a:off x="3747611" y="4594226"/>
            <a:ext cx="1260000" cy="252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1C7443C-E94C-4D24-A06C-A85DB359A668}"/>
              </a:ext>
            </a:extLst>
          </p:cNvPr>
          <p:cNvSpPr txBox="1"/>
          <p:nvPr/>
        </p:nvSpPr>
        <p:spPr>
          <a:xfrm>
            <a:off x="3259843" y="4151777"/>
            <a:ext cx="1938717" cy="4978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600" dirty="0"/>
              <a:t>Determine the choice of technology to be implemented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1E9270F-7DF7-4A97-900B-FBC7CA69655E}"/>
              </a:ext>
            </a:extLst>
          </p:cNvPr>
          <p:cNvCxnSpPr>
            <a:cxnSpLocks/>
          </p:cNvCxnSpPr>
          <p:nvPr/>
        </p:nvCxnSpPr>
        <p:spPr>
          <a:xfrm>
            <a:off x="6691422" y="4412556"/>
            <a:ext cx="1042915" cy="77253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1B4C56CA-6D6B-4BE3-A071-C244FDAA15D9}"/>
              </a:ext>
            </a:extLst>
          </p:cNvPr>
          <p:cNvSpPr txBox="1"/>
          <p:nvPr/>
        </p:nvSpPr>
        <p:spPr>
          <a:xfrm>
            <a:off x="7212879" y="4524026"/>
            <a:ext cx="1800000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600" dirty="0"/>
              <a:t>Determine requirement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4973A571-3A18-4684-B851-5CB7A947168D}"/>
              </a:ext>
            </a:extLst>
          </p:cNvPr>
          <p:cNvCxnSpPr>
            <a:cxnSpLocks/>
          </p:cNvCxnSpPr>
          <p:nvPr/>
        </p:nvCxnSpPr>
        <p:spPr>
          <a:xfrm>
            <a:off x="4377611" y="2438512"/>
            <a:ext cx="3240000" cy="0"/>
          </a:xfrm>
          <a:prstGeom prst="straightConnector1">
            <a:avLst/>
          </a:prstGeom>
          <a:ln w="28575">
            <a:solidFill>
              <a:srgbClr val="4AA9C7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3850A67D-5CA2-4180-8E7A-44271696A546}"/>
              </a:ext>
            </a:extLst>
          </p:cNvPr>
          <p:cNvSpPr txBox="1"/>
          <p:nvPr/>
        </p:nvSpPr>
        <p:spPr>
          <a:xfrm>
            <a:off x="4265009" y="2130089"/>
            <a:ext cx="3808601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4AA9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Egg delivery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6698B36-0C1A-4DE9-87AF-7155B39B90C3}"/>
              </a:ext>
            </a:extLst>
          </p:cNvPr>
          <p:cNvSpPr txBox="1"/>
          <p:nvPr/>
        </p:nvSpPr>
        <p:spPr>
          <a:xfrm>
            <a:off x="4493272" y="2624320"/>
            <a:ext cx="2953009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dirty="0">
                <a:solidFill>
                  <a:srgbClr val="4AA9C7"/>
                </a:solidFill>
              </a:rPr>
              <a:t>Demand for higher quality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1475B0FF-F5D2-4DF4-A0E6-5E7BC9EC54C1}"/>
              </a:ext>
            </a:extLst>
          </p:cNvPr>
          <p:cNvCxnSpPr>
            <a:cxnSpLocks/>
          </p:cNvCxnSpPr>
          <p:nvPr/>
        </p:nvCxnSpPr>
        <p:spPr>
          <a:xfrm flipH="1">
            <a:off x="6086500" y="3467807"/>
            <a:ext cx="9500" cy="91939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Rechte verbindingslijn met pijl 54">
            <a:extLst>
              <a:ext uri="{FF2B5EF4-FFF2-40B4-BE49-F238E27FC236}">
                <a16:creationId xmlns:a16="http://schemas.microsoft.com/office/drawing/2014/main" id="{6CC4D981-05DB-4247-8B8F-59D3D13AD067}"/>
              </a:ext>
            </a:extLst>
          </p:cNvPr>
          <p:cNvCxnSpPr>
            <a:cxnSpLocks/>
          </p:cNvCxnSpPr>
          <p:nvPr/>
        </p:nvCxnSpPr>
        <p:spPr>
          <a:xfrm flipH="1">
            <a:off x="4334786" y="2580532"/>
            <a:ext cx="3240000" cy="0"/>
          </a:xfrm>
          <a:prstGeom prst="straightConnector1">
            <a:avLst/>
          </a:prstGeom>
          <a:ln w="28575">
            <a:solidFill>
              <a:srgbClr val="4AA9C7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FE37BA9-7CB3-4051-B4D6-93112BAE88DC}"/>
              </a:ext>
            </a:extLst>
          </p:cNvPr>
          <p:cNvCxnSpPr>
            <a:cxnSpLocks/>
          </p:cNvCxnSpPr>
          <p:nvPr/>
        </p:nvCxnSpPr>
        <p:spPr>
          <a:xfrm flipH="1">
            <a:off x="4175653" y="4421996"/>
            <a:ext cx="1370874" cy="7175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Picture 6" descr="Farmer - Free people icons">
            <a:extLst>
              <a:ext uri="{FF2B5EF4-FFF2-40B4-BE49-F238E27FC236}">
                <a16:creationId xmlns:a16="http://schemas.microsoft.com/office/drawing/2014/main" id="{653E06D9-F89A-4F48-A389-9D25F6E8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4" y="2401529"/>
            <a:ext cx="654130" cy="6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92">
            <a:extLst>
              <a:ext uri="{FF2B5EF4-FFF2-40B4-BE49-F238E27FC236}">
                <a16:creationId xmlns:a16="http://schemas.microsoft.com/office/drawing/2014/main" id="{44BE9BEE-922C-4AD3-A583-59FA703DB817}"/>
              </a:ext>
            </a:extLst>
          </p:cNvPr>
          <p:cNvSpPr/>
          <p:nvPr/>
        </p:nvSpPr>
        <p:spPr>
          <a:xfrm>
            <a:off x="5307101" y="4321896"/>
            <a:ext cx="1688696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Poultry Expertise Centre</a:t>
            </a:r>
          </a:p>
        </p:txBody>
      </p:sp>
      <p:sp>
        <p:nvSpPr>
          <p:cNvPr id="25" name="Rounded Rectangle 92">
            <a:extLst>
              <a:ext uri="{FF2B5EF4-FFF2-40B4-BE49-F238E27FC236}">
                <a16:creationId xmlns:a16="http://schemas.microsoft.com/office/drawing/2014/main" id="{6D68398D-F1C2-4595-B47B-3B0F82022447}"/>
              </a:ext>
            </a:extLst>
          </p:cNvPr>
          <p:cNvSpPr/>
          <p:nvPr/>
        </p:nvSpPr>
        <p:spPr>
          <a:xfrm>
            <a:off x="7969229" y="2871090"/>
            <a:ext cx="3655947" cy="5588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 </a:t>
            </a:r>
          </a:p>
        </p:txBody>
      </p:sp>
      <p:cxnSp>
        <p:nvCxnSpPr>
          <p:cNvPr id="26" name="Rechte verbindingslijn met pijl 54">
            <a:extLst>
              <a:ext uri="{FF2B5EF4-FFF2-40B4-BE49-F238E27FC236}">
                <a16:creationId xmlns:a16="http://schemas.microsoft.com/office/drawing/2014/main" id="{CFA5037D-F3CD-43A2-9904-106046DF12DA}"/>
              </a:ext>
            </a:extLst>
          </p:cNvPr>
          <p:cNvCxnSpPr>
            <a:cxnSpLocks/>
          </p:cNvCxnSpPr>
          <p:nvPr/>
        </p:nvCxnSpPr>
        <p:spPr>
          <a:xfrm flipH="1">
            <a:off x="4397246" y="3022163"/>
            <a:ext cx="3240000" cy="0"/>
          </a:xfrm>
          <a:prstGeom prst="straightConnector1">
            <a:avLst/>
          </a:prstGeom>
          <a:ln w="28575">
            <a:solidFill>
              <a:srgbClr val="4AA9C7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EEF07D07-306C-4F3A-80C6-061390EF3C35}"/>
              </a:ext>
            </a:extLst>
          </p:cNvPr>
          <p:cNvSpPr txBox="1"/>
          <p:nvPr/>
        </p:nvSpPr>
        <p:spPr>
          <a:xfrm>
            <a:off x="3820022" y="3115644"/>
            <a:ext cx="4334627" cy="2119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dirty="0">
                <a:solidFill>
                  <a:srgbClr val="4AA9C7"/>
                </a:solidFill>
              </a:rPr>
              <a:t>Demand for healthy environment</a:t>
            </a:r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39CE6139-8451-41F1-AFD1-68973811477F}"/>
              </a:ext>
            </a:extLst>
          </p:cNvPr>
          <p:cNvSpPr/>
          <p:nvPr/>
        </p:nvSpPr>
        <p:spPr>
          <a:xfrm>
            <a:off x="8418229" y="3235048"/>
            <a:ext cx="3724298" cy="1080000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Poultry farmer: 25% risk of lung problems (compared to ~4%)</a:t>
            </a:r>
          </a:p>
        </p:txBody>
      </p:sp>
      <p:sp>
        <p:nvSpPr>
          <p:cNvPr id="34" name="Oval 37">
            <a:extLst>
              <a:ext uri="{FF2B5EF4-FFF2-40B4-BE49-F238E27FC236}">
                <a16:creationId xmlns:a16="http://schemas.microsoft.com/office/drawing/2014/main" id="{9849EDBF-65DD-478B-99DA-0C1B1E971C13}"/>
              </a:ext>
            </a:extLst>
          </p:cNvPr>
          <p:cNvSpPr/>
          <p:nvPr/>
        </p:nvSpPr>
        <p:spPr>
          <a:xfrm>
            <a:off x="4175653" y="1051049"/>
            <a:ext cx="3913391" cy="1080000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€0.007 per egg X</a:t>
            </a:r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total of 10 billion eggs per year= </a:t>
            </a:r>
            <a:r>
              <a:rPr lang="en-US" sz="16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€70 million</a:t>
            </a:r>
            <a:endParaRPr lang="en-GB" sz="16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7">
            <a:extLst>
              <a:ext uri="{FF2B5EF4-FFF2-40B4-BE49-F238E27FC236}">
                <a16:creationId xmlns:a16="http://schemas.microsoft.com/office/drawing/2014/main" id="{AAFD469F-BC19-4F31-B341-FC64FCA06FB1}"/>
              </a:ext>
            </a:extLst>
          </p:cNvPr>
          <p:cNvSpPr/>
          <p:nvPr/>
        </p:nvSpPr>
        <p:spPr>
          <a:xfrm>
            <a:off x="4030639" y="5503934"/>
            <a:ext cx="3913391" cy="1080000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~€6 million with 25% of poultry producers (€0,5 investment cost per hen)</a:t>
            </a:r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kstvak 61">
            <a:extLst>
              <a:ext uri="{FF2B5EF4-FFF2-40B4-BE49-F238E27FC236}">
                <a16:creationId xmlns:a16="http://schemas.microsoft.com/office/drawing/2014/main" id="{00F5CD2D-A65B-4B29-87F5-06F4475CD238}"/>
              </a:ext>
            </a:extLst>
          </p:cNvPr>
          <p:cNvSpPr txBox="1"/>
          <p:nvPr/>
        </p:nvSpPr>
        <p:spPr>
          <a:xfrm>
            <a:off x="1454346" y="4090225"/>
            <a:ext cx="1696956" cy="252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7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</a:t>
            </a:r>
          </a:p>
        </p:txBody>
      </p:sp>
      <p:sp>
        <p:nvSpPr>
          <p:cNvPr id="42" name="Tekstvak 64">
            <a:extLst>
              <a:ext uri="{FF2B5EF4-FFF2-40B4-BE49-F238E27FC236}">
                <a16:creationId xmlns:a16="http://schemas.microsoft.com/office/drawing/2014/main" id="{3F7A5976-A23D-4EB2-9E23-21E2AD722F09}"/>
              </a:ext>
            </a:extLst>
          </p:cNvPr>
          <p:cNvSpPr txBox="1"/>
          <p:nvPr/>
        </p:nvSpPr>
        <p:spPr>
          <a:xfrm>
            <a:off x="6151449" y="3768852"/>
            <a:ext cx="1872000" cy="252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30675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</a:t>
            </a:r>
            <a:r>
              <a:rPr lang="en-GB" dirty="0" err="1"/>
              <a:t>igital</a:t>
            </a:r>
            <a:r>
              <a:rPr lang="en-GB" dirty="0"/>
              <a:t> services and technologies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765299"/>
            <a:ext cx="10896600" cy="424209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Added value of the Partnership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Expanding the original pilots to new technologies</a:t>
            </a:r>
          </a:p>
          <a:p>
            <a:pPr lvl="1"/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Extending the pilots to new geographical areas</a:t>
            </a:r>
          </a:p>
          <a:p>
            <a:pPr lvl="1"/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Defining a space and methodology to operate </a:t>
            </a:r>
            <a:r>
              <a:rPr lang="en-GB" sz="2400" dirty="0" err="1">
                <a:solidFill>
                  <a:schemeClr val="tx1"/>
                </a:solidFill>
              </a:rPr>
              <a:t>interregionally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6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Future plans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4446" y="1765300"/>
            <a:ext cx="11431954" cy="3614738"/>
          </a:xfrm>
        </p:spPr>
        <p:txBody>
          <a:bodyPr/>
          <a:lstStyle/>
          <a:p>
            <a:endParaRPr lang="cs-CZ" dirty="0"/>
          </a:p>
          <a:p>
            <a:r>
              <a:rPr lang="it-IT" dirty="0" err="1"/>
              <a:t>Continuing</a:t>
            </a:r>
            <a:r>
              <a:rPr lang="it-IT" dirty="0"/>
              <a:t> the </a:t>
            </a:r>
            <a:r>
              <a:rPr lang="it-IT" dirty="0" err="1"/>
              <a:t>development</a:t>
            </a:r>
            <a:r>
              <a:rPr lang="it-IT" dirty="0"/>
              <a:t> of </a:t>
            </a:r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pilots</a:t>
            </a:r>
            <a:r>
              <a:rPr lang="it-IT" dirty="0"/>
              <a:t> and </a:t>
            </a:r>
            <a:r>
              <a:rPr lang="it-IT" dirty="0" err="1"/>
              <a:t>establishing</a:t>
            </a:r>
            <a:r>
              <a:rPr lang="it-IT" dirty="0"/>
              <a:t> new </a:t>
            </a:r>
            <a:r>
              <a:rPr lang="it-IT" dirty="0" err="1"/>
              <a:t>ones</a:t>
            </a:r>
            <a:r>
              <a:rPr lang="en-GB" dirty="0"/>
              <a:t>.</a:t>
            </a:r>
          </a:p>
          <a:p>
            <a:r>
              <a:rPr lang="en-GB" dirty="0"/>
              <a:t>Supporting the collaboration of pilots with relevant cascading funding initiatives.</a:t>
            </a:r>
          </a:p>
          <a:p>
            <a:r>
              <a:rPr lang="en-GB" dirty="0"/>
              <a:t>Setting up a legally based governance for the Partnership.</a:t>
            </a:r>
          </a:p>
        </p:txBody>
      </p:sp>
    </p:spTree>
    <p:extLst>
      <p:ext uri="{BB962C8B-B14F-4D97-AF65-F5344CB8AC3E}">
        <p14:creationId xmlns:p14="http://schemas.microsoft.com/office/powerpoint/2010/main" val="97420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Future plans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6483" y="1765299"/>
            <a:ext cx="11761075" cy="4188933"/>
          </a:xfrm>
        </p:spPr>
        <p:txBody>
          <a:bodyPr/>
          <a:lstStyle/>
          <a:p>
            <a:r>
              <a:rPr lang="cs-CZ" dirty="0"/>
              <a:t>What </a:t>
            </a:r>
            <a:r>
              <a:rPr lang="en-GB" dirty="0"/>
              <a:t>support is needed and is currently lacking</a:t>
            </a:r>
            <a:r>
              <a:rPr lang="cs-CZ" dirty="0"/>
              <a:t>?</a:t>
            </a:r>
            <a:endParaRPr lang="it-IT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2400" dirty="0" err="1"/>
              <a:t>Finding</a:t>
            </a:r>
            <a:r>
              <a:rPr lang="it-IT" sz="2400" dirty="0"/>
              <a:t> the </a:t>
            </a:r>
            <a:r>
              <a:rPr lang="it-IT" sz="2400" dirty="0" err="1"/>
              <a:t>most</a:t>
            </a:r>
            <a:r>
              <a:rPr lang="it-IT" sz="2400" dirty="0"/>
              <a:t> appropriate partnership </a:t>
            </a:r>
            <a:r>
              <a:rPr lang="it-IT" sz="2400" dirty="0" err="1"/>
              <a:t>governance</a:t>
            </a:r>
            <a:r>
              <a:rPr lang="it-IT" sz="2400" dirty="0"/>
              <a:t> </a:t>
            </a:r>
            <a:r>
              <a:rPr lang="it-IT" sz="2400" dirty="0" err="1"/>
              <a:t>operational</a:t>
            </a:r>
            <a:r>
              <a:rPr lang="it-IT" sz="2400" dirty="0"/>
              <a:t> model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2400" dirty="0" err="1"/>
              <a:t>Tailored</a:t>
            </a:r>
            <a:r>
              <a:rPr lang="it-IT" sz="2400" dirty="0"/>
              <a:t> </a:t>
            </a:r>
            <a:r>
              <a:rPr lang="it-IT" sz="2400" dirty="0" err="1"/>
              <a:t>support</a:t>
            </a:r>
            <a:r>
              <a:rPr lang="it-IT" sz="2400" dirty="0"/>
              <a:t> </a:t>
            </a:r>
            <a:r>
              <a:rPr lang="it-IT" sz="2400" dirty="0" err="1"/>
              <a:t>mechanisms</a:t>
            </a:r>
            <a:r>
              <a:rPr lang="it-IT" sz="2400" dirty="0"/>
              <a:t> under </a:t>
            </a:r>
            <a:r>
              <a:rPr lang="it-IT" sz="2400" dirty="0" err="1"/>
              <a:t>European</a:t>
            </a:r>
            <a:r>
              <a:rPr lang="it-IT" sz="2400" dirty="0"/>
              <a:t> </a:t>
            </a:r>
            <a:r>
              <a:rPr lang="it-IT" sz="2400" dirty="0" err="1"/>
              <a:t>Programmes</a:t>
            </a:r>
            <a:r>
              <a:rPr lang="it-IT" sz="2400" dirty="0"/>
              <a:t> and Funds (</a:t>
            </a:r>
            <a:r>
              <a:rPr lang="it-IT" sz="2400" dirty="0" err="1"/>
              <a:t>eg</a:t>
            </a:r>
            <a:r>
              <a:rPr lang="it-IT" sz="2400" dirty="0"/>
              <a:t>. </a:t>
            </a:r>
            <a:r>
              <a:rPr lang="it-IT" sz="2400" dirty="0" err="1"/>
              <a:t>push</a:t>
            </a:r>
            <a:r>
              <a:rPr lang="it-IT" sz="2400" dirty="0"/>
              <a:t> and pull in </a:t>
            </a:r>
            <a:r>
              <a:rPr lang="it-IT" sz="2400" dirty="0" err="1"/>
              <a:t>Cohesion</a:t>
            </a:r>
            <a:r>
              <a:rPr lang="it-IT" sz="2400" dirty="0"/>
              <a:t> Funds; </a:t>
            </a:r>
            <a:r>
              <a:rPr lang="it-IT" sz="2400" dirty="0" err="1"/>
              <a:t>priority</a:t>
            </a:r>
            <a:r>
              <a:rPr lang="it-IT" sz="2400" dirty="0"/>
              <a:t> </a:t>
            </a:r>
            <a:r>
              <a:rPr lang="it-IT" sz="2400" dirty="0" err="1"/>
              <a:t>areas</a:t>
            </a:r>
            <a:r>
              <a:rPr lang="it-IT" sz="2400" dirty="0"/>
              <a:t> under </a:t>
            </a:r>
            <a:r>
              <a:rPr lang="it-IT" sz="2400" dirty="0" err="1"/>
              <a:t>Horizon</a:t>
            </a:r>
            <a:r>
              <a:rPr lang="it-IT" sz="2400" dirty="0"/>
              <a:t> Europe)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2400" dirty="0"/>
              <a:t>Soft </a:t>
            </a:r>
            <a:r>
              <a:rPr lang="it-IT" sz="2400" dirty="0" err="1"/>
              <a:t>supporting</a:t>
            </a:r>
            <a:r>
              <a:rPr lang="it-IT" sz="2400" dirty="0"/>
              <a:t> </a:t>
            </a:r>
            <a:r>
              <a:rPr lang="it-IT" sz="2400" dirty="0" err="1"/>
              <a:t>tools</a:t>
            </a:r>
            <a:r>
              <a:rPr lang="it-IT" sz="2400" dirty="0"/>
              <a:t> (</a:t>
            </a:r>
            <a:r>
              <a:rPr lang="it-IT" sz="2400" dirty="0" err="1"/>
              <a:t>eg</a:t>
            </a:r>
            <a:r>
              <a:rPr lang="it-IT" sz="2400" dirty="0"/>
              <a:t>. </a:t>
            </a:r>
            <a:r>
              <a:rPr lang="it-IT" sz="2400" dirty="0" err="1"/>
              <a:t>skills</a:t>
            </a:r>
            <a:r>
              <a:rPr lang="it-IT" sz="2400" dirty="0"/>
              <a:t>, </a:t>
            </a:r>
            <a:r>
              <a:rPr lang="it-IT" sz="2400" dirty="0" err="1"/>
              <a:t>programme</a:t>
            </a:r>
            <a:r>
              <a:rPr lang="it-IT" sz="2400" dirty="0"/>
              <a:t> design, </a:t>
            </a:r>
            <a:r>
              <a:rPr lang="it-IT" sz="2400" dirty="0" err="1"/>
              <a:t>shared</a:t>
            </a:r>
            <a:r>
              <a:rPr lang="it-IT" sz="2400" dirty="0"/>
              <a:t>/joint management)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400" dirty="0"/>
              <a:t>Better engagement of businesses (political and procedural talks push them away…)</a:t>
            </a:r>
          </a:p>
        </p:txBody>
      </p:sp>
    </p:spTree>
    <p:extLst>
      <p:ext uri="{BB962C8B-B14F-4D97-AF65-F5344CB8AC3E}">
        <p14:creationId xmlns:p14="http://schemas.microsoft.com/office/powerpoint/2010/main" val="99366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1667437" y="4405556"/>
            <a:ext cx="8485095" cy="1292662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pPr algn="ctr"/>
            <a:r>
              <a:rPr lang="it-IT" sz="2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fabio.boscaleri@regione.toscana.it</a:t>
            </a:r>
            <a:endParaRPr lang="it-IT" sz="28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it-IT" sz="28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els.vandevelde@ideaconsult.be</a:t>
            </a:r>
            <a:r>
              <a:rPr lang="en-GB" sz="2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36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6921"/>
            <a:ext cx="12192000" cy="1244687"/>
          </a:xfrm>
        </p:spPr>
        <p:txBody>
          <a:bodyPr/>
          <a:lstStyle/>
          <a:p>
            <a:r>
              <a:rPr lang="it-IT" altLang="en-US" dirty="0">
                <a:solidFill>
                  <a:srgbClr val="FFC000"/>
                </a:solidFill>
              </a:rPr>
              <a:t>High </a:t>
            </a:r>
            <a:r>
              <a:rPr lang="it-IT" altLang="en-US" dirty="0" err="1">
                <a:solidFill>
                  <a:srgbClr val="FFC000"/>
                </a:solidFill>
              </a:rPr>
              <a:t>Tech</a:t>
            </a:r>
            <a:r>
              <a:rPr lang="it-IT" altLang="en-US" dirty="0">
                <a:solidFill>
                  <a:srgbClr val="FFC000"/>
                </a:solidFill>
              </a:rPr>
              <a:t> </a:t>
            </a:r>
            <a:r>
              <a:rPr lang="it-IT" altLang="en-US" dirty="0" err="1">
                <a:solidFill>
                  <a:srgbClr val="FFC000"/>
                </a:solidFill>
              </a:rPr>
              <a:t>Farming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96814" y="2799761"/>
            <a:ext cx="7693572" cy="430302"/>
          </a:xfrm>
        </p:spPr>
        <p:txBody>
          <a:bodyPr/>
          <a:lstStyle/>
          <a:p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Fabio </a:t>
            </a:r>
            <a:r>
              <a:rPr lang="it-IT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Boscaleri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		</a:t>
            </a:r>
            <a:r>
              <a:rPr lang="it-IT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Els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van de </a:t>
            </a:r>
            <a:r>
              <a:rPr lang="it-IT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Velde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8082" y="3662953"/>
            <a:ext cx="3862553" cy="356859"/>
          </a:xfrm>
        </p:spPr>
        <p:txBody>
          <a:bodyPr/>
          <a:lstStyle/>
          <a:p>
            <a:r>
              <a:rPr lang="it-IT" sz="2400" dirty="0" err="1"/>
              <a:t>Tuscany</a:t>
            </a:r>
            <a:r>
              <a:rPr lang="it-IT" sz="2400" dirty="0"/>
              <a:t> </a:t>
            </a:r>
            <a:r>
              <a:rPr lang="it-IT" sz="2400" dirty="0" err="1"/>
              <a:t>Region</a:t>
            </a:r>
            <a:endParaRPr lang="en-US" sz="24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3145" y="3662953"/>
            <a:ext cx="4177862" cy="351855"/>
          </a:xfrm>
        </p:spPr>
        <p:txBody>
          <a:bodyPr/>
          <a:lstStyle/>
          <a:p>
            <a:r>
              <a:rPr lang="it-IT" sz="2400" dirty="0"/>
              <a:t>IDEA </a:t>
            </a:r>
            <a:r>
              <a:rPr lang="it-IT" sz="2400" dirty="0" err="1"/>
              <a:t>Consult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sz="3200" dirty="0"/>
              <a:t>Your partnership's progress </a:t>
            </a:r>
            <a:r>
              <a:rPr lang="cs-CZ" sz="3200" dirty="0" err="1"/>
              <a:t>since</a:t>
            </a:r>
            <a:r>
              <a:rPr lang="cs-CZ" sz="3200" dirty="0"/>
              <a:t> 2019 </a:t>
            </a:r>
            <a:r>
              <a:rPr lang="cs-CZ" sz="3200" dirty="0" err="1"/>
              <a:t>Spring</a:t>
            </a:r>
            <a:r>
              <a:rPr lang="cs-CZ" sz="3200" dirty="0"/>
              <a:t> AF </a:t>
            </a:r>
            <a:r>
              <a:rPr lang="cs-CZ" sz="3200" dirty="0" err="1"/>
              <a:t>Working</a:t>
            </a:r>
            <a:r>
              <a:rPr lang="cs-CZ" sz="3200" dirty="0"/>
              <a:t> </a:t>
            </a:r>
            <a:r>
              <a:rPr lang="cs-CZ" sz="3200" dirty="0" err="1"/>
              <a:t>Committee</a:t>
            </a:r>
            <a:r>
              <a:rPr lang="cs-CZ" sz="3200" dirty="0"/>
              <a:t> Meeting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0485" y="1765299"/>
            <a:ext cx="11633041" cy="419956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Main accomplishment </a:t>
            </a:r>
            <a:r>
              <a:rPr lang="cs-CZ" sz="2000" b="1" dirty="0"/>
              <a:t>since March 2019</a:t>
            </a:r>
            <a:endParaRPr lang="it-IT" sz="2000" b="1" dirty="0"/>
          </a:p>
          <a:p>
            <a:pPr>
              <a:buFontTx/>
              <a:buChar char="-"/>
            </a:pPr>
            <a:r>
              <a:rPr lang="it-IT" sz="2000" dirty="0" err="1"/>
              <a:t>Further</a:t>
            </a:r>
            <a:r>
              <a:rPr lang="it-IT" sz="2000" dirty="0"/>
              <a:t> </a:t>
            </a:r>
            <a:r>
              <a:rPr lang="it-IT" sz="2000" dirty="0" err="1"/>
              <a:t>consolidation</a:t>
            </a:r>
            <a:r>
              <a:rPr lang="it-IT" sz="2000" dirty="0"/>
              <a:t> of the </a:t>
            </a:r>
            <a:r>
              <a:rPr lang="it-IT" sz="2000" dirty="0" err="1"/>
              <a:t>Pilot</a:t>
            </a:r>
            <a:r>
              <a:rPr lang="it-IT" sz="2000" dirty="0"/>
              <a:t> Business Cases under DG REGIO </a:t>
            </a:r>
            <a:r>
              <a:rPr lang="it-IT" sz="2000" dirty="0" err="1"/>
              <a:t>support</a:t>
            </a:r>
            <a:r>
              <a:rPr lang="it-IT" sz="2000" dirty="0"/>
              <a:t> (Financial Expert </a:t>
            </a:r>
            <a:r>
              <a:rPr lang="it-IT" sz="2000" dirty="0" err="1"/>
              <a:t>assigned</a:t>
            </a:r>
            <a:r>
              <a:rPr lang="it-IT" sz="2000" dirty="0"/>
              <a:t> </a:t>
            </a:r>
            <a:r>
              <a:rPr lang="it-IT" sz="2000" dirty="0" err="1"/>
              <a:t>since</a:t>
            </a:r>
            <a:r>
              <a:rPr lang="it-IT" sz="2000" dirty="0"/>
              <a:t> end of </a:t>
            </a:r>
            <a:r>
              <a:rPr lang="it-IT" sz="2000" dirty="0" err="1"/>
              <a:t>November</a:t>
            </a:r>
            <a:r>
              <a:rPr lang="it-IT" sz="2000" dirty="0"/>
              <a:t>)</a:t>
            </a:r>
          </a:p>
          <a:p>
            <a:pPr>
              <a:buFontTx/>
              <a:buChar char="-"/>
            </a:pPr>
            <a:r>
              <a:rPr lang="it-IT" sz="2000" dirty="0"/>
              <a:t>New </a:t>
            </a:r>
            <a:r>
              <a:rPr lang="it-IT" sz="2000" dirty="0" err="1"/>
              <a:t>collaborations</a:t>
            </a:r>
            <a:r>
              <a:rPr lang="it-IT" sz="2000" dirty="0"/>
              <a:t> with </a:t>
            </a:r>
            <a:r>
              <a:rPr lang="it-IT" sz="2000" dirty="0" err="1"/>
              <a:t>European</a:t>
            </a:r>
            <a:r>
              <a:rPr lang="it-IT" sz="2000" dirty="0"/>
              <a:t> </a:t>
            </a:r>
            <a:r>
              <a:rPr lang="it-IT" sz="2000" dirty="0" err="1"/>
              <a:t>Initiatives</a:t>
            </a:r>
            <a:r>
              <a:rPr lang="it-IT" sz="2000" dirty="0"/>
              <a:t>/</a:t>
            </a:r>
            <a:r>
              <a:rPr lang="it-IT" sz="2000" dirty="0" err="1"/>
              <a:t>Projects</a:t>
            </a:r>
            <a:r>
              <a:rPr lang="it-IT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KIC FOOD (Meeting in </a:t>
            </a:r>
            <a:r>
              <a:rPr lang="it-IT" sz="2000" dirty="0" err="1"/>
              <a:t>September</a:t>
            </a:r>
            <a:r>
              <a:rPr lang="it-IT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ERANET ICT-AGRI-FOOD (</a:t>
            </a:r>
            <a:r>
              <a:rPr lang="it-IT" sz="2000" dirty="0" err="1"/>
              <a:t>Exchanges</a:t>
            </a:r>
            <a:r>
              <a:rPr lang="it-IT" sz="2000" dirty="0"/>
              <a:t> with the coordinator and </a:t>
            </a:r>
            <a:r>
              <a:rPr lang="it-IT" sz="2000" dirty="0" err="1"/>
              <a:t>participation</a:t>
            </a:r>
            <a:r>
              <a:rPr lang="it-IT" sz="2000" dirty="0"/>
              <a:t> to the </a:t>
            </a:r>
            <a:r>
              <a:rPr lang="it-IT" sz="2000" dirty="0" err="1"/>
              <a:t>Tech</a:t>
            </a:r>
            <a:r>
              <a:rPr lang="it-IT" sz="2000" dirty="0"/>
              <a:t> Meeting in Malaga)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H2020 AGROBOFOOD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H2020 SMART AGRI HUBs</a:t>
            </a:r>
          </a:p>
          <a:p>
            <a:pPr>
              <a:buFontTx/>
              <a:buChar char="-"/>
            </a:pPr>
            <a:r>
              <a:rPr lang="en-GB" sz="2000" dirty="0"/>
              <a:t>Interregional Agreements signed at the level of Pilot Projects (FRESHFRUIT and PODUR)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B35CB78-36B4-4FD7-B86E-D45AD1B7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19" y="5553202"/>
            <a:ext cx="1038893" cy="73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484EE-CD5C-47BF-8981-5AA9C1CF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60" y="5527412"/>
            <a:ext cx="860923" cy="8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42AC402-EE16-46E9-8C10-6BF7F013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3" y="5541392"/>
            <a:ext cx="1344006" cy="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44DF7-9F8B-41E7-8E6C-DF4521AD0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32" y="5480696"/>
            <a:ext cx="954354" cy="9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6A87E-0B6B-4A14-A3EC-AF8B8E90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73" y="5567978"/>
            <a:ext cx="1772485" cy="75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0648AAC-D9FC-42A3-93E9-FBA2D79D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31" y="5595910"/>
            <a:ext cx="1484968" cy="73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32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381948"/>
            <a:ext cx="10896600" cy="993310"/>
          </a:xfrm>
        </p:spPr>
        <p:txBody>
          <a:bodyPr/>
          <a:lstStyle/>
          <a:p>
            <a:pPr algn="ctr"/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business and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78254" y="1765300"/>
            <a:ext cx="10958146" cy="4263360"/>
          </a:xfrm>
        </p:spPr>
        <p:txBody>
          <a:bodyPr/>
          <a:lstStyle/>
          <a:p>
            <a:r>
              <a:rPr lang="en-GB" sz="2400" dirty="0"/>
              <a:t>Two Interregional Business Pilots – FRESHFRUIT and PODUR - active and well alive (both submitted under first TAF cut-off: rejected)</a:t>
            </a:r>
          </a:p>
          <a:p>
            <a:r>
              <a:rPr lang="en-GB" sz="2400" dirty="0"/>
              <a:t>One more Pilot under development and other many ideas in the pipeline.</a:t>
            </a:r>
          </a:p>
          <a:p>
            <a:r>
              <a:rPr lang="en-GB" sz="2400" dirty="0"/>
              <a:t>Established methodology to initiate new interregional business cases dealing with the farming sector.</a:t>
            </a:r>
            <a:endParaRPr lang="cs-CZ" sz="2400" dirty="0"/>
          </a:p>
          <a:p>
            <a:r>
              <a:rPr lang="it-IT" sz="2400" dirty="0"/>
              <a:t>Business model under </a:t>
            </a:r>
            <a:r>
              <a:rPr lang="it-IT" sz="2400" dirty="0" err="1"/>
              <a:t>finalization</a:t>
            </a:r>
            <a:r>
              <a:rPr lang="it-IT" sz="2400" dirty="0"/>
              <a:t> for the </a:t>
            </a:r>
            <a:r>
              <a:rPr lang="it-IT" sz="2400" dirty="0" err="1"/>
              <a:t>FreshFruit</a:t>
            </a:r>
            <a:r>
              <a:rPr lang="it-IT" sz="2400" dirty="0"/>
              <a:t> </a:t>
            </a:r>
            <a:r>
              <a:rPr lang="it-IT" sz="2400" dirty="0" err="1"/>
              <a:t>Pilot</a:t>
            </a:r>
            <a:endParaRPr lang="it-IT" sz="2400" dirty="0"/>
          </a:p>
          <a:p>
            <a:r>
              <a:rPr lang="it-IT" sz="2400" dirty="0" err="1"/>
              <a:t>Discussion</a:t>
            </a:r>
            <a:r>
              <a:rPr lang="it-IT" sz="2400" dirty="0"/>
              <a:t> to </a:t>
            </a:r>
            <a:r>
              <a:rPr lang="it-IT" sz="2400" dirty="0" err="1"/>
              <a:t>adopt</a:t>
            </a:r>
            <a:r>
              <a:rPr lang="it-IT" sz="2400" dirty="0"/>
              <a:t> a business model </a:t>
            </a:r>
            <a:r>
              <a:rPr lang="it-IT" sz="2400" dirty="0" err="1"/>
              <a:t>at</a:t>
            </a:r>
            <a:r>
              <a:rPr lang="it-IT" sz="2400" dirty="0"/>
              <a:t> the </a:t>
            </a:r>
            <a:r>
              <a:rPr lang="it-IT" sz="2400" dirty="0" err="1"/>
              <a:t>level</a:t>
            </a:r>
            <a:r>
              <a:rPr lang="it-IT" sz="2400" dirty="0"/>
              <a:t> of S3 HTF Partnership (</a:t>
            </a:r>
            <a:r>
              <a:rPr lang="it-IT" sz="2400" dirty="0" err="1"/>
              <a:t>Interregional</a:t>
            </a:r>
            <a:r>
              <a:rPr lang="it-IT" sz="2400" dirty="0"/>
              <a:t> Service Platform).</a:t>
            </a:r>
          </a:p>
        </p:txBody>
      </p:sp>
    </p:spTree>
    <p:extLst>
      <p:ext uri="{BB962C8B-B14F-4D97-AF65-F5344CB8AC3E}">
        <p14:creationId xmlns:p14="http://schemas.microsoft.com/office/powerpoint/2010/main" val="359299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381948"/>
            <a:ext cx="10896600" cy="993310"/>
          </a:xfrm>
        </p:spPr>
        <p:txBody>
          <a:bodyPr/>
          <a:lstStyle/>
          <a:p>
            <a:pPr algn="ctr"/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business and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en-GB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91E030D-68D8-4557-A6E2-F14A470BE3F0}"/>
              </a:ext>
            </a:extLst>
          </p:cNvPr>
          <p:cNvSpPr txBox="1">
            <a:spLocks/>
          </p:cNvSpPr>
          <p:nvPr/>
        </p:nvSpPr>
        <p:spPr>
          <a:xfrm>
            <a:off x="0" y="1567347"/>
            <a:ext cx="7041559" cy="4367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BE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Towards a cross-regional interface of platforms</a:t>
            </a:r>
          </a:p>
        </p:txBody>
      </p:sp>
      <p:pic>
        <p:nvPicPr>
          <p:cNvPr id="6" name="Immagine 37">
            <a:extLst>
              <a:ext uri="{FF2B5EF4-FFF2-40B4-BE49-F238E27FC236}">
                <a16:creationId xmlns:a16="http://schemas.microsoft.com/office/drawing/2014/main" id="{EEC0BD3B-7C9F-423A-89B8-3F2B19E4D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4"/>
          <a:stretch/>
        </p:blipFill>
        <p:spPr>
          <a:xfrm>
            <a:off x="3060896" y="1122795"/>
            <a:ext cx="4298448" cy="5615442"/>
          </a:xfrm>
          <a:prstGeom prst="rect">
            <a:avLst/>
          </a:prstGeom>
        </p:spPr>
      </p:pic>
      <p:sp>
        <p:nvSpPr>
          <p:cNvPr id="7" name="Rounded Rectangle 36">
            <a:extLst>
              <a:ext uri="{FF2B5EF4-FFF2-40B4-BE49-F238E27FC236}">
                <a16:creationId xmlns:a16="http://schemas.microsoft.com/office/drawing/2014/main" id="{AD387B38-07BB-4156-8083-6C5830479FA8}"/>
              </a:ext>
            </a:extLst>
          </p:cNvPr>
          <p:cNvSpPr/>
          <p:nvPr/>
        </p:nvSpPr>
        <p:spPr>
          <a:xfrm>
            <a:off x="3277532" y="3270914"/>
            <a:ext cx="1219447" cy="83994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Farms/End users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50">
            <a:extLst>
              <a:ext uri="{FF2B5EF4-FFF2-40B4-BE49-F238E27FC236}">
                <a16:creationId xmlns:a16="http://schemas.microsoft.com/office/drawing/2014/main" id="{AC07BCEE-1BFD-4503-9E4E-9B84B5794E70}"/>
              </a:ext>
            </a:extLst>
          </p:cNvPr>
          <p:cNvSpPr/>
          <p:nvPr/>
        </p:nvSpPr>
        <p:spPr>
          <a:xfrm>
            <a:off x="901268" y="5397248"/>
            <a:ext cx="1728192" cy="741532"/>
          </a:xfrm>
          <a:prstGeom prst="roundRect">
            <a:avLst/>
          </a:prstGeom>
          <a:solidFill>
            <a:srgbClr val="EAA39E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&amp; Solution Providers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65">
            <a:extLst>
              <a:ext uri="{FF2B5EF4-FFF2-40B4-BE49-F238E27FC236}">
                <a16:creationId xmlns:a16="http://schemas.microsoft.com/office/drawing/2014/main" id="{2B20C8A5-E186-4F76-9EDE-5963A9A1BF0B}"/>
              </a:ext>
            </a:extLst>
          </p:cNvPr>
          <p:cNvSpPr/>
          <p:nvPr/>
        </p:nvSpPr>
        <p:spPr>
          <a:xfrm>
            <a:off x="397212" y="2004090"/>
            <a:ext cx="2736303" cy="3024336"/>
          </a:xfrm>
          <a:prstGeom prst="roundRect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Cross-regional Interface</a:t>
            </a:r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E2B8DC03-8378-4C3D-9030-BC10809BD580}"/>
              </a:ext>
            </a:extLst>
          </p:cNvPr>
          <p:cNvSpPr/>
          <p:nvPr/>
        </p:nvSpPr>
        <p:spPr>
          <a:xfrm>
            <a:off x="829260" y="3156218"/>
            <a:ext cx="1878031" cy="485515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Platform 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44">
            <a:extLst>
              <a:ext uri="{FF2B5EF4-FFF2-40B4-BE49-F238E27FC236}">
                <a16:creationId xmlns:a16="http://schemas.microsoft.com/office/drawing/2014/main" id="{1921972B-55B2-4CBB-AF8D-1ACF1F4F7D1A}"/>
              </a:ext>
            </a:extLst>
          </p:cNvPr>
          <p:cNvSpPr/>
          <p:nvPr/>
        </p:nvSpPr>
        <p:spPr>
          <a:xfrm>
            <a:off x="829260" y="3750823"/>
            <a:ext cx="1878031" cy="485515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Platform 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Connettore 2 75">
            <a:extLst>
              <a:ext uri="{FF2B5EF4-FFF2-40B4-BE49-F238E27FC236}">
                <a16:creationId xmlns:a16="http://schemas.microsoft.com/office/drawing/2014/main" id="{8A566827-EB9E-4D15-93C5-20ADD25F9AE0}"/>
              </a:ext>
            </a:extLst>
          </p:cNvPr>
          <p:cNvCxnSpPr>
            <a:stCxn id="13" idx="3"/>
            <a:endCxn id="7" idx="1"/>
          </p:cNvCxnSpPr>
          <p:nvPr/>
        </p:nvCxnSpPr>
        <p:spPr>
          <a:xfrm flipV="1">
            <a:off x="2707291" y="3690889"/>
            <a:ext cx="570241" cy="8787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44">
            <a:extLst>
              <a:ext uri="{FF2B5EF4-FFF2-40B4-BE49-F238E27FC236}">
                <a16:creationId xmlns:a16="http://schemas.microsoft.com/office/drawing/2014/main" id="{67F60D71-2437-4390-9893-1D08F91BB7E9}"/>
              </a:ext>
            </a:extLst>
          </p:cNvPr>
          <p:cNvSpPr/>
          <p:nvPr/>
        </p:nvSpPr>
        <p:spPr>
          <a:xfrm>
            <a:off x="829260" y="4326887"/>
            <a:ext cx="1878031" cy="485515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Platform 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Connettore 2 81">
            <a:extLst>
              <a:ext uri="{FF2B5EF4-FFF2-40B4-BE49-F238E27FC236}">
                <a16:creationId xmlns:a16="http://schemas.microsoft.com/office/drawing/2014/main" id="{08201574-4C81-4E3A-B648-A6A51ED65112}"/>
              </a:ext>
            </a:extLst>
          </p:cNvPr>
          <p:cNvCxnSpPr>
            <a:stCxn id="8" idx="0"/>
            <a:endCxn id="9" idx="2"/>
          </p:cNvCxnSpPr>
          <p:nvPr/>
        </p:nvCxnSpPr>
        <p:spPr>
          <a:xfrm flipV="1">
            <a:off x="1765364" y="5028426"/>
            <a:ext cx="0" cy="368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03">
            <a:extLst>
              <a:ext uri="{FF2B5EF4-FFF2-40B4-BE49-F238E27FC236}">
                <a16:creationId xmlns:a16="http://schemas.microsoft.com/office/drawing/2014/main" id="{75989EE4-3B73-4497-B306-1083B50878EE}"/>
              </a:ext>
            </a:extLst>
          </p:cNvPr>
          <p:cNvCxnSpPr>
            <a:stCxn id="11" idx="3"/>
            <a:endCxn id="7" idx="1"/>
          </p:cNvCxnSpPr>
          <p:nvPr/>
        </p:nvCxnSpPr>
        <p:spPr>
          <a:xfrm flipV="1">
            <a:off x="2707291" y="3690889"/>
            <a:ext cx="570241" cy="302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08">
            <a:extLst>
              <a:ext uri="{FF2B5EF4-FFF2-40B4-BE49-F238E27FC236}">
                <a16:creationId xmlns:a16="http://schemas.microsoft.com/office/drawing/2014/main" id="{180B8FDE-F791-40C4-8E57-26B1E09FE4EB}"/>
              </a:ext>
            </a:extLst>
          </p:cNvPr>
          <p:cNvCxnSpPr>
            <a:stCxn id="10" idx="3"/>
            <a:endCxn id="7" idx="1"/>
          </p:cNvCxnSpPr>
          <p:nvPr/>
        </p:nvCxnSpPr>
        <p:spPr>
          <a:xfrm>
            <a:off x="2707291" y="3398976"/>
            <a:ext cx="570241" cy="291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09">
            <a:extLst>
              <a:ext uri="{FF2B5EF4-FFF2-40B4-BE49-F238E27FC236}">
                <a16:creationId xmlns:a16="http://schemas.microsoft.com/office/drawing/2014/main" id="{1802302B-FE35-49BD-A9ED-2F1B6C9204E3}"/>
              </a:ext>
            </a:extLst>
          </p:cNvPr>
          <p:cNvCxnSpPr>
            <a:stCxn id="19" idx="3"/>
            <a:endCxn id="7" idx="1"/>
          </p:cNvCxnSpPr>
          <p:nvPr/>
        </p:nvCxnSpPr>
        <p:spPr>
          <a:xfrm>
            <a:off x="2707291" y="2822912"/>
            <a:ext cx="570241" cy="867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44">
            <a:extLst>
              <a:ext uri="{FF2B5EF4-FFF2-40B4-BE49-F238E27FC236}">
                <a16:creationId xmlns:a16="http://schemas.microsoft.com/office/drawing/2014/main" id="{7D83A82F-615A-4EAC-8882-552536E7A93E}"/>
              </a:ext>
            </a:extLst>
          </p:cNvPr>
          <p:cNvSpPr/>
          <p:nvPr/>
        </p:nvSpPr>
        <p:spPr>
          <a:xfrm>
            <a:off x="7088857" y="1440545"/>
            <a:ext cx="4536504" cy="1493627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Platforms should involve: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 farms </a:t>
            </a:r>
            <a:r>
              <a:rPr lang="en-GB" sz="12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 run test/experiments) with standardised Farm Management Systems (to adopt the same procedures)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Geographic Info Systems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(mapping + data)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Political commitment </a:t>
            </a:r>
            <a:r>
              <a:rPr lang="en-GB" sz="12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(Regional funds)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actors a Region need to involve</a:t>
            </a:r>
          </a:p>
        </p:txBody>
      </p:sp>
      <p:sp>
        <p:nvSpPr>
          <p:cNvPr id="19" name="Rounded Rectangle 44">
            <a:extLst>
              <a:ext uri="{FF2B5EF4-FFF2-40B4-BE49-F238E27FC236}">
                <a16:creationId xmlns:a16="http://schemas.microsoft.com/office/drawing/2014/main" id="{447A7E98-3D44-4220-A6DA-49D4F8D0934E}"/>
              </a:ext>
            </a:extLst>
          </p:cNvPr>
          <p:cNvSpPr/>
          <p:nvPr/>
        </p:nvSpPr>
        <p:spPr>
          <a:xfrm>
            <a:off x="829260" y="2580154"/>
            <a:ext cx="1878031" cy="485515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Platform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65">
            <a:extLst>
              <a:ext uri="{FF2B5EF4-FFF2-40B4-BE49-F238E27FC236}">
                <a16:creationId xmlns:a16="http://schemas.microsoft.com/office/drawing/2014/main" id="{906F9B8E-398F-4B07-B4F0-17AB09775717}"/>
              </a:ext>
            </a:extLst>
          </p:cNvPr>
          <p:cNvSpPr/>
          <p:nvPr/>
        </p:nvSpPr>
        <p:spPr>
          <a:xfrm>
            <a:off x="7088857" y="3516077"/>
            <a:ext cx="4536504" cy="1512168"/>
          </a:xfrm>
          <a:prstGeom prst="roundRect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Cross-regional Interface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oriented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Public-Public</a:t>
            </a:r>
            <a:r>
              <a:rPr lang="en-GB" sz="12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Public-Private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baseline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</a:t>
            </a:r>
            <a:r>
              <a:rPr lang="en-GB" sz="12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relevant data (but not personal/sensitive ones)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 based services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accelerator/incubator???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Platform acting as service node/hub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Connettore 2 153">
            <a:extLst>
              <a:ext uri="{FF2B5EF4-FFF2-40B4-BE49-F238E27FC236}">
                <a16:creationId xmlns:a16="http://schemas.microsoft.com/office/drawing/2014/main" id="{A10BCA6C-9E42-481B-B5EF-93BFBFDFA8CD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9357109" y="2934172"/>
            <a:ext cx="0" cy="58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158">
            <a:extLst>
              <a:ext uri="{FF2B5EF4-FFF2-40B4-BE49-F238E27FC236}">
                <a16:creationId xmlns:a16="http://schemas.microsoft.com/office/drawing/2014/main" id="{3B07DAC1-99DB-4E60-954C-269BF26C3C21}"/>
              </a:ext>
            </a:extLst>
          </p:cNvPr>
          <p:cNvSpPr/>
          <p:nvPr/>
        </p:nvSpPr>
        <p:spPr>
          <a:xfrm>
            <a:off x="9357109" y="3046590"/>
            <a:ext cx="2268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Partnership Agreement</a:t>
            </a:r>
          </a:p>
        </p:txBody>
      </p:sp>
      <p:sp>
        <p:nvSpPr>
          <p:cNvPr id="23" name="Rettangolo 32">
            <a:extLst>
              <a:ext uri="{FF2B5EF4-FFF2-40B4-BE49-F238E27FC236}">
                <a16:creationId xmlns:a16="http://schemas.microsoft.com/office/drawing/2014/main" id="{22001E35-B466-4526-BF26-F4451118DF6B}"/>
              </a:ext>
            </a:extLst>
          </p:cNvPr>
          <p:cNvSpPr/>
          <p:nvPr/>
        </p:nvSpPr>
        <p:spPr>
          <a:xfrm>
            <a:off x="7088858" y="5280779"/>
            <a:ext cx="4987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Identifying </a:t>
            </a:r>
            <a:r>
              <a:rPr lang="en-US" b="1" dirty="0">
                <a:solidFill>
                  <a:srgbClr val="FF0000"/>
                </a:solidFill>
              </a:rPr>
              <a:t>interregional projects </a:t>
            </a:r>
            <a:r>
              <a:rPr lang="en-US" dirty="0"/>
              <a:t>(already running or potential) to define and test the actual role of the cross-regional interface</a:t>
            </a:r>
          </a:p>
        </p:txBody>
      </p:sp>
      <p:sp>
        <p:nvSpPr>
          <p:cNvPr id="24" name="Ovale 35">
            <a:extLst>
              <a:ext uri="{FF2B5EF4-FFF2-40B4-BE49-F238E27FC236}">
                <a16:creationId xmlns:a16="http://schemas.microsoft.com/office/drawing/2014/main" id="{DBD50BB2-5696-4250-841F-D182BE213E43}"/>
              </a:ext>
            </a:extLst>
          </p:cNvPr>
          <p:cNvSpPr/>
          <p:nvPr/>
        </p:nvSpPr>
        <p:spPr bwMode="auto">
          <a:xfrm>
            <a:off x="4157455" y="5997737"/>
            <a:ext cx="983390" cy="31814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rot="0" vert="horz" wrap="square" lIns="91440" tIns="45720" rIns="91440" bIns="45720" rtlCol="0" anchor="ctr" anchorCtr="0" upright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Project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5" name="Ovale 52">
            <a:extLst>
              <a:ext uri="{FF2B5EF4-FFF2-40B4-BE49-F238E27FC236}">
                <a16:creationId xmlns:a16="http://schemas.microsoft.com/office/drawing/2014/main" id="{20761B6A-C17D-462E-A83D-50ED8AEBE1DE}"/>
              </a:ext>
            </a:extLst>
          </p:cNvPr>
          <p:cNvSpPr/>
          <p:nvPr/>
        </p:nvSpPr>
        <p:spPr bwMode="auto">
          <a:xfrm>
            <a:off x="4749660" y="4918875"/>
            <a:ext cx="993539" cy="31814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rot="0" vert="horz" wrap="square" lIns="91440" tIns="45720" rIns="91440" bIns="45720" rtlCol="0" anchor="ctr" anchorCtr="0" upright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Project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6" name="Ovale 53">
            <a:extLst>
              <a:ext uri="{FF2B5EF4-FFF2-40B4-BE49-F238E27FC236}">
                <a16:creationId xmlns:a16="http://schemas.microsoft.com/office/drawing/2014/main" id="{BD324721-9297-4DB5-BC7F-E5E9C2C20AD1}"/>
              </a:ext>
            </a:extLst>
          </p:cNvPr>
          <p:cNvSpPr/>
          <p:nvPr/>
        </p:nvSpPr>
        <p:spPr bwMode="auto">
          <a:xfrm>
            <a:off x="5954255" y="6107744"/>
            <a:ext cx="983390" cy="31814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rot="0" vert="horz" wrap="square" lIns="91440" tIns="45720" rIns="91440" bIns="45720" rtlCol="0" anchor="ctr" anchorCtr="0" upright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Project</a:t>
            </a:r>
            <a:endParaRPr lang="it-I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4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381948"/>
            <a:ext cx="10896600" cy="993310"/>
          </a:xfrm>
        </p:spPr>
        <p:txBody>
          <a:bodyPr/>
          <a:lstStyle/>
          <a:p>
            <a:pPr algn="ctr"/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business and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en-GB" dirty="0"/>
          </a:p>
        </p:txBody>
      </p:sp>
      <p:sp>
        <p:nvSpPr>
          <p:cNvPr id="6" name="Rounded Rectangle 92">
            <a:extLst>
              <a:ext uri="{FF2B5EF4-FFF2-40B4-BE49-F238E27FC236}">
                <a16:creationId xmlns:a16="http://schemas.microsoft.com/office/drawing/2014/main" id="{75114963-7093-46D6-84B3-09D6BFB54443}"/>
              </a:ext>
            </a:extLst>
          </p:cNvPr>
          <p:cNvSpPr/>
          <p:nvPr/>
        </p:nvSpPr>
        <p:spPr>
          <a:xfrm>
            <a:off x="5194711" y="3569049"/>
            <a:ext cx="1799997" cy="1306879"/>
          </a:xfrm>
          <a:prstGeom prst="roundRect">
            <a:avLst/>
          </a:prstGeom>
          <a:noFill/>
          <a:ln w="60325" cap="flat" cmpd="sng" algn="ctr">
            <a:solidFill>
              <a:srgbClr val="5B9BD5">
                <a:shade val="5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92">
            <a:extLst>
              <a:ext uri="{FF2B5EF4-FFF2-40B4-BE49-F238E27FC236}">
                <a16:creationId xmlns:a16="http://schemas.microsoft.com/office/drawing/2014/main" id="{07909426-78F6-421C-B76A-B523F9811650}"/>
              </a:ext>
            </a:extLst>
          </p:cNvPr>
          <p:cNvSpPr/>
          <p:nvPr/>
        </p:nvSpPr>
        <p:spPr>
          <a:xfrm>
            <a:off x="5307101" y="3675014"/>
            <a:ext cx="1575016" cy="1035506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92">
            <a:extLst>
              <a:ext uri="{FF2B5EF4-FFF2-40B4-BE49-F238E27FC236}">
                <a16:creationId xmlns:a16="http://schemas.microsoft.com/office/drawing/2014/main" id="{BB30DFB5-0CE0-453B-8C5E-B4CAD73B9504}"/>
              </a:ext>
            </a:extLst>
          </p:cNvPr>
          <p:cNvSpPr/>
          <p:nvPr/>
        </p:nvSpPr>
        <p:spPr>
          <a:xfrm>
            <a:off x="5311980" y="3740123"/>
            <a:ext cx="1575016" cy="921470"/>
          </a:xfrm>
          <a:prstGeom prst="roundRect">
            <a:avLst/>
          </a:prstGeom>
          <a:noFill/>
          <a:ln w="60325" cap="flat" cmpd="sng" algn="ctr">
            <a:solidFill>
              <a:schemeClr val="accent2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92">
            <a:extLst>
              <a:ext uri="{FF2B5EF4-FFF2-40B4-BE49-F238E27FC236}">
                <a16:creationId xmlns:a16="http://schemas.microsoft.com/office/drawing/2014/main" id="{74EB5130-04E4-4B86-A16F-8E438785C695}"/>
              </a:ext>
            </a:extLst>
          </p:cNvPr>
          <p:cNvSpPr/>
          <p:nvPr/>
        </p:nvSpPr>
        <p:spPr>
          <a:xfrm>
            <a:off x="2750613" y="5084450"/>
            <a:ext cx="1575016" cy="1035506"/>
          </a:xfrm>
          <a:prstGeom prst="roundRect">
            <a:avLst/>
          </a:prstGeom>
          <a:noFill/>
          <a:ln w="60325" cap="flat" cmpd="sng" algn="ctr">
            <a:solidFill>
              <a:srgbClr val="5B9BD5">
                <a:shade val="5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92">
            <a:extLst>
              <a:ext uri="{FF2B5EF4-FFF2-40B4-BE49-F238E27FC236}">
                <a16:creationId xmlns:a16="http://schemas.microsoft.com/office/drawing/2014/main" id="{96216B83-5BCD-4050-AE06-9EAED2849B76}"/>
              </a:ext>
            </a:extLst>
          </p:cNvPr>
          <p:cNvSpPr/>
          <p:nvPr/>
        </p:nvSpPr>
        <p:spPr>
          <a:xfrm>
            <a:off x="7576830" y="2192280"/>
            <a:ext cx="1575016" cy="1035506"/>
          </a:xfrm>
          <a:prstGeom prst="roundRect">
            <a:avLst/>
          </a:prstGeom>
          <a:noFill/>
          <a:ln w="60325" cap="flat" cmpd="sng" algn="ctr">
            <a:solidFill>
              <a:srgbClr val="41719C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92">
            <a:extLst>
              <a:ext uri="{FF2B5EF4-FFF2-40B4-BE49-F238E27FC236}">
                <a16:creationId xmlns:a16="http://schemas.microsoft.com/office/drawing/2014/main" id="{148A12A0-4ABB-47F8-9809-7890EEDF2191}"/>
              </a:ext>
            </a:extLst>
          </p:cNvPr>
          <p:cNvSpPr/>
          <p:nvPr/>
        </p:nvSpPr>
        <p:spPr>
          <a:xfrm>
            <a:off x="7576830" y="5084450"/>
            <a:ext cx="1575016" cy="1035506"/>
          </a:xfrm>
          <a:prstGeom prst="roundRect">
            <a:avLst/>
          </a:prstGeom>
          <a:noFill/>
          <a:ln w="60325" cap="flat" cmpd="sng" algn="ctr">
            <a:solidFill>
              <a:schemeClr val="accent2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92">
            <a:extLst>
              <a:ext uri="{FF2B5EF4-FFF2-40B4-BE49-F238E27FC236}">
                <a16:creationId xmlns:a16="http://schemas.microsoft.com/office/drawing/2014/main" id="{374B0EE0-CD52-46F3-9BDF-648379716A23}"/>
              </a:ext>
            </a:extLst>
          </p:cNvPr>
          <p:cNvSpPr/>
          <p:nvPr/>
        </p:nvSpPr>
        <p:spPr>
          <a:xfrm>
            <a:off x="2753037" y="2192280"/>
            <a:ext cx="1575016" cy="1035506"/>
          </a:xfrm>
          <a:prstGeom prst="roundRect">
            <a:avLst/>
          </a:prstGeom>
          <a:noFill/>
          <a:ln w="60325" cap="flat" cmpd="sng" algn="ctr">
            <a:solidFill>
              <a:schemeClr val="accent2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92">
            <a:extLst>
              <a:ext uri="{FF2B5EF4-FFF2-40B4-BE49-F238E27FC236}">
                <a16:creationId xmlns:a16="http://schemas.microsoft.com/office/drawing/2014/main" id="{E559219B-22C7-4C81-ACA5-099237F6F40A}"/>
              </a:ext>
            </a:extLst>
          </p:cNvPr>
          <p:cNvSpPr/>
          <p:nvPr/>
        </p:nvSpPr>
        <p:spPr>
          <a:xfrm>
            <a:off x="2915653" y="2355386"/>
            <a:ext cx="1260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Farmer</a:t>
            </a:r>
            <a:endParaRPr lang="en-GB" sz="11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92">
            <a:extLst>
              <a:ext uri="{FF2B5EF4-FFF2-40B4-BE49-F238E27FC236}">
                <a16:creationId xmlns:a16="http://schemas.microsoft.com/office/drawing/2014/main" id="{76387F2E-4279-406D-BFF8-2BC93C2F9278}"/>
              </a:ext>
            </a:extLst>
          </p:cNvPr>
          <p:cNvSpPr/>
          <p:nvPr/>
        </p:nvSpPr>
        <p:spPr>
          <a:xfrm>
            <a:off x="2915653" y="5242203"/>
            <a:ext cx="1260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1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provider</a:t>
            </a:r>
          </a:p>
        </p:txBody>
      </p:sp>
      <p:sp>
        <p:nvSpPr>
          <p:cNvPr id="15" name="Rounded Rectangle 92">
            <a:extLst>
              <a:ext uri="{FF2B5EF4-FFF2-40B4-BE49-F238E27FC236}">
                <a16:creationId xmlns:a16="http://schemas.microsoft.com/office/drawing/2014/main" id="{ED4A4F85-C214-4D68-98B4-254C4886CF1E}"/>
              </a:ext>
            </a:extLst>
          </p:cNvPr>
          <p:cNvSpPr/>
          <p:nvPr/>
        </p:nvSpPr>
        <p:spPr>
          <a:xfrm>
            <a:off x="7734338" y="2355386"/>
            <a:ext cx="1260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Retailer</a:t>
            </a:r>
          </a:p>
        </p:txBody>
      </p:sp>
      <p:sp>
        <p:nvSpPr>
          <p:cNvPr id="16" name="Rounded Rectangle 92">
            <a:extLst>
              <a:ext uri="{FF2B5EF4-FFF2-40B4-BE49-F238E27FC236}">
                <a16:creationId xmlns:a16="http://schemas.microsoft.com/office/drawing/2014/main" id="{6C7390E8-7210-42B4-ABBD-5779CB6D2145}"/>
              </a:ext>
            </a:extLst>
          </p:cNvPr>
          <p:cNvSpPr/>
          <p:nvPr/>
        </p:nvSpPr>
        <p:spPr>
          <a:xfrm>
            <a:off x="7734338" y="5242203"/>
            <a:ext cx="1260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1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</a:t>
            </a:r>
            <a:r>
              <a:rPr lang="en-US" sz="11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</a:t>
            </a:r>
          </a:p>
        </p:txBody>
      </p:sp>
      <p:sp>
        <p:nvSpPr>
          <p:cNvPr id="17" name="Rechthoek 43">
            <a:extLst>
              <a:ext uri="{FF2B5EF4-FFF2-40B4-BE49-F238E27FC236}">
                <a16:creationId xmlns:a16="http://schemas.microsoft.com/office/drawing/2014/main" id="{80DB2094-5E3F-4D45-8EE4-27216F6FE3B0}"/>
              </a:ext>
            </a:extLst>
          </p:cNvPr>
          <p:cNvSpPr/>
          <p:nvPr/>
        </p:nvSpPr>
        <p:spPr>
          <a:xfrm rot="16200000">
            <a:off x="3747611" y="4032794"/>
            <a:ext cx="1260000" cy="252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8" name="Rechte verbindingslijn met pijl 50">
            <a:extLst>
              <a:ext uri="{FF2B5EF4-FFF2-40B4-BE49-F238E27FC236}">
                <a16:creationId xmlns:a16="http://schemas.microsoft.com/office/drawing/2014/main" id="{D0E10CC9-4E05-48D1-A88A-A5B40D7CF830}"/>
              </a:ext>
            </a:extLst>
          </p:cNvPr>
          <p:cNvCxnSpPr>
            <a:cxnSpLocks/>
          </p:cNvCxnSpPr>
          <p:nvPr/>
        </p:nvCxnSpPr>
        <p:spPr>
          <a:xfrm>
            <a:off x="6691422" y="4515263"/>
            <a:ext cx="1042916" cy="72694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kstvak 52">
            <a:extLst>
              <a:ext uri="{FF2B5EF4-FFF2-40B4-BE49-F238E27FC236}">
                <a16:creationId xmlns:a16="http://schemas.microsoft.com/office/drawing/2014/main" id="{C2D81B19-FAB8-4DC7-AC89-F2B22BC894F6}"/>
              </a:ext>
            </a:extLst>
          </p:cNvPr>
          <p:cNvSpPr txBox="1"/>
          <p:nvPr/>
        </p:nvSpPr>
        <p:spPr>
          <a:xfrm>
            <a:off x="7130944" y="4607471"/>
            <a:ext cx="1800000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100" dirty="0"/>
              <a:t>Deployment requirement</a:t>
            </a:r>
          </a:p>
        </p:txBody>
      </p:sp>
      <p:cxnSp>
        <p:nvCxnSpPr>
          <p:cNvPr id="20" name="Rechte verbindingslijn met pijl 54">
            <a:extLst>
              <a:ext uri="{FF2B5EF4-FFF2-40B4-BE49-F238E27FC236}">
                <a16:creationId xmlns:a16="http://schemas.microsoft.com/office/drawing/2014/main" id="{2B9E2D65-78A5-4AFB-B3C0-A51BD02308C9}"/>
              </a:ext>
            </a:extLst>
          </p:cNvPr>
          <p:cNvCxnSpPr>
            <a:cxnSpLocks/>
          </p:cNvCxnSpPr>
          <p:nvPr/>
        </p:nvCxnSpPr>
        <p:spPr>
          <a:xfrm>
            <a:off x="4342803" y="2489244"/>
            <a:ext cx="3240000" cy="0"/>
          </a:xfrm>
          <a:prstGeom prst="straightConnector1">
            <a:avLst/>
          </a:prstGeom>
          <a:ln w="28575">
            <a:solidFill>
              <a:srgbClr val="4AA9C7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kstvak 55">
            <a:extLst>
              <a:ext uri="{FF2B5EF4-FFF2-40B4-BE49-F238E27FC236}">
                <a16:creationId xmlns:a16="http://schemas.microsoft.com/office/drawing/2014/main" id="{81707404-8104-4E53-A9F9-FC55BF310969}"/>
              </a:ext>
            </a:extLst>
          </p:cNvPr>
          <p:cNvSpPr txBox="1"/>
          <p:nvPr/>
        </p:nvSpPr>
        <p:spPr>
          <a:xfrm>
            <a:off x="5251422" y="2248188"/>
            <a:ext cx="1800000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rgbClr val="4AA9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delivery</a:t>
            </a:r>
          </a:p>
        </p:txBody>
      </p:sp>
      <p:sp>
        <p:nvSpPr>
          <p:cNvPr id="22" name="Tekstvak 58">
            <a:extLst>
              <a:ext uri="{FF2B5EF4-FFF2-40B4-BE49-F238E27FC236}">
                <a16:creationId xmlns:a16="http://schemas.microsoft.com/office/drawing/2014/main" id="{3358BCD8-B8A1-4830-94FB-22C65FF4002C}"/>
              </a:ext>
            </a:extLst>
          </p:cNvPr>
          <p:cNvSpPr txBox="1"/>
          <p:nvPr/>
        </p:nvSpPr>
        <p:spPr>
          <a:xfrm>
            <a:off x="5152809" y="2652298"/>
            <a:ext cx="1872000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4AA9C7"/>
                </a:solidFill>
              </a:rPr>
              <a:t>Demand for higher quality</a:t>
            </a:r>
          </a:p>
        </p:txBody>
      </p:sp>
      <p:cxnSp>
        <p:nvCxnSpPr>
          <p:cNvPr id="23" name="Rechte verbindingslijn met pijl 63">
            <a:extLst>
              <a:ext uri="{FF2B5EF4-FFF2-40B4-BE49-F238E27FC236}">
                <a16:creationId xmlns:a16="http://schemas.microsoft.com/office/drawing/2014/main" id="{C5CB249A-609A-4A33-B57E-BBEE36A0C793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6096000" y="2926695"/>
            <a:ext cx="0" cy="91939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kstvak 64">
            <a:extLst>
              <a:ext uri="{FF2B5EF4-FFF2-40B4-BE49-F238E27FC236}">
                <a16:creationId xmlns:a16="http://schemas.microsoft.com/office/drawing/2014/main" id="{58F3FDD5-BA0F-4D4E-9348-0A89C86DDC1F}"/>
              </a:ext>
            </a:extLst>
          </p:cNvPr>
          <p:cNvSpPr txBox="1"/>
          <p:nvPr/>
        </p:nvSpPr>
        <p:spPr>
          <a:xfrm>
            <a:off x="5690412" y="3147496"/>
            <a:ext cx="1872000" cy="252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Translation</a:t>
            </a:r>
          </a:p>
        </p:txBody>
      </p:sp>
      <p:sp>
        <p:nvSpPr>
          <p:cNvPr id="25" name="Rounded Rectangle 92">
            <a:extLst>
              <a:ext uri="{FF2B5EF4-FFF2-40B4-BE49-F238E27FC236}">
                <a16:creationId xmlns:a16="http://schemas.microsoft.com/office/drawing/2014/main" id="{53AB4203-AB0D-4600-BAEE-50892A4BB277}"/>
              </a:ext>
            </a:extLst>
          </p:cNvPr>
          <p:cNvSpPr/>
          <p:nvPr/>
        </p:nvSpPr>
        <p:spPr>
          <a:xfrm>
            <a:off x="5466000" y="3846088"/>
            <a:ext cx="12600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 intermediary</a:t>
            </a:r>
            <a:endParaRPr lang="en-US" sz="11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Rechte verbindingslijn met pijl 54">
            <a:extLst>
              <a:ext uri="{FF2B5EF4-FFF2-40B4-BE49-F238E27FC236}">
                <a16:creationId xmlns:a16="http://schemas.microsoft.com/office/drawing/2014/main" id="{27A16655-2B98-4FAE-B5A4-2C2FB7BF4012}"/>
              </a:ext>
            </a:extLst>
          </p:cNvPr>
          <p:cNvCxnSpPr>
            <a:cxnSpLocks/>
          </p:cNvCxnSpPr>
          <p:nvPr/>
        </p:nvCxnSpPr>
        <p:spPr>
          <a:xfrm flipH="1">
            <a:off x="4342803" y="2652924"/>
            <a:ext cx="3240000" cy="0"/>
          </a:xfrm>
          <a:prstGeom prst="straightConnector1">
            <a:avLst/>
          </a:prstGeom>
          <a:ln w="28575">
            <a:solidFill>
              <a:srgbClr val="4AA9C7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kstvak 58">
            <a:extLst>
              <a:ext uri="{FF2B5EF4-FFF2-40B4-BE49-F238E27FC236}">
                <a16:creationId xmlns:a16="http://schemas.microsoft.com/office/drawing/2014/main" id="{1DF77090-6BB6-482A-A324-340CD1DE26E3}"/>
              </a:ext>
            </a:extLst>
          </p:cNvPr>
          <p:cNvSpPr txBox="1"/>
          <p:nvPr/>
        </p:nvSpPr>
        <p:spPr>
          <a:xfrm>
            <a:off x="3137233" y="1926513"/>
            <a:ext cx="1872000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Regional</a:t>
            </a:r>
          </a:p>
        </p:txBody>
      </p:sp>
      <p:sp>
        <p:nvSpPr>
          <p:cNvPr id="28" name="Tekstvak 58">
            <a:extLst>
              <a:ext uri="{FF2B5EF4-FFF2-40B4-BE49-F238E27FC236}">
                <a16:creationId xmlns:a16="http://schemas.microsoft.com/office/drawing/2014/main" id="{A47B0604-7AD6-478D-95AE-C56ADFD00A4B}"/>
              </a:ext>
            </a:extLst>
          </p:cNvPr>
          <p:cNvSpPr txBox="1"/>
          <p:nvPr/>
        </p:nvSpPr>
        <p:spPr>
          <a:xfrm>
            <a:off x="7916982" y="4842034"/>
            <a:ext cx="1872000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Regional</a:t>
            </a:r>
          </a:p>
        </p:txBody>
      </p:sp>
      <p:sp>
        <p:nvSpPr>
          <p:cNvPr id="29" name="Tekstvak 58">
            <a:extLst>
              <a:ext uri="{FF2B5EF4-FFF2-40B4-BE49-F238E27FC236}">
                <a16:creationId xmlns:a16="http://schemas.microsoft.com/office/drawing/2014/main" id="{74D86A7C-F796-4B45-A59F-8EC43D8D85B1}"/>
              </a:ext>
            </a:extLst>
          </p:cNvPr>
          <p:cNvSpPr txBox="1"/>
          <p:nvPr/>
        </p:nvSpPr>
        <p:spPr>
          <a:xfrm>
            <a:off x="7781907" y="1980966"/>
            <a:ext cx="2035019" cy="2062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41719C"/>
                </a:solidFill>
              </a:rPr>
              <a:t>International</a:t>
            </a:r>
          </a:p>
        </p:txBody>
      </p:sp>
      <p:sp>
        <p:nvSpPr>
          <p:cNvPr id="30" name="Tekstvak 58">
            <a:extLst>
              <a:ext uri="{FF2B5EF4-FFF2-40B4-BE49-F238E27FC236}">
                <a16:creationId xmlns:a16="http://schemas.microsoft.com/office/drawing/2014/main" id="{6C1C808B-663A-42FF-8487-A92EE53F5868}"/>
              </a:ext>
            </a:extLst>
          </p:cNvPr>
          <p:cNvSpPr txBox="1"/>
          <p:nvPr/>
        </p:nvSpPr>
        <p:spPr>
          <a:xfrm>
            <a:off x="3039869" y="4850691"/>
            <a:ext cx="2035019" cy="2062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41719C"/>
                </a:solidFill>
              </a:rPr>
              <a:t>International</a:t>
            </a:r>
          </a:p>
        </p:txBody>
      </p:sp>
      <p:cxnSp>
        <p:nvCxnSpPr>
          <p:cNvPr id="31" name="Rechte verbindingslijn met pijl 2">
            <a:extLst>
              <a:ext uri="{FF2B5EF4-FFF2-40B4-BE49-F238E27FC236}">
                <a16:creationId xmlns:a16="http://schemas.microsoft.com/office/drawing/2014/main" id="{68A4422A-F797-42A3-94E1-F78392B61471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3545653" y="3075386"/>
            <a:ext cx="0" cy="2010160"/>
          </a:xfrm>
          <a:prstGeom prst="straightConnector1">
            <a:avLst/>
          </a:prstGeom>
          <a:ln w="28575">
            <a:solidFill>
              <a:srgbClr val="FF7575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Tekstvak 61">
            <a:extLst>
              <a:ext uri="{FF2B5EF4-FFF2-40B4-BE49-F238E27FC236}">
                <a16:creationId xmlns:a16="http://schemas.microsoft.com/office/drawing/2014/main" id="{67A6490A-780A-4C45-8DCF-241A2D37225B}"/>
              </a:ext>
            </a:extLst>
          </p:cNvPr>
          <p:cNvSpPr txBox="1"/>
          <p:nvPr/>
        </p:nvSpPr>
        <p:spPr>
          <a:xfrm>
            <a:off x="2967679" y="3382523"/>
            <a:ext cx="1188000" cy="252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rgbClr val="FF7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</a:t>
            </a:r>
          </a:p>
        </p:txBody>
      </p:sp>
      <p:sp>
        <p:nvSpPr>
          <p:cNvPr id="33" name="Tekstvak 58">
            <a:extLst>
              <a:ext uri="{FF2B5EF4-FFF2-40B4-BE49-F238E27FC236}">
                <a16:creationId xmlns:a16="http://schemas.microsoft.com/office/drawing/2014/main" id="{71E33EF5-1AB5-4AD6-AC06-802C02B26679}"/>
              </a:ext>
            </a:extLst>
          </p:cNvPr>
          <p:cNvSpPr txBox="1"/>
          <p:nvPr/>
        </p:nvSpPr>
        <p:spPr>
          <a:xfrm>
            <a:off x="5818289" y="3487709"/>
            <a:ext cx="1872000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Regional</a:t>
            </a:r>
          </a:p>
        </p:txBody>
      </p:sp>
      <p:sp>
        <p:nvSpPr>
          <p:cNvPr id="34" name="Tekstvak 58">
            <a:extLst>
              <a:ext uri="{FF2B5EF4-FFF2-40B4-BE49-F238E27FC236}">
                <a16:creationId xmlns:a16="http://schemas.microsoft.com/office/drawing/2014/main" id="{1D84884F-DC98-4553-92BA-ABEFD09066EA}"/>
              </a:ext>
            </a:extLst>
          </p:cNvPr>
          <p:cNvSpPr txBox="1"/>
          <p:nvPr/>
        </p:nvSpPr>
        <p:spPr>
          <a:xfrm>
            <a:off x="5864607" y="3286759"/>
            <a:ext cx="2035019" cy="2062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41719C"/>
                </a:solidFill>
              </a:rPr>
              <a:t>International</a:t>
            </a:r>
          </a:p>
        </p:txBody>
      </p:sp>
      <p:sp>
        <p:nvSpPr>
          <p:cNvPr id="35" name="Tekstvak 32">
            <a:extLst>
              <a:ext uri="{FF2B5EF4-FFF2-40B4-BE49-F238E27FC236}">
                <a16:creationId xmlns:a16="http://schemas.microsoft.com/office/drawing/2014/main" id="{E375F9A4-E0A5-40FF-8A6F-D8D93B4CE45E}"/>
              </a:ext>
            </a:extLst>
          </p:cNvPr>
          <p:cNvSpPr txBox="1"/>
          <p:nvPr/>
        </p:nvSpPr>
        <p:spPr>
          <a:xfrm>
            <a:off x="4706758" y="4953803"/>
            <a:ext cx="1387851" cy="4978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Determine the choice of technology to be implemented</a:t>
            </a: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15A2F8E9-3D43-4C06-BFBD-71EB6CDA15FB}"/>
              </a:ext>
            </a:extLst>
          </p:cNvPr>
          <p:cNvCxnSpPr>
            <a:cxnSpLocks/>
          </p:cNvCxnSpPr>
          <p:nvPr/>
        </p:nvCxnSpPr>
        <p:spPr>
          <a:xfrm flipH="1">
            <a:off x="4272437" y="4510839"/>
            <a:ext cx="1262332" cy="7175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10322DA2-4115-40A4-8232-26880E291D7F}"/>
              </a:ext>
            </a:extLst>
          </p:cNvPr>
          <p:cNvSpPr txBox="1"/>
          <p:nvPr/>
        </p:nvSpPr>
        <p:spPr>
          <a:xfrm>
            <a:off x="1344995" y="1464848"/>
            <a:ext cx="950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/>
              <a:t>Regional</a:t>
            </a:r>
            <a:r>
              <a:rPr lang="nl-BE" sz="2400" dirty="0"/>
              <a:t> versus </a:t>
            </a:r>
            <a:r>
              <a:rPr lang="nl-BE" sz="2400" dirty="0" err="1"/>
              <a:t>interregional</a:t>
            </a:r>
            <a:r>
              <a:rPr lang="nl-BE" sz="2400" dirty="0"/>
              <a:t> </a:t>
            </a:r>
            <a:r>
              <a:rPr lang="nl-BE" sz="2400" dirty="0" err="1"/>
              <a:t>perspective</a:t>
            </a:r>
            <a:r>
              <a:rPr lang="nl-BE" sz="2400" dirty="0"/>
              <a:t> of </a:t>
            </a:r>
            <a:r>
              <a:rPr lang="en-US" sz="2400" dirty="0"/>
              <a:t>High Tech Farming partnership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5002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</a:t>
            </a:r>
            <a:r>
              <a:rPr lang="en-GB" dirty="0" err="1"/>
              <a:t>igital</a:t>
            </a:r>
            <a:r>
              <a:rPr lang="en-GB" dirty="0"/>
              <a:t> services and technologies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 b="1" dirty="0" err="1"/>
              <a:t>FreshFruit</a:t>
            </a:r>
            <a:r>
              <a:rPr lang="en-GB" sz="2400" dirty="0"/>
              <a:t> Pilot project is aimed at deploying a new service for managing farming practices devoted to grape production (fruit and wine). The service built upon several digital technologies and services which are tested in the pilot:</a:t>
            </a:r>
          </a:p>
          <a:p>
            <a:endParaRPr lang="en-GB" sz="2400" dirty="0"/>
          </a:p>
          <a:p>
            <a:pPr lvl="1">
              <a:spcAft>
                <a:spcPts val="600"/>
              </a:spcAft>
            </a:pPr>
            <a:r>
              <a:rPr lang="en-GB" sz="2400" dirty="0"/>
              <a:t>Farm Management software (deployment);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Data transmission and management (deployment, exploration and exploitation);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Sensors and mechanization (exploration and exploitation).</a:t>
            </a:r>
          </a:p>
        </p:txBody>
      </p:sp>
    </p:spTree>
    <p:extLst>
      <p:ext uri="{BB962C8B-B14F-4D97-AF65-F5344CB8AC3E}">
        <p14:creationId xmlns:p14="http://schemas.microsoft.com/office/powerpoint/2010/main" val="301379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met pijl 2">
            <a:extLst>
              <a:ext uri="{FF2B5EF4-FFF2-40B4-BE49-F238E27FC236}">
                <a16:creationId xmlns:a16="http://schemas.microsoft.com/office/drawing/2014/main" id="{1F09705F-C0D2-4313-8A96-C48C29C8321D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227841" y="2747418"/>
            <a:ext cx="56664" cy="2042231"/>
          </a:xfrm>
          <a:prstGeom prst="straightConnector1">
            <a:avLst/>
          </a:prstGeom>
          <a:ln w="28575">
            <a:solidFill>
              <a:srgbClr val="FF7575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Oval 38">
            <a:extLst>
              <a:ext uri="{FF2B5EF4-FFF2-40B4-BE49-F238E27FC236}">
                <a16:creationId xmlns:a16="http://schemas.microsoft.com/office/drawing/2014/main" id="{C76EFCA2-7F65-49B3-81DD-5B8D058466EF}"/>
              </a:ext>
            </a:extLst>
          </p:cNvPr>
          <p:cNvSpPr/>
          <p:nvPr/>
        </p:nvSpPr>
        <p:spPr>
          <a:xfrm>
            <a:off x="460344" y="3986695"/>
            <a:ext cx="3491243" cy="1080000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H2020 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and regional R&amp;D budget</a:t>
            </a:r>
          </a:p>
        </p:txBody>
      </p:sp>
      <p:sp>
        <p:nvSpPr>
          <p:cNvPr id="7" name="Oval 38">
            <a:extLst>
              <a:ext uri="{FF2B5EF4-FFF2-40B4-BE49-F238E27FC236}">
                <a16:creationId xmlns:a16="http://schemas.microsoft.com/office/drawing/2014/main" id="{8C065C7B-3DDB-4F6D-A6CC-892DD33034B4}"/>
              </a:ext>
            </a:extLst>
          </p:cNvPr>
          <p:cNvSpPr/>
          <p:nvPr/>
        </p:nvSpPr>
        <p:spPr>
          <a:xfrm>
            <a:off x="7934367" y="2921458"/>
            <a:ext cx="4242854" cy="2048596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Transadriatic</a:t>
            </a:r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Gas Pipeline: 70.000€ 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Stavros Niarchos Foundation: 260.000€</a:t>
            </a:r>
          </a:p>
          <a:p>
            <a:pPr algn="ctr"/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Authority of Central Macedonia : 27.000€</a:t>
            </a:r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37">
            <a:extLst>
              <a:ext uri="{FF2B5EF4-FFF2-40B4-BE49-F238E27FC236}">
                <a16:creationId xmlns:a16="http://schemas.microsoft.com/office/drawing/2014/main" id="{E48C17BA-F88B-414C-9100-0BA35E73C7CB}"/>
              </a:ext>
            </a:extLst>
          </p:cNvPr>
          <p:cNvSpPr/>
          <p:nvPr/>
        </p:nvSpPr>
        <p:spPr>
          <a:xfrm>
            <a:off x="7977669" y="737751"/>
            <a:ext cx="4214331" cy="1080000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A.B. Vassilopoulos: 160.000€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Jupiter: 18.000€ (2019), 36.000€ (2020)</a:t>
            </a:r>
          </a:p>
        </p:txBody>
      </p:sp>
      <p:sp>
        <p:nvSpPr>
          <p:cNvPr id="9" name="Oval 37">
            <a:extLst>
              <a:ext uri="{FF2B5EF4-FFF2-40B4-BE49-F238E27FC236}">
                <a16:creationId xmlns:a16="http://schemas.microsoft.com/office/drawing/2014/main" id="{19BDDAA5-7975-46F2-888D-2EC29E0A88CF}"/>
              </a:ext>
            </a:extLst>
          </p:cNvPr>
          <p:cNvSpPr/>
          <p:nvPr/>
        </p:nvSpPr>
        <p:spPr>
          <a:xfrm>
            <a:off x="4703920" y="952526"/>
            <a:ext cx="2844150" cy="1080000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850.000€ (2019)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3.000.000€ (2020)</a:t>
            </a:r>
          </a:p>
        </p:txBody>
      </p:sp>
      <p:sp>
        <p:nvSpPr>
          <p:cNvPr id="10" name="Oval 37">
            <a:extLst>
              <a:ext uri="{FF2B5EF4-FFF2-40B4-BE49-F238E27FC236}">
                <a16:creationId xmlns:a16="http://schemas.microsoft.com/office/drawing/2014/main" id="{DEF96A84-B5F2-4DBA-BE8D-7C73C7798F1D}"/>
              </a:ext>
            </a:extLst>
          </p:cNvPr>
          <p:cNvSpPr/>
          <p:nvPr/>
        </p:nvSpPr>
        <p:spPr>
          <a:xfrm>
            <a:off x="371121" y="669173"/>
            <a:ext cx="3706202" cy="1260001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/>
            <a:r>
              <a:rPr lang="en-GB" dirty="0"/>
              <a:t>For 2019: 72.000€ </a:t>
            </a:r>
            <a:endParaRPr lang="nl-BE" dirty="0"/>
          </a:p>
          <a:p>
            <a:pPr lvl="1"/>
            <a:r>
              <a:rPr lang="en-GB" dirty="0"/>
              <a:t>For 2020: ~150.000€</a:t>
            </a:r>
            <a:endParaRPr lang="nl-BE" dirty="0"/>
          </a:p>
          <a:p>
            <a:pPr algn="ctr"/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92">
            <a:extLst>
              <a:ext uri="{FF2B5EF4-FFF2-40B4-BE49-F238E27FC236}">
                <a16:creationId xmlns:a16="http://schemas.microsoft.com/office/drawing/2014/main" id="{07909426-78F6-421C-B76A-B523F9811650}"/>
              </a:ext>
            </a:extLst>
          </p:cNvPr>
          <p:cNvSpPr/>
          <p:nvPr/>
        </p:nvSpPr>
        <p:spPr>
          <a:xfrm>
            <a:off x="5307101" y="3322976"/>
            <a:ext cx="1575016" cy="1035506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92">
            <a:extLst>
              <a:ext uri="{FF2B5EF4-FFF2-40B4-BE49-F238E27FC236}">
                <a16:creationId xmlns:a16="http://schemas.microsoft.com/office/drawing/2014/main" id="{E559219B-22C7-4C81-ACA5-099237F6F40A}"/>
              </a:ext>
            </a:extLst>
          </p:cNvPr>
          <p:cNvSpPr/>
          <p:nvPr/>
        </p:nvSpPr>
        <p:spPr>
          <a:xfrm>
            <a:off x="284814" y="1703311"/>
            <a:ext cx="3999381" cy="104410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Pangeon</a:t>
            </a:r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Vineyards farmers’ group</a:t>
            </a:r>
          </a:p>
          <a:p>
            <a:pPr algn="r"/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Macedonian Vineyards farmers’ group</a:t>
            </a:r>
          </a:p>
          <a:p>
            <a:pPr algn="r"/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SPEKO cooperative</a:t>
            </a:r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92">
            <a:extLst>
              <a:ext uri="{FF2B5EF4-FFF2-40B4-BE49-F238E27FC236}">
                <a16:creationId xmlns:a16="http://schemas.microsoft.com/office/drawing/2014/main" id="{76387F2E-4279-406D-BFF8-2BC93C2F9278}"/>
              </a:ext>
            </a:extLst>
          </p:cNvPr>
          <p:cNvSpPr/>
          <p:nvPr/>
        </p:nvSpPr>
        <p:spPr>
          <a:xfrm>
            <a:off x="284814" y="4890165"/>
            <a:ext cx="3890839" cy="130321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IFAC-CNR (IT): Smart-</a:t>
            </a:r>
            <a:r>
              <a:rPr lang="nl-BE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</a:t>
            </a:r>
            <a:endParaRPr lang="nl-BE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Instituto Pedro Nunes (PT): I9KIWI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 Wireless (FR): ALAMO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Greenfield Technologies (ES)</a:t>
            </a:r>
            <a:endParaRPr lang="nl-BE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92">
            <a:extLst>
              <a:ext uri="{FF2B5EF4-FFF2-40B4-BE49-F238E27FC236}">
                <a16:creationId xmlns:a16="http://schemas.microsoft.com/office/drawing/2014/main" id="{ED4A4F85-C214-4D68-98B4-254C4886CF1E}"/>
              </a:ext>
            </a:extLst>
          </p:cNvPr>
          <p:cNvSpPr/>
          <p:nvPr/>
        </p:nvSpPr>
        <p:spPr>
          <a:xfrm>
            <a:off x="7734337" y="1703311"/>
            <a:ext cx="3881339" cy="102839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A.B. Vassilopoulos (GR) &amp;</a:t>
            </a:r>
          </a:p>
          <a:p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Jupiter (UK):</a:t>
            </a:r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entering into </a:t>
            </a:r>
            <a:r>
              <a:rPr lang="en-US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</a:t>
            </a:r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chase agreements that offers</a:t>
            </a:r>
          </a:p>
          <a:p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farmers a premium price</a:t>
            </a:r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92">
            <a:extLst>
              <a:ext uri="{FF2B5EF4-FFF2-40B4-BE49-F238E27FC236}">
                <a16:creationId xmlns:a16="http://schemas.microsoft.com/office/drawing/2014/main" id="{6C7390E8-7210-42B4-ABBD-5779CB6D2145}"/>
              </a:ext>
            </a:extLst>
          </p:cNvPr>
          <p:cNvSpPr/>
          <p:nvPr/>
        </p:nvSpPr>
        <p:spPr>
          <a:xfrm>
            <a:off x="7773575" y="4592810"/>
            <a:ext cx="3890839" cy="16005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Unified </a:t>
            </a:r>
            <a:r>
              <a:rPr lang="en-US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LoRa</a:t>
            </a:r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telecommunications infrastructure across Northern Greece</a:t>
            </a:r>
          </a:p>
          <a:p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	Region of Central Macedonia; </a:t>
            </a:r>
          </a:p>
          <a:p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	Stavros Niarchos Foundation; </a:t>
            </a:r>
          </a:p>
          <a:p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	</a:t>
            </a:r>
            <a:r>
              <a:rPr lang="en-US" sz="14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Bodosakis</a:t>
            </a: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Foundations; </a:t>
            </a:r>
          </a:p>
          <a:p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	</a:t>
            </a:r>
            <a:r>
              <a:rPr lang="en-US" sz="14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Transadriatic</a:t>
            </a: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Gas Pipeline</a:t>
            </a:r>
          </a:p>
        </p:txBody>
      </p:sp>
      <p:sp>
        <p:nvSpPr>
          <p:cNvPr id="17" name="Tekstvak 48">
            <a:extLst>
              <a:ext uri="{FF2B5EF4-FFF2-40B4-BE49-F238E27FC236}">
                <a16:creationId xmlns:a16="http://schemas.microsoft.com/office/drawing/2014/main" id="{DB45F195-A5E3-473E-BED9-AE3E4D22A9C3}"/>
              </a:ext>
            </a:extLst>
          </p:cNvPr>
          <p:cNvSpPr txBox="1"/>
          <p:nvPr/>
        </p:nvSpPr>
        <p:spPr>
          <a:xfrm>
            <a:off x="4714584" y="4817756"/>
            <a:ext cx="1938717" cy="4978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600" dirty="0"/>
              <a:t>Determine the choice of technology to be implemented</a:t>
            </a:r>
          </a:p>
        </p:txBody>
      </p:sp>
      <p:cxnSp>
        <p:nvCxnSpPr>
          <p:cNvPr id="18" name="Rechte verbindingslijn met pijl 50">
            <a:extLst>
              <a:ext uri="{FF2B5EF4-FFF2-40B4-BE49-F238E27FC236}">
                <a16:creationId xmlns:a16="http://schemas.microsoft.com/office/drawing/2014/main" id="{D0E10CC9-4E05-48D1-A88A-A5B40D7CF830}"/>
              </a:ext>
            </a:extLst>
          </p:cNvPr>
          <p:cNvCxnSpPr>
            <a:cxnSpLocks/>
          </p:cNvCxnSpPr>
          <p:nvPr/>
        </p:nvCxnSpPr>
        <p:spPr>
          <a:xfrm>
            <a:off x="6691422" y="4163225"/>
            <a:ext cx="1042915" cy="77253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kstvak 52">
            <a:extLst>
              <a:ext uri="{FF2B5EF4-FFF2-40B4-BE49-F238E27FC236}">
                <a16:creationId xmlns:a16="http://schemas.microsoft.com/office/drawing/2014/main" id="{C2D81B19-FAB8-4DC7-AC89-F2B22BC894F6}"/>
              </a:ext>
            </a:extLst>
          </p:cNvPr>
          <p:cNvSpPr txBox="1"/>
          <p:nvPr/>
        </p:nvSpPr>
        <p:spPr>
          <a:xfrm>
            <a:off x="7077669" y="4193730"/>
            <a:ext cx="1800000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600" dirty="0"/>
              <a:t>Determine requirement</a:t>
            </a:r>
          </a:p>
        </p:txBody>
      </p:sp>
      <p:cxnSp>
        <p:nvCxnSpPr>
          <p:cNvPr id="20" name="Rechte verbindingslijn met pijl 54">
            <a:extLst>
              <a:ext uri="{FF2B5EF4-FFF2-40B4-BE49-F238E27FC236}">
                <a16:creationId xmlns:a16="http://schemas.microsoft.com/office/drawing/2014/main" id="{2B9E2D65-78A5-4AFB-B3C0-A51BD02308C9}"/>
              </a:ext>
            </a:extLst>
          </p:cNvPr>
          <p:cNvCxnSpPr>
            <a:cxnSpLocks/>
          </p:cNvCxnSpPr>
          <p:nvPr/>
        </p:nvCxnSpPr>
        <p:spPr>
          <a:xfrm>
            <a:off x="4378663" y="2086872"/>
            <a:ext cx="3240000" cy="0"/>
          </a:xfrm>
          <a:prstGeom prst="straightConnector1">
            <a:avLst/>
          </a:prstGeom>
          <a:ln w="28575">
            <a:solidFill>
              <a:srgbClr val="4AA9C7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kstvak 55">
            <a:extLst>
              <a:ext uri="{FF2B5EF4-FFF2-40B4-BE49-F238E27FC236}">
                <a16:creationId xmlns:a16="http://schemas.microsoft.com/office/drawing/2014/main" id="{81707404-8104-4E53-A9F9-FC55BF310969}"/>
              </a:ext>
            </a:extLst>
          </p:cNvPr>
          <p:cNvSpPr txBox="1"/>
          <p:nvPr/>
        </p:nvSpPr>
        <p:spPr>
          <a:xfrm>
            <a:off x="4666987" y="1792959"/>
            <a:ext cx="2547811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4AA9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 fruit delivery</a:t>
            </a:r>
          </a:p>
        </p:txBody>
      </p:sp>
      <p:sp>
        <p:nvSpPr>
          <p:cNvPr id="22" name="Tekstvak 58">
            <a:extLst>
              <a:ext uri="{FF2B5EF4-FFF2-40B4-BE49-F238E27FC236}">
                <a16:creationId xmlns:a16="http://schemas.microsoft.com/office/drawing/2014/main" id="{3358BCD8-B8A1-4830-94FB-22C65FF4002C}"/>
              </a:ext>
            </a:extLst>
          </p:cNvPr>
          <p:cNvSpPr txBox="1"/>
          <p:nvPr/>
        </p:nvSpPr>
        <p:spPr>
          <a:xfrm>
            <a:off x="4404132" y="2327154"/>
            <a:ext cx="2953009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dirty="0">
                <a:solidFill>
                  <a:srgbClr val="4AA9C7"/>
                </a:solidFill>
              </a:rPr>
              <a:t>Demand for higher quality</a:t>
            </a:r>
          </a:p>
        </p:txBody>
      </p:sp>
      <p:sp>
        <p:nvSpPr>
          <p:cNvPr id="23" name="Tekstvak 61">
            <a:extLst>
              <a:ext uri="{FF2B5EF4-FFF2-40B4-BE49-F238E27FC236}">
                <a16:creationId xmlns:a16="http://schemas.microsoft.com/office/drawing/2014/main" id="{FB966182-5E88-40BD-B23F-45AB497C263B}"/>
              </a:ext>
            </a:extLst>
          </p:cNvPr>
          <p:cNvSpPr txBox="1"/>
          <p:nvPr/>
        </p:nvSpPr>
        <p:spPr>
          <a:xfrm>
            <a:off x="2205965" y="3221730"/>
            <a:ext cx="1696956" cy="252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7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</a:t>
            </a:r>
          </a:p>
        </p:txBody>
      </p:sp>
      <p:cxnSp>
        <p:nvCxnSpPr>
          <p:cNvPr id="24" name="Rechte verbindingslijn met pijl 63">
            <a:extLst>
              <a:ext uri="{FF2B5EF4-FFF2-40B4-BE49-F238E27FC236}">
                <a16:creationId xmlns:a16="http://schemas.microsoft.com/office/drawing/2014/main" id="{C5CB249A-609A-4A33-B57E-BBEE36A0C793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6086500" y="2554337"/>
            <a:ext cx="9500" cy="91939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kstvak 64">
            <a:extLst>
              <a:ext uri="{FF2B5EF4-FFF2-40B4-BE49-F238E27FC236}">
                <a16:creationId xmlns:a16="http://schemas.microsoft.com/office/drawing/2014/main" id="{58F3FDD5-BA0F-4D4E-9348-0A89C86DDC1F}"/>
              </a:ext>
            </a:extLst>
          </p:cNvPr>
          <p:cNvSpPr txBox="1"/>
          <p:nvPr/>
        </p:nvSpPr>
        <p:spPr>
          <a:xfrm>
            <a:off x="6086500" y="2952124"/>
            <a:ext cx="1872000" cy="252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Translation</a:t>
            </a:r>
          </a:p>
        </p:txBody>
      </p:sp>
      <p:sp>
        <p:nvSpPr>
          <p:cNvPr id="26" name="Rounded Rectangle 92">
            <a:extLst>
              <a:ext uri="{FF2B5EF4-FFF2-40B4-BE49-F238E27FC236}">
                <a16:creationId xmlns:a16="http://schemas.microsoft.com/office/drawing/2014/main" id="{53AB4203-AB0D-4600-BAEE-50892A4BB277}"/>
              </a:ext>
            </a:extLst>
          </p:cNvPr>
          <p:cNvSpPr/>
          <p:nvPr/>
        </p:nvSpPr>
        <p:spPr>
          <a:xfrm>
            <a:off x="5242152" y="3473730"/>
            <a:ext cx="1688696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Rechte verbindingslijn met pijl 54">
            <a:extLst>
              <a:ext uri="{FF2B5EF4-FFF2-40B4-BE49-F238E27FC236}">
                <a16:creationId xmlns:a16="http://schemas.microsoft.com/office/drawing/2014/main" id="{27A16655-2B98-4FAE-B5A4-2C2FB7BF4012}"/>
              </a:ext>
            </a:extLst>
          </p:cNvPr>
          <p:cNvCxnSpPr>
            <a:cxnSpLocks/>
          </p:cNvCxnSpPr>
          <p:nvPr/>
        </p:nvCxnSpPr>
        <p:spPr>
          <a:xfrm flipH="1">
            <a:off x="4342803" y="2262146"/>
            <a:ext cx="3240000" cy="0"/>
          </a:xfrm>
          <a:prstGeom prst="straightConnector1">
            <a:avLst/>
          </a:prstGeom>
          <a:ln w="28575">
            <a:solidFill>
              <a:srgbClr val="4AA9C7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Rechte verbindingslijn met pijl 20">
            <a:extLst>
              <a:ext uri="{FF2B5EF4-FFF2-40B4-BE49-F238E27FC236}">
                <a16:creationId xmlns:a16="http://schemas.microsoft.com/office/drawing/2014/main" id="{3D404226-9AF9-47ED-B8EC-6DCCB00776E1}"/>
              </a:ext>
            </a:extLst>
          </p:cNvPr>
          <p:cNvCxnSpPr>
            <a:cxnSpLocks/>
          </p:cNvCxnSpPr>
          <p:nvPr/>
        </p:nvCxnSpPr>
        <p:spPr>
          <a:xfrm flipH="1">
            <a:off x="4175653" y="4172665"/>
            <a:ext cx="1370874" cy="101485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kstvak 1">
            <a:extLst>
              <a:ext uri="{FF2B5EF4-FFF2-40B4-BE49-F238E27FC236}">
                <a16:creationId xmlns:a16="http://schemas.microsoft.com/office/drawing/2014/main" id="{30698F01-EDFD-4367-BD78-6974C68AE9F6}"/>
              </a:ext>
            </a:extLst>
          </p:cNvPr>
          <p:cNvSpPr txBox="1"/>
          <p:nvPr/>
        </p:nvSpPr>
        <p:spPr>
          <a:xfrm>
            <a:off x="0" y="0"/>
            <a:ext cx="1217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solidFill>
                  <a:schemeClr val="bg1"/>
                </a:solidFill>
              </a:rPr>
              <a:t>The </a:t>
            </a:r>
            <a:r>
              <a:rPr lang="nl-BE" sz="3600" dirty="0" err="1">
                <a:solidFill>
                  <a:schemeClr val="bg1"/>
                </a:solidFill>
              </a:rPr>
              <a:t>Fresh</a:t>
            </a:r>
            <a:r>
              <a:rPr lang="nl-BE" sz="3600" dirty="0">
                <a:solidFill>
                  <a:schemeClr val="bg1"/>
                </a:solidFill>
              </a:rPr>
              <a:t> Fruit case in Central Macedonia</a:t>
            </a:r>
          </a:p>
        </p:txBody>
      </p:sp>
      <p:pic>
        <p:nvPicPr>
          <p:cNvPr id="30" name="Picture 2" descr="American Farm School, Perrotis College - Thessaloniki">
            <a:extLst>
              <a:ext uri="{FF2B5EF4-FFF2-40B4-BE49-F238E27FC236}">
                <a16:creationId xmlns:a16="http://schemas.microsoft.com/office/drawing/2014/main" id="{353E063A-1A67-406D-BDB2-04DEF23F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92" y="3519324"/>
            <a:ext cx="1006098" cy="6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Farmer - Free people icons">
            <a:extLst>
              <a:ext uri="{FF2B5EF4-FFF2-40B4-BE49-F238E27FC236}">
                <a16:creationId xmlns:a16="http://schemas.microsoft.com/office/drawing/2014/main" id="{A612A02B-B3F6-4695-A7A7-75EADC70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0" y="2077577"/>
            <a:ext cx="654130" cy="6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elhaize Free vector in Encapsulated PostScript eps ( .eps ...">
            <a:extLst>
              <a:ext uri="{FF2B5EF4-FFF2-40B4-BE49-F238E27FC236}">
                <a16:creationId xmlns:a16="http://schemas.microsoft.com/office/drawing/2014/main" id="{C7A547B7-D106-4AC9-98ED-9893AC5B8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218" y="1784740"/>
            <a:ext cx="733624" cy="7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met pijl 2">
            <a:extLst>
              <a:ext uri="{FF2B5EF4-FFF2-40B4-BE49-F238E27FC236}">
                <a16:creationId xmlns:a16="http://schemas.microsoft.com/office/drawing/2014/main" id="{1F09705F-C0D2-4313-8A96-C48C29C8321D}"/>
              </a:ext>
            </a:extLst>
          </p:cNvPr>
          <p:cNvCxnSpPr>
            <a:cxnSpLocks/>
          </p:cNvCxnSpPr>
          <p:nvPr/>
        </p:nvCxnSpPr>
        <p:spPr>
          <a:xfrm flipV="1">
            <a:off x="2227841" y="2657639"/>
            <a:ext cx="0" cy="1911838"/>
          </a:xfrm>
          <a:prstGeom prst="straightConnector1">
            <a:avLst/>
          </a:prstGeom>
          <a:ln w="28575">
            <a:solidFill>
              <a:srgbClr val="FF7575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Oval 38">
            <a:extLst>
              <a:ext uri="{FF2B5EF4-FFF2-40B4-BE49-F238E27FC236}">
                <a16:creationId xmlns:a16="http://schemas.microsoft.com/office/drawing/2014/main" id="{C76EFCA2-7F65-49B3-81DD-5B8D058466EF}"/>
              </a:ext>
            </a:extLst>
          </p:cNvPr>
          <p:cNvSpPr/>
          <p:nvPr/>
        </p:nvSpPr>
        <p:spPr>
          <a:xfrm>
            <a:off x="3140369" y="3080556"/>
            <a:ext cx="1872000" cy="1344701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2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 Management System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Agreement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TRT-ABACO</a:t>
            </a:r>
          </a:p>
        </p:txBody>
      </p:sp>
      <p:sp>
        <p:nvSpPr>
          <p:cNvPr id="7" name="Oval 38">
            <a:extLst>
              <a:ext uri="{FF2B5EF4-FFF2-40B4-BE49-F238E27FC236}">
                <a16:creationId xmlns:a16="http://schemas.microsoft.com/office/drawing/2014/main" id="{C76EFCA2-7F65-49B3-81DD-5B8D058466EF}"/>
              </a:ext>
            </a:extLst>
          </p:cNvPr>
          <p:cNvSpPr/>
          <p:nvPr/>
        </p:nvSpPr>
        <p:spPr>
          <a:xfrm>
            <a:off x="133280" y="3900468"/>
            <a:ext cx="2712357" cy="1142242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H2020 </a:t>
            </a:r>
          </a:p>
          <a:p>
            <a:pPr algn="ctr"/>
            <a:r>
              <a:rPr lang="en-GB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and regional R&amp;D budget</a:t>
            </a:r>
          </a:p>
        </p:txBody>
      </p:sp>
      <p:sp>
        <p:nvSpPr>
          <p:cNvPr id="8" name="Oval 38">
            <a:extLst>
              <a:ext uri="{FF2B5EF4-FFF2-40B4-BE49-F238E27FC236}">
                <a16:creationId xmlns:a16="http://schemas.microsoft.com/office/drawing/2014/main" id="{8C065C7B-3DDB-4F6D-A6CC-892DD33034B4}"/>
              </a:ext>
            </a:extLst>
          </p:cNvPr>
          <p:cNvSpPr/>
          <p:nvPr/>
        </p:nvSpPr>
        <p:spPr>
          <a:xfrm>
            <a:off x="7934367" y="2950156"/>
            <a:ext cx="4242854" cy="2139318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 agreements among ARTEA - Leonardo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ARTEA - ABACO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Leonardo – Tuscany Region</a:t>
            </a:r>
          </a:p>
          <a:p>
            <a:pPr algn="ctr"/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37">
            <a:extLst>
              <a:ext uri="{FF2B5EF4-FFF2-40B4-BE49-F238E27FC236}">
                <a16:creationId xmlns:a16="http://schemas.microsoft.com/office/drawing/2014/main" id="{E48C17BA-F88B-414C-9100-0BA35E73C7CB}"/>
              </a:ext>
            </a:extLst>
          </p:cNvPr>
          <p:cNvSpPr/>
          <p:nvPr/>
        </p:nvSpPr>
        <p:spPr>
          <a:xfrm>
            <a:off x="7734337" y="848655"/>
            <a:ext cx="4214331" cy="1080000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Direct investments – Premium price (%)</a:t>
            </a:r>
          </a:p>
        </p:txBody>
      </p:sp>
      <p:sp>
        <p:nvSpPr>
          <p:cNvPr id="10" name="Oval 37">
            <a:extLst>
              <a:ext uri="{FF2B5EF4-FFF2-40B4-BE49-F238E27FC236}">
                <a16:creationId xmlns:a16="http://schemas.microsoft.com/office/drawing/2014/main" id="{19BDDAA5-7975-46F2-888D-2EC29E0A88CF}"/>
              </a:ext>
            </a:extLst>
          </p:cNvPr>
          <p:cNvSpPr/>
          <p:nvPr/>
        </p:nvSpPr>
        <p:spPr>
          <a:xfrm>
            <a:off x="4503611" y="885206"/>
            <a:ext cx="3079191" cy="654441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Estimated cost reduction of min. 20% </a:t>
            </a:r>
          </a:p>
        </p:txBody>
      </p:sp>
      <p:sp>
        <p:nvSpPr>
          <p:cNvPr id="11" name="Oval 37">
            <a:extLst>
              <a:ext uri="{FF2B5EF4-FFF2-40B4-BE49-F238E27FC236}">
                <a16:creationId xmlns:a16="http://schemas.microsoft.com/office/drawing/2014/main" id="{DEF96A84-B5F2-4DBA-BE8D-7C73C7798F1D}"/>
              </a:ext>
            </a:extLst>
          </p:cNvPr>
          <p:cNvSpPr/>
          <p:nvPr/>
        </p:nvSpPr>
        <p:spPr>
          <a:xfrm>
            <a:off x="0" y="842112"/>
            <a:ext cx="4435478" cy="1282054"/>
          </a:xfrm>
          <a:prstGeom prst="ellipse">
            <a:avLst/>
          </a:prstGeom>
          <a:solidFill>
            <a:srgbClr val="EDF59F"/>
          </a:solidFill>
          <a:ln w="19050" cap="flat" cmpd="sng" algn="ctr">
            <a:solidFill>
              <a:srgbClr val="CFE2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DIGIVIT (EIP AGRI Operational Group) – about 300.000€ EARDF till 2022</a:t>
            </a:r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92">
            <a:extLst>
              <a:ext uri="{FF2B5EF4-FFF2-40B4-BE49-F238E27FC236}">
                <a16:creationId xmlns:a16="http://schemas.microsoft.com/office/drawing/2014/main" id="{07909426-78F6-421C-B76A-B523F9811650}"/>
              </a:ext>
            </a:extLst>
          </p:cNvPr>
          <p:cNvSpPr/>
          <p:nvPr/>
        </p:nvSpPr>
        <p:spPr>
          <a:xfrm>
            <a:off x="5307101" y="3102804"/>
            <a:ext cx="1575016" cy="1035506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92">
            <a:extLst>
              <a:ext uri="{FF2B5EF4-FFF2-40B4-BE49-F238E27FC236}">
                <a16:creationId xmlns:a16="http://schemas.microsoft.com/office/drawing/2014/main" id="{E559219B-22C7-4C81-ACA5-099237F6F40A}"/>
              </a:ext>
            </a:extLst>
          </p:cNvPr>
          <p:cNvSpPr/>
          <p:nvPr/>
        </p:nvSpPr>
        <p:spPr>
          <a:xfrm>
            <a:off x="280735" y="1906156"/>
            <a:ext cx="3999381" cy="6698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Farmers in Tuscany:</a:t>
            </a:r>
          </a:p>
          <a:p>
            <a:pPr algn="r"/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Important Winemakers </a:t>
            </a:r>
            <a:endParaRPr lang="en-GB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92">
            <a:extLst>
              <a:ext uri="{FF2B5EF4-FFF2-40B4-BE49-F238E27FC236}">
                <a16:creationId xmlns:a16="http://schemas.microsoft.com/office/drawing/2014/main" id="{76387F2E-4279-406D-BFF8-2BC93C2F9278}"/>
              </a:ext>
            </a:extLst>
          </p:cNvPr>
          <p:cNvSpPr/>
          <p:nvPr/>
        </p:nvSpPr>
        <p:spPr>
          <a:xfrm>
            <a:off x="284814" y="4895148"/>
            <a:ext cx="3890839" cy="17966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Technologies/Services</a:t>
            </a:r>
          </a:p>
          <a:p>
            <a:pPr algn="ctr"/>
            <a:r>
              <a:rPr lang="nl-BE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IBE-CNR (IT): Agriefesto + Agriduino</a:t>
            </a:r>
          </a:p>
          <a:p>
            <a:pPr algn="ctr"/>
            <a:r>
              <a:rPr lang="nl-BE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IFAC-CNR (IT): Smart-Grape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 Wireless (FR): ALAMO</a:t>
            </a:r>
          </a:p>
          <a:p>
            <a:pPr algn="ctr"/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Greenfield Technologies (ES)</a:t>
            </a:r>
          </a:p>
          <a:p>
            <a:pPr algn="ctr"/>
            <a:r>
              <a:rPr lang="en-GB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Dronebee</a:t>
            </a:r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(IT)</a:t>
            </a:r>
            <a:endParaRPr lang="nl-BE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92">
            <a:extLst>
              <a:ext uri="{FF2B5EF4-FFF2-40B4-BE49-F238E27FC236}">
                <a16:creationId xmlns:a16="http://schemas.microsoft.com/office/drawing/2014/main" id="{ED4A4F85-C214-4D68-98B4-254C4886CF1E}"/>
              </a:ext>
            </a:extLst>
          </p:cNvPr>
          <p:cNvSpPr/>
          <p:nvPr/>
        </p:nvSpPr>
        <p:spPr>
          <a:xfrm>
            <a:off x="7734337" y="1625639"/>
            <a:ext cx="3881339" cy="102839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 Cooperatives</a:t>
            </a:r>
          </a:p>
          <a:p>
            <a:r>
              <a:rPr lang="en-GB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sell</a:t>
            </a:r>
          </a:p>
        </p:txBody>
      </p:sp>
      <p:sp>
        <p:nvSpPr>
          <p:cNvPr id="16" name="Rounded Rectangle 92">
            <a:extLst>
              <a:ext uri="{FF2B5EF4-FFF2-40B4-BE49-F238E27FC236}">
                <a16:creationId xmlns:a16="http://schemas.microsoft.com/office/drawing/2014/main" id="{6C7390E8-7210-42B4-ABBD-5779CB6D2145}"/>
              </a:ext>
            </a:extLst>
          </p:cNvPr>
          <p:cNvSpPr/>
          <p:nvPr/>
        </p:nvSpPr>
        <p:spPr>
          <a:xfrm>
            <a:off x="7734337" y="4459115"/>
            <a:ext cx="3890839" cy="1897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a Public-Private </a:t>
            </a:r>
            <a:r>
              <a:rPr lang="en-US" sz="16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datasharing</a:t>
            </a:r>
            <a:r>
              <a:rPr lang="en-US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system by integrating:</a:t>
            </a:r>
          </a:p>
          <a:p>
            <a:pPr marL="285750" indent="-285750">
              <a:buFontTx/>
              <a:buChar char="-"/>
            </a:pP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Paying Agency Data (ARTEA);</a:t>
            </a:r>
          </a:p>
          <a:p>
            <a:pPr marL="285750" indent="-285750">
              <a:buFontTx/>
              <a:buChar char="-"/>
            </a:pP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 Observation maps (Leonardo Company)</a:t>
            </a:r>
          </a:p>
          <a:p>
            <a:pPr marL="285750" indent="-285750">
              <a:buFontTx/>
              <a:buChar char="-"/>
            </a:pP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Platforms (ABACO / </a:t>
            </a:r>
            <a:r>
              <a:rPr lang="en-US" sz="14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Oenosmart</a:t>
            </a: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Management (Tuscany Region)</a:t>
            </a:r>
            <a:endParaRPr lang="en-US" sz="12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hthoek 43">
            <a:extLst>
              <a:ext uri="{FF2B5EF4-FFF2-40B4-BE49-F238E27FC236}">
                <a16:creationId xmlns:a16="http://schemas.microsoft.com/office/drawing/2014/main" id="{80DB2094-5E3F-4D45-8EE4-27216F6FE3B0}"/>
              </a:ext>
            </a:extLst>
          </p:cNvPr>
          <p:cNvSpPr/>
          <p:nvPr/>
        </p:nvSpPr>
        <p:spPr>
          <a:xfrm rot="16200000">
            <a:off x="3747611" y="3460584"/>
            <a:ext cx="1260000" cy="252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kstvak 48">
            <a:extLst>
              <a:ext uri="{FF2B5EF4-FFF2-40B4-BE49-F238E27FC236}">
                <a16:creationId xmlns:a16="http://schemas.microsoft.com/office/drawing/2014/main" id="{DB45F195-A5E3-473E-BED9-AE3E4D22A9C3}"/>
              </a:ext>
            </a:extLst>
          </p:cNvPr>
          <p:cNvSpPr txBox="1"/>
          <p:nvPr/>
        </p:nvSpPr>
        <p:spPr>
          <a:xfrm>
            <a:off x="4714584" y="4471589"/>
            <a:ext cx="1938717" cy="4978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600" dirty="0"/>
              <a:t>Determine the choice of technology to be implemented</a:t>
            </a:r>
          </a:p>
        </p:txBody>
      </p:sp>
      <p:cxnSp>
        <p:nvCxnSpPr>
          <p:cNvPr id="19" name="Rechte verbindingslijn met pijl 50">
            <a:extLst>
              <a:ext uri="{FF2B5EF4-FFF2-40B4-BE49-F238E27FC236}">
                <a16:creationId xmlns:a16="http://schemas.microsoft.com/office/drawing/2014/main" id="{D0E10CC9-4E05-48D1-A88A-A5B40D7CF830}"/>
              </a:ext>
            </a:extLst>
          </p:cNvPr>
          <p:cNvCxnSpPr>
            <a:cxnSpLocks/>
          </p:cNvCxnSpPr>
          <p:nvPr/>
        </p:nvCxnSpPr>
        <p:spPr>
          <a:xfrm>
            <a:off x="6653301" y="4180523"/>
            <a:ext cx="1081036" cy="53506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kstvak 52">
            <a:extLst>
              <a:ext uri="{FF2B5EF4-FFF2-40B4-BE49-F238E27FC236}">
                <a16:creationId xmlns:a16="http://schemas.microsoft.com/office/drawing/2014/main" id="{C2D81B19-FAB8-4DC7-AC89-F2B22BC894F6}"/>
              </a:ext>
            </a:extLst>
          </p:cNvPr>
          <p:cNvSpPr txBox="1"/>
          <p:nvPr/>
        </p:nvSpPr>
        <p:spPr>
          <a:xfrm>
            <a:off x="7212879" y="4054523"/>
            <a:ext cx="1800000" cy="25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600" dirty="0"/>
              <a:t>Determine requirement</a:t>
            </a:r>
          </a:p>
        </p:txBody>
      </p:sp>
      <p:cxnSp>
        <p:nvCxnSpPr>
          <p:cNvPr id="21" name="Rechte verbindingslijn met pijl 54">
            <a:extLst>
              <a:ext uri="{FF2B5EF4-FFF2-40B4-BE49-F238E27FC236}">
                <a16:creationId xmlns:a16="http://schemas.microsoft.com/office/drawing/2014/main" id="{2B9E2D65-78A5-4AFB-B3C0-A51BD02308C9}"/>
              </a:ext>
            </a:extLst>
          </p:cNvPr>
          <p:cNvCxnSpPr>
            <a:cxnSpLocks/>
          </p:cNvCxnSpPr>
          <p:nvPr/>
        </p:nvCxnSpPr>
        <p:spPr>
          <a:xfrm>
            <a:off x="4378663" y="2021075"/>
            <a:ext cx="3240000" cy="0"/>
          </a:xfrm>
          <a:prstGeom prst="straightConnector1">
            <a:avLst/>
          </a:prstGeom>
          <a:ln w="28575">
            <a:solidFill>
              <a:srgbClr val="4AA9C7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kstvak 55">
            <a:extLst>
              <a:ext uri="{FF2B5EF4-FFF2-40B4-BE49-F238E27FC236}">
                <a16:creationId xmlns:a16="http://schemas.microsoft.com/office/drawing/2014/main" id="{81707404-8104-4E53-A9F9-FC55BF310969}"/>
              </a:ext>
            </a:extLst>
          </p:cNvPr>
          <p:cNvSpPr txBox="1"/>
          <p:nvPr/>
        </p:nvSpPr>
        <p:spPr>
          <a:xfrm>
            <a:off x="4503611" y="1554389"/>
            <a:ext cx="3079192" cy="3742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4AA9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management + Prediction of yield and quality</a:t>
            </a:r>
          </a:p>
        </p:txBody>
      </p:sp>
      <p:sp>
        <p:nvSpPr>
          <p:cNvPr id="23" name="Tekstvak 58">
            <a:extLst>
              <a:ext uri="{FF2B5EF4-FFF2-40B4-BE49-F238E27FC236}">
                <a16:creationId xmlns:a16="http://schemas.microsoft.com/office/drawing/2014/main" id="{3358BCD8-B8A1-4830-94FB-22C65FF4002C}"/>
              </a:ext>
            </a:extLst>
          </p:cNvPr>
          <p:cNvSpPr txBox="1"/>
          <p:nvPr/>
        </p:nvSpPr>
        <p:spPr>
          <a:xfrm>
            <a:off x="4416007" y="2184470"/>
            <a:ext cx="2953009" cy="255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>
            <a:defPPr>
              <a:defRPr lang="nl-BE"/>
            </a:defPPr>
            <a:lvl1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dirty="0">
                <a:solidFill>
                  <a:srgbClr val="4AA9C7"/>
                </a:solidFill>
              </a:rPr>
              <a:t>Premium price</a:t>
            </a:r>
          </a:p>
        </p:txBody>
      </p:sp>
      <p:sp>
        <p:nvSpPr>
          <p:cNvPr id="24" name="Tekstvak 61">
            <a:extLst>
              <a:ext uri="{FF2B5EF4-FFF2-40B4-BE49-F238E27FC236}">
                <a16:creationId xmlns:a16="http://schemas.microsoft.com/office/drawing/2014/main" id="{FB966182-5E88-40BD-B23F-45AB497C263B}"/>
              </a:ext>
            </a:extLst>
          </p:cNvPr>
          <p:cNvSpPr txBox="1"/>
          <p:nvPr/>
        </p:nvSpPr>
        <p:spPr>
          <a:xfrm>
            <a:off x="520783" y="3157118"/>
            <a:ext cx="1696956" cy="252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FF75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</a:t>
            </a:r>
          </a:p>
        </p:txBody>
      </p:sp>
      <p:cxnSp>
        <p:nvCxnSpPr>
          <p:cNvPr id="25" name="Rechte verbindingslijn met pijl 63">
            <a:extLst>
              <a:ext uri="{FF2B5EF4-FFF2-40B4-BE49-F238E27FC236}">
                <a16:creationId xmlns:a16="http://schemas.microsoft.com/office/drawing/2014/main" id="{C5CB249A-609A-4A33-B57E-BBEE36A0C793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5892512" y="2440282"/>
            <a:ext cx="0" cy="84674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kstvak 64">
            <a:extLst>
              <a:ext uri="{FF2B5EF4-FFF2-40B4-BE49-F238E27FC236}">
                <a16:creationId xmlns:a16="http://schemas.microsoft.com/office/drawing/2014/main" id="{58F3FDD5-BA0F-4D4E-9348-0A89C86DDC1F}"/>
              </a:ext>
            </a:extLst>
          </p:cNvPr>
          <p:cNvSpPr txBox="1"/>
          <p:nvPr/>
        </p:nvSpPr>
        <p:spPr>
          <a:xfrm>
            <a:off x="5892511" y="2787402"/>
            <a:ext cx="2884814" cy="37194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of solutions &amp; extension to new productions </a:t>
            </a:r>
          </a:p>
        </p:txBody>
      </p:sp>
      <p:cxnSp>
        <p:nvCxnSpPr>
          <p:cNvPr id="27" name="Rechte verbindingslijn met pijl 54">
            <a:extLst>
              <a:ext uri="{FF2B5EF4-FFF2-40B4-BE49-F238E27FC236}">
                <a16:creationId xmlns:a16="http://schemas.microsoft.com/office/drawing/2014/main" id="{27A16655-2B98-4FAE-B5A4-2C2FB7BF4012}"/>
              </a:ext>
            </a:extLst>
          </p:cNvPr>
          <p:cNvCxnSpPr>
            <a:cxnSpLocks/>
          </p:cNvCxnSpPr>
          <p:nvPr/>
        </p:nvCxnSpPr>
        <p:spPr>
          <a:xfrm flipH="1">
            <a:off x="4342803" y="2196349"/>
            <a:ext cx="3240000" cy="0"/>
          </a:xfrm>
          <a:prstGeom prst="straightConnector1">
            <a:avLst/>
          </a:prstGeom>
          <a:ln w="28575">
            <a:solidFill>
              <a:srgbClr val="4AA9C7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Rechte verbindingslijn met pijl 20">
            <a:extLst>
              <a:ext uri="{FF2B5EF4-FFF2-40B4-BE49-F238E27FC236}">
                <a16:creationId xmlns:a16="http://schemas.microsoft.com/office/drawing/2014/main" id="{3D404226-9AF9-47ED-B8EC-6DCCB00776E1}"/>
              </a:ext>
            </a:extLst>
          </p:cNvPr>
          <p:cNvCxnSpPr>
            <a:cxnSpLocks/>
          </p:cNvCxnSpPr>
          <p:nvPr/>
        </p:nvCxnSpPr>
        <p:spPr>
          <a:xfrm flipH="1">
            <a:off x="3965680" y="4324742"/>
            <a:ext cx="1013864" cy="48947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kstvak 1">
            <a:extLst>
              <a:ext uri="{FF2B5EF4-FFF2-40B4-BE49-F238E27FC236}">
                <a16:creationId xmlns:a16="http://schemas.microsoft.com/office/drawing/2014/main" id="{30698F01-EDFD-4367-BD78-6974C68AE9F6}"/>
              </a:ext>
            </a:extLst>
          </p:cNvPr>
          <p:cNvSpPr txBox="1"/>
          <p:nvPr/>
        </p:nvSpPr>
        <p:spPr>
          <a:xfrm>
            <a:off x="75114" y="59087"/>
            <a:ext cx="1198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solidFill>
                  <a:schemeClr val="bg1"/>
                </a:solidFill>
              </a:rPr>
              <a:t>The </a:t>
            </a:r>
            <a:r>
              <a:rPr lang="nl-BE" sz="3600" dirty="0" err="1">
                <a:solidFill>
                  <a:schemeClr val="bg1"/>
                </a:solidFill>
              </a:rPr>
              <a:t>Fresh</a:t>
            </a:r>
            <a:r>
              <a:rPr lang="nl-BE" sz="3600" dirty="0">
                <a:solidFill>
                  <a:schemeClr val="bg1"/>
                </a:solidFill>
              </a:rPr>
              <a:t> Fruit case in </a:t>
            </a:r>
            <a:r>
              <a:rPr lang="nl-BE" sz="3600" dirty="0" err="1">
                <a:solidFill>
                  <a:schemeClr val="bg1"/>
                </a:solidFill>
              </a:rPr>
              <a:t>Tuscany</a:t>
            </a:r>
            <a:endParaRPr lang="nl-BE" sz="3600" dirty="0">
              <a:solidFill>
                <a:schemeClr val="bg1"/>
              </a:solidFill>
            </a:endParaRPr>
          </a:p>
        </p:txBody>
      </p:sp>
      <p:pic>
        <p:nvPicPr>
          <p:cNvPr id="30" name="Picture 6" descr="Farmer - Free people icons">
            <a:extLst>
              <a:ext uri="{FF2B5EF4-FFF2-40B4-BE49-F238E27FC236}">
                <a16:creationId xmlns:a16="http://schemas.microsoft.com/office/drawing/2014/main" id="{A612A02B-B3F6-4695-A7A7-75EADC70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0" y="1857405"/>
            <a:ext cx="654130" cy="6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92">
            <a:extLst>
              <a:ext uri="{FF2B5EF4-FFF2-40B4-BE49-F238E27FC236}">
                <a16:creationId xmlns:a16="http://schemas.microsoft.com/office/drawing/2014/main" id="{C5842614-B737-4FCC-8F3B-6B9C10AB8D08}"/>
              </a:ext>
            </a:extLst>
          </p:cNvPr>
          <p:cNvSpPr/>
          <p:nvPr/>
        </p:nvSpPr>
        <p:spPr>
          <a:xfrm>
            <a:off x="4678990" y="3334523"/>
            <a:ext cx="2476362" cy="97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Terre </a:t>
            </a:r>
            <a:r>
              <a:rPr lang="en-US" sz="14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Regionali</a:t>
            </a: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Toscane</a:t>
            </a: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 Farms</a:t>
            </a:r>
            <a:r>
              <a:rPr lang="en-US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</a:p>
          <a:p>
            <a:pPr algn="ctr"/>
            <a:r>
              <a:rPr lang="en-US" sz="12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</a:t>
            </a:r>
          </a:p>
        </p:txBody>
      </p:sp>
    </p:spTree>
    <p:extLst>
      <p:ext uri="{BB962C8B-B14F-4D97-AF65-F5344CB8AC3E}">
        <p14:creationId xmlns:p14="http://schemas.microsoft.com/office/powerpoint/2010/main" val="14365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1_Flanders' FOOD 3.0 - PPT Template Light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8800" dirty="0" err="1" smtClean="0">
            <a:solidFill>
              <a:srgbClr val="4C723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52AAB0D6-3C1C-4977-87FA-7F403556E4C9}"/>
    </a:ext>
  </a:extLst>
</a:theme>
</file>

<file path=ppt/theme/theme3.xml><?xml version="1.0" encoding="utf-8"?>
<a:theme xmlns:a="http://schemas.openxmlformats.org/drawingml/2006/main" name="1a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/>
      <a:bodyPr/>
      <a:lstStyle>
        <a:defPPr marL="342900" indent="-342900">
          <a:buClr>
            <a:schemeClr val="accent2"/>
          </a:buClr>
          <a:buSzPct val="110000"/>
          <a:buFont typeface="Arial Narrow" panose="020B0606020202030204" pitchFamily="34" charset="0"/>
          <a:buChar char="■"/>
          <a:defRPr sz="2800" dirty="0" err="1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976EC9A9-C957-426C-9EC7-6AAC7A72E181}"/>
    </a:ext>
  </a:extLst>
</a:theme>
</file>

<file path=ppt/theme/theme4.xml><?xml version="1.0" encoding="utf-8"?>
<a:theme xmlns:a="http://schemas.openxmlformats.org/drawingml/2006/main" name="2_Flanders' FOOD 3.0 - PPT Template Light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8800" dirty="0" err="1" smtClean="0">
            <a:solidFill>
              <a:srgbClr val="4C723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52AAB0D6-3C1C-4977-87FA-7F403556E4C9}"/>
    </a:ext>
  </a:extLst>
</a:theme>
</file>

<file path=ppt/theme/theme5.xml><?xml version="1.0" encoding="utf-8"?>
<a:theme xmlns:a="http://schemas.openxmlformats.org/drawingml/2006/main" name="1_1a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/>
      <a:bodyPr/>
      <a:lstStyle>
        <a:defPPr marL="342900" indent="-342900">
          <a:buClr>
            <a:schemeClr val="accent2"/>
          </a:buClr>
          <a:buSzPct val="110000"/>
          <a:buFont typeface="Arial Narrow" panose="020B0606020202030204" pitchFamily="34" charset="0"/>
          <a:buChar char="■"/>
          <a:defRPr sz="2800" dirty="0" err="1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976EC9A9-C957-426C-9EC7-6AAC7A72E181}"/>
    </a:ext>
  </a:ext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7660</TotalTime>
  <Words>1134</Words>
  <Application>Microsoft Office PowerPoint</Application>
  <PresentationFormat>Breedbeeld</PresentationFormat>
  <Paragraphs>193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15</vt:i4>
      </vt:variant>
    </vt:vector>
  </HeadingPairs>
  <TitlesOfParts>
    <vt:vector size="29" baseType="lpstr">
      <vt:lpstr>Arial</vt:lpstr>
      <vt:lpstr>Arial Narrow</vt:lpstr>
      <vt:lpstr>Calibri</vt:lpstr>
      <vt:lpstr>Tahoma</vt:lpstr>
      <vt:lpstr>Times New Roman</vt:lpstr>
      <vt:lpstr>Tw Cen MT Condensed</vt:lpstr>
      <vt:lpstr>Verdana</vt:lpstr>
      <vt:lpstr>Verdana </vt:lpstr>
      <vt:lpstr>Verdana Standaard</vt:lpstr>
      <vt:lpstr>JRC-presentation_new-style_template</vt:lpstr>
      <vt:lpstr>1_Flanders' FOOD 3.0 - PPT Template Light</vt:lpstr>
      <vt:lpstr>1a_Flanders' FOOD 3.0</vt:lpstr>
      <vt:lpstr>2_Flanders' FOOD 3.0 - PPT Template Light</vt:lpstr>
      <vt:lpstr>1_1a_Flanders' FOOD 3.0</vt:lpstr>
      <vt:lpstr>PowerPoint-presentatie</vt:lpstr>
      <vt:lpstr>High Tech Farming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RAKHMATULLIN Ruslan (JRC-SEVILLA)</dc:creator>
  <cp:lastModifiedBy>Els Van de Velde</cp:lastModifiedBy>
  <cp:revision>226</cp:revision>
  <cp:lastPrinted>2018-03-12T18:43:11Z</cp:lastPrinted>
  <dcterms:created xsi:type="dcterms:W3CDTF">2017-04-24T08:06:23Z</dcterms:created>
  <dcterms:modified xsi:type="dcterms:W3CDTF">2019-12-03T07:10:56Z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e4337213-35f5-41f6-b406-7fb74395720e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UpdateToken">
    <vt:lpwstr>3</vt:lpwstr>
  </property>
  <property fmtid="{D5CDD505-2E9C-101B-9397-08002B2CF9AE}" pid="5" name="Jive_LatestUserAccountName">
    <vt:lpwstr>rakhmru</vt:lpwstr>
  </property>
  <property fmtid="{D5CDD505-2E9C-101B-9397-08002B2CF9AE}" pid="6" name="Offisync_UniqueId">
    <vt:lpwstr>127154</vt:lpwstr>
  </property>
  <property fmtid="{D5CDD505-2E9C-101B-9397-08002B2CF9AE}" pid="7" name="Offisync_ProviderInitializationData">
    <vt:lpwstr>https://connected.cnect.cec.eu.int</vt:lpwstr>
  </property>
</Properties>
</file>