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9" r:id="rId3"/>
    <p:sldId id="269" r:id="rId4"/>
    <p:sldId id="257" r:id="rId5"/>
    <p:sldId id="283" r:id="rId6"/>
    <p:sldId id="319" r:id="rId7"/>
    <p:sldId id="258" r:id="rId8"/>
    <p:sldId id="316" r:id="rId9"/>
    <p:sldId id="317" r:id="rId10"/>
    <p:sldId id="318" r:id="rId11"/>
    <p:sldId id="315" r:id="rId12"/>
    <p:sldId id="320" r:id="rId13"/>
    <p:sldId id="265" r:id="rId14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a Nemeš" initials="S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8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-38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127FC-B81F-4194-AC9C-EDDA894DCB2E}" type="doc">
      <dgm:prSet loTypeId="urn:microsoft.com/office/officeart/2005/8/layout/gear1" loCatId="relationship" qsTypeId="urn:microsoft.com/office/officeart/2005/8/quickstyle/3d6" qsCatId="3D" csTypeId="urn:microsoft.com/office/officeart/2005/8/colors/accent1_3" csCatId="accent1" phldr="1"/>
      <dgm:spPr/>
    </dgm:pt>
    <dgm:pt modelId="{94A6BF1E-789B-4405-BFB4-835FD3CC9306}">
      <dgm:prSet phldrT="[besedilo]" custT="1"/>
      <dgm:spPr/>
      <dgm:t>
        <a:bodyPr/>
        <a:lstStyle/>
        <a:p>
          <a:r>
            <a:rPr lang="en-GB" sz="1400" b="1" i="0" baseline="0" noProof="0" dirty="0" smtClean="0"/>
            <a:t>Farm manager</a:t>
          </a:r>
          <a:endParaRPr lang="en-GB" sz="1400" b="1" i="0" baseline="0" noProof="0" dirty="0"/>
        </a:p>
      </dgm:t>
    </dgm:pt>
    <dgm:pt modelId="{3104C915-6FDF-4872-922D-DCDE049F782C}" type="parTrans" cxnId="{23E650A9-8868-4873-9563-D23D1ACF457A}">
      <dgm:prSet/>
      <dgm:spPr/>
      <dgm:t>
        <a:bodyPr/>
        <a:lstStyle/>
        <a:p>
          <a:endParaRPr lang="sl-SI"/>
        </a:p>
      </dgm:t>
    </dgm:pt>
    <dgm:pt modelId="{413FB71E-2FDB-44E1-8903-658464091BBC}" type="sibTrans" cxnId="{23E650A9-8868-4873-9563-D23D1ACF457A}">
      <dgm:prSet/>
      <dgm:spPr/>
      <dgm:t>
        <a:bodyPr/>
        <a:lstStyle/>
        <a:p>
          <a:endParaRPr lang="sl-SI"/>
        </a:p>
      </dgm:t>
    </dgm:pt>
    <dgm:pt modelId="{244B63CF-1B50-4F48-AFC1-7DEEABC19EAD}">
      <dgm:prSet phldrT="[besedilo]" custT="1"/>
      <dgm:spPr/>
      <dgm:t>
        <a:bodyPr/>
        <a:lstStyle/>
        <a:p>
          <a:r>
            <a:rPr lang="en-GB" sz="1000" b="1" i="0" baseline="0" noProof="0" dirty="0" smtClean="0"/>
            <a:t>Cooperation platform</a:t>
          </a:r>
          <a:endParaRPr lang="en-GB" sz="1000" b="1" i="0" baseline="0" noProof="0" dirty="0"/>
        </a:p>
      </dgm:t>
    </dgm:pt>
    <dgm:pt modelId="{AF4DC667-56A7-4743-996C-21FB4EAB7EE3}" type="parTrans" cxnId="{AF5FFEB2-6C42-49B7-9253-7B1AC7F03928}">
      <dgm:prSet/>
      <dgm:spPr/>
      <dgm:t>
        <a:bodyPr/>
        <a:lstStyle/>
        <a:p>
          <a:endParaRPr lang="sl-SI"/>
        </a:p>
      </dgm:t>
    </dgm:pt>
    <dgm:pt modelId="{CF5B7681-0646-41E1-9727-72E4E3EA1654}" type="sibTrans" cxnId="{AF5FFEB2-6C42-49B7-9253-7B1AC7F03928}">
      <dgm:prSet/>
      <dgm:spPr/>
      <dgm:t>
        <a:bodyPr/>
        <a:lstStyle/>
        <a:p>
          <a:endParaRPr lang="sl-SI"/>
        </a:p>
      </dgm:t>
    </dgm:pt>
    <dgm:pt modelId="{ECDC1334-FEB4-4312-B288-1FCE8EBEF364}">
      <dgm:prSet phldrT="[besedilo]" custT="1"/>
      <dgm:spPr/>
      <dgm:t>
        <a:bodyPr/>
        <a:lstStyle/>
        <a:p>
          <a:r>
            <a:rPr lang="en-GB" sz="1000" b="1" i="0" baseline="0" noProof="0" dirty="0" smtClean="0"/>
            <a:t>e-learning platform</a:t>
          </a:r>
          <a:endParaRPr lang="en-GB" sz="1000" b="1" i="0" baseline="0" noProof="0" dirty="0"/>
        </a:p>
      </dgm:t>
    </dgm:pt>
    <dgm:pt modelId="{61728D50-DC6A-4D48-BE0F-4C8B2163070D}" type="parTrans" cxnId="{7B739D94-D186-4E5D-82D2-3AD9207083E4}">
      <dgm:prSet/>
      <dgm:spPr/>
      <dgm:t>
        <a:bodyPr/>
        <a:lstStyle/>
        <a:p>
          <a:endParaRPr lang="sl-SI"/>
        </a:p>
      </dgm:t>
    </dgm:pt>
    <dgm:pt modelId="{B55B471B-5E35-40BC-9D9E-7BB984946EC6}" type="sibTrans" cxnId="{7B739D94-D186-4E5D-82D2-3AD9207083E4}">
      <dgm:prSet/>
      <dgm:spPr/>
      <dgm:t>
        <a:bodyPr/>
        <a:lstStyle/>
        <a:p>
          <a:endParaRPr lang="sl-SI"/>
        </a:p>
      </dgm:t>
    </dgm:pt>
    <dgm:pt modelId="{7DD59459-2964-46DA-899D-82B7EF793FD8}" type="pres">
      <dgm:prSet presAssocID="{1DB127FC-B81F-4194-AC9C-EDDA894DCB2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5C50053-CDF2-41CD-AFD4-2A473983A73A}" type="pres">
      <dgm:prSet presAssocID="{94A6BF1E-789B-4405-BFB4-835FD3CC930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0FD199-8936-4BBC-B788-0004CD446ACB}" type="pres">
      <dgm:prSet presAssocID="{94A6BF1E-789B-4405-BFB4-835FD3CC9306}" presName="gear1srcNode" presStyleLbl="node1" presStyleIdx="0" presStyleCnt="3"/>
      <dgm:spPr/>
      <dgm:t>
        <a:bodyPr/>
        <a:lstStyle/>
        <a:p>
          <a:endParaRPr lang="sl-SI"/>
        </a:p>
      </dgm:t>
    </dgm:pt>
    <dgm:pt modelId="{0327312B-F1AC-41AA-B104-7136883C61D9}" type="pres">
      <dgm:prSet presAssocID="{94A6BF1E-789B-4405-BFB4-835FD3CC9306}" presName="gear1dstNode" presStyleLbl="node1" presStyleIdx="0" presStyleCnt="3"/>
      <dgm:spPr/>
      <dgm:t>
        <a:bodyPr/>
        <a:lstStyle/>
        <a:p>
          <a:endParaRPr lang="sl-SI"/>
        </a:p>
      </dgm:t>
    </dgm:pt>
    <dgm:pt modelId="{A09A2728-F7AA-435E-9770-C693E058A4EF}" type="pres">
      <dgm:prSet presAssocID="{244B63CF-1B50-4F48-AFC1-7DEEABC19EA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151C9C4-63F2-4027-9455-B37792E46F80}" type="pres">
      <dgm:prSet presAssocID="{244B63CF-1B50-4F48-AFC1-7DEEABC19EAD}" presName="gear2srcNode" presStyleLbl="node1" presStyleIdx="1" presStyleCnt="3"/>
      <dgm:spPr/>
      <dgm:t>
        <a:bodyPr/>
        <a:lstStyle/>
        <a:p>
          <a:endParaRPr lang="sl-SI"/>
        </a:p>
      </dgm:t>
    </dgm:pt>
    <dgm:pt modelId="{7B7D545C-F1B5-4CDC-BDC9-12D6084160A8}" type="pres">
      <dgm:prSet presAssocID="{244B63CF-1B50-4F48-AFC1-7DEEABC19EAD}" presName="gear2dstNode" presStyleLbl="node1" presStyleIdx="1" presStyleCnt="3"/>
      <dgm:spPr/>
      <dgm:t>
        <a:bodyPr/>
        <a:lstStyle/>
        <a:p>
          <a:endParaRPr lang="sl-SI"/>
        </a:p>
      </dgm:t>
    </dgm:pt>
    <dgm:pt modelId="{FDB685EC-AD29-4CEB-B6B5-377AC55B1323}" type="pres">
      <dgm:prSet presAssocID="{ECDC1334-FEB4-4312-B288-1FCE8EBEF364}" presName="gear3" presStyleLbl="node1" presStyleIdx="2" presStyleCnt="3"/>
      <dgm:spPr/>
      <dgm:t>
        <a:bodyPr/>
        <a:lstStyle/>
        <a:p>
          <a:endParaRPr lang="sl-SI"/>
        </a:p>
      </dgm:t>
    </dgm:pt>
    <dgm:pt modelId="{F32FE5C4-4198-437B-921F-B0FCC1A8DBBA}" type="pres">
      <dgm:prSet presAssocID="{ECDC1334-FEB4-4312-B288-1FCE8EBEF36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DBB7C49-7023-4DDA-AD94-71EE24E7AE05}" type="pres">
      <dgm:prSet presAssocID="{ECDC1334-FEB4-4312-B288-1FCE8EBEF364}" presName="gear3srcNode" presStyleLbl="node1" presStyleIdx="2" presStyleCnt="3"/>
      <dgm:spPr/>
      <dgm:t>
        <a:bodyPr/>
        <a:lstStyle/>
        <a:p>
          <a:endParaRPr lang="sl-SI"/>
        </a:p>
      </dgm:t>
    </dgm:pt>
    <dgm:pt modelId="{9EF36E46-7BBD-4D10-892E-94071C25B790}" type="pres">
      <dgm:prSet presAssocID="{ECDC1334-FEB4-4312-B288-1FCE8EBEF364}" presName="gear3dstNode" presStyleLbl="node1" presStyleIdx="2" presStyleCnt="3"/>
      <dgm:spPr/>
      <dgm:t>
        <a:bodyPr/>
        <a:lstStyle/>
        <a:p>
          <a:endParaRPr lang="sl-SI"/>
        </a:p>
      </dgm:t>
    </dgm:pt>
    <dgm:pt modelId="{AEC5336B-5CF8-4900-89A8-929BF819880D}" type="pres">
      <dgm:prSet presAssocID="{413FB71E-2FDB-44E1-8903-658464091BBC}" presName="connector1" presStyleLbl="sibTrans2D1" presStyleIdx="0" presStyleCnt="3"/>
      <dgm:spPr/>
      <dgm:t>
        <a:bodyPr/>
        <a:lstStyle/>
        <a:p>
          <a:endParaRPr lang="sl-SI"/>
        </a:p>
      </dgm:t>
    </dgm:pt>
    <dgm:pt modelId="{50719AFB-B63C-4767-A19B-BC8166BA2B08}" type="pres">
      <dgm:prSet presAssocID="{CF5B7681-0646-41E1-9727-72E4E3EA1654}" presName="connector2" presStyleLbl="sibTrans2D1" presStyleIdx="1" presStyleCnt="3"/>
      <dgm:spPr/>
      <dgm:t>
        <a:bodyPr/>
        <a:lstStyle/>
        <a:p>
          <a:endParaRPr lang="sl-SI"/>
        </a:p>
      </dgm:t>
    </dgm:pt>
    <dgm:pt modelId="{19A0BF2F-2013-4168-AD6C-44787135ACC7}" type="pres">
      <dgm:prSet presAssocID="{B55B471B-5E35-40BC-9D9E-7BB984946EC6}" presName="connector3" presStyleLbl="sibTrans2D1" presStyleIdx="2" presStyleCnt="3"/>
      <dgm:spPr/>
      <dgm:t>
        <a:bodyPr/>
        <a:lstStyle/>
        <a:p>
          <a:endParaRPr lang="sl-SI"/>
        </a:p>
      </dgm:t>
    </dgm:pt>
  </dgm:ptLst>
  <dgm:cxnLst>
    <dgm:cxn modelId="{EF499ED9-57D4-4B4B-843F-6301EDC715E3}" type="presOf" srcId="{244B63CF-1B50-4F48-AFC1-7DEEABC19EAD}" destId="{7B7D545C-F1B5-4CDC-BDC9-12D6084160A8}" srcOrd="2" destOrd="0" presId="urn:microsoft.com/office/officeart/2005/8/layout/gear1"/>
    <dgm:cxn modelId="{DECC7E5F-50AA-4EBA-A489-8492B0211AAA}" type="presOf" srcId="{1DB127FC-B81F-4194-AC9C-EDDA894DCB2E}" destId="{7DD59459-2964-46DA-899D-82B7EF793FD8}" srcOrd="0" destOrd="0" presId="urn:microsoft.com/office/officeart/2005/8/layout/gear1"/>
    <dgm:cxn modelId="{601335C7-A560-4D2A-BE69-F0E89DD6E549}" type="presOf" srcId="{B55B471B-5E35-40BC-9D9E-7BB984946EC6}" destId="{19A0BF2F-2013-4168-AD6C-44787135ACC7}" srcOrd="0" destOrd="0" presId="urn:microsoft.com/office/officeart/2005/8/layout/gear1"/>
    <dgm:cxn modelId="{38442CB5-A9ED-441D-8BBF-02DD7E517A89}" type="presOf" srcId="{244B63CF-1B50-4F48-AFC1-7DEEABC19EAD}" destId="{B151C9C4-63F2-4027-9455-B37792E46F80}" srcOrd="1" destOrd="0" presId="urn:microsoft.com/office/officeart/2005/8/layout/gear1"/>
    <dgm:cxn modelId="{23E650A9-8868-4873-9563-D23D1ACF457A}" srcId="{1DB127FC-B81F-4194-AC9C-EDDA894DCB2E}" destId="{94A6BF1E-789B-4405-BFB4-835FD3CC9306}" srcOrd="0" destOrd="0" parTransId="{3104C915-6FDF-4872-922D-DCDE049F782C}" sibTransId="{413FB71E-2FDB-44E1-8903-658464091BBC}"/>
    <dgm:cxn modelId="{0F8C8999-7452-48E7-9DC5-9BBA8014193C}" type="presOf" srcId="{94A6BF1E-789B-4405-BFB4-835FD3CC9306}" destId="{75C50053-CDF2-41CD-AFD4-2A473983A73A}" srcOrd="0" destOrd="0" presId="urn:microsoft.com/office/officeart/2005/8/layout/gear1"/>
    <dgm:cxn modelId="{BAA98B7C-19C2-4C60-98AD-C0FF2972905A}" type="presOf" srcId="{94A6BF1E-789B-4405-BFB4-835FD3CC9306}" destId="{740FD199-8936-4BBC-B788-0004CD446ACB}" srcOrd="1" destOrd="0" presId="urn:microsoft.com/office/officeart/2005/8/layout/gear1"/>
    <dgm:cxn modelId="{DA6178F3-4C26-48DE-8B9A-0977C926AE70}" type="presOf" srcId="{94A6BF1E-789B-4405-BFB4-835FD3CC9306}" destId="{0327312B-F1AC-41AA-B104-7136883C61D9}" srcOrd="2" destOrd="0" presId="urn:microsoft.com/office/officeart/2005/8/layout/gear1"/>
    <dgm:cxn modelId="{050FEF0B-6EA9-431C-BAD4-B3F35555B0D6}" type="presOf" srcId="{244B63CF-1B50-4F48-AFC1-7DEEABC19EAD}" destId="{A09A2728-F7AA-435E-9770-C693E058A4EF}" srcOrd="0" destOrd="0" presId="urn:microsoft.com/office/officeart/2005/8/layout/gear1"/>
    <dgm:cxn modelId="{AF5FFEB2-6C42-49B7-9253-7B1AC7F03928}" srcId="{1DB127FC-B81F-4194-AC9C-EDDA894DCB2E}" destId="{244B63CF-1B50-4F48-AFC1-7DEEABC19EAD}" srcOrd="1" destOrd="0" parTransId="{AF4DC667-56A7-4743-996C-21FB4EAB7EE3}" sibTransId="{CF5B7681-0646-41E1-9727-72E4E3EA1654}"/>
    <dgm:cxn modelId="{DDE2D0BF-E691-47D8-94DC-4B3BE7595A63}" type="presOf" srcId="{CF5B7681-0646-41E1-9727-72E4E3EA1654}" destId="{50719AFB-B63C-4767-A19B-BC8166BA2B08}" srcOrd="0" destOrd="0" presId="urn:microsoft.com/office/officeart/2005/8/layout/gear1"/>
    <dgm:cxn modelId="{101B1281-61E5-4FF0-9867-D22A33D5DE64}" type="presOf" srcId="{ECDC1334-FEB4-4312-B288-1FCE8EBEF364}" destId="{9EF36E46-7BBD-4D10-892E-94071C25B790}" srcOrd="3" destOrd="0" presId="urn:microsoft.com/office/officeart/2005/8/layout/gear1"/>
    <dgm:cxn modelId="{AEE6106A-FA87-4B30-A369-6335D02E3208}" type="presOf" srcId="{ECDC1334-FEB4-4312-B288-1FCE8EBEF364}" destId="{FDB685EC-AD29-4CEB-B6B5-377AC55B1323}" srcOrd="0" destOrd="0" presId="urn:microsoft.com/office/officeart/2005/8/layout/gear1"/>
    <dgm:cxn modelId="{6A0C041C-B2DB-4CA6-9E75-988418C4F84C}" type="presOf" srcId="{ECDC1334-FEB4-4312-B288-1FCE8EBEF364}" destId="{1DBB7C49-7023-4DDA-AD94-71EE24E7AE05}" srcOrd="2" destOrd="0" presId="urn:microsoft.com/office/officeart/2005/8/layout/gear1"/>
    <dgm:cxn modelId="{7B739D94-D186-4E5D-82D2-3AD9207083E4}" srcId="{1DB127FC-B81F-4194-AC9C-EDDA894DCB2E}" destId="{ECDC1334-FEB4-4312-B288-1FCE8EBEF364}" srcOrd="2" destOrd="0" parTransId="{61728D50-DC6A-4D48-BE0F-4C8B2163070D}" sibTransId="{B55B471B-5E35-40BC-9D9E-7BB984946EC6}"/>
    <dgm:cxn modelId="{6FA76C5B-1FEC-4BA6-89A2-ACB0BAE069B6}" type="presOf" srcId="{413FB71E-2FDB-44E1-8903-658464091BBC}" destId="{AEC5336B-5CF8-4900-89A8-929BF819880D}" srcOrd="0" destOrd="0" presId="urn:microsoft.com/office/officeart/2005/8/layout/gear1"/>
    <dgm:cxn modelId="{39BE96D2-2377-4CCE-816C-27669F810A66}" type="presOf" srcId="{ECDC1334-FEB4-4312-B288-1FCE8EBEF364}" destId="{F32FE5C4-4198-437B-921F-B0FCC1A8DBBA}" srcOrd="1" destOrd="0" presId="urn:microsoft.com/office/officeart/2005/8/layout/gear1"/>
    <dgm:cxn modelId="{56288F3F-2DC6-497D-93FD-4A06C8511E93}" type="presParOf" srcId="{7DD59459-2964-46DA-899D-82B7EF793FD8}" destId="{75C50053-CDF2-41CD-AFD4-2A473983A73A}" srcOrd="0" destOrd="0" presId="urn:microsoft.com/office/officeart/2005/8/layout/gear1"/>
    <dgm:cxn modelId="{BBDE54BC-DC6F-412E-927D-5B9F232B1152}" type="presParOf" srcId="{7DD59459-2964-46DA-899D-82B7EF793FD8}" destId="{740FD199-8936-4BBC-B788-0004CD446ACB}" srcOrd="1" destOrd="0" presId="urn:microsoft.com/office/officeart/2005/8/layout/gear1"/>
    <dgm:cxn modelId="{5AAB1DE2-8C58-4DAD-8707-0B775635FBF1}" type="presParOf" srcId="{7DD59459-2964-46DA-899D-82B7EF793FD8}" destId="{0327312B-F1AC-41AA-B104-7136883C61D9}" srcOrd="2" destOrd="0" presId="urn:microsoft.com/office/officeart/2005/8/layout/gear1"/>
    <dgm:cxn modelId="{9DB0A1CB-B4A0-4986-B19B-48337F9206EB}" type="presParOf" srcId="{7DD59459-2964-46DA-899D-82B7EF793FD8}" destId="{A09A2728-F7AA-435E-9770-C693E058A4EF}" srcOrd="3" destOrd="0" presId="urn:microsoft.com/office/officeart/2005/8/layout/gear1"/>
    <dgm:cxn modelId="{0B4A3604-6F48-44B5-8DE7-B0D054B4816D}" type="presParOf" srcId="{7DD59459-2964-46DA-899D-82B7EF793FD8}" destId="{B151C9C4-63F2-4027-9455-B37792E46F80}" srcOrd="4" destOrd="0" presId="urn:microsoft.com/office/officeart/2005/8/layout/gear1"/>
    <dgm:cxn modelId="{DBA79254-88C7-47C9-A613-E783405F43A0}" type="presParOf" srcId="{7DD59459-2964-46DA-899D-82B7EF793FD8}" destId="{7B7D545C-F1B5-4CDC-BDC9-12D6084160A8}" srcOrd="5" destOrd="0" presId="urn:microsoft.com/office/officeart/2005/8/layout/gear1"/>
    <dgm:cxn modelId="{4FA63FCB-A470-45DA-918A-C197386583FB}" type="presParOf" srcId="{7DD59459-2964-46DA-899D-82B7EF793FD8}" destId="{FDB685EC-AD29-4CEB-B6B5-377AC55B1323}" srcOrd="6" destOrd="0" presId="urn:microsoft.com/office/officeart/2005/8/layout/gear1"/>
    <dgm:cxn modelId="{884EE31B-CDF6-4881-98C3-9E0413A62310}" type="presParOf" srcId="{7DD59459-2964-46DA-899D-82B7EF793FD8}" destId="{F32FE5C4-4198-437B-921F-B0FCC1A8DBBA}" srcOrd="7" destOrd="0" presId="urn:microsoft.com/office/officeart/2005/8/layout/gear1"/>
    <dgm:cxn modelId="{E177F613-D072-4A5C-9E10-186060D109A0}" type="presParOf" srcId="{7DD59459-2964-46DA-899D-82B7EF793FD8}" destId="{1DBB7C49-7023-4DDA-AD94-71EE24E7AE05}" srcOrd="8" destOrd="0" presId="urn:microsoft.com/office/officeart/2005/8/layout/gear1"/>
    <dgm:cxn modelId="{5BD864F0-F3C5-4C96-B68D-4B4B7EE564C4}" type="presParOf" srcId="{7DD59459-2964-46DA-899D-82B7EF793FD8}" destId="{9EF36E46-7BBD-4D10-892E-94071C25B790}" srcOrd="9" destOrd="0" presId="urn:microsoft.com/office/officeart/2005/8/layout/gear1"/>
    <dgm:cxn modelId="{371F02E7-F176-4F2C-AFE2-76A4F1401F4F}" type="presParOf" srcId="{7DD59459-2964-46DA-899D-82B7EF793FD8}" destId="{AEC5336B-5CF8-4900-89A8-929BF819880D}" srcOrd="10" destOrd="0" presId="urn:microsoft.com/office/officeart/2005/8/layout/gear1"/>
    <dgm:cxn modelId="{54A09EE1-B7FA-4D62-AD3D-FEF3DF3F13D3}" type="presParOf" srcId="{7DD59459-2964-46DA-899D-82B7EF793FD8}" destId="{50719AFB-B63C-4767-A19B-BC8166BA2B08}" srcOrd="11" destOrd="0" presId="urn:microsoft.com/office/officeart/2005/8/layout/gear1"/>
    <dgm:cxn modelId="{0662E9FF-744A-4876-9E74-1E3763863AC5}" type="presParOf" srcId="{7DD59459-2964-46DA-899D-82B7EF793FD8}" destId="{19A0BF2F-2013-4168-AD6C-44787135ACC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50053-CDF2-41CD-AFD4-2A473983A73A}">
      <dsp:nvSpPr>
        <dsp:cNvPr id="0" name=""/>
        <dsp:cNvSpPr/>
      </dsp:nvSpPr>
      <dsp:spPr>
        <a:xfrm>
          <a:off x="2381624" y="1586371"/>
          <a:ext cx="1938898" cy="1938898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baseline="0" noProof="0" dirty="0" smtClean="0"/>
            <a:t>Farm manager</a:t>
          </a:r>
          <a:endParaRPr lang="en-GB" sz="1400" b="1" i="0" kern="1200" baseline="0" noProof="0" dirty="0"/>
        </a:p>
      </dsp:txBody>
      <dsp:txXfrm>
        <a:off x="2771429" y="2040549"/>
        <a:ext cx="1159288" cy="996633"/>
      </dsp:txXfrm>
    </dsp:sp>
    <dsp:sp modelId="{A09A2728-F7AA-435E-9770-C693E058A4EF}">
      <dsp:nvSpPr>
        <dsp:cNvPr id="0" name=""/>
        <dsp:cNvSpPr/>
      </dsp:nvSpPr>
      <dsp:spPr>
        <a:xfrm>
          <a:off x="1253538" y="1128086"/>
          <a:ext cx="1410108" cy="1410108"/>
        </a:xfrm>
        <a:prstGeom prst="gear6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0" kern="1200" baseline="0" noProof="0" dirty="0" smtClean="0"/>
            <a:t>Cooperation platform</a:t>
          </a:r>
          <a:endParaRPr lang="en-GB" sz="1000" b="1" i="0" kern="1200" baseline="0" noProof="0" dirty="0"/>
        </a:p>
      </dsp:txBody>
      <dsp:txXfrm>
        <a:off x="1608537" y="1485231"/>
        <a:ext cx="700110" cy="695818"/>
      </dsp:txXfrm>
    </dsp:sp>
    <dsp:sp modelId="{FDB685EC-AD29-4CEB-B6B5-377AC55B1323}">
      <dsp:nvSpPr>
        <dsp:cNvPr id="0" name=""/>
        <dsp:cNvSpPr/>
      </dsp:nvSpPr>
      <dsp:spPr>
        <a:xfrm rot="20700000">
          <a:off x="2043342" y="155255"/>
          <a:ext cx="1381618" cy="1381618"/>
        </a:xfrm>
        <a:prstGeom prst="gear6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0" kern="1200" baseline="0" noProof="0" dirty="0" smtClean="0"/>
            <a:t>e-learning platform</a:t>
          </a:r>
          <a:endParaRPr lang="en-GB" sz="1000" b="1" i="0" kern="1200" baseline="0" noProof="0" dirty="0"/>
        </a:p>
      </dsp:txBody>
      <dsp:txXfrm rot="-20700000">
        <a:off x="2346371" y="458285"/>
        <a:ext cx="775559" cy="775559"/>
      </dsp:txXfrm>
    </dsp:sp>
    <dsp:sp modelId="{AEC5336B-5CF8-4900-89A8-929BF819880D}">
      <dsp:nvSpPr>
        <dsp:cNvPr id="0" name=""/>
        <dsp:cNvSpPr/>
      </dsp:nvSpPr>
      <dsp:spPr>
        <a:xfrm>
          <a:off x="2225329" y="1297871"/>
          <a:ext cx="2481790" cy="2481790"/>
        </a:xfrm>
        <a:prstGeom prst="circularArrow">
          <a:avLst>
            <a:gd name="adj1" fmla="val 4687"/>
            <a:gd name="adj2" fmla="val 299029"/>
            <a:gd name="adj3" fmla="val 2497898"/>
            <a:gd name="adj4" fmla="val 15901205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719AFB-B63C-4767-A19B-BC8166BA2B08}">
      <dsp:nvSpPr>
        <dsp:cNvPr id="0" name=""/>
        <dsp:cNvSpPr/>
      </dsp:nvSpPr>
      <dsp:spPr>
        <a:xfrm>
          <a:off x="1003810" y="818954"/>
          <a:ext cx="1803175" cy="18031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 w="6350" cap="flat" cmpd="sng" algn="ctr">
          <a:solidFill>
            <a:schemeClr val="accent1">
              <a:shade val="90000"/>
              <a:hueOff val="174613"/>
              <a:satOff val="-2991"/>
              <a:lumOff val="1198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0BF2F-2013-4168-AD6C-44787135ACC7}">
      <dsp:nvSpPr>
        <dsp:cNvPr id="0" name=""/>
        <dsp:cNvSpPr/>
      </dsp:nvSpPr>
      <dsp:spPr>
        <a:xfrm>
          <a:off x="1723759" y="-144499"/>
          <a:ext cx="1944186" cy="19441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 w="6350" cap="flat" cmpd="sng" algn="ctr">
          <a:solidFill>
            <a:schemeClr val="accent1">
              <a:shade val="90000"/>
              <a:hueOff val="349225"/>
              <a:satOff val="-5981"/>
              <a:lumOff val="2396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1168F-06A0-49B4-8181-5428E4D86AA8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0019-2238-4850-93AE-D16AE6BB20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79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08501F-2419-4D48-8FF6-56BEA429E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B1ECC0B-22E2-490B-9680-1E1D31915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0FB9C6EF-4FD0-424B-B92A-ACE0EBD0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pPr/>
              <a:t>4.12.2019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0FFDD19-F3BE-404B-A245-B538D35E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D518BB9-772C-4BCF-B6DE-AE01A5C8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DE039A4-90BC-4D46-A15E-084AD430B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342" y="23813"/>
            <a:ext cx="1798201" cy="202155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E203D42-80B6-43D1-8F17-16AD7022C3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7" y="23813"/>
            <a:ext cx="1843570" cy="21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936FE-DC67-4105-8AA8-7A90F0DF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61C44DAD-5A4A-45B6-8BA4-49BD1B1CF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5B9FDB9-7406-4A1E-9D51-671FBB26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4147BCE8-CC37-4375-AC32-16D4505F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13DCF85D-8A78-474E-AB6E-E9E9361F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419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3FED2A88-388B-4AAC-9537-7D38BFF42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E2C0D020-0AD9-482D-B7DC-5BA74528F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A42CC28-929D-4303-8EDC-75E0063E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0BC9C004-3C54-48E4-8A8E-7592E9EF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A8562590-EBEF-4BB4-94B9-C69AE78B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37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81F254-C83F-45F6-960A-D664C4F0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ED79ED1C-3C18-43E1-A384-6940F3ED1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143D7FC-08B1-4C36-815B-31EBDF0A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78699FC8-76F4-4661-A270-09BB85B5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92499F11-3A06-4E22-80A1-19F6E568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981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08FDBB-5D27-4928-904E-A22E831A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2D72D3C8-3673-4CCD-9A75-752EF934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34F37DC-7400-4637-B483-9B826B90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9A43B36F-0DC6-403F-B251-87E9AD03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47C9C717-38C2-40C5-B8FB-6E3D4CD3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68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5A21BE-890C-4CED-97C5-F570059C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037940D-305D-4071-86F4-A7E1CDBD3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E3130BBD-6052-4B4A-8614-C256DB8A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2674487D-2D53-4DE6-AA58-193E3FA1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94AEB18B-713F-4AED-A3CB-5D5C71DD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74380E06-7E50-4B3D-8C80-0857D62F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487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EC89C4D-AB7D-4325-AD5B-72D03954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948FDB94-5DB5-421A-90C0-196D69001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8654F08A-D58D-4517-8DF5-353A4220E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D9CA9C4A-427E-42AF-838F-6C0582CF0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C7AAB04A-602D-43CF-AFEE-7D40BDDAC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E20D9C15-6AC0-4926-A2B9-C42D04A1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488FF762-538B-4384-9F16-A256D8EE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FF3F01B5-7B9D-4209-B595-CDB177B0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420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7D3856-E878-4AA9-A0D6-A8089E40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B639E02B-BCA8-41C5-A05D-51BFD319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4BA4E91D-71D9-41AF-A494-450CE837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572BBDF8-F33C-492C-8BFE-49FC0AC9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821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10058169-EF71-4504-92EE-FF10CD85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E2FDC876-C7F8-46FE-A225-D4753F47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348ED56F-2937-4AE5-A811-553C5A98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36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9DA0C4-87FE-47A8-9845-B86982D3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A385514-966F-4253-85BF-F948D1586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AB6FE63F-9E2A-4A8B-A04D-7FDE5137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7E7339BB-3DE2-4F5C-BA05-6710A797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737B08E6-8C6C-4B08-8CB6-485F964D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5B21EDB1-5430-44BB-8426-FB48C10B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00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C8140D-2B59-4A8B-B2FC-82433FD0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46D4D078-BA15-4065-9A27-147EAC96F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C75522DA-91A4-4078-BA5C-AB75D32F0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5749D487-0763-4B4A-9AFB-0FC800AA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7C18E566-A59B-4B99-878D-5FDBE077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D4D1BBC0-A253-4CAE-B332-4AEC0DD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73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B120B7CC-3191-4E92-A929-FC28A0D6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F44D2D20-6108-4B9C-8F04-71AB9DDE8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E0C29DCF-8346-4C5C-A8E9-28F5E2515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E5F0D-80C6-409E-B9A4-2A5BD4F08D62}" type="datetimeFigureOut">
              <a:rPr lang="sl-SI" smtClean="0"/>
              <a:t>4.12.2019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3A90E6F9-5510-4000-93C0-3762962D0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E38FB659-83FC-483D-B5B1-A4F8C036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B6CC-6147-4F0C-96C9-2CCD398B04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399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mapping.itc-cluster.com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mapping.itc-cluster.com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mailto:Copot@itc-cluster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search?term=michael+e.+porte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hbr.org/search?term=james+e.+heppelman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6CF162-FECB-4011-8E35-1823C488B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66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Digital transformation of farms and food producers through DIH AGRIFOOD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08798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Digital Innovation Hub AGRIFOOD</a:t>
            </a:r>
            <a:endParaRPr lang="en-GB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28592558-A777-4B92-8FD8-8A852AC0BAA7}"/>
              </a:ext>
            </a:extLst>
          </p:cNvPr>
          <p:cNvSpPr txBox="1"/>
          <p:nvPr/>
        </p:nvSpPr>
        <p:spPr>
          <a:xfrm>
            <a:off x="3168242" y="5733204"/>
            <a:ext cx="585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0070C0"/>
                </a:solidFill>
              </a:rPr>
              <a:t>Daniel </a:t>
            </a:r>
            <a:r>
              <a:rPr lang="sl-SI" b="1" dirty="0" smtClean="0">
                <a:solidFill>
                  <a:srgbClr val="0070C0"/>
                </a:solidFill>
              </a:rPr>
              <a:t>Copot</a:t>
            </a:r>
          </a:p>
          <a:p>
            <a:pPr algn="ctr"/>
            <a:r>
              <a:rPr lang="sl-SI" b="1" dirty="0" smtClean="0">
                <a:solidFill>
                  <a:srgbClr val="0070C0"/>
                </a:solidFill>
              </a:rPr>
              <a:t>Malaga, 04.12.2019</a:t>
            </a:r>
            <a:endParaRPr lang="sl-SI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2">
            <a:extLst>
              <a:ext uri="{FF2B5EF4-FFF2-40B4-BE49-F238E27FC236}">
                <a16:creationId xmlns="" xmlns:a16="http://schemas.microsoft.com/office/drawing/2014/main" id="{62DFA7C1-F2EC-4FDB-91AA-8826688649DE}"/>
              </a:ext>
            </a:extLst>
          </p:cNvPr>
          <p:cNvSpPr txBox="1">
            <a:spLocks/>
          </p:cNvSpPr>
          <p:nvPr/>
        </p:nvSpPr>
        <p:spPr>
          <a:xfrm>
            <a:off x="2117629" y="1371599"/>
            <a:ext cx="8158885" cy="504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83" y="304800"/>
            <a:ext cx="5210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dnaslov 2">
            <a:extLst>
              <a:ext uri="{FF2B5EF4-FFF2-40B4-BE49-F238E27FC236}">
                <a16:creationId xmlns="" xmlns:a16="http://schemas.microsoft.com/office/drawing/2014/main" id="{62DFA7C1-F2EC-4FDB-91AA-8826688649DE}"/>
              </a:ext>
            </a:extLst>
          </p:cNvPr>
          <p:cNvSpPr txBox="1">
            <a:spLocks/>
          </p:cNvSpPr>
          <p:nvPr/>
        </p:nvSpPr>
        <p:spPr>
          <a:xfrm>
            <a:off x="4196862" y="1523999"/>
            <a:ext cx="7408984" cy="504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DEMETER is focused in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implementing concrete technological solutions that will foster digitalizing the sector across Europe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ITC  (through DIH AGRIFOOD) will implement digital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IoT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technologies in three areas: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poultry, orchards and vineyards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DIH AGRIFOOD 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hav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ing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direct access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to key technologies in Agriculture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D11DC230-1C55-3E46-98EB-808F5A36BB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8" r="44178"/>
          <a:stretch/>
        </p:blipFill>
        <p:spPr>
          <a:xfrm>
            <a:off x="303956" y="2228209"/>
            <a:ext cx="1018871" cy="2710542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="" xmlns:a16="http://schemas.microsoft.com/office/drawing/2014/main" id="{5414FA09-695E-BA41-8619-C08A3E039C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7258"/>
          <a:stretch/>
        </p:blipFill>
        <p:spPr>
          <a:xfrm>
            <a:off x="1012700" y="2587438"/>
            <a:ext cx="993683" cy="2710542"/>
          </a:xfrm>
          <a:prstGeom prst="rect">
            <a:avLst/>
          </a:prstGeom>
        </p:spPr>
      </p:pic>
      <p:pic>
        <p:nvPicPr>
          <p:cNvPr id="9" name="Picture 25">
            <a:extLst>
              <a:ext uri="{FF2B5EF4-FFF2-40B4-BE49-F238E27FC236}">
                <a16:creationId xmlns="" xmlns:a16="http://schemas.microsoft.com/office/drawing/2014/main" id="{02D22CD0-A163-D543-A986-616D102064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0" t="11066" r="4065" b="3267"/>
          <a:stretch/>
        </p:blipFill>
        <p:spPr>
          <a:xfrm>
            <a:off x="1661341" y="2943945"/>
            <a:ext cx="1022620" cy="2710542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="" xmlns:a16="http://schemas.microsoft.com/office/drawing/2014/main" id="{EEC4BE73-D1EF-3149-9D4B-20AF92346D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7" r="43971"/>
          <a:stretch/>
        </p:blipFill>
        <p:spPr>
          <a:xfrm>
            <a:off x="2341059" y="3286842"/>
            <a:ext cx="1024638" cy="2710542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="" xmlns:a16="http://schemas.microsoft.com/office/drawing/2014/main" id="{519C094F-6694-4141-8EB6-D007377B49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8" t="15821" r="20265" b="2577"/>
          <a:stretch/>
        </p:blipFill>
        <p:spPr>
          <a:xfrm>
            <a:off x="3113224" y="3616136"/>
            <a:ext cx="1027461" cy="271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jeZBesedilom 17">
            <a:extLst>
              <a:ext uri="{FF2B5EF4-FFF2-40B4-BE49-F238E27FC236}">
                <a16:creationId xmlns="" xmlns:a16="http://schemas.microsoft.com/office/drawing/2014/main" id="{296A8F32-A1FE-409E-BB09-3001EA26FB8A}"/>
              </a:ext>
            </a:extLst>
          </p:cNvPr>
          <p:cNvSpPr txBox="1"/>
          <p:nvPr/>
        </p:nvSpPr>
        <p:spPr>
          <a:xfrm>
            <a:off x="2279287" y="1134781"/>
            <a:ext cx="746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0070C0"/>
                </a:solidFill>
              </a:rPr>
              <a:t>DIH </a:t>
            </a:r>
            <a:r>
              <a:rPr lang="en-GB" sz="3600" b="1" dirty="0" smtClean="0">
                <a:solidFill>
                  <a:srgbClr val="0070C0"/>
                </a:solidFill>
              </a:rPr>
              <a:t>AGRIFOOD Cooperation platform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471872" y="1829911"/>
            <a:ext cx="3203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2"/>
              </a:rPr>
              <a:t>http://mapping.itc-cluster.com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28" name="PoljeZBesedilom 27">
            <a:extLst>
              <a:ext uri="{FF2B5EF4-FFF2-40B4-BE49-F238E27FC236}">
                <a16:creationId xmlns="" xmlns:a16="http://schemas.microsoft.com/office/drawing/2014/main" id="{296A8F32-A1FE-409E-BB09-3001EA26FB8A}"/>
              </a:ext>
            </a:extLst>
          </p:cNvPr>
          <p:cNvSpPr txBox="1"/>
          <p:nvPr/>
        </p:nvSpPr>
        <p:spPr>
          <a:xfrm>
            <a:off x="6213021" y="2433546"/>
            <a:ext cx="59253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The COLLABORATION and NETWORKING platform, based on FACILITATION, </a:t>
            </a:r>
            <a:r>
              <a:rPr lang="sl-SI" sz="2400" dirty="0" err="1" smtClean="0">
                <a:solidFill>
                  <a:srgbClr val="0070C0"/>
                </a:solidFill>
              </a:rPr>
              <a:t>hosting</a:t>
            </a:r>
            <a:r>
              <a:rPr lang="en-GB" sz="2400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Organizations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Thematic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Products and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Living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DIHs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Facilitators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8" y="2432520"/>
            <a:ext cx="6066353" cy="3188156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296A8F32-A1FE-409E-BB09-3001EA26FB8A}"/>
              </a:ext>
            </a:extLst>
          </p:cNvPr>
          <p:cNvSpPr txBox="1"/>
          <p:nvPr/>
        </p:nvSpPr>
        <p:spPr>
          <a:xfrm>
            <a:off x="673279" y="5660896"/>
            <a:ext cx="517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rgbClr val="FF0000"/>
                </a:solidFill>
              </a:rPr>
              <a:t>WELCOME TO REGISTER!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jeZBesedilom 17">
            <a:extLst>
              <a:ext uri="{FF2B5EF4-FFF2-40B4-BE49-F238E27FC236}">
                <a16:creationId xmlns="" xmlns:a16="http://schemas.microsoft.com/office/drawing/2014/main" id="{296A8F32-A1FE-409E-BB09-3001EA26FB8A}"/>
              </a:ext>
            </a:extLst>
          </p:cNvPr>
          <p:cNvSpPr txBox="1"/>
          <p:nvPr/>
        </p:nvSpPr>
        <p:spPr>
          <a:xfrm>
            <a:off x="2279287" y="1134781"/>
            <a:ext cx="746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0070C0"/>
                </a:solidFill>
              </a:rPr>
              <a:t>DIH </a:t>
            </a:r>
            <a:r>
              <a:rPr lang="en-GB" sz="3600" b="1" dirty="0" smtClean="0">
                <a:solidFill>
                  <a:srgbClr val="0070C0"/>
                </a:solidFill>
              </a:rPr>
              <a:t>AGRIFOOD Cooperation platform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471872" y="1829911"/>
            <a:ext cx="3203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2"/>
              </a:rPr>
              <a:t>http://mapping.itc-cluster.com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28" name="PoljeZBesedilom 27">
            <a:extLst>
              <a:ext uri="{FF2B5EF4-FFF2-40B4-BE49-F238E27FC236}">
                <a16:creationId xmlns="" xmlns:a16="http://schemas.microsoft.com/office/drawing/2014/main" id="{296A8F32-A1FE-409E-BB09-3001EA26FB8A}"/>
              </a:ext>
            </a:extLst>
          </p:cNvPr>
          <p:cNvSpPr txBox="1"/>
          <p:nvPr/>
        </p:nvSpPr>
        <p:spPr>
          <a:xfrm>
            <a:off x="6213021" y="2610008"/>
            <a:ext cx="5925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The importance of facilitation!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Understanding farmer‘s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Connecting Supply and Demand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Skilled in Technology transfer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Being able to facilitate the digital transformation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Being able to get financial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Excellent Demonstrators, Promotors</a:t>
            </a:r>
            <a:endParaRPr lang="en-GB" sz="2400" dirty="0" smtClean="0">
              <a:solidFill>
                <a:srgbClr val="0070C0"/>
              </a:solidFill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296A8F32-A1FE-409E-BB09-3001EA26FB8A}"/>
              </a:ext>
            </a:extLst>
          </p:cNvPr>
          <p:cNvSpPr txBox="1"/>
          <p:nvPr/>
        </p:nvSpPr>
        <p:spPr>
          <a:xfrm>
            <a:off x="673279" y="5660896"/>
            <a:ext cx="517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rgbClr val="FF0000"/>
                </a:solidFill>
              </a:rPr>
              <a:t>WELCOME TO REGISTER!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6"/>
          <a:stretch/>
        </p:blipFill>
        <p:spPr bwMode="auto">
          <a:xfrm>
            <a:off x="95000" y="2393365"/>
            <a:ext cx="6073464" cy="308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6CF162-FECB-4011-8E35-1823C488B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46" y="2506321"/>
            <a:ext cx="11327067" cy="2565742"/>
          </a:xfrm>
        </p:spPr>
        <p:txBody>
          <a:bodyPr/>
          <a:lstStyle/>
          <a:p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747" y="510805"/>
            <a:ext cx="8019876" cy="848212"/>
          </a:xfrm>
        </p:spPr>
        <p:txBody>
          <a:bodyPr>
            <a:normAutofit/>
          </a:bodyPr>
          <a:lstStyle/>
          <a:p>
            <a:r>
              <a:rPr lang="sl-SI" sz="3200" dirty="0" err="1">
                <a:solidFill>
                  <a:schemeClr val="accent5">
                    <a:lumMod val="75000"/>
                  </a:schemeClr>
                </a:solidFill>
              </a:rPr>
              <a:t>Contact</a:t>
            </a:r>
            <a:r>
              <a:rPr lang="sl-SI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sz="3200" dirty="0" err="1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sl-SI" sz="3200" dirty="0">
                <a:solidFill>
                  <a:schemeClr val="accent5">
                    <a:lumMod val="75000"/>
                  </a:schemeClr>
                </a:solidFill>
              </a:rPr>
              <a:t> more </a:t>
            </a:r>
            <a:r>
              <a:rPr lang="sl-SI" sz="3200" dirty="0" err="1">
                <a:solidFill>
                  <a:schemeClr val="accent5">
                    <a:lumMod val="75000"/>
                  </a:schemeClr>
                </a:solidFill>
              </a:rPr>
              <a:t>information</a:t>
            </a:r>
            <a:endParaRPr lang="sl-SI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FC78ADE9-51A6-4ACA-A3F0-9057B0300AB0}"/>
              </a:ext>
            </a:extLst>
          </p:cNvPr>
          <p:cNvSpPr/>
          <p:nvPr/>
        </p:nvSpPr>
        <p:spPr>
          <a:xfrm>
            <a:off x="2983685" y="61361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sl-SI" dirty="0">
                <a:solidFill>
                  <a:srgbClr val="0070C0"/>
                </a:solidFill>
              </a:rPr>
              <a:t>Plese 9a, SI-9000 Murska Sobota</a:t>
            </a:r>
            <a:endParaRPr lang="en-US" dirty="0">
              <a:solidFill>
                <a:srgbClr val="0070C0"/>
              </a:solidFill>
            </a:endParaRPr>
          </a:p>
          <a:p>
            <a:pPr lvl="0" algn="ctr"/>
            <a:r>
              <a:rPr lang="sl-SI" dirty="0">
                <a:solidFill>
                  <a:srgbClr val="0070C0"/>
                </a:solidFill>
              </a:rPr>
              <a:t>www.itc-cluster.com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81C62B5F-796B-48AE-A7E0-CC619D0FB7AB}"/>
              </a:ext>
            </a:extLst>
          </p:cNvPr>
          <p:cNvSpPr txBox="1"/>
          <p:nvPr/>
        </p:nvSpPr>
        <p:spPr>
          <a:xfrm>
            <a:off x="2736209" y="2446413"/>
            <a:ext cx="67195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rgbClr val="0070C0"/>
                </a:solidFill>
              </a:rPr>
              <a:t>THANK YOU FOR YOUR ATTENTION!</a:t>
            </a:r>
          </a:p>
          <a:p>
            <a:pPr algn="ctr"/>
            <a:r>
              <a:rPr lang="sl-SI" sz="3200" u="sng" dirty="0">
                <a:solidFill>
                  <a:srgbClr val="0070C0"/>
                </a:solidFill>
              </a:rPr>
              <a:t>Daniel. </a:t>
            </a:r>
            <a:r>
              <a:rPr lang="sl-SI" sz="3200" u="sng" dirty="0">
                <a:solidFill>
                  <a:srgbClr val="0070C0"/>
                </a:solidFill>
                <a:hlinkClick r:id="rId2"/>
              </a:rPr>
              <a:t>Copot@</a:t>
            </a:r>
            <a:r>
              <a:rPr lang="sl-SI" sz="3200" u="sng" dirty="0" err="1">
                <a:solidFill>
                  <a:srgbClr val="0070C0"/>
                </a:solidFill>
                <a:hlinkClick r:id="rId2"/>
              </a:rPr>
              <a:t>itc</a:t>
            </a:r>
            <a:r>
              <a:rPr lang="sl-SI" sz="3200" u="sng" dirty="0">
                <a:solidFill>
                  <a:srgbClr val="0070C0"/>
                </a:solidFill>
                <a:hlinkClick r:id="rId2"/>
              </a:rPr>
              <a:t>-</a:t>
            </a:r>
            <a:r>
              <a:rPr lang="sl-SI" sz="3200" u="sng" dirty="0" err="1">
                <a:solidFill>
                  <a:srgbClr val="0070C0"/>
                </a:solidFill>
                <a:hlinkClick r:id="rId2"/>
              </a:rPr>
              <a:t>cluster.com</a:t>
            </a:r>
            <a:endParaRPr lang="sl-SI" sz="3200" u="sng" dirty="0">
              <a:solidFill>
                <a:srgbClr val="0070C0"/>
              </a:solidFill>
            </a:endParaRPr>
          </a:p>
          <a:p>
            <a:pPr algn="ctr"/>
            <a:endParaRPr lang="sl-SI" sz="3200" u="sng" dirty="0">
              <a:solidFill>
                <a:srgbClr val="0070C0"/>
              </a:solidFill>
            </a:endParaRPr>
          </a:p>
          <a:p>
            <a:pPr algn="ctr"/>
            <a:endParaRPr lang="sl-SI" sz="3200" u="sng" dirty="0">
              <a:solidFill>
                <a:srgbClr val="0070C0"/>
              </a:solidFill>
            </a:endParaRPr>
          </a:p>
          <a:p>
            <a:pPr algn="ctr"/>
            <a:r>
              <a:rPr lang="sl-SI" sz="3200" dirty="0" err="1">
                <a:solidFill>
                  <a:srgbClr val="0070C0"/>
                </a:solidFill>
              </a:rPr>
              <a:t>Follow</a:t>
            </a:r>
            <a:r>
              <a:rPr lang="sl-SI" sz="3200" dirty="0">
                <a:solidFill>
                  <a:srgbClr val="0070C0"/>
                </a:solidFill>
              </a:rPr>
              <a:t> us</a:t>
            </a:r>
          </a:p>
          <a:p>
            <a:pPr algn="ctr"/>
            <a:r>
              <a:rPr lang="sl-SI" sz="32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595" y="5044188"/>
            <a:ext cx="860549" cy="9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2485" y="5020124"/>
            <a:ext cx="971904" cy="98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72" y="5032465"/>
            <a:ext cx="963792" cy="9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3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62DFA7C1-F2EC-4FDB-91AA-88266886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358" y="510805"/>
            <a:ext cx="8439325" cy="16557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ITC - Innovation Technology Cluster</a:t>
            </a:r>
            <a:endParaRPr lang="en-GB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="" xmlns:a16="http://schemas.microsoft.com/office/drawing/2014/main" id="{62DFA7C1-F2EC-4FDB-91AA-8826688649DE}"/>
              </a:ext>
            </a:extLst>
          </p:cNvPr>
          <p:cNvSpPr txBox="1">
            <a:spLocks/>
          </p:cNvSpPr>
          <p:nvPr/>
        </p:nvSpPr>
        <p:spPr>
          <a:xfrm>
            <a:off x="1918338" y="1383323"/>
            <a:ext cx="8439325" cy="2903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ITC Cluster aims at fostering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cross-sectoral innovation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, based upon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novel technologies and ICT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, while bringing together SMEs and other institutions from different sectors and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turn them into being ‘’Smart’’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en-GB" sz="11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rgbClr val="0070C0"/>
                </a:solidFill>
              </a:rPr>
              <a:t>Technology Transfer office</a:t>
            </a:r>
          </a:p>
          <a:p>
            <a:pPr marL="342900" lvl="0" indent="-342900"/>
            <a:r>
              <a:rPr lang="en-GB" dirty="0" smtClean="0">
                <a:solidFill>
                  <a:srgbClr val="0070C0"/>
                </a:solidFill>
              </a:rPr>
              <a:t>The Tech</a:t>
            </a:r>
            <a:r>
              <a:rPr lang="sl-SI" dirty="0" smtClean="0">
                <a:solidFill>
                  <a:srgbClr val="0070C0"/>
                </a:solidFill>
              </a:rPr>
              <a:t>n</a:t>
            </a:r>
            <a:r>
              <a:rPr lang="en-GB" dirty="0" smtClean="0">
                <a:solidFill>
                  <a:srgbClr val="0070C0"/>
                </a:solidFill>
              </a:rPr>
              <a:t>ology Transfer skills and principles are the key for ITC cluster operation.</a:t>
            </a:r>
          </a:p>
          <a:p>
            <a:endParaRPr lang="en-GB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92" y="3959682"/>
            <a:ext cx="2242779" cy="149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33" y="5444628"/>
            <a:ext cx="2049237" cy="141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4" y="4024985"/>
            <a:ext cx="2068344" cy="275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10" y="3951509"/>
            <a:ext cx="2885554" cy="150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75" y="3983288"/>
            <a:ext cx="2168389" cy="144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8B79B5F-4EEA-43EE-8040-82DE8CD42F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492" y="5396894"/>
            <a:ext cx="2240644" cy="149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79" y="5478191"/>
            <a:ext cx="2455907" cy="137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52" y="5332507"/>
            <a:ext cx="2582637" cy="150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81" y="4117411"/>
            <a:ext cx="1772834" cy="100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2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9"/>
          <a:stretch/>
        </p:blipFill>
        <p:spPr>
          <a:xfrm>
            <a:off x="6983546" y="4244052"/>
            <a:ext cx="5124337" cy="245208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6CF162-FECB-4011-8E35-1823C488B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997" y="2506321"/>
            <a:ext cx="10222516" cy="2565742"/>
          </a:xfrm>
        </p:spPr>
        <p:txBody>
          <a:bodyPr/>
          <a:lstStyle/>
          <a:p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358" y="510805"/>
            <a:ext cx="8439325" cy="603630"/>
          </a:xfrm>
        </p:spPr>
        <p:txBody>
          <a:bodyPr>
            <a:normAutofit fontScale="92500"/>
          </a:bodyPr>
          <a:lstStyle/>
          <a:p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We needed to support farmers differently!</a:t>
            </a:r>
            <a:endParaRPr lang="en-GB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4C2DCABB-E3A3-47BE-9F8C-8A3D511E16DE}"/>
              </a:ext>
            </a:extLst>
          </p:cNvPr>
          <p:cNvSpPr/>
          <p:nvPr/>
        </p:nvSpPr>
        <p:spPr>
          <a:xfrm>
            <a:off x="2435982" y="1378940"/>
            <a:ext cx="7050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>
                <a:solidFill>
                  <a:srgbClr val="0070C0"/>
                </a:solidFill>
              </a:rPr>
              <a:t>WHY? We need to produce </a:t>
            </a:r>
            <a:r>
              <a:rPr lang="en-GB" sz="2000" b="1" u="sng" dirty="0" smtClean="0">
                <a:solidFill>
                  <a:srgbClr val="0070C0"/>
                </a:solidFill>
              </a:rPr>
              <a:t>more food with less resources </a:t>
            </a:r>
            <a:r>
              <a:rPr lang="en-GB" sz="2000" b="1" dirty="0" smtClean="0">
                <a:solidFill>
                  <a:srgbClr val="0070C0"/>
                </a:solidFill>
              </a:rPr>
              <a:t>and the way to achieve this is through digital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Technologies: </a:t>
            </a:r>
            <a:r>
              <a:rPr lang="en-GB" sz="2000" dirty="0" err="1" smtClean="0">
                <a:solidFill>
                  <a:srgbClr val="0070C0"/>
                </a:solidFill>
              </a:rPr>
              <a:t>IoT</a:t>
            </a:r>
            <a:r>
              <a:rPr lang="en-GB" sz="2000" dirty="0" smtClean="0">
                <a:solidFill>
                  <a:srgbClr val="0070C0"/>
                </a:solidFill>
              </a:rPr>
              <a:t>, IoE, Industry 4.0, Agriculture 4.0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Trends in EU (Common EU Agricultural Policy, EIP-AGRI)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Farmers should be put in the centre!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The importance of ‘‘Technology transfer‘‘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Living lab approach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Complexity, lack of skills, lack of finances, …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28021" y="6549808"/>
            <a:ext cx="72417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50" dirty="0" err="1" smtClean="0">
                <a:solidFill>
                  <a:srgbClr val="0070C0"/>
                </a:solidFill>
                <a:hlinkClick r:id="rId3"/>
              </a:rPr>
              <a:t>M.E.Porter</a:t>
            </a:r>
            <a:r>
              <a:rPr lang="sl-SI" sz="1050" dirty="0" smtClean="0">
                <a:solidFill>
                  <a:srgbClr val="0070C0"/>
                </a:solidFill>
              </a:rPr>
              <a:t>, </a:t>
            </a:r>
            <a:r>
              <a:rPr lang="sl-SI" sz="1050" dirty="0" smtClean="0">
                <a:solidFill>
                  <a:srgbClr val="0070C0"/>
                </a:solidFill>
                <a:hlinkClick r:id="rId4"/>
              </a:rPr>
              <a:t>J.E.</a:t>
            </a:r>
            <a:r>
              <a:rPr lang="sl-SI" sz="1050" dirty="0" err="1" smtClean="0">
                <a:solidFill>
                  <a:srgbClr val="0070C0"/>
                </a:solidFill>
                <a:hlinkClick r:id="rId4"/>
              </a:rPr>
              <a:t>Heppelmann</a:t>
            </a:r>
            <a:r>
              <a:rPr lang="sl-SI" sz="1050" dirty="0" smtClean="0">
                <a:solidFill>
                  <a:srgbClr val="0070C0"/>
                </a:solidFill>
              </a:rPr>
              <a:t>: </a:t>
            </a:r>
            <a:r>
              <a:rPr lang="en-US" sz="1050" dirty="0">
                <a:solidFill>
                  <a:srgbClr val="0070C0"/>
                </a:solidFill>
              </a:rPr>
              <a:t>How Smart, Connected Products Are Transforming </a:t>
            </a:r>
            <a:r>
              <a:rPr lang="en-US" sz="1050" dirty="0" smtClean="0">
                <a:solidFill>
                  <a:srgbClr val="0070C0"/>
                </a:solidFill>
              </a:rPr>
              <a:t>Competition</a:t>
            </a:r>
            <a:r>
              <a:rPr lang="sl-SI" sz="1050" dirty="0" smtClean="0">
                <a:solidFill>
                  <a:srgbClr val="0070C0"/>
                </a:solidFill>
              </a:rPr>
              <a:t>, November 2014</a:t>
            </a:r>
            <a:endParaRPr lang="sl-SI" sz="105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34" r="4154"/>
          <a:stretch/>
        </p:blipFill>
        <p:spPr bwMode="auto">
          <a:xfrm>
            <a:off x="207040" y="4547572"/>
            <a:ext cx="6776506" cy="196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81643" y="6342293"/>
            <a:ext cx="74196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100" dirty="0" smtClean="0">
                <a:solidFill>
                  <a:srgbClr val="0070C0"/>
                </a:solidFill>
              </a:rPr>
              <a:t>‘‘</a:t>
            </a:r>
            <a:r>
              <a:rPr lang="en-GB" sz="1100" dirty="0" smtClean="0">
                <a:solidFill>
                  <a:srgbClr val="0070C0"/>
                </a:solidFill>
              </a:rPr>
              <a:t>The biggest winners of the transformational process will be the ones to control platforms for managing business ecosystems!</a:t>
            </a:r>
            <a:r>
              <a:rPr lang="sl-SI" sz="1100" dirty="0" smtClean="0">
                <a:solidFill>
                  <a:srgbClr val="0070C0"/>
                </a:solidFill>
              </a:rPr>
              <a:t>‘‘</a:t>
            </a:r>
            <a:endParaRPr lang="en-GB" sz="11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3138" y="2392515"/>
            <a:ext cx="3185913" cy="146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2">
            <a:extLst>
              <a:ext uri="{FF2B5EF4-FFF2-40B4-BE49-F238E27FC236}">
                <a16:creationId xmlns="" xmlns:a16="http://schemas.microsoft.com/office/drawing/2014/main" id="{5343423F-3442-419B-AB5C-81C7B4F62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26"/>
          <a:stretch/>
        </p:blipFill>
        <p:spPr>
          <a:xfrm>
            <a:off x="2530393" y="2659614"/>
            <a:ext cx="7276227" cy="4092878"/>
          </a:xfrm>
          <a:prstGeom prst="rect">
            <a:avLst/>
          </a:prstGeom>
          <a:ln>
            <a:noFill/>
          </a:ln>
        </p:spPr>
      </p:pic>
      <p:sp>
        <p:nvSpPr>
          <p:cNvPr id="15" name="Rectangle 26">
            <a:extLst>
              <a:ext uri="{FF2B5EF4-FFF2-40B4-BE49-F238E27FC236}">
                <a16:creationId xmlns="" xmlns:a16="http://schemas.microsoft.com/office/drawing/2014/main" id="{1FF2BA32-F957-4B13-8AC7-87E3C191FC00}"/>
              </a:ext>
            </a:extLst>
          </p:cNvPr>
          <p:cNvSpPr/>
          <p:nvPr/>
        </p:nvSpPr>
        <p:spPr>
          <a:xfrm>
            <a:off x="2817446" y="2965937"/>
            <a:ext cx="6713416" cy="3399694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358" y="510804"/>
            <a:ext cx="8439325" cy="1927595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>
                <a:solidFill>
                  <a:schemeClr val="accent5">
                    <a:lumMod val="75000"/>
                  </a:schemeClr>
                </a:solidFill>
              </a:rPr>
              <a:t>Digital Innovation Hub for Agriculture and Food Production – DIH Agrifood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The organization should represent a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One-Stop-Shop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providing services to target groups (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farmers</a:t>
            </a: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5">
                    <a:lumMod val="75000"/>
                  </a:schemeClr>
                </a:solidFill>
              </a:rPr>
              <a:t>food</a:t>
            </a: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5">
                    <a:lumMod val="75000"/>
                  </a:schemeClr>
                </a:solidFill>
              </a:rPr>
              <a:t>producers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) through a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multi</a:t>
            </a: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partner cooperation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73A9368C-EE36-41C0-AA41-F22903DEDBBB}"/>
              </a:ext>
            </a:extLst>
          </p:cNvPr>
          <p:cNvSpPr txBox="1"/>
          <p:nvPr/>
        </p:nvSpPr>
        <p:spPr>
          <a:xfrm>
            <a:off x="2974214" y="3160005"/>
            <a:ext cx="6488543" cy="3397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3600" spc="0" dirty="0">
                <a:solidFill>
                  <a:srgbClr val="FFFFFF"/>
                </a:solidFill>
                <a:cs typeface="Times New Roman"/>
              </a:rPr>
              <a:t>The</a:t>
            </a:r>
            <a:r>
              <a:rPr sz="3600" spc="35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-7" dirty="0">
                <a:solidFill>
                  <a:srgbClr val="FFFFFF"/>
                </a:solidFill>
                <a:cs typeface="Times New Roman"/>
              </a:rPr>
              <a:t>D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IH</a:t>
            </a:r>
            <a:r>
              <a:rPr sz="3600" spc="-7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-8" dirty="0">
                <a:solidFill>
                  <a:srgbClr val="FFFFFF"/>
                </a:solidFill>
                <a:cs typeface="Times New Roman"/>
              </a:rPr>
              <a:t>e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co</a:t>
            </a:r>
            <a:r>
              <a:rPr sz="3600" spc="-4" dirty="0">
                <a:solidFill>
                  <a:srgbClr val="FFFFFF"/>
                </a:solidFill>
                <a:cs typeface="Times New Roman"/>
              </a:rPr>
              <a:t>s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y</a:t>
            </a:r>
            <a:r>
              <a:rPr sz="3600" spc="-8" dirty="0">
                <a:solidFill>
                  <a:srgbClr val="FFFFFF"/>
                </a:solidFill>
                <a:cs typeface="Times New Roman"/>
              </a:rPr>
              <a:t>s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tem</a:t>
            </a:r>
            <a:r>
              <a:rPr sz="3600" spc="36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can</a:t>
            </a:r>
            <a:r>
              <a:rPr sz="3600" spc="5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be</a:t>
            </a:r>
            <a:r>
              <a:rPr sz="3600" spc="-346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se</a:t>
            </a:r>
            <a:r>
              <a:rPr sz="3600" spc="-9" dirty="0">
                <a:solidFill>
                  <a:srgbClr val="FFFFFF"/>
                </a:solidFill>
                <a:cs typeface="Times New Roman"/>
              </a:rPr>
              <a:t>e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n</a:t>
            </a:r>
            <a:r>
              <a:rPr sz="3600" spc="58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as</a:t>
            </a:r>
            <a:r>
              <a:rPr lang="x-none" sz="3600" spc="0" dirty="0">
                <a:solidFill>
                  <a:srgbClr val="FFFFFF"/>
                </a:solidFill>
                <a:cs typeface="Times New Roman"/>
              </a:rPr>
              <a:t> a</a:t>
            </a:r>
            <a:r>
              <a:rPr lang="x-none" sz="3600" dirty="0"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coral</a:t>
            </a:r>
            <a:r>
              <a:rPr sz="3600" spc="-6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reef</a:t>
            </a:r>
            <a:r>
              <a:rPr sz="3600" spc="132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where</a:t>
            </a:r>
            <a:r>
              <a:rPr sz="3600" spc="-169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-8" dirty="0">
                <a:solidFill>
                  <a:srgbClr val="FFFFFF"/>
                </a:solidFill>
                <a:cs typeface="Times New Roman"/>
              </a:rPr>
              <a:t>t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here</a:t>
            </a:r>
            <a:r>
              <a:rPr sz="3600" spc="333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are</a:t>
            </a:r>
            <a:r>
              <a:rPr sz="3600" spc="-294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big</a:t>
            </a:r>
            <a:r>
              <a:rPr sz="3600" spc="5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and small</a:t>
            </a:r>
            <a:r>
              <a:rPr sz="3600" spc="33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fish,</a:t>
            </a:r>
            <a:r>
              <a:rPr sz="3600" spc="-159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8" dirty="0">
                <a:solidFill>
                  <a:srgbClr val="FFFFFF"/>
                </a:solidFill>
                <a:cs typeface="Times New Roman"/>
              </a:rPr>
              <a:t>h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unters</a:t>
            </a:r>
            <a:r>
              <a:rPr sz="3600" spc="479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and</a:t>
            </a:r>
            <a:r>
              <a:rPr sz="3600" spc="7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prey,</a:t>
            </a:r>
            <a:r>
              <a:rPr sz="3600" spc="-106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but ov</a:t>
            </a:r>
            <a:r>
              <a:rPr sz="3600" spc="-13" dirty="0">
                <a:solidFill>
                  <a:srgbClr val="FFFFFF"/>
                </a:solidFill>
                <a:cs typeface="Times New Roman"/>
              </a:rPr>
              <a:t>e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rall</a:t>
            </a:r>
            <a:r>
              <a:rPr sz="3600" spc="-13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e</a:t>
            </a:r>
            <a:r>
              <a:rPr sz="3600" spc="-8" dirty="0">
                <a:solidFill>
                  <a:srgbClr val="FFFFFF"/>
                </a:solidFill>
                <a:cs typeface="Times New Roman"/>
              </a:rPr>
              <a:t>v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er</a:t>
            </a:r>
            <a:r>
              <a:rPr sz="3600" spc="-13" dirty="0">
                <a:solidFill>
                  <a:srgbClr val="FFFFFF"/>
                </a:solidFill>
                <a:cs typeface="Times New Roman"/>
              </a:rPr>
              <a:t>y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one</a:t>
            </a:r>
            <a:r>
              <a:rPr sz="3600" spc="-4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perf</a:t>
            </a:r>
            <a:r>
              <a:rPr sz="3600" spc="-13" dirty="0">
                <a:solidFill>
                  <a:srgbClr val="FFFFFF"/>
                </a:solidFill>
                <a:cs typeface="Times New Roman"/>
              </a:rPr>
              <a:t>o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rms</a:t>
            </a:r>
            <a:r>
              <a:rPr sz="3600" spc="384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be</a:t>
            </a:r>
            <a:r>
              <a:rPr sz="3600" spc="-9" dirty="0">
                <a:solidFill>
                  <a:srgbClr val="FFFFFF"/>
                </a:solidFill>
                <a:cs typeface="Times New Roman"/>
              </a:rPr>
              <a:t>t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ter compared</a:t>
            </a:r>
            <a:r>
              <a:rPr sz="3600" spc="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to</a:t>
            </a:r>
            <a:r>
              <a:rPr sz="3600" spc="-242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isolation</a:t>
            </a:r>
            <a:r>
              <a:rPr sz="3600" spc="19" dirty="0">
                <a:solidFill>
                  <a:srgbClr val="FFFFFF"/>
                </a:solidFill>
                <a:cs typeface="Times New Roman"/>
              </a:rPr>
              <a:t>.</a:t>
            </a:r>
            <a:r>
              <a:rPr sz="3600" spc="0" dirty="0">
                <a:solidFill>
                  <a:srgbClr val="FFFFFF"/>
                </a:solidFill>
                <a:cs typeface="Times New Roman"/>
              </a:rPr>
              <a:t>”</a:t>
            </a:r>
            <a:endParaRPr sz="3600" dirty="0">
              <a:cs typeface="Times New Roman"/>
            </a:endParaRPr>
          </a:p>
          <a:p>
            <a:pPr marL="616650" marR="95581" algn="ctr">
              <a:lnSpc>
                <a:spcPct val="95825"/>
              </a:lnSpc>
              <a:spcBef>
                <a:spcPts val="678"/>
              </a:spcBef>
            </a:pPr>
            <a:r>
              <a:rPr sz="2000" spc="0" dirty="0">
                <a:solidFill>
                  <a:srgbClr val="FFFFFF"/>
                </a:solidFill>
                <a:cs typeface="Times New Roman"/>
              </a:rPr>
              <a:t>—</a:t>
            </a:r>
            <a:r>
              <a:rPr sz="2000" spc="79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000" spc="4" dirty="0">
                <a:solidFill>
                  <a:srgbClr val="FFFFFF"/>
                </a:solidFill>
                <a:cs typeface="Times New Roman"/>
              </a:rPr>
              <a:t>G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rigorios</a:t>
            </a:r>
            <a:r>
              <a:rPr sz="2000" spc="219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Chatz</a:t>
            </a:r>
            <a:r>
              <a:rPr sz="2000" spc="-5" dirty="0">
                <a:solidFill>
                  <a:srgbClr val="FFFFFF"/>
                </a:solidFill>
                <a:cs typeface="Times New Roman"/>
              </a:rPr>
              <a:t>i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ko</a:t>
            </a:r>
            <a:r>
              <a:rPr sz="2000" spc="5" dirty="0">
                <a:solidFill>
                  <a:srgbClr val="FFFFFF"/>
                </a:solidFill>
                <a:cs typeface="Times New Roman"/>
              </a:rPr>
              <a:t>s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tas,</a:t>
            </a:r>
            <a:r>
              <a:rPr sz="2000" spc="-1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EI</a:t>
            </a:r>
            <a:r>
              <a:rPr sz="2000" spc="4" dirty="0">
                <a:solidFill>
                  <a:srgbClr val="FFFFFF"/>
                </a:solidFill>
                <a:cs typeface="Times New Roman"/>
              </a:rPr>
              <a:t>P</a:t>
            </a:r>
            <a:r>
              <a:rPr sz="2000" spc="-4" dirty="0">
                <a:solidFill>
                  <a:srgbClr val="FFFFFF"/>
                </a:solidFill>
                <a:cs typeface="Times New Roman"/>
              </a:rPr>
              <a:t>-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AG</a:t>
            </a:r>
            <a:r>
              <a:rPr sz="2000" spc="4" dirty="0">
                <a:solidFill>
                  <a:srgbClr val="FFFFFF"/>
                </a:solidFill>
                <a:cs typeface="Times New Roman"/>
              </a:rPr>
              <a:t>R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I</a:t>
            </a:r>
            <a:r>
              <a:rPr sz="2000" spc="217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Se</a:t>
            </a:r>
            <a:r>
              <a:rPr sz="2000" spc="-4" dirty="0">
                <a:solidFill>
                  <a:srgbClr val="FFFFFF"/>
                </a:solidFill>
                <a:cs typeface="Times New Roman"/>
              </a:rPr>
              <a:t>m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inar</a:t>
            </a:r>
            <a:endParaRPr sz="2000" dirty="0">
              <a:cs typeface="Times New Roman"/>
            </a:endParaRPr>
          </a:p>
          <a:p>
            <a:pPr marL="939485" marR="417581" algn="ctr">
              <a:lnSpc>
                <a:spcPct val="95825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cs typeface="Times New Roman"/>
              </a:rPr>
              <a:t>Digit</a:t>
            </a:r>
            <a:r>
              <a:rPr sz="2000" spc="-9" dirty="0">
                <a:solidFill>
                  <a:srgbClr val="FFFFFF"/>
                </a:solidFill>
                <a:cs typeface="Times New Roman"/>
              </a:rPr>
              <a:t>a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l</a:t>
            </a:r>
            <a:r>
              <a:rPr sz="2000" spc="2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Inn</a:t>
            </a:r>
            <a:r>
              <a:rPr sz="2000" spc="-5" dirty="0">
                <a:solidFill>
                  <a:srgbClr val="FFFFFF"/>
                </a:solidFill>
                <a:cs typeface="Times New Roman"/>
              </a:rPr>
              <a:t>o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v</a:t>
            </a:r>
            <a:r>
              <a:rPr sz="2000" spc="-10" dirty="0">
                <a:solidFill>
                  <a:srgbClr val="FFFFFF"/>
                </a:solidFill>
                <a:cs typeface="Times New Roman"/>
              </a:rPr>
              <a:t>a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ti</a:t>
            </a:r>
            <a:r>
              <a:rPr sz="2000" spc="-5" dirty="0">
                <a:solidFill>
                  <a:srgbClr val="FFFFFF"/>
                </a:solidFill>
                <a:cs typeface="Times New Roman"/>
              </a:rPr>
              <a:t>o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n</a:t>
            </a:r>
            <a:r>
              <a:rPr sz="2000" spc="-1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Hubs</a:t>
            </a:r>
            <a:r>
              <a:rPr sz="2000" spc="347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000" spc="-4" dirty="0">
                <a:solidFill>
                  <a:srgbClr val="FFFFFF"/>
                </a:solidFill>
                <a:cs typeface="Times New Roman"/>
              </a:rPr>
              <a:t>f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or</a:t>
            </a:r>
            <a:r>
              <a:rPr sz="2000" spc="268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Agric</a:t>
            </a:r>
            <a:r>
              <a:rPr sz="2000" spc="-9" dirty="0">
                <a:solidFill>
                  <a:srgbClr val="FFFFFF"/>
                </a:solidFill>
                <a:cs typeface="Times New Roman"/>
              </a:rPr>
              <a:t>u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l</a:t>
            </a:r>
            <a:r>
              <a:rPr sz="2000" spc="-4" dirty="0">
                <a:solidFill>
                  <a:srgbClr val="FFFFFF"/>
                </a:solidFill>
                <a:cs typeface="Times New Roman"/>
              </a:rPr>
              <a:t>tu</a:t>
            </a:r>
            <a:r>
              <a:rPr sz="2000" spc="0" dirty="0">
                <a:solidFill>
                  <a:srgbClr val="FFFFFF"/>
                </a:solidFill>
                <a:cs typeface="Times New Roman"/>
              </a:rPr>
              <a:t>re</a:t>
            </a:r>
            <a:endParaRPr sz="2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92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6CF162-FECB-4011-8E35-1823C488B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997" y="2506321"/>
            <a:ext cx="10222516" cy="2565742"/>
          </a:xfrm>
        </p:spPr>
        <p:txBody>
          <a:bodyPr/>
          <a:lstStyle/>
          <a:p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grpSp>
        <p:nvGrpSpPr>
          <p:cNvPr id="6" name="Csoportba foglalás 22"/>
          <p:cNvGrpSpPr/>
          <p:nvPr/>
        </p:nvGrpSpPr>
        <p:grpSpPr>
          <a:xfrm>
            <a:off x="3906796" y="1339505"/>
            <a:ext cx="4486283" cy="2889883"/>
            <a:chOff x="2590801" y="809356"/>
            <a:chExt cx="4769483" cy="3187457"/>
          </a:xfrm>
        </p:grpSpPr>
        <p:pic>
          <p:nvPicPr>
            <p:cNvPr id="7" name="Kép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1142" y="809356"/>
              <a:ext cx="4719142" cy="3187457"/>
            </a:xfrm>
            <a:prstGeom prst="rect">
              <a:avLst/>
            </a:prstGeom>
          </p:spPr>
        </p:pic>
        <p:sp>
          <p:nvSpPr>
            <p:cNvPr id="8" name="Téglalap 21"/>
            <p:cNvSpPr/>
            <p:nvPr/>
          </p:nvSpPr>
          <p:spPr>
            <a:xfrm>
              <a:off x="2590801" y="963244"/>
              <a:ext cx="65434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i="1" dirty="0" smtClean="0"/>
                <a:t>STEP</a:t>
              </a:r>
            </a:p>
            <a:p>
              <a:r>
                <a:rPr lang="hu-HU" b="1" i="1" dirty="0" err="1" smtClean="0"/>
                <a:t>by</a:t>
              </a:r>
              <a:endParaRPr lang="hu-HU" b="1" i="1" dirty="0" smtClean="0"/>
            </a:p>
            <a:p>
              <a:r>
                <a:rPr lang="hu-HU" b="1" i="1" dirty="0" smtClean="0"/>
                <a:t>STEP</a:t>
              </a:r>
              <a:endParaRPr lang="hu-HU" b="1" i="1" dirty="0"/>
            </a:p>
          </p:txBody>
        </p:sp>
      </p:grpSp>
      <p:grpSp>
        <p:nvGrpSpPr>
          <p:cNvPr id="10" name="Csoportba foglalás 13"/>
          <p:cNvGrpSpPr/>
          <p:nvPr/>
        </p:nvGrpSpPr>
        <p:grpSpPr>
          <a:xfrm>
            <a:off x="424543" y="2784446"/>
            <a:ext cx="2899290" cy="3363905"/>
            <a:chOff x="2821965" y="1013561"/>
            <a:chExt cx="2036803" cy="2631131"/>
          </a:xfrm>
        </p:grpSpPr>
        <p:pic>
          <p:nvPicPr>
            <p:cNvPr id="11" name="Kép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451" t="17203" r="38232" b="15132"/>
            <a:stretch/>
          </p:blipFill>
          <p:spPr>
            <a:xfrm>
              <a:off x="2821965" y="1408947"/>
              <a:ext cx="2036803" cy="2235745"/>
            </a:xfrm>
            <a:prstGeom prst="rect">
              <a:avLst/>
            </a:prstGeom>
          </p:spPr>
        </p:pic>
        <p:sp>
          <p:nvSpPr>
            <p:cNvPr id="12" name="Szövegdoboz 10"/>
            <p:cNvSpPr txBox="1"/>
            <p:nvPr/>
          </p:nvSpPr>
          <p:spPr>
            <a:xfrm>
              <a:off x="2821965" y="1013561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i="1" dirty="0" smtClean="0"/>
                <a:t>TRUST</a:t>
              </a:r>
              <a:endParaRPr lang="hu-HU" b="1" i="1" dirty="0"/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4214543" y="4229388"/>
            <a:ext cx="2923734" cy="2542832"/>
            <a:chOff x="5089932" y="1013561"/>
            <a:chExt cx="1920813" cy="1987427"/>
          </a:xfrm>
        </p:grpSpPr>
        <p:pic>
          <p:nvPicPr>
            <p:cNvPr id="14" name="Kép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351" r="22324"/>
            <a:stretch/>
          </p:blipFill>
          <p:spPr>
            <a:xfrm>
              <a:off x="5089932" y="1408947"/>
              <a:ext cx="1920813" cy="1592041"/>
            </a:xfrm>
            <a:prstGeom prst="rect">
              <a:avLst/>
            </a:prstGeom>
          </p:spPr>
        </p:pic>
        <p:sp>
          <p:nvSpPr>
            <p:cNvPr id="15" name="Szövegdoboz 11"/>
            <p:cNvSpPr txBox="1"/>
            <p:nvPr/>
          </p:nvSpPr>
          <p:spPr>
            <a:xfrm>
              <a:off x="5089932" y="1013561"/>
              <a:ext cx="16514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i="1" dirty="0" smtClean="0"/>
                <a:t>AGILITY/</a:t>
              </a:r>
              <a:r>
                <a:rPr lang="hu-HU" sz="1200" b="1" i="1" dirty="0" err="1" smtClean="0"/>
                <a:t>simplicity</a:t>
              </a:r>
              <a:endParaRPr lang="hu-HU" b="1" i="1" dirty="0"/>
            </a:p>
          </p:txBody>
        </p:sp>
      </p:grpSp>
      <p:grpSp>
        <p:nvGrpSpPr>
          <p:cNvPr id="17" name="Csoportba foglalás 14"/>
          <p:cNvGrpSpPr/>
          <p:nvPr/>
        </p:nvGrpSpPr>
        <p:grpSpPr>
          <a:xfrm>
            <a:off x="8393079" y="3444307"/>
            <a:ext cx="3505272" cy="2888505"/>
            <a:chOff x="6504972" y="3573039"/>
            <a:chExt cx="2882098" cy="2411201"/>
          </a:xfrm>
        </p:grpSpPr>
        <p:pic>
          <p:nvPicPr>
            <p:cNvPr id="18" name="Kép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479" t="30517" r="15034" b="3478"/>
            <a:stretch/>
          </p:blipFill>
          <p:spPr>
            <a:xfrm>
              <a:off x="6504972" y="3961335"/>
              <a:ext cx="2882098" cy="2022905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19" name="Szövegdoboz 9"/>
            <p:cNvSpPr txBox="1"/>
            <p:nvPr/>
          </p:nvSpPr>
          <p:spPr>
            <a:xfrm>
              <a:off x="6504972" y="3573039"/>
              <a:ext cx="795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i="1" dirty="0" smtClean="0"/>
                <a:t>SPEED</a:t>
              </a:r>
              <a:endParaRPr lang="hu-HU" b="1" i="1" dirty="0"/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358" y="510805"/>
            <a:ext cx="8439325" cy="603630"/>
          </a:xfrm>
        </p:spPr>
        <p:txBody>
          <a:bodyPr>
            <a:normAutofit lnSpcReduction="10000"/>
          </a:bodyPr>
          <a:lstStyle/>
          <a:p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Our approach!</a:t>
            </a:r>
            <a:endParaRPr lang="en-GB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358" y="510805"/>
            <a:ext cx="8439325" cy="603620"/>
          </a:xfrm>
        </p:spPr>
        <p:txBody>
          <a:bodyPr>
            <a:normAutofit lnSpcReduction="10000"/>
          </a:bodyPr>
          <a:lstStyle/>
          <a:p>
            <a:r>
              <a:rPr lang="sl-SI" sz="4000" dirty="0" err="1" smtClean="0">
                <a:solidFill>
                  <a:schemeClr val="accent5">
                    <a:lumMod val="75000"/>
                  </a:schemeClr>
                </a:solidFill>
              </a:rPr>
              <a:t>Our</a:t>
            </a:r>
            <a:r>
              <a:rPr lang="sl-SI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sz="4000" dirty="0" err="1" smtClean="0">
                <a:solidFill>
                  <a:schemeClr val="accent5">
                    <a:lumMod val="75000"/>
                  </a:schemeClr>
                </a:solidFill>
              </a:rPr>
              <a:t>approach</a:t>
            </a:r>
            <a:r>
              <a:rPr lang="sl-SI" sz="4000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en-GB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 txBox="1">
            <a:spLocks/>
          </p:cNvSpPr>
          <p:nvPr/>
        </p:nvSpPr>
        <p:spPr>
          <a:xfrm>
            <a:off x="2117629" y="1600191"/>
            <a:ext cx="7378063" cy="4629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000" b="1" dirty="0" err="1" smtClean="0">
                <a:solidFill>
                  <a:schemeClr val="accent5">
                    <a:lumMod val="75000"/>
                  </a:schemeClr>
                </a:solidFill>
              </a:rPr>
              <a:t>Multi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sl-SI" sz="2000" b="1" dirty="0" err="1" smtClean="0">
                <a:solidFill>
                  <a:schemeClr val="accent5">
                    <a:lumMod val="75000"/>
                  </a:schemeClr>
                </a:solidFill>
              </a:rPr>
              <a:t>Actor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sz="2000" b="1" dirty="0" err="1" smtClean="0">
                <a:solidFill>
                  <a:schemeClr val="accent5">
                    <a:lumMod val="75000"/>
                  </a:schemeClr>
                </a:solidFill>
              </a:rPr>
              <a:t>Approach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 (MAA) </a:t>
            </a:r>
            <a:r>
              <a:rPr lang="sl-SI" sz="2000" b="1" dirty="0" err="1" smtClean="0">
                <a:solidFill>
                  <a:schemeClr val="accent5">
                    <a:lumMod val="75000"/>
                  </a:schemeClr>
                </a:solidFill>
              </a:rPr>
              <a:t>based</a:t>
            </a:r>
            <a:endParaRPr lang="sl-SI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Non-formal structure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– network,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no membership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No need to have </a:t>
            </a:r>
            <a:r>
              <a:rPr lang="en-GB" sz="2000" dirty="0" err="1" smtClean="0">
                <a:solidFill>
                  <a:schemeClr val="accent5">
                    <a:lumMod val="75000"/>
                  </a:schemeClr>
                </a:solidFill>
              </a:rPr>
              <a:t>compl</a:t>
            </a:r>
            <a:r>
              <a:rPr lang="sl-SI" sz="2000" dirty="0" err="1" smtClean="0">
                <a:solidFill>
                  <a:schemeClr val="accent5">
                    <a:lumMod val="75000"/>
                  </a:schemeClr>
                </a:solidFill>
              </a:rPr>
              <a:t>ex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 rules and </a:t>
            </a:r>
            <a:r>
              <a:rPr lang="sl-SI" sz="2000" dirty="0" smtClean="0">
                <a:solidFill>
                  <a:schemeClr val="accent5">
                    <a:lumMod val="75000"/>
                  </a:schemeClr>
                </a:solidFill>
              </a:rPr>
              <a:t>legal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procedures since all parties can have advantages as long as the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DIH AGRIFOOD concept is in the forefront and respected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Every participant is able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TO TAKE ‘‘the </a:t>
            </a:r>
            <a:r>
              <a:rPr lang="sl-SI" sz="2000" b="1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asset‘‘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, however they should also be able to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 CONTRIBUTE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to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 ‘‘the </a:t>
            </a:r>
            <a:r>
              <a:rPr lang="sl-SI" sz="2000" b="1" dirty="0" err="1" smtClean="0">
                <a:solidFill>
                  <a:schemeClr val="accent5">
                    <a:lumMod val="75000"/>
                  </a:schemeClr>
                </a:solidFill>
              </a:rPr>
              <a:t>common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asset‘‘</a:t>
            </a:r>
            <a:endParaRPr lang="en-GB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DIH AGRIFOOD shall </a:t>
            </a:r>
            <a:r>
              <a:rPr lang="en-GB" sz="2000" b="1" dirty="0" err="1" smtClean="0">
                <a:solidFill>
                  <a:schemeClr val="accent5">
                    <a:lumMod val="75000"/>
                  </a:schemeClr>
                </a:solidFill>
              </a:rPr>
              <a:t>becom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 the synonym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for </a:t>
            </a:r>
            <a:r>
              <a:rPr lang="sl-SI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    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Digital transformation of farmers and food producers</a:t>
            </a:r>
          </a:p>
          <a:p>
            <a:pPr algn="l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590801" y="4624947"/>
            <a:ext cx="4548554" cy="1954427"/>
            <a:chOff x="2176699" y="4432644"/>
            <a:chExt cx="6724233" cy="345061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915" y="4432644"/>
              <a:ext cx="2501800" cy="198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ravokotnik 4"/>
            <p:cNvSpPr/>
            <p:nvPr/>
          </p:nvSpPr>
          <p:spPr>
            <a:xfrm>
              <a:off x="2176699" y="6198746"/>
              <a:ext cx="6724233" cy="1684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accent5">
                      <a:lumMod val="75000"/>
                    </a:schemeClr>
                  </a:solidFill>
                </a:rPr>
                <a:t>KISS (Keep it Simple and Smart)</a:t>
              </a:r>
              <a:endParaRPr lang="en-GB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395" y="4038538"/>
            <a:ext cx="3039297" cy="2656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95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747" y="510805"/>
            <a:ext cx="8019876" cy="16557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DIH AGRIFOOD</a:t>
            </a:r>
          </a:p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Topics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 txBox="1">
            <a:spLocks/>
          </p:cNvSpPr>
          <p:nvPr/>
        </p:nvSpPr>
        <p:spPr>
          <a:xfrm>
            <a:off x="36152" y="2220525"/>
            <a:ext cx="3838003" cy="94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Digital transformation</a:t>
            </a: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 txBox="1">
            <a:spLocks/>
          </p:cNvSpPr>
          <p:nvPr/>
        </p:nvSpPr>
        <p:spPr>
          <a:xfrm>
            <a:off x="8079012" y="2213915"/>
            <a:ext cx="4182979" cy="117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Gastronomy</a:t>
            </a:r>
          </a:p>
          <a:p>
            <a:endParaRPr lang="sl-SI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 txBox="1">
            <a:spLocks/>
          </p:cNvSpPr>
          <p:nvPr/>
        </p:nvSpPr>
        <p:spPr>
          <a:xfrm>
            <a:off x="4332137" y="1947519"/>
            <a:ext cx="3416896" cy="94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1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</a:rPr>
              <a:t>Short supply chains</a:t>
            </a:r>
          </a:p>
          <a:p>
            <a:endParaRPr lang="en-GB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1" name="Picture 3" descr="160520114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295" y="3041381"/>
            <a:ext cx="2127934" cy="15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403" y="2760061"/>
            <a:ext cx="1293605" cy="1070569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716" y="5304230"/>
            <a:ext cx="23241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Slika 24" descr="https://www.evineyardapp.com/sl/blog/wp-content/uploads/2016/01/DSCN3256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029" y="5058029"/>
            <a:ext cx="1650143" cy="160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lika 25" descr="https://www.evineyardapp.com/sl/blog/wp-content/uploads/2017/03/weather-station3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607"/>
          <a:stretch/>
        </p:blipFill>
        <p:spPr bwMode="auto">
          <a:xfrm>
            <a:off x="125305" y="4635478"/>
            <a:ext cx="1310723" cy="2031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56" y="2994439"/>
            <a:ext cx="2120844" cy="131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88F04C79-6F7C-4D4A-8C02-B3101CB870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976" y="2994439"/>
            <a:ext cx="1445126" cy="1967542"/>
          </a:xfrm>
          <a:prstGeom prst="rect">
            <a:avLst/>
          </a:prstGeom>
        </p:spPr>
      </p:pic>
      <p:pic>
        <p:nvPicPr>
          <p:cNvPr id="28" name="Picture 2" descr="C:\Users\dadlesic\AppData\Local\Temp\notes26D01A\F000168-10_vinska_cesta_4176_orig_jpg-photo-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414" y="3917681"/>
            <a:ext cx="2269760" cy="159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Slika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0846" y="2948207"/>
            <a:ext cx="1349932" cy="125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5971" y="3666336"/>
            <a:ext cx="1329604" cy="184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414" y="5662517"/>
            <a:ext cx="3430980" cy="10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Slika 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692" y="4830963"/>
            <a:ext cx="2314074" cy="133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20180918_09445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716" y="3908959"/>
            <a:ext cx="2314074" cy="130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2DFA7C1-F2EC-4FDB-91AA-88266886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747" y="510805"/>
            <a:ext cx="8019876" cy="1655762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chemeClr val="accent5">
                    <a:lumMod val="75000"/>
                  </a:schemeClr>
                </a:solidFill>
              </a:rPr>
              <a:t>DIH AGRIFOOD </a:t>
            </a:r>
            <a:r>
              <a:rPr lang="sl-SI" sz="4000" dirty="0" err="1">
                <a:solidFill>
                  <a:schemeClr val="accent5">
                    <a:lumMod val="75000"/>
                  </a:schemeClr>
                </a:solidFill>
              </a:rPr>
              <a:t>service</a:t>
            </a:r>
            <a:r>
              <a:rPr lang="sl-SI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l-SI" sz="4000" dirty="0" err="1">
                <a:solidFill>
                  <a:schemeClr val="accent5">
                    <a:lumMod val="75000"/>
                  </a:schemeClr>
                </a:solidFill>
              </a:rPr>
              <a:t>portfolio</a:t>
            </a:r>
            <a:endParaRPr lang="sl-SI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xmlns="" id="{ACF2D0BE-A045-45F5-B375-3E88194D1842}"/>
              </a:ext>
            </a:extLst>
          </p:cNvPr>
          <p:cNvGrpSpPr/>
          <p:nvPr/>
        </p:nvGrpSpPr>
        <p:grpSpPr>
          <a:xfrm>
            <a:off x="6088421" y="2618125"/>
            <a:ext cx="2105672" cy="1943100"/>
            <a:chOff x="4572000" y="2034540"/>
            <a:chExt cx="2105672" cy="1943100"/>
          </a:xfrm>
          <a:effectLst/>
        </p:grpSpPr>
        <p:sp>
          <p:nvSpPr>
            <p:cNvPr id="33" name="Segment1">
              <a:extLst>
                <a:ext uri="{FF2B5EF4-FFF2-40B4-BE49-F238E27FC236}">
                  <a16:creationId xmlns:a16="http://schemas.microsoft.com/office/drawing/2014/main" xmlns="" id="{BA478E20-0246-4C0B-A4CB-026B374EDE4E}"/>
                </a:ext>
              </a:extLst>
            </p:cNvPr>
            <p:cNvSpPr/>
            <p:nvPr/>
          </p:nvSpPr>
          <p:spPr>
            <a:xfrm>
              <a:off x="4572000" y="2034540"/>
              <a:ext cx="2105672" cy="1943100"/>
            </a:xfrm>
            <a:custGeom>
              <a:avLst/>
              <a:gdLst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  <a:gd name="connsiteX0" fmla="*/ 0 w 2105672"/>
                <a:gd name="connsiteY0" fmla="*/ 1943100 h 1943100"/>
                <a:gd name="connsiteX1" fmla="*/ 1 w 2105672"/>
                <a:gd name="connsiteY1" fmla="*/ 0 h 1943100"/>
                <a:gd name="connsiteX2" fmla="*/ 1 w 2105672"/>
                <a:gd name="connsiteY2" fmla="*/ 0 h 1943100"/>
                <a:gd name="connsiteX3" fmla="*/ 87244 w 2105672"/>
                <a:gd name="connsiteY3" fmla="*/ 490 h 1943100"/>
                <a:gd name="connsiteX4" fmla="*/ 174706 w 2105672"/>
                <a:gd name="connsiteY4" fmla="*/ 1965 h 1943100"/>
                <a:gd name="connsiteX5" fmla="*/ 262610 w 2105672"/>
                <a:gd name="connsiteY5" fmla="*/ 4442 h 1943100"/>
                <a:gd name="connsiteX6" fmla="*/ 351179 w 2105672"/>
                <a:gd name="connsiteY6" fmla="*/ 7950 h 1943100"/>
                <a:gd name="connsiteX7" fmla="*/ 440641 w 2105672"/>
                <a:gd name="connsiteY7" fmla="*/ 12531 h 1943100"/>
                <a:gd name="connsiteX8" fmla="*/ 531228 w 2105672"/>
                <a:gd name="connsiteY8" fmla="*/ 18240 h 1943100"/>
                <a:gd name="connsiteX9" fmla="*/ 623182 w 2105672"/>
                <a:gd name="connsiteY9" fmla="*/ 25146 h 1943100"/>
                <a:gd name="connsiteX10" fmla="*/ 716748 w 2105672"/>
                <a:gd name="connsiteY10" fmla="*/ 33334 h 1943100"/>
                <a:gd name="connsiteX11" fmla="*/ 812182 w 2105672"/>
                <a:gd name="connsiteY11" fmla="*/ 42909 h 1943100"/>
                <a:gd name="connsiteX12" fmla="*/ 909747 w 2105672"/>
                <a:gd name="connsiteY12" fmla="*/ 53992 h 1943100"/>
                <a:gd name="connsiteX13" fmla="*/ 1009717 w 2105672"/>
                <a:gd name="connsiteY13" fmla="*/ 66733 h 1943100"/>
                <a:gd name="connsiteX14" fmla="*/ 1112374 w 2105672"/>
                <a:gd name="connsiteY14" fmla="*/ 81302 h 1943100"/>
                <a:gd name="connsiteX15" fmla="*/ 1218005 w 2105672"/>
                <a:gd name="connsiteY15" fmla="*/ 97903 h 1943100"/>
                <a:gd name="connsiteX16" fmla="*/ 1326905 w 2105672"/>
                <a:gd name="connsiteY16" fmla="*/ 116773 h 1943100"/>
                <a:gd name="connsiteX17" fmla="*/ 1439368 w 2105672"/>
                <a:gd name="connsiteY17" fmla="*/ 138192 h 1943100"/>
                <a:gd name="connsiteX18" fmla="*/ 1555681 w 2105672"/>
                <a:gd name="connsiteY18" fmla="*/ 162482 h 1943100"/>
                <a:gd name="connsiteX19" fmla="*/ 1676119 w 2105672"/>
                <a:gd name="connsiteY19" fmla="*/ 190019 h 1943100"/>
                <a:gd name="connsiteX20" fmla="*/ 1800927 w 2105672"/>
                <a:gd name="connsiteY20" fmla="*/ 221240 h 1943100"/>
                <a:gd name="connsiteX21" fmla="*/ 1930302 w 2105672"/>
                <a:gd name="connsiteY21" fmla="*/ 256648 h 1943100"/>
                <a:gd name="connsiteX22" fmla="*/ 2064369 w 2105672"/>
                <a:gd name="connsiteY22" fmla="*/ 296822 h 1943100"/>
                <a:gd name="connsiteX23" fmla="*/ 2105672 w 2105672"/>
                <a:gd name="connsiteY23" fmla="*/ 322718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05672" h="1943100">
                  <a:moveTo>
                    <a:pt x="0" y="1943100"/>
                  </a:moveTo>
                  <a:cubicBezTo>
                    <a:pt x="0" y="1295400"/>
                    <a:pt x="1" y="647700"/>
                    <a:pt x="1" y="0"/>
                  </a:cubicBezTo>
                  <a:lnTo>
                    <a:pt x="1" y="0"/>
                  </a:lnTo>
                  <a:lnTo>
                    <a:pt x="87244" y="490"/>
                  </a:lnTo>
                  <a:lnTo>
                    <a:pt x="174706" y="1965"/>
                  </a:lnTo>
                  <a:lnTo>
                    <a:pt x="262610" y="4442"/>
                  </a:lnTo>
                  <a:lnTo>
                    <a:pt x="351179" y="7950"/>
                  </a:lnTo>
                  <a:lnTo>
                    <a:pt x="440641" y="12531"/>
                  </a:lnTo>
                  <a:lnTo>
                    <a:pt x="531228" y="18240"/>
                  </a:lnTo>
                  <a:lnTo>
                    <a:pt x="623182" y="25146"/>
                  </a:lnTo>
                  <a:lnTo>
                    <a:pt x="716748" y="33334"/>
                  </a:lnTo>
                  <a:lnTo>
                    <a:pt x="812182" y="42909"/>
                  </a:lnTo>
                  <a:lnTo>
                    <a:pt x="909747" y="53992"/>
                  </a:lnTo>
                  <a:lnTo>
                    <a:pt x="1009717" y="66733"/>
                  </a:lnTo>
                  <a:lnTo>
                    <a:pt x="1112374" y="81302"/>
                  </a:lnTo>
                  <a:lnTo>
                    <a:pt x="1218005" y="97903"/>
                  </a:lnTo>
                  <a:lnTo>
                    <a:pt x="1326905" y="116773"/>
                  </a:lnTo>
                  <a:lnTo>
                    <a:pt x="1439368" y="138192"/>
                  </a:lnTo>
                  <a:lnTo>
                    <a:pt x="1555681" y="162482"/>
                  </a:lnTo>
                  <a:lnTo>
                    <a:pt x="1676119" y="190019"/>
                  </a:lnTo>
                  <a:cubicBezTo>
                    <a:pt x="1716993" y="199812"/>
                    <a:pt x="1758563" y="210135"/>
                    <a:pt x="1800927" y="221240"/>
                  </a:cubicBezTo>
                  <a:cubicBezTo>
                    <a:pt x="1843291" y="232345"/>
                    <a:pt x="1886395" y="244051"/>
                    <a:pt x="1930302" y="256648"/>
                  </a:cubicBezTo>
                  <a:cubicBezTo>
                    <a:pt x="1974209" y="269245"/>
                    <a:pt x="2035141" y="285810"/>
                    <a:pt x="2064369" y="296822"/>
                  </a:cubicBezTo>
                  <a:lnTo>
                    <a:pt x="2105672" y="322718"/>
                  </a:lnTo>
                </a:path>
              </a:pathLst>
            </a:custGeom>
            <a:ln w="6350" cap="rnd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SegmentText1">
              <a:extLst>
                <a:ext uri="{FF2B5EF4-FFF2-40B4-BE49-F238E27FC236}">
                  <a16:creationId xmlns:a16="http://schemas.microsoft.com/office/drawing/2014/main" xmlns="" id="{E5FE5044-3AD5-4E96-B9B6-C9C92CCD9E36}"/>
                </a:ext>
              </a:extLst>
            </p:cNvPr>
            <p:cNvSpPr txBox="1"/>
            <p:nvPr/>
          </p:nvSpPr>
          <p:spPr>
            <a:xfrm>
              <a:off x="4757033" y="2246970"/>
              <a:ext cx="1240937" cy="523220"/>
            </a:xfrm>
            <a:prstGeom prst="rect">
              <a:avLst/>
            </a:prstGeom>
            <a:ln w="6350" cap="rnd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6">
                      <a:lumMod val="50000"/>
                    </a:schemeClr>
                  </a:solidFill>
                  <a:latin typeface="Arial"/>
                </a:rPr>
                <a:t>Awareness creation</a:t>
              </a:r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xmlns="" id="{64FFA553-331A-41D5-B1EC-92ABDD2C8B6F}"/>
              </a:ext>
            </a:extLst>
          </p:cNvPr>
          <p:cNvGrpSpPr/>
          <p:nvPr/>
        </p:nvGrpSpPr>
        <p:grpSpPr>
          <a:xfrm>
            <a:off x="6179487" y="2971845"/>
            <a:ext cx="3886200" cy="2454956"/>
            <a:chOff x="4572000" y="2331362"/>
            <a:chExt cx="3886200" cy="2454956"/>
          </a:xfrm>
          <a:effectLst/>
        </p:grpSpPr>
        <p:sp>
          <p:nvSpPr>
            <p:cNvPr id="37" name="Segment2">
              <a:extLst>
                <a:ext uri="{FF2B5EF4-FFF2-40B4-BE49-F238E27FC236}">
                  <a16:creationId xmlns:a16="http://schemas.microsoft.com/office/drawing/2014/main" xmlns="" id="{10F870C2-E7A1-47A2-8953-D6073B85E916}"/>
                </a:ext>
              </a:extLst>
            </p:cNvPr>
            <p:cNvSpPr/>
            <p:nvPr/>
          </p:nvSpPr>
          <p:spPr>
            <a:xfrm>
              <a:off x="4572000" y="2331362"/>
              <a:ext cx="3886200" cy="2454956"/>
            </a:xfrm>
            <a:custGeom>
              <a:avLst/>
              <a:gdLst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  <a:gd name="connsiteX0" fmla="*/ 0 w 3886200"/>
                <a:gd name="connsiteY0" fmla="*/ 1646278 h 2454956"/>
                <a:gd name="connsiteX1" fmla="*/ 2064369 w 3886200"/>
                <a:gd name="connsiteY1" fmla="*/ 0 h 2454956"/>
                <a:gd name="connsiteX2" fmla="*/ 2064369 w 3886200"/>
                <a:gd name="connsiteY2" fmla="*/ 0 h 2454956"/>
                <a:gd name="connsiteX3" fmla="*/ 2203148 w 3886200"/>
                <a:gd name="connsiteY3" fmla="*/ 45599 h 2454956"/>
                <a:gd name="connsiteX4" fmla="*/ 2346500 w 3886200"/>
                <a:gd name="connsiteY4" fmla="*/ 97368 h 2454956"/>
                <a:gd name="connsiteX5" fmla="*/ 2494082 w 3886200"/>
                <a:gd name="connsiteY5" fmla="*/ 156135 h 2454956"/>
                <a:gd name="connsiteX6" fmla="*/ 2645264 w 3886200"/>
                <a:gd name="connsiteY6" fmla="*/ 222802 h 2454956"/>
                <a:gd name="connsiteX7" fmla="*/ 2799049 w 3886200"/>
                <a:gd name="connsiteY7" fmla="*/ 298328 h 2454956"/>
                <a:gd name="connsiteX8" fmla="*/ 2953982 w 3886200"/>
                <a:gd name="connsiteY8" fmla="*/ 383687 h 2454956"/>
                <a:gd name="connsiteX9" fmla="*/ 3108047 w 3886200"/>
                <a:gd name="connsiteY9" fmla="*/ 479810 h 2454956"/>
                <a:gd name="connsiteX10" fmla="*/ 3258600 w 3886200"/>
                <a:gd name="connsiteY10" fmla="*/ 587496 h 2454956"/>
                <a:gd name="connsiteX11" fmla="*/ 3402325 w 3886200"/>
                <a:gd name="connsiteY11" fmla="*/ 707298 h 2454956"/>
                <a:gd name="connsiteX12" fmla="*/ 3535277 w 3886200"/>
                <a:gd name="connsiteY12" fmla="*/ 839376 h 2454956"/>
                <a:gd name="connsiteX13" fmla="*/ 3653035 w 3886200"/>
                <a:gd name="connsiteY13" fmla="*/ 983352 h 2454956"/>
                <a:gd name="connsiteX14" fmla="*/ 3750983 w 3886200"/>
                <a:gd name="connsiteY14" fmla="*/ 1138175 h 2454956"/>
                <a:gd name="connsiteX15" fmla="*/ 3824732 w 3886200"/>
                <a:gd name="connsiteY15" fmla="*/ 1302048 h 2454956"/>
                <a:gd name="connsiteX16" fmla="*/ 3870618 w 3886200"/>
                <a:gd name="connsiteY16" fmla="*/ 1472450 h 2454956"/>
                <a:gd name="connsiteX17" fmla="*/ 3886200 w 3886200"/>
                <a:gd name="connsiteY17" fmla="*/ 1646278 h 2454956"/>
                <a:gd name="connsiteX18" fmla="*/ 3870618 w 3886200"/>
                <a:gd name="connsiteY18" fmla="*/ 1820108 h 2454956"/>
                <a:gd name="connsiteX19" fmla="*/ 3824731 w 3886200"/>
                <a:gd name="connsiteY19" fmla="*/ 1990510 h 2454956"/>
                <a:gd name="connsiteX20" fmla="*/ 3750982 w 3886200"/>
                <a:gd name="connsiteY20" fmla="*/ 2154383 h 2454956"/>
                <a:gd name="connsiteX21" fmla="*/ 3653034 w 3886200"/>
                <a:gd name="connsiteY21" fmla="*/ 2309206 h 2454956"/>
                <a:gd name="connsiteX22" fmla="*/ 3535276 w 3886200"/>
                <a:gd name="connsiteY22" fmla="*/ 2453182 h 2454956"/>
                <a:gd name="connsiteX23" fmla="*/ 3534466 w 3886200"/>
                <a:gd name="connsiteY23" fmla="*/ 2454956 h 245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6200" h="2454956">
                  <a:moveTo>
                    <a:pt x="0" y="1646278"/>
                  </a:moveTo>
                  <a:lnTo>
                    <a:pt x="2064369" y="0"/>
                  </a:lnTo>
                  <a:lnTo>
                    <a:pt x="2064369" y="0"/>
                  </a:lnTo>
                  <a:lnTo>
                    <a:pt x="2203148" y="45599"/>
                  </a:lnTo>
                  <a:cubicBezTo>
                    <a:pt x="2250170" y="61827"/>
                    <a:pt x="2298011" y="78945"/>
                    <a:pt x="2346500" y="97368"/>
                  </a:cubicBezTo>
                  <a:cubicBezTo>
                    <a:pt x="2394989" y="115791"/>
                    <a:pt x="2444288" y="135229"/>
                    <a:pt x="2494082" y="156135"/>
                  </a:cubicBezTo>
                  <a:cubicBezTo>
                    <a:pt x="2543876" y="177041"/>
                    <a:pt x="2594436" y="199103"/>
                    <a:pt x="2645264" y="222802"/>
                  </a:cubicBezTo>
                  <a:cubicBezTo>
                    <a:pt x="2696092" y="246501"/>
                    <a:pt x="2747596" y="271514"/>
                    <a:pt x="2799049" y="298328"/>
                  </a:cubicBezTo>
                  <a:cubicBezTo>
                    <a:pt x="2850502" y="325142"/>
                    <a:pt x="2902482" y="353440"/>
                    <a:pt x="2953982" y="383687"/>
                  </a:cubicBezTo>
                  <a:cubicBezTo>
                    <a:pt x="3005482" y="413934"/>
                    <a:pt x="3057277" y="445842"/>
                    <a:pt x="3108047" y="479810"/>
                  </a:cubicBezTo>
                  <a:cubicBezTo>
                    <a:pt x="3158817" y="513778"/>
                    <a:pt x="3209554" y="549581"/>
                    <a:pt x="3258600" y="587496"/>
                  </a:cubicBezTo>
                  <a:cubicBezTo>
                    <a:pt x="3307646" y="625411"/>
                    <a:pt x="3356212" y="665318"/>
                    <a:pt x="3402325" y="707298"/>
                  </a:cubicBezTo>
                  <a:cubicBezTo>
                    <a:pt x="3448438" y="749278"/>
                    <a:pt x="3493492" y="793367"/>
                    <a:pt x="3535277" y="839376"/>
                  </a:cubicBezTo>
                  <a:cubicBezTo>
                    <a:pt x="3577062" y="885385"/>
                    <a:pt x="3617084" y="933552"/>
                    <a:pt x="3653035" y="983352"/>
                  </a:cubicBezTo>
                  <a:cubicBezTo>
                    <a:pt x="3688986" y="1033152"/>
                    <a:pt x="3722367" y="1085059"/>
                    <a:pt x="3750983" y="1138175"/>
                  </a:cubicBezTo>
                  <a:cubicBezTo>
                    <a:pt x="3779599" y="1191291"/>
                    <a:pt x="3804793" y="1246335"/>
                    <a:pt x="3824732" y="1302048"/>
                  </a:cubicBezTo>
                  <a:cubicBezTo>
                    <a:pt x="3844671" y="1357761"/>
                    <a:pt x="3860373" y="1415078"/>
                    <a:pt x="3870618" y="1472450"/>
                  </a:cubicBezTo>
                  <a:cubicBezTo>
                    <a:pt x="3880863" y="1529822"/>
                    <a:pt x="3886200" y="1588335"/>
                    <a:pt x="3886200" y="1646278"/>
                  </a:cubicBezTo>
                  <a:cubicBezTo>
                    <a:pt x="3886200" y="1704221"/>
                    <a:pt x="3880863" y="1762736"/>
                    <a:pt x="3870618" y="1820108"/>
                  </a:cubicBezTo>
                  <a:cubicBezTo>
                    <a:pt x="3860373" y="1877480"/>
                    <a:pt x="3844670" y="1934798"/>
                    <a:pt x="3824731" y="1990510"/>
                  </a:cubicBezTo>
                  <a:cubicBezTo>
                    <a:pt x="3804792" y="2046223"/>
                    <a:pt x="3779598" y="2101267"/>
                    <a:pt x="3750982" y="2154383"/>
                  </a:cubicBezTo>
                  <a:cubicBezTo>
                    <a:pt x="3722366" y="2207499"/>
                    <a:pt x="3688985" y="2259406"/>
                    <a:pt x="3653034" y="2309206"/>
                  </a:cubicBezTo>
                  <a:cubicBezTo>
                    <a:pt x="3617083" y="2359006"/>
                    <a:pt x="3555037" y="2428890"/>
                    <a:pt x="3535276" y="2453182"/>
                  </a:cubicBezTo>
                  <a:lnTo>
                    <a:pt x="3534466" y="2454956"/>
                  </a:lnTo>
                </a:path>
              </a:pathLst>
            </a:custGeom>
            <a:ln w="6350" cap="rnd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SegmentText2">
              <a:extLst>
                <a:ext uri="{FF2B5EF4-FFF2-40B4-BE49-F238E27FC236}">
                  <a16:creationId xmlns:a16="http://schemas.microsoft.com/office/drawing/2014/main" xmlns="" id="{7E447553-DB17-4171-A6B3-7C8D7840E294}"/>
                </a:ext>
              </a:extLst>
            </p:cNvPr>
            <p:cNvSpPr txBox="1"/>
            <p:nvPr/>
          </p:nvSpPr>
          <p:spPr>
            <a:xfrm>
              <a:off x="5826217" y="3385490"/>
              <a:ext cx="1914344" cy="738664"/>
            </a:xfrm>
            <a:prstGeom prst="rect">
              <a:avLst/>
            </a:prstGeom>
            <a:ln w="6350" cap="rnd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r>
                <a:rPr lang="sl-SI" sz="1400" b="1" dirty="0" err="1">
                  <a:solidFill>
                    <a:srgbClr val="0070C0"/>
                  </a:solidFill>
                  <a:latin typeface="Arial"/>
                </a:rPr>
                <a:t>Innovation</a:t>
              </a:r>
              <a:r>
                <a:rPr lang="sl-SI" sz="1400" b="1" dirty="0">
                  <a:solidFill>
                    <a:srgbClr val="0070C0"/>
                  </a:solidFill>
                  <a:latin typeface="Arial"/>
                </a:rPr>
                <a:t> </a:t>
              </a:r>
              <a:r>
                <a:rPr lang="sl-SI" sz="1400" b="1" dirty="0" err="1">
                  <a:solidFill>
                    <a:srgbClr val="0070C0"/>
                  </a:solidFill>
                  <a:latin typeface="Arial"/>
                </a:rPr>
                <a:t>scouting</a:t>
              </a:r>
              <a:r>
                <a:rPr lang="sl-SI" sz="1400" b="1" dirty="0">
                  <a:solidFill>
                    <a:srgbClr val="0070C0"/>
                  </a:solidFill>
                  <a:latin typeface="Arial"/>
                </a:rPr>
                <a:t> </a:t>
              </a:r>
              <a:r>
                <a:rPr lang="sl-SI" sz="1400" b="1" dirty="0" err="1">
                  <a:solidFill>
                    <a:srgbClr val="0070C0"/>
                  </a:solidFill>
                  <a:latin typeface="Arial"/>
                </a:rPr>
                <a:t>and</a:t>
              </a:r>
              <a:r>
                <a:rPr lang="sl-SI" sz="1400" b="1" dirty="0">
                  <a:solidFill>
                    <a:srgbClr val="0070C0"/>
                  </a:solidFill>
                  <a:latin typeface="Arial"/>
                </a:rPr>
                <a:t> </a:t>
              </a:r>
              <a:r>
                <a:rPr lang="sl-SI" sz="1400" b="1" dirty="0" err="1">
                  <a:solidFill>
                    <a:srgbClr val="0070C0"/>
                  </a:solidFill>
                  <a:latin typeface="Arial"/>
                </a:rPr>
                <a:t>Technology</a:t>
              </a:r>
              <a:r>
                <a:rPr lang="sl-SI" sz="1400" b="1" dirty="0">
                  <a:solidFill>
                    <a:srgbClr val="0070C0"/>
                  </a:solidFill>
                  <a:latin typeface="Arial"/>
                </a:rPr>
                <a:t> Transfer</a:t>
              </a:r>
              <a:endParaRPr lang="en-GB" sz="1400" b="1" dirty="0">
                <a:solidFill>
                  <a:srgbClr val="0070C0"/>
                </a:solidFill>
                <a:latin typeface="Arial"/>
              </a:endParaRPr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xmlns="" id="{9C39BBA9-117F-4A4A-B3D1-162731C694CA}"/>
              </a:ext>
            </a:extLst>
          </p:cNvPr>
          <p:cNvGrpSpPr/>
          <p:nvPr/>
        </p:nvGrpSpPr>
        <p:grpSpPr>
          <a:xfrm>
            <a:off x="6135804" y="4692046"/>
            <a:ext cx="3535276" cy="1891390"/>
            <a:chOff x="4572000" y="3977640"/>
            <a:chExt cx="3535276" cy="1891390"/>
          </a:xfrm>
          <a:effectLst/>
        </p:grpSpPr>
        <p:sp>
          <p:nvSpPr>
            <p:cNvPr id="41" name="Segment3">
              <a:extLst>
                <a:ext uri="{FF2B5EF4-FFF2-40B4-BE49-F238E27FC236}">
                  <a16:creationId xmlns:a16="http://schemas.microsoft.com/office/drawing/2014/main" xmlns="" id="{48814CDE-5007-4BE1-9678-4D83DB68DDC8}"/>
                </a:ext>
              </a:extLst>
            </p:cNvPr>
            <p:cNvSpPr/>
            <p:nvPr/>
          </p:nvSpPr>
          <p:spPr>
            <a:xfrm>
              <a:off x="4572000" y="3977640"/>
              <a:ext cx="3535276" cy="1891390"/>
            </a:xfrm>
            <a:custGeom>
              <a:avLst/>
              <a:gdLst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  <a:gd name="connsiteX0" fmla="*/ 0 w 3535276"/>
                <a:gd name="connsiteY0" fmla="*/ 0 h 1891390"/>
                <a:gd name="connsiteX1" fmla="*/ 3535276 w 3535276"/>
                <a:gd name="connsiteY1" fmla="*/ 806904 h 1891390"/>
                <a:gd name="connsiteX2" fmla="*/ 3535276 w 3535276"/>
                <a:gd name="connsiteY2" fmla="*/ 806904 h 1891390"/>
                <a:gd name="connsiteX3" fmla="*/ 3402323 w 3535276"/>
                <a:gd name="connsiteY3" fmla="*/ 938982 h 1891390"/>
                <a:gd name="connsiteX4" fmla="*/ 3258599 w 3535276"/>
                <a:gd name="connsiteY4" fmla="*/ 1058783 h 1891390"/>
                <a:gd name="connsiteX5" fmla="*/ 3108046 w 3535276"/>
                <a:gd name="connsiteY5" fmla="*/ 1166469 h 1891390"/>
                <a:gd name="connsiteX6" fmla="*/ 2953980 w 3535276"/>
                <a:gd name="connsiteY6" fmla="*/ 1262592 h 1891390"/>
                <a:gd name="connsiteX7" fmla="*/ 2799048 w 3535276"/>
                <a:gd name="connsiteY7" fmla="*/ 1347950 h 1891390"/>
                <a:gd name="connsiteX8" fmla="*/ 2645262 w 3535276"/>
                <a:gd name="connsiteY8" fmla="*/ 1423476 h 1891390"/>
                <a:gd name="connsiteX9" fmla="*/ 2494080 w 3535276"/>
                <a:gd name="connsiteY9" fmla="*/ 1490144 h 1891390"/>
                <a:gd name="connsiteX10" fmla="*/ 2346499 w 3535276"/>
                <a:gd name="connsiteY10" fmla="*/ 1548910 h 1891390"/>
                <a:gd name="connsiteX11" fmla="*/ 2203146 w 3535276"/>
                <a:gd name="connsiteY11" fmla="*/ 1600680 h 1891390"/>
                <a:gd name="connsiteX12" fmla="*/ 2064368 w 3535276"/>
                <a:gd name="connsiteY12" fmla="*/ 1646279 h 1891390"/>
                <a:gd name="connsiteX13" fmla="*/ 1930300 w 3535276"/>
                <a:gd name="connsiteY13" fmla="*/ 1686453 h 1891390"/>
                <a:gd name="connsiteX14" fmla="*/ 1800925 w 3535276"/>
                <a:gd name="connsiteY14" fmla="*/ 1721861 h 1891390"/>
                <a:gd name="connsiteX15" fmla="*/ 1676117 w 3535276"/>
                <a:gd name="connsiteY15" fmla="*/ 1753082 h 1891390"/>
                <a:gd name="connsiteX16" fmla="*/ 1555679 w 3535276"/>
                <a:gd name="connsiteY16" fmla="*/ 1780619 h 1891390"/>
                <a:gd name="connsiteX17" fmla="*/ 1439366 w 3535276"/>
                <a:gd name="connsiteY17" fmla="*/ 1804908 h 1891390"/>
                <a:gd name="connsiteX18" fmla="*/ 1326904 w 3535276"/>
                <a:gd name="connsiteY18" fmla="*/ 1826327 h 1891390"/>
                <a:gd name="connsiteX19" fmla="*/ 1218004 w 3535276"/>
                <a:gd name="connsiteY19" fmla="*/ 1845198 h 1891390"/>
                <a:gd name="connsiteX20" fmla="*/ 1112373 w 3535276"/>
                <a:gd name="connsiteY20" fmla="*/ 1861799 h 1891390"/>
                <a:gd name="connsiteX21" fmla="*/ 1009716 w 3535276"/>
                <a:gd name="connsiteY21" fmla="*/ 1876368 h 1891390"/>
                <a:gd name="connsiteX22" fmla="*/ 909746 w 3535276"/>
                <a:gd name="connsiteY22" fmla="*/ 1889108 h 1891390"/>
                <a:gd name="connsiteX23" fmla="*/ 900267 w 3535276"/>
                <a:gd name="connsiteY23" fmla="*/ 1891390 h 18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35276" h="1891390">
                  <a:moveTo>
                    <a:pt x="0" y="0"/>
                  </a:moveTo>
                  <a:lnTo>
                    <a:pt x="3535276" y="806904"/>
                  </a:lnTo>
                  <a:lnTo>
                    <a:pt x="3535276" y="806904"/>
                  </a:lnTo>
                  <a:cubicBezTo>
                    <a:pt x="3513117" y="828917"/>
                    <a:pt x="3448436" y="897002"/>
                    <a:pt x="3402323" y="938982"/>
                  </a:cubicBezTo>
                  <a:cubicBezTo>
                    <a:pt x="3356210" y="980962"/>
                    <a:pt x="3307645" y="1020868"/>
                    <a:pt x="3258599" y="1058783"/>
                  </a:cubicBezTo>
                  <a:cubicBezTo>
                    <a:pt x="3209553" y="1096698"/>
                    <a:pt x="3158816" y="1132501"/>
                    <a:pt x="3108046" y="1166469"/>
                  </a:cubicBezTo>
                  <a:cubicBezTo>
                    <a:pt x="3057276" y="1200437"/>
                    <a:pt x="3005480" y="1232345"/>
                    <a:pt x="2953980" y="1262592"/>
                  </a:cubicBezTo>
                  <a:cubicBezTo>
                    <a:pt x="2902480" y="1292839"/>
                    <a:pt x="2850501" y="1321136"/>
                    <a:pt x="2799048" y="1347950"/>
                  </a:cubicBezTo>
                  <a:cubicBezTo>
                    <a:pt x="2747595" y="1374764"/>
                    <a:pt x="2696090" y="1399777"/>
                    <a:pt x="2645262" y="1423476"/>
                  </a:cubicBezTo>
                  <a:cubicBezTo>
                    <a:pt x="2594434" y="1447175"/>
                    <a:pt x="2543874" y="1469238"/>
                    <a:pt x="2494080" y="1490144"/>
                  </a:cubicBezTo>
                  <a:cubicBezTo>
                    <a:pt x="2444286" y="1511050"/>
                    <a:pt x="2394988" y="1530487"/>
                    <a:pt x="2346499" y="1548910"/>
                  </a:cubicBezTo>
                  <a:cubicBezTo>
                    <a:pt x="2298010" y="1567333"/>
                    <a:pt x="2250168" y="1584452"/>
                    <a:pt x="2203146" y="1600680"/>
                  </a:cubicBezTo>
                  <a:cubicBezTo>
                    <a:pt x="2156124" y="1616908"/>
                    <a:pt x="2109842" y="1631984"/>
                    <a:pt x="2064368" y="1646279"/>
                  </a:cubicBezTo>
                  <a:cubicBezTo>
                    <a:pt x="2018894" y="1660574"/>
                    <a:pt x="1974207" y="1673856"/>
                    <a:pt x="1930300" y="1686453"/>
                  </a:cubicBezTo>
                  <a:cubicBezTo>
                    <a:pt x="1886393" y="1699050"/>
                    <a:pt x="1843289" y="1710756"/>
                    <a:pt x="1800925" y="1721861"/>
                  </a:cubicBezTo>
                  <a:cubicBezTo>
                    <a:pt x="1758561" y="1732966"/>
                    <a:pt x="1716991" y="1743289"/>
                    <a:pt x="1676117" y="1753082"/>
                  </a:cubicBezTo>
                  <a:cubicBezTo>
                    <a:pt x="1635243" y="1762875"/>
                    <a:pt x="1595138" y="1771981"/>
                    <a:pt x="1555679" y="1780619"/>
                  </a:cubicBezTo>
                  <a:cubicBezTo>
                    <a:pt x="1516220" y="1789257"/>
                    <a:pt x="1477495" y="1797290"/>
                    <a:pt x="1439366" y="1804908"/>
                  </a:cubicBezTo>
                  <a:lnTo>
                    <a:pt x="1326904" y="1826327"/>
                  </a:lnTo>
                  <a:lnTo>
                    <a:pt x="1218004" y="1845198"/>
                  </a:lnTo>
                  <a:lnTo>
                    <a:pt x="1112373" y="1861799"/>
                  </a:lnTo>
                  <a:lnTo>
                    <a:pt x="1009716" y="1876368"/>
                  </a:lnTo>
                  <a:lnTo>
                    <a:pt x="909746" y="1889108"/>
                  </a:lnTo>
                  <a:lnTo>
                    <a:pt x="900267" y="1891390"/>
                  </a:lnTo>
                </a:path>
              </a:pathLst>
            </a:custGeom>
            <a:ln w="6350" cap="rnd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SegmentText3">
              <a:extLst>
                <a:ext uri="{FF2B5EF4-FFF2-40B4-BE49-F238E27FC236}">
                  <a16:creationId xmlns:a16="http://schemas.microsoft.com/office/drawing/2014/main" xmlns="" id="{3B6F9ED6-A6ED-46A5-8E15-698A561BCDCE}"/>
                </a:ext>
              </a:extLst>
            </p:cNvPr>
            <p:cNvSpPr txBox="1"/>
            <p:nvPr/>
          </p:nvSpPr>
          <p:spPr>
            <a:xfrm>
              <a:off x="5263558" y="4632241"/>
              <a:ext cx="1965311" cy="523220"/>
            </a:xfrm>
            <a:prstGeom prst="rect">
              <a:avLst/>
            </a:prstGeom>
            <a:ln w="6350" cap="rnd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r>
                <a:rPr lang="sl-SI" sz="1400" b="1" smtClean="0">
                  <a:solidFill>
                    <a:schemeClr val="accent4">
                      <a:lumMod val="75000"/>
                    </a:schemeClr>
                  </a:solidFill>
                  <a:latin typeface="Arial"/>
                </a:rPr>
                <a:t>Cooperation </a:t>
              </a:r>
              <a:r>
                <a:rPr lang="sl-SI" sz="1400" b="1" dirty="0" err="1">
                  <a:solidFill>
                    <a:schemeClr val="accent4">
                      <a:lumMod val="75000"/>
                    </a:schemeClr>
                  </a:solidFill>
                  <a:latin typeface="Arial"/>
                </a:rPr>
                <a:t>with</a:t>
              </a:r>
              <a:r>
                <a:rPr lang="sl-SI" sz="1400" b="1" dirty="0">
                  <a:solidFill>
                    <a:schemeClr val="accent4">
                      <a:lumMod val="75000"/>
                    </a:schemeClr>
                  </a:solidFill>
                  <a:latin typeface="Arial"/>
                </a:rPr>
                <a:t> </a:t>
              </a:r>
              <a:r>
                <a:rPr lang="sl-SI" sz="1400" b="1" dirty="0" err="1">
                  <a:solidFill>
                    <a:schemeClr val="accent4">
                      <a:lumMod val="75000"/>
                    </a:schemeClr>
                  </a:solidFill>
                  <a:latin typeface="Arial"/>
                </a:rPr>
                <a:t>other</a:t>
              </a:r>
              <a:r>
                <a:rPr lang="sl-SI" sz="1400" b="1" dirty="0">
                  <a:solidFill>
                    <a:schemeClr val="accent4">
                      <a:lumMod val="75000"/>
                    </a:schemeClr>
                  </a:solidFill>
                  <a:latin typeface="Arial"/>
                </a:rPr>
                <a:t> </a:t>
              </a:r>
              <a:r>
                <a:rPr lang="sl-SI" sz="1400" b="1" dirty="0" err="1">
                  <a:solidFill>
                    <a:schemeClr val="accent4">
                      <a:lumMod val="75000"/>
                    </a:schemeClr>
                  </a:solidFill>
                  <a:latin typeface="Arial"/>
                </a:rPr>
                <a:t>DIHs</a:t>
              </a:r>
              <a:endParaRPr lang="en-GB" sz="1400" b="1" dirty="0">
                <a:solidFill>
                  <a:schemeClr val="accent4">
                    <a:lumMod val="75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xmlns="" id="{F9072515-348F-460C-BD76-0F948E8FB76B}"/>
              </a:ext>
            </a:extLst>
          </p:cNvPr>
          <p:cNvGrpSpPr/>
          <p:nvPr/>
        </p:nvGrpSpPr>
        <p:grpSpPr>
          <a:xfrm>
            <a:off x="5129560" y="4706235"/>
            <a:ext cx="1836555" cy="1943100"/>
            <a:chOff x="3645190" y="3977640"/>
            <a:chExt cx="1836555" cy="1943100"/>
          </a:xfrm>
          <a:effectLst/>
        </p:grpSpPr>
        <p:sp>
          <p:nvSpPr>
            <p:cNvPr id="45" name="Segment4">
              <a:extLst>
                <a:ext uri="{FF2B5EF4-FFF2-40B4-BE49-F238E27FC236}">
                  <a16:creationId xmlns:a16="http://schemas.microsoft.com/office/drawing/2014/main" xmlns="" id="{EE616F93-4F7E-422C-97D9-ECCBD1F9127E}"/>
                </a:ext>
              </a:extLst>
            </p:cNvPr>
            <p:cNvSpPr/>
            <p:nvPr/>
          </p:nvSpPr>
          <p:spPr>
            <a:xfrm>
              <a:off x="3645190" y="3977640"/>
              <a:ext cx="1836555" cy="1943100"/>
            </a:xfrm>
            <a:custGeom>
              <a:avLst/>
              <a:gdLst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  <a:gd name="connsiteX0" fmla="*/ 926809 w 1836555"/>
                <a:gd name="connsiteY0" fmla="*/ 0 h 1943100"/>
                <a:gd name="connsiteX1" fmla="*/ 1836555 w 1836555"/>
                <a:gd name="connsiteY1" fmla="*/ 1889108 h 1943100"/>
                <a:gd name="connsiteX2" fmla="*/ 1836555 w 1836555"/>
                <a:gd name="connsiteY2" fmla="*/ 1889108 h 1943100"/>
                <a:gd name="connsiteX3" fmla="*/ 1738990 w 1836555"/>
                <a:gd name="connsiteY3" fmla="*/ 1900192 h 1943100"/>
                <a:gd name="connsiteX4" fmla="*/ 1643556 w 1836555"/>
                <a:gd name="connsiteY4" fmla="*/ 1909766 h 1943100"/>
                <a:gd name="connsiteX5" fmla="*/ 1549990 w 1836555"/>
                <a:gd name="connsiteY5" fmla="*/ 1917954 h 1943100"/>
                <a:gd name="connsiteX6" fmla="*/ 1458036 w 1836555"/>
                <a:gd name="connsiteY6" fmla="*/ 1924860 h 1943100"/>
                <a:gd name="connsiteX7" fmla="*/ 1367448 w 1836555"/>
                <a:gd name="connsiteY7" fmla="*/ 1930569 h 1943100"/>
                <a:gd name="connsiteX8" fmla="*/ 1277987 w 1836555"/>
                <a:gd name="connsiteY8" fmla="*/ 1935150 h 1943100"/>
                <a:gd name="connsiteX9" fmla="*/ 1189418 w 1836555"/>
                <a:gd name="connsiteY9" fmla="*/ 1938659 h 1943100"/>
                <a:gd name="connsiteX10" fmla="*/ 1101514 w 1836555"/>
                <a:gd name="connsiteY10" fmla="*/ 1941136 h 1943100"/>
                <a:gd name="connsiteX11" fmla="*/ 1014051 w 1836555"/>
                <a:gd name="connsiteY11" fmla="*/ 1942610 h 1943100"/>
                <a:gd name="connsiteX12" fmla="*/ 926809 w 1836555"/>
                <a:gd name="connsiteY12" fmla="*/ 1943100 h 1943100"/>
                <a:gd name="connsiteX13" fmla="*/ 839566 w 1836555"/>
                <a:gd name="connsiteY13" fmla="*/ 1942610 h 1943100"/>
                <a:gd name="connsiteX14" fmla="*/ 752103 w 1836555"/>
                <a:gd name="connsiteY14" fmla="*/ 1941136 h 1943100"/>
                <a:gd name="connsiteX15" fmla="*/ 664199 w 1836555"/>
                <a:gd name="connsiteY15" fmla="*/ 1938659 h 1943100"/>
                <a:gd name="connsiteX16" fmla="*/ 575631 w 1836555"/>
                <a:gd name="connsiteY16" fmla="*/ 1935150 h 1943100"/>
                <a:gd name="connsiteX17" fmla="*/ 486169 w 1836555"/>
                <a:gd name="connsiteY17" fmla="*/ 1930569 h 1943100"/>
                <a:gd name="connsiteX18" fmla="*/ 395581 w 1836555"/>
                <a:gd name="connsiteY18" fmla="*/ 1924860 h 1943100"/>
                <a:gd name="connsiteX19" fmla="*/ 303628 w 1836555"/>
                <a:gd name="connsiteY19" fmla="*/ 1917954 h 1943100"/>
                <a:gd name="connsiteX20" fmla="*/ 210062 w 1836555"/>
                <a:gd name="connsiteY20" fmla="*/ 1909766 h 1943100"/>
                <a:gd name="connsiteX21" fmla="*/ 114628 w 1836555"/>
                <a:gd name="connsiteY21" fmla="*/ 1900192 h 1943100"/>
                <a:gd name="connsiteX22" fmla="*/ 17062 w 1836555"/>
                <a:gd name="connsiteY22" fmla="*/ 1889108 h 1943100"/>
                <a:gd name="connsiteX23" fmla="*/ 0 w 1836555"/>
                <a:gd name="connsiteY23" fmla="*/ 1884999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36555" h="1943100">
                  <a:moveTo>
                    <a:pt x="926809" y="0"/>
                  </a:moveTo>
                  <a:lnTo>
                    <a:pt x="1836555" y="1889108"/>
                  </a:lnTo>
                  <a:lnTo>
                    <a:pt x="1836555" y="1889108"/>
                  </a:lnTo>
                  <a:lnTo>
                    <a:pt x="1738990" y="1900192"/>
                  </a:lnTo>
                  <a:lnTo>
                    <a:pt x="1643556" y="1909766"/>
                  </a:lnTo>
                  <a:lnTo>
                    <a:pt x="1549990" y="1917954"/>
                  </a:lnTo>
                  <a:lnTo>
                    <a:pt x="1458036" y="1924860"/>
                  </a:lnTo>
                  <a:lnTo>
                    <a:pt x="1367448" y="1930569"/>
                  </a:lnTo>
                  <a:lnTo>
                    <a:pt x="1277987" y="1935150"/>
                  </a:lnTo>
                  <a:lnTo>
                    <a:pt x="1189418" y="1938659"/>
                  </a:lnTo>
                  <a:lnTo>
                    <a:pt x="1101514" y="1941136"/>
                  </a:lnTo>
                  <a:lnTo>
                    <a:pt x="1014051" y="1942610"/>
                  </a:lnTo>
                  <a:lnTo>
                    <a:pt x="926809" y="1943100"/>
                  </a:lnTo>
                  <a:lnTo>
                    <a:pt x="839566" y="1942610"/>
                  </a:lnTo>
                  <a:lnTo>
                    <a:pt x="752103" y="1941136"/>
                  </a:lnTo>
                  <a:lnTo>
                    <a:pt x="664199" y="1938659"/>
                  </a:lnTo>
                  <a:lnTo>
                    <a:pt x="575631" y="1935150"/>
                  </a:lnTo>
                  <a:lnTo>
                    <a:pt x="486169" y="1930569"/>
                  </a:lnTo>
                  <a:lnTo>
                    <a:pt x="395581" y="1924860"/>
                  </a:lnTo>
                  <a:lnTo>
                    <a:pt x="303628" y="1917954"/>
                  </a:lnTo>
                  <a:lnTo>
                    <a:pt x="210062" y="1909766"/>
                  </a:lnTo>
                  <a:lnTo>
                    <a:pt x="114628" y="1900192"/>
                  </a:lnTo>
                  <a:lnTo>
                    <a:pt x="17062" y="1889108"/>
                  </a:lnTo>
                  <a:lnTo>
                    <a:pt x="0" y="1884999"/>
                  </a:lnTo>
                </a:path>
              </a:pathLst>
            </a:custGeom>
            <a:ln w="6350" cap="rnd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SegmentText4">
              <a:extLst>
                <a:ext uri="{FF2B5EF4-FFF2-40B4-BE49-F238E27FC236}">
                  <a16:creationId xmlns:a16="http://schemas.microsoft.com/office/drawing/2014/main" xmlns="" id="{89319B07-9AC3-4E3B-9F80-239109A59FA7}"/>
                </a:ext>
              </a:extLst>
            </p:cNvPr>
            <p:cNvSpPr txBox="1"/>
            <p:nvPr/>
          </p:nvSpPr>
          <p:spPr>
            <a:xfrm>
              <a:off x="4067944" y="5182324"/>
              <a:ext cx="1080120" cy="523220"/>
            </a:xfrm>
            <a:prstGeom prst="rect">
              <a:avLst/>
            </a:prstGeom>
            <a:ln w="6350" cap="rnd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r>
                <a:rPr lang="en-GB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</a:rPr>
                <a:t>Financing / funding</a:t>
              </a:r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xmlns="" id="{9ED07BF1-12A8-44F9-9F5E-6B45A56D0010}"/>
              </a:ext>
            </a:extLst>
          </p:cNvPr>
          <p:cNvGrpSpPr/>
          <p:nvPr/>
        </p:nvGrpSpPr>
        <p:grpSpPr>
          <a:xfrm>
            <a:off x="2431132" y="4692046"/>
            <a:ext cx="3545804" cy="1889108"/>
            <a:chOff x="1026196" y="3977640"/>
            <a:chExt cx="3545804" cy="1889108"/>
          </a:xfrm>
          <a:effectLst/>
        </p:grpSpPr>
        <p:sp>
          <p:nvSpPr>
            <p:cNvPr id="49" name="Segment5">
              <a:extLst>
                <a:ext uri="{FF2B5EF4-FFF2-40B4-BE49-F238E27FC236}">
                  <a16:creationId xmlns:a16="http://schemas.microsoft.com/office/drawing/2014/main" xmlns="" id="{503E8952-4C48-4A0F-9BA6-274EE4358877}"/>
                </a:ext>
              </a:extLst>
            </p:cNvPr>
            <p:cNvSpPr/>
            <p:nvPr/>
          </p:nvSpPr>
          <p:spPr>
            <a:xfrm>
              <a:off x="1026196" y="3977640"/>
              <a:ext cx="3545804" cy="1889108"/>
            </a:xfrm>
            <a:custGeom>
              <a:avLst/>
              <a:gdLst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  <a:gd name="connsiteX0" fmla="*/ 3545804 w 3545804"/>
                <a:gd name="connsiteY0" fmla="*/ 0 h 1889108"/>
                <a:gd name="connsiteX1" fmla="*/ 2636057 w 3545804"/>
                <a:gd name="connsiteY1" fmla="*/ 1889108 h 1889108"/>
                <a:gd name="connsiteX2" fmla="*/ 2636057 w 3545804"/>
                <a:gd name="connsiteY2" fmla="*/ 1889108 h 1889108"/>
                <a:gd name="connsiteX3" fmla="*/ 2536087 w 3545804"/>
                <a:gd name="connsiteY3" fmla="*/ 1876368 h 1889108"/>
                <a:gd name="connsiteX4" fmla="*/ 2433431 w 3545804"/>
                <a:gd name="connsiteY4" fmla="*/ 1861799 h 1889108"/>
                <a:gd name="connsiteX5" fmla="*/ 2327799 w 3545804"/>
                <a:gd name="connsiteY5" fmla="*/ 1845198 h 1889108"/>
                <a:gd name="connsiteX6" fmla="*/ 2218900 w 3545804"/>
                <a:gd name="connsiteY6" fmla="*/ 1826327 h 1889108"/>
                <a:gd name="connsiteX7" fmla="*/ 2106437 w 3545804"/>
                <a:gd name="connsiteY7" fmla="*/ 1804908 h 1889108"/>
                <a:gd name="connsiteX8" fmla="*/ 1990124 w 3545804"/>
                <a:gd name="connsiteY8" fmla="*/ 1780619 h 1889108"/>
                <a:gd name="connsiteX9" fmla="*/ 1869686 w 3545804"/>
                <a:gd name="connsiteY9" fmla="*/ 1753082 h 1889108"/>
                <a:gd name="connsiteX10" fmla="*/ 1744878 w 3545804"/>
                <a:gd name="connsiteY10" fmla="*/ 1721861 h 1889108"/>
                <a:gd name="connsiteX11" fmla="*/ 1615503 w 3545804"/>
                <a:gd name="connsiteY11" fmla="*/ 1686453 h 1889108"/>
                <a:gd name="connsiteX12" fmla="*/ 1481435 w 3545804"/>
                <a:gd name="connsiteY12" fmla="*/ 1646278 h 1889108"/>
                <a:gd name="connsiteX13" fmla="*/ 1342657 w 3545804"/>
                <a:gd name="connsiteY13" fmla="*/ 1600679 h 1889108"/>
                <a:gd name="connsiteX14" fmla="*/ 1199304 w 3545804"/>
                <a:gd name="connsiteY14" fmla="*/ 1548910 h 1889108"/>
                <a:gd name="connsiteX15" fmla="*/ 1051723 w 3545804"/>
                <a:gd name="connsiteY15" fmla="*/ 1490143 h 1889108"/>
                <a:gd name="connsiteX16" fmla="*/ 900541 w 3545804"/>
                <a:gd name="connsiteY16" fmla="*/ 1423476 h 1889108"/>
                <a:gd name="connsiteX17" fmla="*/ 746755 w 3545804"/>
                <a:gd name="connsiteY17" fmla="*/ 1347950 h 1889108"/>
                <a:gd name="connsiteX18" fmla="*/ 591823 w 3545804"/>
                <a:gd name="connsiteY18" fmla="*/ 1262591 h 1889108"/>
                <a:gd name="connsiteX19" fmla="*/ 437757 w 3545804"/>
                <a:gd name="connsiteY19" fmla="*/ 1166468 h 1889108"/>
                <a:gd name="connsiteX20" fmla="*/ 287205 w 3545804"/>
                <a:gd name="connsiteY20" fmla="*/ 1058782 h 1889108"/>
                <a:gd name="connsiteX21" fmla="*/ 143480 w 3545804"/>
                <a:gd name="connsiteY21" fmla="*/ 938981 h 1889108"/>
                <a:gd name="connsiteX22" fmla="*/ 10527 w 3545804"/>
                <a:gd name="connsiteY22" fmla="*/ 806903 h 1889108"/>
                <a:gd name="connsiteX23" fmla="*/ 0 w 3545804"/>
                <a:gd name="connsiteY23" fmla="*/ 783842 h 188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45804" h="1889108">
                  <a:moveTo>
                    <a:pt x="3545804" y="0"/>
                  </a:moveTo>
                  <a:lnTo>
                    <a:pt x="2636057" y="1889108"/>
                  </a:lnTo>
                  <a:lnTo>
                    <a:pt x="2636057" y="1889108"/>
                  </a:lnTo>
                  <a:lnTo>
                    <a:pt x="2536087" y="1876368"/>
                  </a:lnTo>
                  <a:lnTo>
                    <a:pt x="2433431" y="1861799"/>
                  </a:lnTo>
                  <a:lnTo>
                    <a:pt x="2327799" y="1845198"/>
                  </a:lnTo>
                  <a:lnTo>
                    <a:pt x="2218900" y="1826327"/>
                  </a:lnTo>
                  <a:lnTo>
                    <a:pt x="2106437" y="1804908"/>
                  </a:lnTo>
                  <a:lnTo>
                    <a:pt x="1990124" y="1780619"/>
                  </a:lnTo>
                  <a:lnTo>
                    <a:pt x="1869686" y="1753082"/>
                  </a:lnTo>
                  <a:cubicBezTo>
                    <a:pt x="1828812" y="1743289"/>
                    <a:pt x="1787242" y="1732966"/>
                    <a:pt x="1744878" y="1721861"/>
                  </a:cubicBezTo>
                  <a:cubicBezTo>
                    <a:pt x="1702514" y="1710756"/>
                    <a:pt x="1659410" y="1699050"/>
                    <a:pt x="1615503" y="1686453"/>
                  </a:cubicBezTo>
                  <a:cubicBezTo>
                    <a:pt x="1571596" y="1673856"/>
                    <a:pt x="1526909" y="1660574"/>
                    <a:pt x="1481435" y="1646278"/>
                  </a:cubicBezTo>
                  <a:cubicBezTo>
                    <a:pt x="1435961" y="1631982"/>
                    <a:pt x="1389679" y="1616907"/>
                    <a:pt x="1342657" y="1600679"/>
                  </a:cubicBezTo>
                  <a:cubicBezTo>
                    <a:pt x="1295635" y="1584451"/>
                    <a:pt x="1247793" y="1567333"/>
                    <a:pt x="1199304" y="1548910"/>
                  </a:cubicBezTo>
                  <a:cubicBezTo>
                    <a:pt x="1150815" y="1530487"/>
                    <a:pt x="1101517" y="1511049"/>
                    <a:pt x="1051723" y="1490143"/>
                  </a:cubicBezTo>
                  <a:cubicBezTo>
                    <a:pt x="1001929" y="1469237"/>
                    <a:pt x="951369" y="1447175"/>
                    <a:pt x="900541" y="1423476"/>
                  </a:cubicBezTo>
                  <a:cubicBezTo>
                    <a:pt x="849713" y="1399777"/>
                    <a:pt x="798208" y="1374764"/>
                    <a:pt x="746755" y="1347950"/>
                  </a:cubicBezTo>
                  <a:cubicBezTo>
                    <a:pt x="695302" y="1321136"/>
                    <a:pt x="643323" y="1292838"/>
                    <a:pt x="591823" y="1262591"/>
                  </a:cubicBezTo>
                  <a:cubicBezTo>
                    <a:pt x="540323" y="1232344"/>
                    <a:pt x="488527" y="1200436"/>
                    <a:pt x="437757" y="1166468"/>
                  </a:cubicBezTo>
                  <a:cubicBezTo>
                    <a:pt x="386987" y="1132500"/>
                    <a:pt x="336251" y="1096697"/>
                    <a:pt x="287205" y="1058782"/>
                  </a:cubicBezTo>
                  <a:cubicBezTo>
                    <a:pt x="238159" y="1020867"/>
                    <a:pt x="189593" y="980961"/>
                    <a:pt x="143480" y="938981"/>
                  </a:cubicBezTo>
                  <a:cubicBezTo>
                    <a:pt x="97367" y="897001"/>
                    <a:pt x="34440" y="832759"/>
                    <a:pt x="10527" y="806903"/>
                  </a:cubicBezTo>
                  <a:lnTo>
                    <a:pt x="0" y="783842"/>
                  </a:lnTo>
                </a:path>
              </a:pathLst>
            </a:custGeom>
            <a:ln w="6350" cap="rnd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SegmentText5">
              <a:extLst>
                <a:ext uri="{FF2B5EF4-FFF2-40B4-BE49-F238E27FC236}">
                  <a16:creationId xmlns:a16="http://schemas.microsoft.com/office/drawing/2014/main" xmlns="" id="{C273808F-7D1E-4422-AE14-4277500A2A96}"/>
                </a:ext>
              </a:extLst>
            </p:cNvPr>
            <p:cNvSpPr txBox="1"/>
            <p:nvPr/>
          </p:nvSpPr>
          <p:spPr>
            <a:xfrm>
              <a:off x="2323531" y="4472078"/>
              <a:ext cx="1374073" cy="954107"/>
            </a:xfrm>
            <a:prstGeom prst="rect">
              <a:avLst/>
            </a:prstGeom>
            <a:ln w="6350" cap="rnd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2">
                      <a:lumMod val="75000"/>
                    </a:schemeClr>
                  </a:solidFill>
                  <a:latin typeface="Arial"/>
                </a:rPr>
                <a:t>Develop strategies and business models</a:t>
              </a: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xmlns="" id="{08066F65-9864-4AC1-AABE-CEA8D2F24577}"/>
              </a:ext>
            </a:extLst>
          </p:cNvPr>
          <p:cNvGrpSpPr/>
          <p:nvPr/>
        </p:nvGrpSpPr>
        <p:grpSpPr>
          <a:xfrm>
            <a:off x="2047053" y="2942202"/>
            <a:ext cx="3886200" cy="2470791"/>
            <a:chOff x="685800" y="2313751"/>
            <a:chExt cx="3886200" cy="2470791"/>
          </a:xfrm>
          <a:effectLst/>
        </p:grpSpPr>
        <p:sp>
          <p:nvSpPr>
            <p:cNvPr id="53" name="Segment6">
              <a:extLst>
                <a:ext uri="{FF2B5EF4-FFF2-40B4-BE49-F238E27FC236}">
                  <a16:creationId xmlns:a16="http://schemas.microsoft.com/office/drawing/2014/main" xmlns="" id="{650C1996-2148-4493-BD03-F3B2C29F2A4B}"/>
                </a:ext>
              </a:extLst>
            </p:cNvPr>
            <p:cNvSpPr/>
            <p:nvPr/>
          </p:nvSpPr>
          <p:spPr>
            <a:xfrm>
              <a:off x="685800" y="2313751"/>
              <a:ext cx="3886200" cy="2470791"/>
            </a:xfrm>
            <a:custGeom>
              <a:avLst/>
              <a:gdLst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  <a:gd name="connsiteX0" fmla="*/ 3886200 w 3886200"/>
                <a:gd name="connsiteY0" fmla="*/ 1663888 h 2470791"/>
                <a:gd name="connsiteX1" fmla="*/ 350923 w 3886200"/>
                <a:gd name="connsiteY1" fmla="*/ 2470791 h 2470791"/>
                <a:gd name="connsiteX2" fmla="*/ 350923 w 3886200"/>
                <a:gd name="connsiteY2" fmla="*/ 2470791 h 2470791"/>
                <a:gd name="connsiteX3" fmla="*/ 233166 w 3886200"/>
                <a:gd name="connsiteY3" fmla="*/ 2326815 h 2470791"/>
                <a:gd name="connsiteX4" fmla="*/ 135217 w 3886200"/>
                <a:gd name="connsiteY4" fmla="*/ 2171992 h 2470791"/>
                <a:gd name="connsiteX5" fmla="*/ 61469 w 3886200"/>
                <a:gd name="connsiteY5" fmla="*/ 2008119 h 2470791"/>
                <a:gd name="connsiteX6" fmla="*/ 15582 w 3886200"/>
                <a:gd name="connsiteY6" fmla="*/ 1837717 h 2470791"/>
                <a:gd name="connsiteX7" fmla="*/ 0 w 3886200"/>
                <a:gd name="connsiteY7" fmla="*/ 1663887 h 2470791"/>
                <a:gd name="connsiteX8" fmla="*/ 15582 w 3886200"/>
                <a:gd name="connsiteY8" fmla="*/ 1490057 h 2470791"/>
                <a:gd name="connsiteX9" fmla="*/ 61469 w 3886200"/>
                <a:gd name="connsiteY9" fmla="*/ 1319655 h 2470791"/>
                <a:gd name="connsiteX10" fmla="*/ 135218 w 3886200"/>
                <a:gd name="connsiteY10" fmla="*/ 1155782 h 2470791"/>
                <a:gd name="connsiteX11" fmla="*/ 233167 w 3886200"/>
                <a:gd name="connsiteY11" fmla="*/ 1000959 h 2470791"/>
                <a:gd name="connsiteX12" fmla="*/ 350925 w 3886200"/>
                <a:gd name="connsiteY12" fmla="*/ 856984 h 2470791"/>
                <a:gd name="connsiteX13" fmla="*/ 483877 w 3886200"/>
                <a:gd name="connsiteY13" fmla="*/ 724906 h 2470791"/>
                <a:gd name="connsiteX14" fmla="*/ 627602 w 3886200"/>
                <a:gd name="connsiteY14" fmla="*/ 605104 h 2470791"/>
                <a:gd name="connsiteX15" fmla="*/ 778155 w 3886200"/>
                <a:gd name="connsiteY15" fmla="*/ 497418 h 2470791"/>
                <a:gd name="connsiteX16" fmla="*/ 932221 w 3886200"/>
                <a:gd name="connsiteY16" fmla="*/ 401296 h 2470791"/>
                <a:gd name="connsiteX17" fmla="*/ 1087153 w 3886200"/>
                <a:gd name="connsiteY17" fmla="*/ 315937 h 2470791"/>
                <a:gd name="connsiteX18" fmla="*/ 1240939 w 3886200"/>
                <a:gd name="connsiteY18" fmla="*/ 240411 h 2470791"/>
                <a:gd name="connsiteX19" fmla="*/ 1392121 w 3886200"/>
                <a:gd name="connsiteY19" fmla="*/ 173744 h 2470791"/>
                <a:gd name="connsiteX20" fmla="*/ 1539702 w 3886200"/>
                <a:gd name="connsiteY20" fmla="*/ 114977 h 2470791"/>
                <a:gd name="connsiteX21" fmla="*/ 1683055 w 3886200"/>
                <a:gd name="connsiteY21" fmla="*/ 63208 h 2470791"/>
                <a:gd name="connsiteX22" fmla="*/ 1821833 w 3886200"/>
                <a:gd name="connsiteY22" fmla="*/ 17609 h 2470791"/>
                <a:gd name="connsiteX23" fmla="*/ 1849919 w 3886200"/>
                <a:gd name="connsiteY23" fmla="*/ 0 h 24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6200" h="2470791">
                  <a:moveTo>
                    <a:pt x="3886200" y="1663888"/>
                  </a:moveTo>
                  <a:lnTo>
                    <a:pt x="350923" y="2470791"/>
                  </a:lnTo>
                  <a:lnTo>
                    <a:pt x="350923" y="2470791"/>
                  </a:lnTo>
                  <a:cubicBezTo>
                    <a:pt x="331297" y="2446795"/>
                    <a:pt x="269117" y="2376615"/>
                    <a:pt x="233166" y="2326815"/>
                  </a:cubicBezTo>
                  <a:cubicBezTo>
                    <a:pt x="197215" y="2277015"/>
                    <a:pt x="163833" y="2225108"/>
                    <a:pt x="135217" y="2171992"/>
                  </a:cubicBezTo>
                  <a:cubicBezTo>
                    <a:pt x="106601" y="2118876"/>
                    <a:pt x="81408" y="2063832"/>
                    <a:pt x="61469" y="2008119"/>
                  </a:cubicBezTo>
                  <a:cubicBezTo>
                    <a:pt x="41530" y="1952406"/>
                    <a:pt x="25827" y="1895089"/>
                    <a:pt x="15582" y="1837717"/>
                  </a:cubicBezTo>
                  <a:cubicBezTo>
                    <a:pt x="5337" y="1780345"/>
                    <a:pt x="0" y="1721830"/>
                    <a:pt x="0" y="1663887"/>
                  </a:cubicBezTo>
                  <a:cubicBezTo>
                    <a:pt x="0" y="1605944"/>
                    <a:pt x="5337" y="1547429"/>
                    <a:pt x="15582" y="1490057"/>
                  </a:cubicBezTo>
                  <a:cubicBezTo>
                    <a:pt x="25827" y="1432685"/>
                    <a:pt x="41530" y="1375368"/>
                    <a:pt x="61469" y="1319655"/>
                  </a:cubicBezTo>
                  <a:cubicBezTo>
                    <a:pt x="81408" y="1263943"/>
                    <a:pt x="106602" y="1208898"/>
                    <a:pt x="135218" y="1155782"/>
                  </a:cubicBezTo>
                  <a:cubicBezTo>
                    <a:pt x="163834" y="1102666"/>
                    <a:pt x="197216" y="1050759"/>
                    <a:pt x="233167" y="1000959"/>
                  </a:cubicBezTo>
                  <a:cubicBezTo>
                    <a:pt x="269118" y="951159"/>
                    <a:pt x="309140" y="902993"/>
                    <a:pt x="350925" y="856984"/>
                  </a:cubicBezTo>
                  <a:cubicBezTo>
                    <a:pt x="392710" y="810975"/>
                    <a:pt x="437764" y="766886"/>
                    <a:pt x="483877" y="724906"/>
                  </a:cubicBezTo>
                  <a:cubicBezTo>
                    <a:pt x="529990" y="682926"/>
                    <a:pt x="578556" y="643019"/>
                    <a:pt x="627602" y="605104"/>
                  </a:cubicBezTo>
                  <a:cubicBezTo>
                    <a:pt x="676648" y="567189"/>
                    <a:pt x="727385" y="531386"/>
                    <a:pt x="778155" y="497418"/>
                  </a:cubicBezTo>
                  <a:cubicBezTo>
                    <a:pt x="828925" y="463450"/>
                    <a:pt x="880721" y="431543"/>
                    <a:pt x="932221" y="401296"/>
                  </a:cubicBezTo>
                  <a:cubicBezTo>
                    <a:pt x="983721" y="371049"/>
                    <a:pt x="1035700" y="342751"/>
                    <a:pt x="1087153" y="315937"/>
                  </a:cubicBezTo>
                  <a:cubicBezTo>
                    <a:pt x="1138606" y="289123"/>
                    <a:pt x="1190111" y="264110"/>
                    <a:pt x="1240939" y="240411"/>
                  </a:cubicBezTo>
                  <a:cubicBezTo>
                    <a:pt x="1291767" y="216712"/>
                    <a:pt x="1342327" y="194650"/>
                    <a:pt x="1392121" y="173744"/>
                  </a:cubicBezTo>
                  <a:cubicBezTo>
                    <a:pt x="1441915" y="152838"/>
                    <a:pt x="1491213" y="133400"/>
                    <a:pt x="1539702" y="114977"/>
                  </a:cubicBezTo>
                  <a:cubicBezTo>
                    <a:pt x="1588191" y="96554"/>
                    <a:pt x="1636033" y="79436"/>
                    <a:pt x="1683055" y="63208"/>
                  </a:cubicBezTo>
                  <a:cubicBezTo>
                    <a:pt x="1730077" y="46980"/>
                    <a:pt x="1794022" y="28144"/>
                    <a:pt x="1821833" y="17609"/>
                  </a:cubicBezTo>
                  <a:lnTo>
                    <a:pt x="1849919" y="0"/>
                  </a:lnTo>
                </a:path>
              </a:pathLst>
            </a:custGeom>
            <a:ln w="6350" cap="rnd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SegmentText6">
              <a:extLst>
                <a:ext uri="{FF2B5EF4-FFF2-40B4-BE49-F238E27FC236}">
                  <a16:creationId xmlns:a16="http://schemas.microsoft.com/office/drawing/2014/main" xmlns="" id="{78F5CE23-CA0B-4506-9354-FF5643B93A10}"/>
                </a:ext>
              </a:extLst>
            </p:cNvPr>
            <p:cNvSpPr txBox="1"/>
            <p:nvPr/>
          </p:nvSpPr>
          <p:spPr>
            <a:xfrm>
              <a:off x="1286677" y="3395258"/>
              <a:ext cx="1627973" cy="523220"/>
            </a:xfrm>
            <a:prstGeom prst="rect">
              <a:avLst/>
            </a:prstGeom>
            <a:ln w="6350" cap="rnd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r>
                <a:rPr lang="en-GB" sz="1400" b="1" dirty="0">
                  <a:solidFill>
                    <a:srgbClr val="0070C0"/>
                  </a:solidFill>
                  <a:latin typeface="Arial"/>
                </a:rPr>
                <a:t>Mentoring and training</a:t>
              </a:r>
            </a:p>
          </p:txBody>
        </p:sp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xmlns="" id="{BF759B56-94A6-40CE-9381-23E672CC4E3D}"/>
              </a:ext>
            </a:extLst>
          </p:cNvPr>
          <p:cNvGrpSpPr/>
          <p:nvPr/>
        </p:nvGrpSpPr>
        <p:grpSpPr>
          <a:xfrm>
            <a:off x="3935888" y="2618125"/>
            <a:ext cx="2105318" cy="1943100"/>
            <a:chOff x="2507633" y="2034540"/>
            <a:chExt cx="2105318" cy="1943100"/>
          </a:xfrm>
          <a:effectLst/>
        </p:grpSpPr>
        <p:sp>
          <p:nvSpPr>
            <p:cNvPr id="57" name="Segment7">
              <a:extLst>
                <a:ext uri="{FF2B5EF4-FFF2-40B4-BE49-F238E27FC236}">
                  <a16:creationId xmlns:a16="http://schemas.microsoft.com/office/drawing/2014/main" xmlns="" id="{3C618760-B1F8-49FA-8282-3258731C9E0E}"/>
                </a:ext>
              </a:extLst>
            </p:cNvPr>
            <p:cNvSpPr/>
            <p:nvPr/>
          </p:nvSpPr>
          <p:spPr>
            <a:xfrm>
              <a:off x="2507633" y="2034540"/>
              <a:ext cx="2105318" cy="1943100"/>
            </a:xfrm>
            <a:custGeom>
              <a:avLst/>
              <a:gdLst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  <a:gd name="connsiteX0" fmla="*/ 2064367 w 2105318"/>
                <a:gd name="connsiteY0" fmla="*/ 1943100 h 1943100"/>
                <a:gd name="connsiteX1" fmla="*/ 0 w 2105318"/>
                <a:gd name="connsiteY1" fmla="*/ 296821 h 1943100"/>
                <a:gd name="connsiteX2" fmla="*/ 0 w 2105318"/>
                <a:gd name="connsiteY2" fmla="*/ 296821 h 1943100"/>
                <a:gd name="connsiteX3" fmla="*/ 134068 w 2105318"/>
                <a:gd name="connsiteY3" fmla="*/ 256647 h 1943100"/>
                <a:gd name="connsiteX4" fmla="*/ 263443 w 2105318"/>
                <a:gd name="connsiteY4" fmla="*/ 221239 h 1943100"/>
                <a:gd name="connsiteX5" fmla="*/ 388250 w 2105318"/>
                <a:gd name="connsiteY5" fmla="*/ 190018 h 1943100"/>
                <a:gd name="connsiteX6" fmla="*/ 508688 w 2105318"/>
                <a:gd name="connsiteY6" fmla="*/ 162481 h 1943100"/>
                <a:gd name="connsiteX7" fmla="*/ 625002 w 2105318"/>
                <a:gd name="connsiteY7" fmla="*/ 138192 h 1943100"/>
                <a:gd name="connsiteX8" fmla="*/ 737464 w 2105318"/>
                <a:gd name="connsiteY8" fmla="*/ 116773 h 1943100"/>
                <a:gd name="connsiteX9" fmla="*/ 846363 w 2105318"/>
                <a:gd name="connsiteY9" fmla="*/ 97902 h 1943100"/>
                <a:gd name="connsiteX10" fmla="*/ 951995 w 2105318"/>
                <a:gd name="connsiteY10" fmla="*/ 81301 h 1943100"/>
                <a:gd name="connsiteX11" fmla="*/ 1054651 w 2105318"/>
                <a:gd name="connsiteY11" fmla="*/ 66732 h 1943100"/>
                <a:gd name="connsiteX12" fmla="*/ 1154621 w 2105318"/>
                <a:gd name="connsiteY12" fmla="*/ 53992 h 1943100"/>
                <a:gd name="connsiteX13" fmla="*/ 1252187 w 2105318"/>
                <a:gd name="connsiteY13" fmla="*/ 42908 h 1943100"/>
                <a:gd name="connsiteX14" fmla="*/ 1347620 w 2105318"/>
                <a:gd name="connsiteY14" fmla="*/ 33334 h 1943100"/>
                <a:gd name="connsiteX15" fmla="*/ 1441186 w 2105318"/>
                <a:gd name="connsiteY15" fmla="*/ 25146 h 1943100"/>
                <a:gd name="connsiteX16" fmla="*/ 1533140 w 2105318"/>
                <a:gd name="connsiteY16" fmla="*/ 18240 h 1943100"/>
                <a:gd name="connsiteX17" fmla="*/ 1623728 w 2105318"/>
                <a:gd name="connsiteY17" fmla="*/ 12531 h 1943100"/>
                <a:gd name="connsiteX18" fmla="*/ 1713190 w 2105318"/>
                <a:gd name="connsiteY18" fmla="*/ 7950 h 1943100"/>
                <a:gd name="connsiteX19" fmla="*/ 1801759 w 2105318"/>
                <a:gd name="connsiteY19" fmla="*/ 4442 h 1943100"/>
                <a:gd name="connsiteX20" fmla="*/ 1889663 w 2105318"/>
                <a:gd name="connsiteY20" fmla="*/ 1964 h 1943100"/>
                <a:gd name="connsiteX21" fmla="*/ 1977125 w 2105318"/>
                <a:gd name="connsiteY21" fmla="*/ 490 h 1943100"/>
                <a:gd name="connsiteX22" fmla="*/ 2064368 w 2105318"/>
                <a:gd name="connsiteY22" fmla="*/ 0 h 1943100"/>
                <a:gd name="connsiteX23" fmla="*/ 2105318 w 2105318"/>
                <a:gd name="connsiteY23" fmla="*/ 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05318" h="1943100">
                  <a:moveTo>
                    <a:pt x="2064367" y="1943100"/>
                  </a:moveTo>
                  <a:lnTo>
                    <a:pt x="0" y="296821"/>
                  </a:lnTo>
                  <a:lnTo>
                    <a:pt x="0" y="296821"/>
                  </a:lnTo>
                  <a:lnTo>
                    <a:pt x="134068" y="256647"/>
                  </a:lnTo>
                  <a:cubicBezTo>
                    <a:pt x="177975" y="244050"/>
                    <a:pt x="221079" y="232344"/>
                    <a:pt x="263443" y="221239"/>
                  </a:cubicBezTo>
                  <a:cubicBezTo>
                    <a:pt x="305807" y="210134"/>
                    <a:pt x="347376" y="199811"/>
                    <a:pt x="388250" y="190018"/>
                  </a:cubicBezTo>
                  <a:cubicBezTo>
                    <a:pt x="429124" y="180225"/>
                    <a:pt x="469229" y="171119"/>
                    <a:pt x="508688" y="162481"/>
                  </a:cubicBezTo>
                  <a:cubicBezTo>
                    <a:pt x="548147" y="153843"/>
                    <a:pt x="586873" y="145810"/>
                    <a:pt x="625002" y="138192"/>
                  </a:cubicBezTo>
                  <a:lnTo>
                    <a:pt x="737464" y="116773"/>
                  </a:lnTo>
                  <a:lnTo>
                    <a:pt x="846363" y="97902"/>
                  </a:lnTo>
                  <a:lnTo>
                    <a:pt x="951995" y="81301"/>
                  </a:lnTo>
                  <a:lnTo>
                    <a:pt x="1054651" y="66732"/>
                  </a:lnTo>
                  <a:lnTo>
                    <a:pt x="1154621" y="53992"/>
                  </a:lnTo>
                  <a:lnTo>
                    <a:pt x="1252187" y="42908"/>
                  </a:lnTo>
                  <a:lnTo>
                    <a:pt x="1347620" y="33334"/>
                  </a:lnTo>
                  <a:lnTo>
                    <a:pt x="1441186" y="25146"/>
                  </a:lnTo>
                  <a:lnTo>
                    <a:pt x="1533140" y="18240"/>
                  </a:lnTo>
                  <a:lnTo>
                    <a:pt x="1623728" y="12531"/>
                  </a:lnTo>
                  <a:lnTo>
                    <a:pt x="1713190" y="7950"/>
                  </a:lnTo>
                  <a:lnTo>
                    <a:pt x="1801759" y="4442"/>
                  </a:lnTo>
                  <a:lnTo>
                    <a:pt x="1889663" y="1964"/>
                  </a:lnTo>
                  <a:lnTo>
                    <a:pt x="1977125" y="490"/>
                  </a:lnTo>
                  <a:lnTo>
                    <a:pt x="2064368" y="0"/>
                  </a:lnTo>
                  <a:lnTo>
                    <a:pt x="2105318" y="0"/>
                  </a:lnTo>
                </a:path>
              </a:pathLst>
            </a:custGeom>
            <a:ln w="63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SegmentText7">
              <a:extLst>
                <a:ext uri="{FF2B5EF4-FFF2-40B4-BE49-F238E27FC236}">
                  <a16:creationId xmlns:a16="http://schemas.microsoft.com/office/drawing/2014/main" xmlns="" id="{BD7D2067-4FCE-44D6-9871-17F8A9DBF80F}"/>
                </a:ext>
              </a:extLst>
            </p:cNvPr>
            <p:cNvSpPr txBox="1"/>
            <p:nvPr/>
          </p:nvSpPr>
          <p:spPr>
            <a:xfrm>
              <a:off x="3130157" y="2286426"/>
              <a:ext cx="1199809" cy="307777"/>
            </a:xfrm>
            <a:prstGeom prst="rect">
              <a:avLst/>
            </a:prstGeom>
            <a:ln w="63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rPr>
                <a:t>Living lab</a:t>
              </a:r>
            </a:p>
          </p:txBody>
        </p:sp>
      </p:grpSp>
      <p:pic>
        <p:nvPicPr>
          <p:cNvPr id="67" name="Slika 66">
            <a:extLst>
              <a:ext uri="{FF2B5EF4-FFF2-40B4-BE49-F238E27FC236}">
                <a16:creationId xmlns:a16="http://schemas.microsoft.com/office/drawing/2014/main" xmlns="" id="{CE203D42-80B6-43D1-8F17-16AD7022C3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732" y="3816786"/>
            <a:ext cx="1512630" cy="1767255"/>
          </a:xfrm>
          <a:prstGeom prst="rect">
            <a:avLst/>
          </a:prstGeom>
        </p:spPr>
      </p:pic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1330018800"/>
              </p:ext>
            </p:extLst>
          </p:nvPr>
        </p:nvGraphicFramePr>
        <p:xfrm>
          <a:off x="5094376" y="317586"/>
          <a:ext cx="5115776" cy="352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27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2">
            <a:extLst>
              <a:ext uri="{FF2B5EF4-FFF2-40B4-BE49-F238E27FC236}">
                <a16:creationId xmlns="" xmlns:a16="http://schemas.microsoft.com/office/drawing/2014/main" id="{62DFA7C1-F2EC-4FDB-91AA-8826688649DE}"/>
              </a:ext>
            </a:extLst>
          </p:cNvPr>
          <p:cNvSpPr txBox="1">
            <a:spLocks/>
          </p:cNvSpPr>
          <p:nvPr/>
        </p:nvSpPr>
        <p:spPr>
          <a:xfrm>
            <a:off x="2117629" y="1371599"/>
            <a:ext cx="8158885" cy="504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Podnaslov 2">
            <a:extLst>
              <a:ext uri="{FF2B5EF4-FFF2-40B4-BE49-F238E27FC236}">
                <a16:creationId xmlns="" xmlns:a16="http://schemas.microsoft.com/office/drawing/2014/main" id="{62DFA7C1-F2EC-4FDB-91AA-8826688649DE}"/>
              </a:ext>
            </a:extLst>
          </p:cNvPr>
          <p:cNvSpPr txBox="1">
            <a:spLocks/>
          </p:cNvSpPr>
          <p:nvPr/>
        </p:nvSpPr>
        <p:spPr>
          <a:xfrm>
            <a:off x="763398" y="2130804"/>
            <a:ext cx="5200504" cy="1957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1800" b="1" dirty="0" smtClean="0">
                <a:solidFill>
                  <a:schemeClr val="accent5">
                    <a:lumMod val="75000"/>
                  </a:schemeClr>
                </a:solidFill>
              </a:rPr>
              <a:t>12 farms and 3 supply chains equipped with </a:t>
            </a:r>
            <a:r>
              <a:rPr lang="en-GB" sz="1800" b="1" dirty="0" err="1" smtClean="0">
                <a:solidFill>
                  <a:schemeClr val="accent5">
                    <a:lumMod val="75000"/>
                  </a:schemeClr>
                </a:solidFill>
              </a:rPr>
              <a:t>IoT</a:t>
            </a:r>
            <a:r>
              <a:rPr lang="en-GB" sz="1800" b="1" dirty="0" smtClean="0">
                <a:solidFill>
                  <a:schemeClr val="accent5">
                    <a:lumMod val="75000"/>
                  </a:schemeClr>
                </a:solidFill>
              </a:rPr>
              <a:t> technologies</a:t>
            </a:r>
            <a:r>
              <a:rPr lang="en-GB" sz="1800" dirty="0" smtClean="0">
                <a:solidFill>
                  <a:schemeClr val="accent5">
                    <a:lumMod val="75000"/>
                  </a:schemeClr>
                </a:solidFill>
              </a:rPr>
              <a:t> (sensors, irrigation control, fertilization control, pest management, traceability</a:t>
            </a:r>
            <a:r>
              <a:rPr lang="sl-SI" sz="18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GB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265" y="120611"/>
            <a:ext cx="1739274" cy="113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dnaslov 2">
            <a:extLst>
              <a:ext uri="{FF2B5EF4-FFF2-40B4-BE49-F238E27FC236}">
                <a16:creationId xmlns="" xmlns:a16="http://schemas.microsoft.com/office/drawing/2014/main" id="{62DFA7C1-F2EC-4FDB-91AA-88266886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3064" y="1261926"/>
            <a:ext cx="2065565" cy="603620"/>
          </a:xfrm>
        </p:spPr>
        <p:txBody>
          <a:bodyPr>
            <a:normAutofit lnSpcReduction="10000"/>
          </a:bodyPr>
          <a:lstStyle/>
          <a:p>
            <a:r>
              <a:rPr lang="sl-SI" sz="4000" b="1" dirty="0">
                <a:solidFill>
                  <a:srgbClr val="9E5946"/>
                </a:solidFill>
              </a:rPr>
              <a:t>CYSLOP</a:t>
            </a:r>
            <a:endParaRPr lang="en-GB" sz="4000" b="1" dirty="0">
              <a:solidFill>
                <a:srgbClr val="9E5946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" y="3341076"/>
            <a:ext cx="2872154" cy="287215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56" y="697438"/>
            <a:ext cx="2866732" cy="28667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65" y="3894771"/>
            <a:ext cx="2769224" cy="276922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52" y="3341076"/>
            <a:ext cx="2963229" cy="29632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91" y="3894771"/>
            <a:ext cx="2769224" cy="27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flevy.com</Template>
  <TotalTime>4484</TotalTime>
  <Words>580</Words>
  <Application>Microsoft Office PowerPoint</Application>
  <PresentationFormat>Po meri</PresentationFormat>
  <Paragraphs>96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 Digital transformation of farms and food producers through DIH AGRIFOOD </vt:lpstr>
      <vt:lpstr>PowerPointova predstavitev</vt:lpstr>
      <vt:lpstr> </vt:lpstr>
      <vt:lpstr>PowerPointova predstavitev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flevy.com</dc:creator>
  <cp:lastModifiedBy>Daniel</cp:lastModifiedBy>
  <cp:revision>288</cp:revision>
  <cp:lastPrinted>2018-09-19T06:22:53Z</cp:lastPrinted>
  <dcterms:created xsi:type="dcterms:W3CDTF">2018-09-13T11:35:16Z</dcterms:created>
  <dcterms:modified xsi:type="dcterms:W3CDTF">2019-12-04T06:49:57Z</dcterms:modified>
</cp:coreProperties>
</file>