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4" r:id="rId2"/>
    <p:sldId id="267" r:id="rId3"/>
    <p:sldId id="268" r:id="rId4"/>
    <p:sldId id="269" r:id="rId5"/>
    <p:sldId id="266" r:id="rId6"/>
    <p:sldId id="270" r:id="rId7"/>
    <p:sldId id="265" r:id="rId8"/>
    <p:sldId id="273" r:id="rId9"/>
    <p:sldId id="271" r:id="rId10"/>
    <p:sldId id="272" r:id="rId11"/>
    <p:sldId id="275" r:id="rId12"/>
    <p:sldId id="276" r:id="rId13"/>
    <p:sldId id="277" r:id="rId14"/>
    <p:sldId id="278" r:id="rId15"/>
    <p:sldId id="279" r:id="rId16"/>
    <p:sldId id="280" r:id="rId17"/>
    <p:sldId id="282" r:id="rId18"/>
    <p:sldId id="283" r:id="rId19"/>
  </p:sldIdLst>
  <p:sldSz cx="9144000" cy="6858000" type="screen4x3"/>
  <p:notesSz cx="6797675" cy="9872663"/>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74A"/>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113" d="100"/>
          <a:sy n="113" d="100"/>
        </p:scale>
        <p:origin x="158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946400"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9" y="0"/>
            <a:ext cx="2946400"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376902"/>
            <a:ext cx="2946400"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9" y="9376902"/>
            <a:ext cx="2946400"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946400"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9" y="0"/>
            <a:ext cx="2946400" cy="4941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30275" y="739775"/>
            <a:ext cx="4938713" cy="37036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2" y="4689242"/>
            <a:ext cx="5438775" cy="44429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1" y="9376902"/>
            <a:ext cx="2946400"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9" y="9376902"/>
            <a:ext cx="2946400" cy="49418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Agriculture is one of the key</a:t>
            </a:r>
            <a:r>
              <a:rPr lang="en-GB" baseline="0" dirty="0" smtClean="0"/>
              <a:t> areas for future investment. The quotes are from the Communication on Artificial Intelligence for Europe and from the Coordinated Plan on AI.</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200749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focus on agriculture is due to the fact that </a:t>
            </a:r>
            <a:r>
              <a:rPr lang="en-US" dirty="0" smtClean="0"/>
              <a:t>agriculture is one of the areas with the highest potential for </a:t>
            </a:r>
            <a:r>
              <a:rPr lang="en-US" dirty="0" err="1" smtClean="0"/>
              <a:t>digitalisation</a:t>
            </a:r>
            <a:r>
              <a:rPr lang="en-US" dirty="0" smtClean="0"/>
              <a:t>. The quotes are from the </a:t>
            </a:r>
            <a:r>
              <a:rPr lang="en-GB" sz="1200" kern="1200" dirty="0" smtClean="0">
                <a:solidFill>
                  <a:schemeClr val="tx1"/>
                </a:solidFill>
                <a:effectLst/>
                <a:latin typeface="Arial" charset="0"/>
                <a:ea typeface="+mn-ea"/>
                <a:cs typeface="+mn-cs"/>
              </a:rPr>
              <a:t>new Declaration on ‘A smart and sustainable digital future for European agriculture and rural areas’ signed on Digital Day 2019 on 9 April.</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892631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At the same time the use of digital technologies in agriculture and rural areas is low, on average. The quotes are from the </a:t>
            </a:r>
            <a:r>
              <a:rPr lang="en-GB" sz="1200" kern="1200" dirty="0" smtClean="0">
                <a:solidFill>
                  <a:schemeClr val="tx1"/>
                </a:solidFill>
                <a:effectLst/>
                <a:latin typeface="Arial" charset="0"/>
                <a:ea typeface="+mn-ea"/>
                <a:cs typeface="+mn-cs"/>
              </a:rPr>
              <a:t>new Declaration on ‘A smart and sustainable digital future for European agriculture and rural areas’ signed on Digital Day 2019 on 9 April.</a:t>
            </a:r>
            <a:endParaRPr lang="en-GB" dirty="0" smtClean="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405214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2019 edition of Digital Day, on 9 April, also included a declaration and a panel discussion on digitalisation in agriculture and rural areas. By the end of the event, the declaration had been signed by 24 Member States. Bulgaria and Croatia will sign soon. Denmark is still considering. Malta declined.</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20544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new Declaration on ‘A smart and sustainable digital future for European agriculture and rural areas’ contains commitments to take action in three main areas: strengthening support for research, establishing an innovation infrastructure, and creating a European dataspace for smart </a:t>
            </a:r>
            <a:r>
              <a:rPr lang="en-GB" sz="1200" kern="1200" dirty="0" err="1" smtClean="0">
                <a:solidFill>
                  <a:schemeClr val="tx1"/>
                </a:solidFill>
                <a:effectLst/>
                <a:latin typeface="Arial" charset="0"/>
                <a:ea typeface="+mn-ea"/>
                <a:cs typeface="+mn-cs"/>
              </a:rPr>
              <a:t>agri</a:t>
            </a:r>
            <a:r>
              <a:rPr lang="en-GB" sz="1200" kern="1200" dirty="0" smtClean="0">
                <a:solidFill>
                  <a:schemeClr val="tx1"/>
                </a:solidFill>
                <a:effectLst/>
                <a:latin typeface="Arial" charset="0"/>
                <a:ea typeface="+mn-ea"/>
                <a:cs typeface="+mn-cs"/>
              </a:rPr>
              <a:t>-food applications.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04244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new Declaration is in line with and builds on the vision outlined in the Commission Communication on the Future of Food and Farming and on the actions and commitments laid down in the Commission Communication on Artificial Intelligence for Europe and in the EU Coordinated Plan on Artificial Intelligence.</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80051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Under the pillar on establishing an</a:t>
            </a:r>
            <a:r>
              <a:rPr lang="en-GB" baseline="0" dirty="0" smtClean="0"/>
              <a:t> innovation infrastructure, in the new Declaration the Member States have committed to helping the Commission to identify </a:t>
            </a:r>
            <a:r>
              <a:rPr lang="en-US" sz="1200" kern="0" dirty="0" smtClean="0">
                <a:solidFill>
                  <a:schemeClr val="tx1"/>
                </a:solidFill>
                <a:latin typeface="Arial" panose="020B0604020202020204" pitchFamily="34" charset="0"/>
                <a:cs typeface="Arial" panose="020B0604020202020204" pitchFamily="34" charset="0"/>
              </a:rPr>
              <a:t>five large-scale reference experimentation and testing facilities for </a:t>
            </a:r>
            <a:r>
              <a:rPr lang="en-US" sz="1200" kern="0" dirty="0" err="1" smtClean="0">
                <a:solidFill>
                  <a:schemeClr val="tx1"/>
                </a:solidFill>
                <a:latin typeface="Arial" panose="020B0604020202020204" pitchFamily="34" charset="0"/>
                <a:cs typeface="Arial" panose="020B0604020202020204" pitchFamily="34" charset="0"/>
              </a:rPr>
              <a:t>agri</a:t>
            </a:r>
            <a:r>
              <a:rPr lang="en-US" sz="1200" kern="0" dirty="0" smtClean="0">
                <a:solidFill>
                  <a:schemeClr val="tx1"/>
                </a:solidFill>
                <a:latin typeface="Arial" panose="020B0604020202020204" pitchFamily="34" charset="0"/>
                <a:cs typeface="Arial" panose="020B0604020202020204" pitchFamily="34" charset="0"/>
              </a:rPr>
              <a:t>-food, in line also with the commitments</a:t>
            </a:r>
            <a:r>
              <a:rPr lang="en-US" sz="1200" kern="0" baseline="0" dirty="0" smtClean="0">
                <a:solidFill>
                  <a:schemeClr val="tx1"/>
                </a:solidFill>
                <a:latin typeface="Arial" panose="020B0604020202020204" pitchFamily="34" charset="0"/>
                <a:cs typeface="Arial" panose="020B0604020202020204" pitchFamily="34" charset="0"/>
              </a:rPr>
              <a:t> made in the Coordinated Plan on AI</a:t>
            </a:r>
            <a:r>
              <a:rPr lang="en-GB" sz="1200" kern="1200" dirty="0" smtClean="0">
                <a:solidFill>
                  <a:schemeClr val="tx1"/>
                </a:solidFill>
                <a:latin typeface="Arial" charset="0"/>
                <a:cs typeface="+mn-cs"/>
              </a:rPr>
              <a:t>.</a:t>
            </a:r>
            <a:endParaRPr lang="ro-RO" sz="1200" kern="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192382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Under the pillar on establishing an</a:t>
            </a:r>
            <a:r>
              <a:rPr lang="en-GB" baseline="0" dirty="0" smtClean="0"/>
              <a:t> innovation infrastructure, in the new Declaration the Member States have committed to helping the Commission to identify </a:t>
            </a:r>
            <a:r>
              <a:rPr lang="en-US" sz="1200" kern="0" dirty="0" smtClean="0">
                <a:solidFill>
                  <a:schemeClr val="tx1"/>
                </a:solidFill>
                <a:latin typeface="Arial" panose="020B0604020202020204" pitchFamily="34" charset="0"/>
                <a:cs typeface="Arial" panose="020B0604020202020204" pitchFamily="34" charset="0"/>
              </a:rPr>
              <a:t>five large-scale reference experimentation and testing facilities for </a:t>
            </a:r>
            <a:r>
              <a:rPr lang="en-US" sz="1200" kern="0" dirty="0" err="1" smtClean="0">
                <a:solidFill>
                  <a:schemeClr val="tx1"/>
                </a:solidFill>
                <a:latin typeface="Arial" panose="020B0604020202020204" pitchFamily="34" charset="0"/>
                <a:cs typeface="Arial" panose="020B0604020202020204" pitchFamily="34" charset="0"/>
              </a:rPr>
              <a:t>agri</a:t>
            </a:r>
            <a:r>
              <a:rPr lang="en-US" sz="1200" kern="0" dirty="0" smtClean="0">
                <a:solidFill>
                  <a:schemeClr val="tx1"/>
                </a:solidFill>
                <a:latin typeface="Arial" panose="020B0604020202020204" pitchFamily="34" charset="0"/>
                <a:cs typeface="Arial" panose="020B0604020202020204" pitchFamily="34" charset="0"/>
              </a:rPr>
              <a:t>-food, in line also with the commitments</a:t>
            </a:r>
            <a:r>
              <a:rPr lang="en-US" sz="1200" kern="0" baseline="0" dirty="0" smtClean="0">
                <a:solidFill>
                  <a:schemeClr val="tx1"/>
                </a:solidFill>
                <a:latin typeface="Arial" panose="020B0604020202020204" pitchFamily="34" charset="0"/>
                <a:cs typeface="Arial" panose="020B0604020202020204" pitchFamily="34" charset="0"/>
              </a:rPr>
              <a:t> made in the Coordinated Plan on AI</a:t>
            </a:r>
            <a:r>
              <a:rPr lang="en-GB" sz="1200" kern="1200" dirty="0" smtClean="0">
                <a:solidFill>
                  <a:schemeClr val="tx1"/>
                </a:solidFill>
                <a:latin typeface="Arial" charset="0"/>
                <a:cs typeface="+mn-cs"/>
              </a:rPr>
              <a:t>.</a:t>
            </a:r>
            <a:endParaRPr lang="ro-RO" sz="1200" kern="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30468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smtClean="0"/>
              <a:t>Under the pillar on c</a:t>
            </a:r>
            <a:r>
              <a:rPr lang="en-US" sz="1200" dirty="0" err="1" smtClean="0">
                <a:latin typeface="Arial" panose="020B0604020202020204" pitchFamily="34" charset="0"/>
                <a:cs typeface="Arial" panose="020B0604020202020204" pitchFamily="34" charset="0"/>
              </a:rPr>
              <a:t>reating</a:t>
            </a:r>
            <a:r>
              <a:rPr lang="en-US" sz="1200" dirty="0" smtClean="0">
                <a:latin typeface="Arial" panose="020B0604020202020204" pitchFamily="34" charset="0"/>
                <a:cs typeface="Arial" panose="020B0604020202020204" pitchFamily="34" charset="0"/>
              </a:rPr>
              <a:t> a Common European Data Space for smart </a:t>
            </a:r>
            <a:r>
              <a:rPr lang="en-US" sz="1200" dirty="0" err="1" smtClean="0">
                <a:latin typeface="Arial" panose="020B0604020202020204" pitchFamily="34" charset="0"/>
                <a:cs typeface="Arial" panose="020B0604020202020204" pitchFamily="34" charset="0"/>
              </a:rPr>
              <a:t>agri</a:t>
            </a:r>
            <a:r>
              <a:rPr lang="en-US" sz="1200" dirty="0" smtClean="0">
                <a:latin typeface="Arial" panose="020B0604020202020204" pitchFamily="34" charset="0"/>
                <a:cs typeface="Arial" panose="020B0604020202020204" pitchFamily="34" charset="0"/>
              </a:rPr>
              <a:t>-food applications, the signatory Member States have committed to creating a common European data space that would also cover smart</a:t>
            </a:r>
            <a:r>
              <a:rPr lang="en-US" sz="1200" baseline="0" dirty="0" smtClean="0">
                <a:latin typeface="Arial" panose="020B0604020202020204" pitchFamily="34" charset="0"/>
                <a:cs typeface="Arial" panose="020B0604020202020204" pitchFamily="34" charset="0"/>
              </a:rPr>
              <a:t> </a:t>
            </a:r>
            <a:r>
              <a:rPr lang="en-US" sz="1200" baseline="0" dirty="0" err="1" smtClean="0">
                <a:latin typeface="Arial" panose="020B0604020202020204" pitchFamily="34" charset="0"/>
                <a:cs typeface="Arial" panose="020B0604020202020204" pitchFamily="34" charset="0"/>
              </a:rPr>
              <a:t>agri</a:t>
            </a:r>
            <a:r>
              <a:rPr lang="en-US" sz="1200" baseline="0" dirty="0" smtClean="0">
                <a:latin typeface="Arial" panose="020B0604020202020204" pitchFamily="34" charset="0"/>
                <a:cs typeface="Arial" panose="020B0604020202020204" pitchFamily="34" charset="0"/>
              </a:rPr>
              <a:t>-food applications, which is </a:t>
            </a:r>
            <a:r>
              <a:rPr lang="en-US" sz="1200" kern="0" dirty="0" smtClean="0">
                <a:solidFill>
                  <a:schemeClr val="tx1"/>
                </a:solidFill>
                <a:latin typeface="Arial" panose="020B0604020202020204" pitchFamily="34" charset="0"/>
                <a:cs typeface="Arial" panose="020B0604020202020204" pitchFamily="34" charset="0"/>
              </a:rPr>
              <a:t>in line also with the commitments</a:t>
            </a:r>
            <a:r>
              <a:rPr lang="en-US" sz="1200" kern="0" baseline="0" dirty="0" smtClean="0">
                <a:solidFill>
                  <a:schemeClr val="tx1"/>
                </a:solidFill>
                <a:latin typeface="Arial" panose="020B0604020202020204" pitchFamily="34" charset="0"/>
                <a:cs typeface="Arial" panose="020B0604020202020204" pitchFamily="34" charset="0"/>
              </a:rPr>
              <a:t> made in the Coordinated Plan on AI.</a:t>
            </a:r>
            <a:endParaRPr lang="ro-RO" sz="1200" kern="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678409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smtClean="0"/>
              <a:t>Title</a:t>
            </a:r>
            <a:endParaRPr lang="en-GB" dirty="0"/>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smtClean="0"/>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smtClean="0"/>
              <a:t>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1123585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smtClean="0"/>
              <a:t>Et </a:t>
            </a:r>
            <a:r>
              <a:rPr lang="fr-BE" dirty="0" err="1" smtClean="0"/>
              <a:t>dolor</a:t>
            </a:r>
            <a:r>
              <a:rPr lang="fr-BE" dirty="0" smtClean="0"/>
              <a:t> </a:t>
            </a:r>
            <a:r>
              <a:rPr lang="fr-BE" dirty="0" err="1" smtClean="0"/>
              <a:t>fragum</a:t>
            </a:r>
            <a:endParaRPr lang="en-GB" dirty="0" smtClean="0"/>
          </a:p>
          <a:p>
            <a:pPr lvl="1"/>
            <a:r>
              <a:rPr lang="en-GB" dirty="0" smtClean="0"/>
              <a:t>Et </a:t>
            </a:r>
            <a:r>
              <a:rPr lang="en-GB" dirty="0" err="1" smtClean="0"/>
              <a:t>dolor</a:t>
            </a:r>
            <a:r>
              <a:rPr lang="en-GB" dirty="0" smtClean="0"/>
              <a:t> </a:t>
            </a:r>
            <a:r>
              <a:rPr lang="en-GB" dirty="0" err="1" smtClean="0"/>
              <a:t>fragum</a:t>
            </a:r>
            <a:endParaRPr lang="en-GB" dirty="0" smtClean="0"/>
          </a:p>
          <a:p>
            <a:pPr lvl="2"/>
            <a:r>
              <a:rPr lang="en-GB" dirty="0" smtClean="0"/>
              <a:t>- Et </a:t>
            </a:r>
            <a:r>
              <a:rPr lang="en-GB" dirty="0" err="1" smtClean="0"/>
              <a:t>dolor</a:t>
            </a:r>
            <a:r>
              <a:rPr lang="en-GB" dirty="0" smtClean="0"/>
              <a:t> </a:t>
            </a:r>
            <a:r>
              <a:rPr lang="en-GB" dirty="0" err="1" smtClean="0"/>
              <a:t>fragum</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2"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15.sv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0.sv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50.svg"/><Relationship Id="rId9" Type="http://schemas.openxmlformats.org/officeDocument/2006/relationships/image" Target="../media/image2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3092383"/>
            <a:ext cx="9144000" cy="1872208"/>
          </a:xfrm>
        </p:spPr>
        <p:txBody>
          <a:bodyPr/>
          <a:lstStyle/>
          <a:p>
            <a:pPr algn="ctr"/>
            <a:r>
              <a:rPr lang="en-GB" sz="3200" dirty="0">
                <a:latin typeface="Arial" panose="020B0604020202020204" pitchFamily="34" charset="0"/>
                <a:cs typeface="Arial" panose="020B0604020202020204" pitchFamily="34" charset="0"/>
              </a:rPr>
              <a:t>Declaration of cooperation on </a:t>
            </a:r>
            <a:r>
              <a:rPr lang="en-US" sz="3200" dirty="0">
                <a:latin typeface="Arial" panose="020B0604020202020204" pitchFamily="34" charset="0"/>
                <a:cs typeface="Arial" panose="020B0604020202020204" pitchFamily="34" charset="0"/>
              </a:rPr>
              <a:t>‘A smart and sustainable digital future for European agriculture and rural areas’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3" y="-27384"/>
            <a:ext cx="1078424" cy="1059581"/>
          </a:xfrm>
          <a:prstGeom prst="rect">
            <a:avLst/>
          </a:prstGeom>
        </p:spPr>
      </p:pic>
      <p:sp>
        <p:nvSpPr>
          <p:cNvPr id="5" name="Subtitle 4"/>
          <p:cNvSpPr txBox="1">
            <a:spLocks/>
          </p:cNvSpPr>
          <p:nvPr/>
        </p:nvSpPr>
        <p:spPr bwMode="auto">
          <a:xfrm>
            <a:off x="809380" y="5373216"/>
            <a:ext cx="8362040" cy="172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228600" indent="-228600" algn="l" rtl="0" eaLnBrk="1" fontAlgn="base" hangingPunct="1">
              <a:spcBef>
                <a:spcPct val="20000"/>
              </a:spcBef>
              <a:spcAft>
                <a:spcPct val="0"/>
              </a:spcAft>
              <a:defRPr sz="3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r">
              <a:lnSpc>
                <a:spcPct val="80000"/>
              </a:lnSpc>
              <a:buClr>
                <a:srgbClr val="0F5494"/>
              </a:buClr>
            </a:pPr>
            <a:r>
              <a:rPr lang="en-GB" sz="1800" b="0" kern="0" dirty="0" smtClean="0">
                <a:solidFill>
                  <a:srgbClr val="FFFFFF"/>
                </a:solidFill>
              </a:rPr>
              <a:t>Magdalena </a:t>
            </a:r>
            <a:r>
              <a:rPr lang="en-GB" sz="1800" b="0" kern="0" dirty="0" err="1" smtClean="0">
                <a:solidFill>
                  <a:srgbClr val="FFFFFF"/>
                </a:solidFill>
              </a:rPr>
              <a:t>Szwochertowska</a:t>
            </a:r>
            <a:endParaRPr lang="en-GB" sz="1800" b="0" kern="0" dirty="0" smtClean="0">
              <a:solidFill>
                <a:srgbClr val="FFFFFF"/>
              </a:solidFill>
            </a:endParaRPr>
          </a:p>
          <a:p>
            <a:pPr algn="r">
              <a:lnSpc>
                <a:spcPct val="80000"/>
              </a:lnSpc>
              <a:buClr>
                <a:srgbClr val="0F5494"/>
              </a:buClr>
            </a:pPr>
            <a:r>
              <a:rPr lang="en-GB" sz="1800" b="0" kern="0" dirty="0" smtClean="0">
                <a:solidFill>
                  <a:srgbClr val="FFFFFF"/>
                </a:solidFill>
              </a:rPr>
              <a:t>Policy &amp; Programme Officer</a:t>
            </a:r>
          </a:p>
          <a:p>
            <a:pPr algn="r">
              <a:lnSpc>
                <a:spcPct val="80000"/>
              </a:lnSpc>
              <a:buClr>
                <a:srgbClr val="0F5494"/>
              </a:buClr>
            </a:pPr>
            <a:r>
              <a:rPr lang="en-GB" sz="1800" kern="0" dirty="0" smtClean="0">
                <a:solidFill>
                  <a:srgbClr val="FFFFFF"/>
                </a:solidFill>
              </a:rPr>
              <a:t>Robotics &amp; Artificial Intelligence</a:t>
            </a:r>
          </a:p>
          <a:p>
            <a:pPr algn="r">
              <a:lnSpc>
                <a:spcPct val="80000"/>
              </a:lnSpc>
              <a:buClr>
                <a:srgbClr val="0F5494"/>
              </a:buClr>
            </a:pPr>
            <a:r>
              <a:rPr lang="en-GB" sz="1800" kern="0" dirty="0" smtClean="0">
                <a:solidFill>
                  <a:srgbClr val="FFFFFF"/>
                </a:solidFill>
              </a:rPr>
              <a:t>DG CNECT - EC</a:t>
            </a:r>
            <a:endParaRPr lang="fr-FR" sz="1800" kern="0" dirty="0"/>
          </a:p>
        </p:txBody>
      </p:sp>
    </p:spTree>
    <p:extLst>
      <p:ext uri="{BB962C8B-B14F-4D97-AF65-F5344CB8AC3E}">
        <p14:creationId xmlns:p14="http://schemas.microsoft.com/office/powerpoint/2010/main" val="1693200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95536" y="1394799"/>
            <a:ext cx="8229600" cy="738057"/>
          </a:xfrm>
        </p:spPr>
        <p:txBody>
          <a:bodyPr/>
          <a:lstStyle/>
          <a:p>
            <a:pPr marL="0" indent="0"/>
            <a:r>
              <a:rPr lang="en-US" sz="2000" dirty="0" smtClean="0">
                <a:latin typeface="Arial" panose="020B0604020202020204" pitchFamily="34" charset="0"/>
                <a:cs typeface="Arial" panose="020B0604020202020204" pitchFamily="34" charset="0"/>
              </a:rPr>
              <a:t>Creating a Common </a:t>
            </a:r>
            <a:r>
              <a:rPr lang="en-US" sz="2000" dirty="0">
                <a:latin typeface="Arial" panose="020B0604020202020204" pitchFamily="34" charset="0"/>
                <a:cs typeface="Arial" panose="020B0604020202020204" pitchFamily="34" charset="0"/>
              </a:rPr>
              <a:t>E</a:t>
            </a:r>
            <a:r>
              <a:rPr lang="en-US" sz="2000" dirty="0" smtClean="0">
                <a:latin typeface="Arial" panose="020B0604020202020204" pitchFamily="34" charset="0"/>
                <a:cs typeface="Arial" panose="020B0604020202020204" pitchFamily="34" charset="0"/>
              </a:rPr>
              <a:t>uropean Data Space for smart </a:t>
            </a:r>
            <a:r>
              <a:rPr lang="en-US" sz="2000" dirty="0" err="1" smtClean="0">
                <a:latin typeface="Arial" panose="020B0604020202020204" pitchFamily="34" charset="0"/>
                <a:cs typeface="Arial" panose="020B0604020202020204" pitchFamily="34" charset="0"/>
              </a:rPr>
              <a:t>agri</a:t>
            </a:r>
            <a:r>
              <a:rPr lang="en-US" sz="2000" dirty="0" smtClean="0">
                <a:latin typeface="Arial" panose="020B0604020202020204" pitchFamily="34" charset="0"/>
                <a:cs typeface="Arial" panose="020B0604020202020204" pitchFamily="34" charset="0"/>
              </a:rPr>
              <a:t>-food applications</a:t>
            </a:r>
            <a:endParaRPr lang="en-GB" sz="2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13BF51-ACE1-2546-B48E-F668EEC50E25}"/>
              </a:ext>
            </a:extLst>
          </p:cNvPr>
          <p:cNvSpPr/>
          <p:nvPr/>
        </p:nvSpPr>
        <p:spPr>
          <a:xfrm>
            <a:off x="484086" y="2891828"/>
            <a:ext cx="8264378" cy="626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300897" y="2985758"/>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6" name="Content Placeholder 2"/>
          <p:cNvSpPr txBox="1">
            <a:spLocks/>
          </p:cNvSpPr>
          <p:nvPr/>
        </p:nvSpPr>
        <p:spPr bwMode="auto">
          <a:xfrm>
            <a:off x="620662" y="2938974"/>
            <a:ext cx="8004474" cy="5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b="0" kern="0" dirty="0">
                <a:solidFill>
                  <a:schemeClr val="tx1"/>
                </a:solidFill>
                <a:latin typeface="Arial" panose="020B0604020202020204" pitchFamily="34" charset="0"/>
                <a:cs typeface="Arial" panose="020B0604020202020204" pitchFamily="34" charset="0"/>
              </a:rPr>
              <a:t>facilitate the cross-border pooling and sharing of agricultural data between farmers and throughout the value chain by promoting relevant platforms and </a:t>
            </a:r>
            <a:r>
              <a:rPr lang="en-US" sz="1400" b="0" kern="0" dirty="0" smtClean="0">
                <a:solidFill>
                  <a:schemeClr val="tx1"/>
                </a:solidFill>
                <a:latin typeface="Arial" panose="020B0604020202020204" pitchFamily="34" charset="0"/>
                <a:cs typeface="Arial" panose="020B0604020202020204" pitchFamily="34" charset="0"/>
              </a:rPr>
              <a:t>databases</a:t>
            </a:r>
            <a:endParaRPr lang="ro-RO" sz="1400" b="0" kern="0" dirty="0">
              <a:latin typeface="Arial" panose="020B0604020202020204" pitchFamily="34" charset="0"/>
              <a:cs typeface="Arial" panose="020B0604020202020204" pitchFamily="34" charset="0"/>
            </a:endParaRPr>
          </a:p>
        </p:txBody>
      </p:sp>
      <p:sp>
        <p:nvSpPr>
          <p:cNvPr id="17" name="Content Placeholder 2"/>
          <p:cNvSpPr txBox="1">
            <a:spLocks/>
          </p:cNvSpPr>
          <p:nvPr/>
        </p:nvSpPr>
        <p:spPr bwMode="auto">
          <a:xfrm>
            <a:off x="395536" y="2354513"/>
            <a:ext cx="7743042" cy="4821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kern="0" dirty="0">
                <a:solidFill>
                  <a:schemeClr val="tx1"/>
                </a:solidFill>
                <a:latin typeface="Arial" panose="020B0604020202020204" pitchFamily="34" charset="0"/>
                <a:cs typeface="Arial" panose="020B0604020202020204" pitchFamily="34" charset="0"/>
              </a:rPr>
              <a:t>Facilitating the cross-border pooling and sharing of agricultural data between farmers and throughout the value chain</a:t>
            </a:r>
            <a:endParaRPr lang="ro-RO" sz="1400" kern="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13BF51-ACE1-2546-B48E-F668EEC50E25}"/>
              </a:ext>
            </a:extLst>
          </p:cNvPr>
          <p:cNvSpPr/>
          <p:nvPr/>
        </p:nvSpPr>
        <p:spPr>
          <a:xfrm>
            <a:off x="511867" y="4085966"/>
            <a:ext cx="8257443" cy="8675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328679" y="4179897"/>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9" name="Content Placeholder 2"/>
          <p:cNvSpPr txBox="1">
            <a:spLocks/>
          </p:cNvSpPr>
          <p:nvPr/>
        </p:nvSpPr>
        <p:spPr bwMode="auto">
          <a:xfrm>
            <a:off x="648443" y="4133112"/>
            <a:ext cx="7997539" cy="742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b="0" kern="0" dirty="0">
                <a:solidFill>
                  <a:schemeClr val="tx1"/>
                </a:solidFill>
                <a:latin typeface="Arial" panose="020B0604020202020204" pitchFamily="34" charset="0"/>
                <a:cs typeface="Arial" panose="020B0604020202020204" pitchFamily="34" charset="0"/>
              </a:rPr>
              <a:t>identify, in collaboration with the Commission, and open up high value datasets in categories such as geospatial, environmental/climate/Earth observation and </a:t>
            </a:r>
            <a:r>
              <a:rPr lang="en-US" sz="1400" b="0" kern="0" dirty="0" smtClean="0">
                <a:solidFill>
                  <a:schemeClr val="tx1"/>
                </a:solidFill>
                <a:latin typeface="Arial" panose="020B0604020202020204" pitchFamily="34" charset="0"/>
                <a:cs typeface="Arial" panose="020B0604020202020204" pitchFamily="34" charset="0"/>
              </a:rPr>
              <a:t>meteorological [...], </a:t>
            </a:r>
            <a:r>
              <a:rPr lang="en-US" sz="1400" b="0" kern="0" dirty="0">
                <a:solidFill>
                  <a:schemeClr val="tx1"/>
                </a:solidFill>
                <a:latin typeface="Arial" panose="020B0604020202020204" pitchFamily="34" charset="0"/>
                <a:cs typeface="Arial" panose="020B0604020202020204" pitchFamily="34" charset="0"/>
              </a:rPr>
              <a:t>in order to help develop common databases and to promote </a:t>
            </a:r>
            <a:r>
              <a:rPr lang="en-US" sz="1400" b="0" kern="0" dirty="0" smtClean="0">
                <a:solidFill>
                  <a:schemeClr val="tx1"/>
                </a:solidFill>
                <a:latin typeface="Arial" panose="020B0604020202020204" pitchFamily="34" charset="0"/>
                <a:cs typeface="Arial" panose="020B0604020202020204" pitchFamily="34" charset="0"/>
              </a:rPr>
              <a:t>AI-powered </a:t>
            </a:r>
            <a:r>
              <a:rPr lang="en-US" sz="1400" b="0" kern="0" dirty="0">
                <a:solidFill>
                  <a:schemeClr val="tx1"/>
                </a:solidFill>
                <a:latin typeface="Arial" panose="020B0604020202020204" pitchFamily="34" charset="0"/>
                <a:cs typeface="Arial" panose="020B0604020202020204" pitchFamily="34" charset="0"/>
              </a:rPr>
              <a:t>precision farming </a:t>
            </a:r>
            <a:r>
              <a:rPr lang="en-US" sz="1400" b="0" kern="0" dirty="0" smtClean="0">
                <a:solidFill>
                  <a:schemeClr val="tx1"/>
                </a:solidFill>
                <a:latin typeface="Arial" panose="020B0604020202020204" pitchFamily="34" charset="0"/>
                <a:cs typeface="Arial" panose="020B0604020202020204" pitchFamily="34" charset="0"/>
              </a:rPr>
              <a:t>solutions</a:t>
            </a:r>
            <a:endParaRPr lang="ro-RO" sz="1400" b="0" kern="0" dirty="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416383" y="3754128"/>
            <a:ext cx="7743042" cy="378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kern="0" dirty="0">
                <a:solidFill>
                  <a:schemeClr val="tx1"/>
                </a:solidFill>
                <a:latin typeface="Arial" panose="020B0604020202020204" pitchFamily="34" charset="0"/>
                <a:cs typeface="Arial" panose="020B0604020202020204" pitchFamily="34" charset="0"/>
              </a:rPr>
              <a:t>Identifying and opening up high value datasets for agriculture</a:t>
            </a:r>
            <a:endParaRPr lang="ro-RO" sz="1400" kern="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613BF51-ACE1-2546-B48E-F668EEC50E25}"/>
              </a:ext>
            </a:extLst>
          </p:cNvPr>
          <p:cNvSpPr/>
          <p:nvPr/>
        </p:nvSpPr>
        <p:spPr>
          <a:xfrm>
            <a:off x="491020" y="5539955"/>
            <a:ext cx="8257441" cy="9361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307832" y="5633886"/>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8" name="Content Placeholder 2"/>
          <p:cNvSpPr txBox="1">
            <a:spLocks/>
          </p:cNvSpPr>
          <p:nvPr/>
        </p:nvSpPr>
        <p:spPr bwMode="auto">
          <a:xfrm>
            <a:off x="627597" y="5587101"/>
            <a:ext cx="7997538" cy="7449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b="0" kern="0" dirty="0">
                <a:solidFill>
                  <a:schemeClr val="tx1"/>
                </a:solidFill>
                <a:latin typeface="Arial" panose="020B0604020202020204" pitchFamily="34" charset="0"/>
                <a:cs typeface="Arial" panose="020B0604020202020204" pitchFamily="34" charset="0"/>
              </a:rPr>
              <a:t>make full use of European space </a:t>
            </a:r>
            <a:r>
              <a:rPr lang="en-US" sz="1400" b="0" kern="0" dirty="0" err="1">
                <a:solidFill>
                  <a:schemeClr val="tx1"/>
                </a:solidFill>
                <a:latin typeface="Arial" panose="020B0604020202020204" pitchFamily="34" charset="0"/>
                <a:cs typeface="Arial" panose="020B0604020202020204" pitchFamily="34" charset="0"/>
              </a:rPr>
              <a:t>programmes</a:t>
            </a:r>
            <a:r>
              <a:rPr lang="en-US" sz="1400" b="0" kern="0" dirty="0">
                <a:solidFill>
                  <a:schemeClr val="tx1"/>
                </a:solidFill>
                <a:latin typeface="Arial" panose="020B0604020202020204" pitchFamily="34" charset="0"/>
                <a:cs typeface="Arial" panose="020B0604020202020204" pitchFamily="34" charset="0"/>
              </a:rPr>
              <a:t> (EGNOS and Galileo) and the Earth observation </a:t>
            </a:r>
            <a:r>
              <a:rPr lang="en-US" sz="1400" b="0" kern="0" dirty="0" err="1">
                <a:solidFill>
                  <a:schemeClr val="tx1"/>
                </a:solidFill>
                <a:latin typeface="Arial" panose="020B0604020202020204" pitchFamily="34" charset="0"/>
                <a:cs typeface="Arial" panose="020B0604020202020204" pitchFamily="34" charset="0"/>
              </a:rPr>
              <a:t>programme</a:t>
            </a:r>
            <a:r>
              <a:rPr lang="en-US" sz="1400" b="0" kern="0" dirty="0">
                <a:solidFill>
                  <a:schemeClr val="tx1"/>
                </a:solidFill>
                <a:latin typeface="Arial" panose="020B0604020202020204" pitchFamily="34" charset="0"/>
                <a:cs typeface="Arial" panose="020B0604020202020204" pitchFamily="34" charset="0"/>
              </a:rPr>
              <a:t> (Copernicus) for the accurate and efficient operation of unmanned aerial vehicles and autonomous agricultural machinery, and for data-driven decisions relating to agricultural operations</a:t>
            </a:r>
            <a:endParaRPr lang="ro-RO" sz="1400" b="0" kern="0" dirty="0">
              <a:latin typeface="Arial" panose="020B0604020202020204" pitchFamily="34" charset="0"/>
              <a:cs typeface="Arial" panose="020B0604020202020204" pitchFamily="34" charset="0"/>
            </a:endParaRPr>
          </a:p>
        </p:txBody>
      </p:sp>
      <p:sp>
        <p:nvSpPr>
          <p:cNvPr id="19" name="Content Placeholder 2"/>
          <p:cNvSpPr txBox="1">
            <a:spLocks/>
          </p:cNvSpPr>
          <p:nvPr/>
        </p:nvSpPr>
        <p:spPr bwMode="auto">
          <a:xfrm>
            <a:off x="395536" y="5184544"/>
            <a:ext cx="8352927" cy="3789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kern="0" dirty="0">
                <a:solidFill>
                  <a:schemeClr val="tx1"/>
                </a:solidFill>
                <a:latin typeface="Arial" panose="020B0604020202020204" pitchFamily="34" charset="0"/>
                <a:cs typeface="Arial" panose="020B0604020202020204" pitchFamily="34" charset="0"/>
              </a:rPr>
              <a:t>Using the European space </a:t>
            </a:r>
            <a:r>
              <a:rPr lang="en-US" sz="1400" kern="0" dirty="0" err="1">
                <a:solidFill>
                  <a:schemeClr val="tx1"/>
                </a:solidFill>
                <a:latin typeface="Arial" panose="020B0604020202020204" pitchFamily="34" charset="0"/>
                <a:cs typeface="Arial" panose="020B0604020202020204" pitchFamily="34" charset="0"/>
              </a:rPr>
              <a:t>programmes</a:t>
            </a:r>
            <a:r>
              <a:rPr lang="en-US" sz="1400" kern="0" dirty="0">
                <a:solidFill>
                  <a:schemeClr val="tx1"/>
                </a:solidFill>
                <a:latin typeface="Arial" panose="020B0604020202020204" pitchFamily="34" charset="0"/>
                <a:cs typeface="Arial" panose="020B0604020202020204" pitchFamily="34" charset="0"/>
              </a:rPr>
              <a:t> and the Earth observation </a:t>
            </a:r>
            <a:r>
              <a:rPr lang="en-US" sz="1400" kern="0" dirty="0" err="1">
                <a:solidFill>
                  <a:schemeClr val="tx1"/>
                </a:solidFill>
                <a:latin typeface="Arial" panose="020B0604020202020204" pitchFamily="34" charset="0"/>
                <a:cs typeface="Arial" panose="020B0604020202020204" pitchFamily="34" charset="0"/>
              </a:rPr>
              <a:t>programme</a:t>
            </a:r>
            <a:r>
              <a:rPr lang="en-US" sz="1400" kern="0" dirty="0">
                <a:solidFill>
                  <a:schemeClr val="tx1"/>
                </a:solidFill>
                <a:latin typeface="Arial" panose="020B0604020202020204" pitchFamily="34" charset="0"/>
                <a:cs typeface="Arial" panose="020B0604020202020204" pitchFamily="34" charset="0"/>
              </a:rPr>
              <a:t> for agriculture</a:t>
            </a:r>
            <a:endParaRPr lang="ro-RO" sz="14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362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3092383"/>
            <a:ext cx="9144000" cy="1872208"/>
          </a:xfrm>
        </p:spPr>
        <p:txBody>
          <a:bodyPr/>
          <a:lstStyle/>
          <a:p>
            <a:pPr algn="ctr"/>
            <a:r>
              <a:rPr lang="en-US" dirty="0" smtClean="0"/>
              <a:t>World </a:t>
            </a:r>
            <a:r>
              <a:rPr lang="en-US" dirty="0"/>
              <a:t>class reference sites for experimentation and testing in real setting focusing on the applications of AI</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23" y="-27384"/>
            <a:ext cx="1078424" cy="1059581"/>
          </a:xfrm>
          <a:prstGeom prst="rect">
            <a:avLst/>
          </a:prstGeom>
        </p:spPr>
      </p:pic>
      <p:sp>
        <p:nvSpPr>
          <p:cNvPr id="5" name="Subtitle 4"/>
          <p:cNvSpPr txBox="1">
            <a:spLocks/>
          </p:cNvSpPr>
          <p:nvPr/>
        </p:nvSpPr>
        <p:spPr bwMode="auto">
          <a:xfrm>
            <a:off x="809380" y="5373216"/>
            <a:ext cx="8362040" cy="172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228600" indent="-228600" algn="l" rtl="0" eaLnBrk="1" fontAlgn="base" hangingPunct="1">
              <a:spcBef>
                <a:spcPct val="20000"/>
              </a:spcBef>
              <a:spcAft>
                <a:spcPct val="0"/>
              </a:spcAft>
              <a:defRPr sz="3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r">
              <a:lnSpc>
                <a:spcPct val="80000"/>
              </a:lnSpc>
              <a:buClr>
                <a:srgbClr val="0F5494"/>
              </a:buClr>
            </a:pPr>
            <a:r>
              <a:rPr lang="en-GB" sz="1800" b="0" kern="0" dirty="0" smtClean="0">
                <a:solidFill>
                  <a:srgbClr val="FFFFFF"/>
                </a:solidFill>
              </a:rPr>
              <a:t>Magdalena </a:t>
            </a:r>
            <a:r>
              <a:rPr lang="en-GB" sz="1800" b="0" kern="0" dirty="0" err="1" smtClean="0">
                <a:solidFill>
                  <a:srgbClr val="FFFFFF"/>
                </a:solidFill>
              </a:rPr>
              <a:t>Szwochertowska</a:t>
            </a:r>
            <a:endParaRPr lang="en-GB" sz="1800" b="0" kern="0" dirty="0" smtClean="0">
              <a:solidFill>
                <a:srgbClr val="FFFFFF"/>
              </a:solidFill>
            </a:endParaRPr>
          </a:p>
          <a:p>
            <a:pPr algn="r">
              <a:lnSpc>
                <a:spcPct val="80000"/>
              </a:lnSpc>
              <a:buClr>
                <a:srgbClr val="0F5494"/>
              </a:buClr>
            </a:pPr>
            <a:r>
              <a:rPr lang="en-GB" sz="1800" b="0" kern="0" dirty="0" smtClean="0">
                <a:solidFill>
                  <a:srgbClr val="FFFFFF"/>
                </a:solidFill>
              </a:rPr>
              <a:t>Policy &amp; Programme Officer</a:t>
            </a:r>
          </a:p>
          <a:p>
            <a:pPr algn="r">
              <a:lnSpc>
                <a:spcPct val="80000"/>
              </a:lnSpc>
              <a:buClr>
                <a:srgbClr val="0F5494"/>
              </a:buClr>
            </a:pPr>
            <a:r>
              <a:rPr lang="en-GB" sz="1800" kern="0" dirty="0" smtClean="0">
                <a:solidFill>
                  <a:srgbClr val="FFFFFF"/>
                </a:solidFill>
              </a:rPr>
              <a:t>Robotics &amp; Artificial Intelligence</a:t>
            </a:r>
          </a:p>
          <a:p>
            <a:pPr algn="r">
              <a:lnSpc>
                <a:spcPct val="80000"/>
              </a:lnSpc>
              <a:buClr>
                <a:srgbClr val="0F5494"/>
              </a:buClr>
            </a:pPr>
            <a:r>
              <a:rPr lang="en-GB" sz="1800" kern="0" dirty="0" smtClean="0">
                <a:solidFill>
                  <a:srgbClr val="FFFFFF"/>
                </a:solidFill>
              </a:rPr>
              <a:t>DG CNECT - EC</a:t>
            </a:r>
            <a:endParaRPr lang="fr-FR" sz="1800" kern="0" dirty="0"/>
          </a:p>
        </p:txBody>
      </p:sp>
    </p:spTree>
    <p:extLst>
      <p:ext uri="{BB962C8B-B14F-4D97-AF65-F5344CB8AC3E}">
        <p14:creationId xmlns:p14="http://schemas.microsoft.com/office/powerpoint/2010/main" val="3945848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268760"/>
            <a:ext cx="8229600" cy="936625"/>
          </a:xfrm>
        </p:spPr>
        <p:txBody>
          <a:bodyPr/>
          <a:lstStyle/>
          <a:p>
            <a:r>
              <a:rPr lang="fr-BE" dirty="0" err="1" smtClean="0"/>
              <a:t>Definition</a:t>
            </a:r>
            <a:r>
              <a:rPr lang="fr-BE" dirty="0" smtClean="0"/>
              <a:t> (</a:t>
            </a:r>
            <a:r>
              <a:rPr lang="fr-BE" dirty="0" err="1" smtClean="0"/>
              <a:t>Coordinated</a:t>
            </a:r>
            <a:r>
              <a:rPr lang="fr-BE" dirty="0" smtClean="0"/>
              <a:t> Plan)</a:t>
            </a:r>
            <a:endParaRPr lang="fr-BE" dirty="0"/>
          </a:p>
        </p:txBody>
      </p:sp>
      <p:sp>
        <p:nvSpPr>
          <p:cNvPr id="3" name="Content Placeholder 2"/>
          <p:cNvSpPr>
            <a:spLocks noGrp="1"/>
          </p:cNvSpPr>
          <p:nvPr>
            <p:ph idx="1"/>
          </p:nvPr>
        </p:nvSpPr>
        <p:spPr>
          <a:xfrm>
            <a:off x="457200" y="2277393"/>
            <a:ext cx="8229600" cy="3633788"/>
          </a:xfrm>
        </p:spPr>
        <p:txBody>
          <a:bodyPr/>
          <a:lstStyle/>
          <a:p>
            <a:pPr>
              <a:lnSpc>
                <a:spcPct val="150000"/>
              </a:lnSpc>
            </a:pPr>
            <a:r>
              <a:rPr lang="en-US" i="1" dirty="0"/>
              <a:t>A Reference Testing and Experimentation Facility is a technology infrastructure that has specific expertise and experience of </a:t>
            </a:r>
            <a:r>
              <a:rPr lang="en-US" b="1" i="1" dirty="0"/>
              <a:t>testing mature technology in a given sector</a:t>
            </a:r>
            <a:r>
              <a:rPr lang="en-US" i="1" dirty="0"/>
              <a:t>, under</a:t>
            </a:r>
            <a:r>
              <a:rPr lang="en-US" b="1" i="1" dirty="0"/>
              <a:t> real or close to real conditions</a:t>
            </a:r>
            <a:r>
              <a:rPr lang="en-US" i="1" dirty="0"/>
              <a:t> </a:t>
            </a:r>
            <a:r>
              <a:rPr lang="en-US" i="1" dirty="0" smtClean="0"/>
              <a:t>(e.g. smart </a:t>
            </a:r>
            <a:r>
              <a:rPr lang="en-US" i="1" dirty="0"/>
              <a:t>hospital, </a:t>
            </a:r>
            <a:r>
              <a:rPr lang="en-US" i="1" dirty="0" smtClean="0"/>
              <a:t>smart </a:t>
            </a:r>
            <a:r>
              <a:rPr lang="en-US" i="1" dirty="0"/>
              <a:t>city, experimental farm, corridor for connected and automated driving, etc.). </a:t>
            </a:r>
            <a:endParaRPr lang="en-US" i="1" dirty="0" smtClean="0"/>
          </a:p>
          <a:p>
            <a:pPr>
              <a:lnSpc>
                <a:spcPct val="150000"/>
              </a:lnSpc>
            </a:pPr>
            <a:endParaRPr lang="fr-BE" dirty="0"/>
          </a:p>
        </p:txBody>
      </p:sp>
    </p:spTree>
    <p:extLst>
      <p:ext uri="{BB962C8B-B14F-4D97-AF65-F5344CB8AC3E}">
        <p14:creationId xmlns:p14="http://schemas.microsoft.com/office/powerpoint/2010/main" val="1865358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560744" y="644734"/>
            <a:ext cx="7331736" cy="2942495"/>
          </a:xfrm>
          <a:prstGeom prst="roundRect">
            <a:avLst/>
          </a:prstGeom>
          <a:solidFill>
            <a:srgbClr val="0099CC"/>
          </a:solidFill>
          <a:ln w="57150">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2" name="Rounded Rectangle 11"/>
          <p:cNvSpPr/>
          <p:nvPr/>
        </p:nvSpPr>
        <p:spPr>
          <a:xfrm>
            <a:off x="2515108" y="689814"/>
            <a:ext cx="5915851" cy="650954"/>
          </a:xfrm>
          <a:prstGeom prst="roundRect">
            <a:avLst/>
          </a:prstGeom>
          <a:solidFill>
            <a:srgbClr val="FFCCFF"/>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10" name="Rounded Rectangle 9"/>
          <p:cNvSpPr/>
          <p:nvPr/>
        </p:nvSpPr>
        <p:spPr>
          <a:xfrm>
            <a:off x="1484251" y="3687110"/>
            <a:ext cx="7523622" cy="1451547"/>
          </a:xfrm>
          <a:prstGeom prst="roundRect">
            <a:avLst/>
          </a:prstGeom>
          <a:solidFill>
            <a:srgbClr val="00D200"/>
          </a:solidFill>
          <a:ln w="571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5" name="Rectangle 28"/>
          <p:cNvSpPr>
            <a:spLocks noChangeArrowheads="1"/>
          </p:cNvSpPr>
          <p:nvPr/>
        </p:nvSpPr>
        <p:spPr bwMode="auto">
          <a:xfrm>
            <a:off x="172639" y="644734"/>
            <a:ext cx="8604448" cy="41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BC400"/>
              </a:solidFill>
              <a:effectLst/>
              <a:uLnTx/>
              <a:uFillTx/>
              <a:latin typeface="Arial"/>
              <a:ea typeface="+mn-ea"/>
              <a:cs typeface="+mn-cs"/>
            </a:endParaRPr>
          </a:p>
        </p:txBody>
      </p:sp>
      <p:sp>
        <p:nvSpPr>
          <p:cNvPr id="16" name="Rectangle 30"/>
          <p:cNvSpPr>
            <a:spLocks noChangeArrowheads="1"/>
          </p:cNvSpPr>
          <p:nvPr/>
        </p:nvSpPr>
        <p:spPr bwMode="auto">
          <a:xfrm>
            <a:off x="172639" y="1059406"/>
            <a:ext cx="86044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800" b="0" i="0" u="none" strike="noStrike" kern="1200" cap="none" spc="0" normalizeH="0" baseline="0" noProof="0" smtClean="0">
              <a:ln>
                <a:noFill/>
              </a:ln>
              <a:solidFill>
                <a:srgbClr val="FBC4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altLang="fr-FR" sz="1800" b="0" i="0" u="none" strike="noStrike" kern="1200" cap="none" spc="0" normalizeH="0" baseline="0" noProof="0" smtClean="0">
                <a:ln>
                  <a:noFill/>
                </a:ln>
                <a:solidFill>
                  <a:srgbClr val="FBC400"/>
                </a:solidFill>
                <a:effectLst/>
                <a:uLnTx/>
                <a:uFillTx/>
                <a:latin typeface="Arial" panose="020B0604020202020204" pitchFamily="34" charset="0"/>
                <a:ea typeface="+mn-ea"/>
                <a:cs typeface="+mn-cs"/>
              </a:rPr>
              <a:t/>
            </a:r>
            <a:br>
              <a:rPr kumimoji="0" lang="fr-BE" altLang="fr-FR" sz="1800" b="0" i="0" u="none" strike="noStrike" kern="1200" cap="none" spc="0" normalizeH="0" baseline="0" noProof="0" smtClean="0">
                <a:ln>
                  <a:noFill/>
                </a:ln>
                <a:solidFill>
                  <a:srgbClr val="FBC400"/>
                </a:solidFill>
                <a:effectLst/>
                <a:uLnTx/>
                <a:uFillTx/>
                <a:latin typeface="Arial" panose="020B0604020202020204" pitchFamily="34" charset="0"/>
                <a:ea typeface="+mn-ea"/>
                <a:cs typeface="+mn-cs"/>
              </a:rPr>
            </a:br>
            <a:endParaRPr kumimoji="0" lang="fr-BE" altLang="fr-FR" sz="1800" b="0" i="0" u="none" strike="noStrike" kern="1200" cap="none" spc="0" normalizeH="0" baseline="0" noProof="0" smtClean="0">
              <a:ln>
                <a:noFill/>
              </a:ln>
              <a:solidFill>
                <a:srgbClr val="FBC4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1800" b="0" i="0" u="none" strike="noStrike" kern="1200" cap="none" spc="0" normalizeH="0" baseline="0" noProof="0" smtClean="0">
              <a:ln>
                <a:noFill/>
              </a:ln>
              <a:solidFill>
                <a:srgbClr val="FBC400"/>
              </a:solidFill>
              <a:effectLst/>
              <a:uLnTx/>
              <a:uFillTx/>
              <a:latin typeface="Arial" panose="020B0604020202020204" pitchFamily="34" charset="0"/>
              <a:ea typeface="+mn-ea"/>
              <a:cs typeface="+mn-cs"/>
            </a:endParaRPr>
          </a:p>
        </p:txBody>
      </p:sp>
      <p:sp>
        <p:nvSpPr>
          <p:cNvPr id="17" name="Rectangle 31"/>
          <p:cNvSpPr>
            <a:spLocks noChangeArrowheads="1"/>
          </p:cNvSpPr>
          <p:nvPr/>
        </p:nvSpPr>
        <p:spPr bwMode="auto">
          <a:xfrm>
            <a:off x="172639" y="1059406"/>
            <a:ext cx="86044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BC400"/>
              </a:solidFill>
              <a:effectLst/>
              <a:uLnTx/>
              <a:uFillTx/>
              <a:latin typeface="Arial"/>
              <a:ea typeface="+mn-ea"/>
              <a:cs typeface="+mn-cs"/>
            </a:endParaRPr>
          </a:p>
        </p:txBody>
      </p:sp>
      <p:sp>
        <p:nvSpPr>
          <p:cNvPr id="18" name="Rectangle 32"/>
          <p:cNvSpPr>
            <a:spLocks noChangeArrowheads="1"/>
          </p:cNvSpPr>
          <p:nvPr/>
        </p:nvSpPr>
        <p:spPr bwMode="auto">
          <a:xfrm>
            <a:off x="504056" y="4746956"/>
            <a:ext cx="86044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1800" b="0" i="0" u="none" strike="noStrike" kern="1200" cap="none" spc="0" normalizeH="0" baseline="0" noProof="0" smtClean="0">
              <a:ln>
                <a:noFill/>
              </a:ln>
              <a:solidFill>
                <a:srgbClr val="FBC4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BE" altLang="fr-FR" sz="1800" b="0" i="0" u="none" strike="noStrike" kern="1200" cap="none" spc="0" normalizeH="0" baseline="0" noProof="0" smtClean="0">
              <a:ln>
                <a:noFill/>
              </a:ln>
              <a:solidFill>
                <a:srgbClr val="FBC400"/>
              </a:solidFill>
              <a:effectLst/>
              <a:uLnTx/>
              <a:uFillTx/>
              <a:latin typeface="Arial" panose="020B0604020202020204" pitchFamily="34" charset="0"/>
              <a:ea typeface="+mn-ea"/>
              <a:cs typeface="+mn-cs"/>
            </a:endParaRPr>
          </a:p>
        </p:txBody>
      </p:sp>
      <p:grpSp>
        <p:nvGrpSpPr>
          <p:cNvPr id="19" name="Group 18"/>
          <p:cNvGrpSpPr/>
          <p:nvPr/>
        </p:nvGrpSpPr>
        <p:grpSpPr>
          <a:xfrm>
            <a:off x="1514210" y="5592820"/>
            <a:ext cx="7441568" cy="1036518"/>
            <a:chOff x="1133434" y="5530532"/>
            <a:chExt cx="7908200" cy="1142821"/>
          </a:xfrm>
        </p:grpSpPr>
        <p:sp>
          <p:nvSpPr>
            <p:cNvPr id="79" name="Oval 78"/>
            <p:cNvSpPr/>
            <p:nvPr/>
          </p:nvSpPr>
          <p:spPr>
            <a:xfrm>
              <a:off x="1781334" y="5711104"/>
              <a:ext cx="6572929" cy="884853"/>
            </a:xfrm>
            <a:prstGeom prst="ellipse">
              <a:avLst/>
            </a:prstGeom>
            <a:no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dirty="0">
                <a:ln>
                  <a:noFill/>
                </a:ln>
                <a:solidFill>
                  <a:srgbClr val="008000"/>
                </a:solidFill>
                <a:effectLst/>
                <a:uLnTx/>
                <a:uFillTx/>
                <a:latin typeface="Verdana"/>
                <a:ea typeface="+mn-ea"/>
                <a:cs typeface="+mn-cs"/>
              </a:endParaRPr>
            </a:p>
          </p:txBody>
        </p:sp>
        <p:sp>
          <p:nvSpPr>
            <p:cNvPr id="80" name="Freeform 79"/>
            <p:cNvSpPr/>
            <p:nvPr/>
          </p:nvSpPr>
          <p:spPr>
            <a:xfrm rot="599151">
              <a:off x="5171314" y="5540090"/>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1" name="Freeform 80"/>
            <p:cNvSpPr/>
            <p:nvPr/>
          </p:nvSpPr>
          <p:spPr>
            <a:xfrm rot="599151">
              <a:off x="6514011" y="5554503"/>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2" name="Freeform 81"/>
            <p:cNvSpPr/>
            <p:nvPr/>
          </p:nvSpPr>
          <p:spPr>
            <a:xfrm rot="599151">
              <a:off x="7725008" y="6003211"/>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3" name="Freeform 82"/>
            <p:cNvSpPr/>
            <p:nvPr/>
          </p:nvSpPr>
          <p:spPr>
            <a:xfrm rot="599151">
              <a:off x="6478367" y="6340798"/>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4" name="Freeform 83"/>
            <p:cNvSpPr/>
            <p:nvPr/>
          </p:nvSpPr>
          <p:spPr>
            <a:xfrm rot="599151">
              <a:off x="4769611" y="6384750"/>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5" name="Freeform 84"/>
            <p:cNvSpPr/>
            <p:nvPr/>
          </p:nvSpPr>
          <p:spPr>
            <a:xfrm rot="599151">
              <a:off x="3104699" y="6375003"/>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6" name="Freeform 85"/>
            <p:cNvSpPr/>
            <p:nvPr/>
          </p:nvSpPr>
          <p:spPr>
            <a:xfrm rot="599151">
              <a:off x="1598880" y="6204522"/>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7" name="Freeform 86"/>
            <p:cNvSpPr/>
            <p:nvPr/>
          </p:nvSpPr>
          <p:spPr>
            <a:xfrm rot="599151">
              <a:off x="1133434" y="5804648"/>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8" name="Freeform 87"/>
            <p:cNvSpPr/>
            <p:nvPr/>
          </p:nvSpPr>
          <p:spPr>
            <a:xfrm rot="599151">
              <a:off x="2197736" y="5569662"/>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dirty="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sp>
          <p:nvSpPr>
            <p:cNvPr id="89" name="Freeform 88"/>
            <p:cNvSpPr/>
            <p:nvPr/>
          </p:nvSpPr>
          <p:spPr>
            <a:xfrm rot="599151">
              <a:off x="3595522" y="5530532"/>
              <a:ext cx="1316626" cy="288603"/>
            </a:xfrm>
            <a:custGeom>
              <a:avLst/>
              <a:gdLst>
                <a:gd name="connsiteX0" fmla="*/ 0 w 673756"/>
                <a:gd name="connsiteY0" fmla="*/ 336878 h 673756"/>
                <a:gd name="connsiteX1" fmla="*/ 336878 w 673756"/>
                <a:gd name="connsiteY1" fmla="*/ 0 h 673756"/>
                <a:gd name="connsiteX2" fmla="*/ 673756 w 673756"/>
                <a:gd name="connsiteY2" fmla="*/ 336878 h 673756"/>
                <a:gd name="connsiteX3" fmla="*/ 336878 w 673756"/>
                <a:gd name="connsiteY3" fmla="*/ 673756 h 673756"/>
                <a:gd name="connsiteX4" fmla="*/ 0 w 673756"/>
                <a:gd name="connsiteY4" fmla="*/ 336878 h 673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756" h="673756">
                  <a:moveTo>
                    <a:pt x="0" y="336878"/>
                  </a:moveTo>
                  <a:cubicBezTo>
                    <a:pt x="0" y="150825"/>
                    <a:pt x="150825" y="0"/>
                    <a:pt x="336878" y="0"/>
                  </a:cubicBezTo>
                  <a:cubicBezTo>
                    <a:pt x="522931" y="0"/>
                    <a:pt x="673756" y="150825"/>
                    <a:pt x="673756" y="336878"/>
                  </a:cubicBezTo>
                  <a:cubicBezTo>
                    <a:pt x="673756" y="522931"/>
                    <a:pt x="522931" y="673756"/>
                    <a:pt x="336878" y="673756"/>
                  </a:cubicBezTo>
                  <a:cubicBezTo>
                    <a:pt x="150825" y="673756"/>
                    <a:pt x="0" y="522931"/>
                    <a:pt x="0" y="336878"/>
                  </a:cubicBezTo>
                  <a:close/>
                </a:path>
              </a:pathLst>
            </a:custGeom>
            <a:solidFill>
              <a:srgbClr val="FFFF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13909" tIns="113909" rIns="113909" bIns="113909" numCol="1" spcCol="1270" anchor="ctr" anchorCtr="0">
              <a:noAutofit/>
              <a:sp3d extrusionH="28000" prstMaterial="matte"/>
            </a:bodyPr>
            <a:lstStyle/>
            <a:p>
              <a:pPr marL="0" marR="0" lvl="0" indent="0" algn="ctr" defTabSz="533400" rtl="0" eaLnBrk="1" fontAlgn="base" latinLnBrk="0" hangingPunct="1">
                <a:lnSpc>
                  <a:spcPct val="90000"/>
                </a:lnSpc>
                <a:spcBef>
                  <a:spcPct val="0"/>
                </a:spcBef>
                <a:spcAft>
                  <a:spcPct val="35000"/>
                </a:spcAft>
                <a:buClrTx/>
                <a:buSzTx/>
                <a:buFontTx/>
                <a:buNone/>
                <a:tabLst/>
                <a:defRPr/>
              </a:pPr>
              <a:r>
                <a:rPr kumimoji="0" lang="fr-BE" sz="1200" b="1" i="0" u="none" strike="noStrike" kern="1200" cap="none" spc="0" normalizeH="0" baseline="0" noProof="0" smtClean="0">
                  <a:ln>
                    <a:noFill/>
                  </a:ln>
                  <a:solidFill>
                    <a:srgbClr val="0F5494"/>
                  </a:solidFill>
                  <a:effectLst/>
                  <a:uLnTx/>
                  <a:uFillTx/>
                  <a:latin typeface="Verdana"/>
                  <a:ea typeface="+mn-ea"/>
                  <a:cs typeface="+mn-cs"/>
                </a:rPr>
                <a:t>DIH</a:t>
              </a:r>
              <a:endParaRPr kumimoji="0" lang="fr-FR" sz="1200" b="1" i="0" u="none" strike="noStrike" kern="1200" cap="none" spc="0" normalizeH="0" baseline="0" noProof="0" dirty="0">
                <a:ln>
                  <a:noFill/>
                </a:ln>
                <a:solidFill>
                  <a:srgbClr val="0F5494"/>
                </a:solidFill>
                <a:effectLst/>
                <a:uLnTx/>
                <a:uFillTx/>
                <a:latin typeface="Verdana"/>
                <a:ea typeface="+mn-ea"/>
                <a:cs typeface="+mn-cs"/>
              </a:endParaRPr>
            </a:p>
          </p:txBody>
        </p:sp>
      </p:grpSp>
      <p:grpSp>
        <p:nvGrpSpPr>
          <p:cNvPr id="23" name="Group 22"/>
          <p:cNvGrpSpPr/>
          <p:nvPr/>
        </p:nvGrpSpPr>
        <p:grpSpPr>
          <a:xfrm>
            <a:off x="2543769" y="666198"/>
            <a:ext cx="5887190" cy="486005"/>
            <a:chOff x="2086326" y="-28044"/>
            <a:chExt cx="6256353" cy="535848"/>
          </a:xfrm>
        </p:grpSpPr>
        <p:sp>
          <p:nvSpPr>
            <p:cNvPr id="75" name="Freeform 74"/>
            <p:cNvSpPr/>
            <p:nvPr/>
          </p:nvSpPr>
          <p:spPr>
            <a:xfrm>
              <a:off x="3763012" y="23665"/>
              <a:ext cx="1494740" cy="45896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FF0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PSI</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76" name="Freeform 75"/>
            <p:cNvSpPr/>
            <p:nvPr/>
          </p:nvSpPr>
          <p:spPr>
            <a:xfrm>
              <a:off x="6847939" y="-28044"/>
              <a:ext cx="1494740" cy="45896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FF0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HEALTTH DATA</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77" name="Freeform 76"/>
            <p:cNvSpPr/>
            <p:nvPr/>
          </p:nvSpPr>
          <p:spPr>
            <a:xfrm>
              <a:off x="2086326" y="48837"/>
              <a:ext cx="1494740" cy="45896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FF0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INDUST DATA</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78" name="Freeform 77"/>
            <p:cNvSpPr/>
            <p:nvPr/>
          </p:nvSpPr>
          <p:spPr>
            <a:xfrm>
              <a:off x="5333224" y="-2006"/>
              <a:ext cx="1494740" cy="45896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FF00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PERSO DATA</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grpSp>
      <p:grpSp>
        <p:nvGrpSpPr>
          <p:cNvPr id="24" name="Group 23"/>
          <p:cNvGrpSpPr/>
          <p:nvPr/>
        </p:nvGrpSpPr>
        <p:grpSpPr>
          <a:xfrm>
            <a:off x="1457228" y="3599639"/>
            <a:ext cx="2566000" cy="1329867"/>
            <a:chOff x="1012942" y="3516566"/>
            <a:chExt cx="2726904" cy="1466255"/>
          </a:xfrm>
        </p:grpSpPr>
        <p:sp>
          <p:nvSpPr>
            <p:cNvPr id="69" name="Freeform 68"/>
            <p:cNvSpPr/>
            <p:nvPr/>
          </p:nvSpPr>
          <p:spPr>
            <a:xfrm>
              <a:off x="1834936" y="3516566"/>
              <a:ext cx="1299577" cy="700971"/>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566" tIns="181566" rIns="181566" bIns="181566" numCol="1" spcCol="1270" anchor="ctr" anchorCtr="0">
              <a:noAutofit/>
              <a:sp3d extrusionH="28000" prstMaterial="matte"/>
            </a:body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SMART CITY (city2)</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70" name="Freeform 69"/>
            <p:cNvSpPr/>
            <p:nvPr/>
          </p:nvSpPr>
          <p:spPr>
            <a:xfrm>
              <a:off x="2440269" y="4116842"/>
              <a:ext cx="1299577" cy="700971"/>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566" tIns="181566" rIns="181566" bIns="181566" numCol="1" spcCol="1270" anchor="ctr" anchorCtr="0">
              <a:noAutofit/>
              <a:sp3d extrusionH="28000" prstMaterial="matte"/>
            </a:body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SMART CITY (city3)</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71" name="Freeform 70"/>
            <p:cNvSpPr/>
            <p:nvPr/>
          </p:nvSpPr>
          <p:spPr>
            <a:xfrm>
              <a:off x="1012942" y="4269164"/>
              <a:ext cx="1299577" cy="700971"/>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566" tIns="181566" rIns="181566" bIns="181566" numCol="1" spcCol="1270" anchor="ctr" anchorCtr="0">
              <a:noAutofit/>
              <a:sp3d extrusionH="28000" prstMaterial="matte"/>
            </a:bodyPr>
            <a:lstStyle/>
            <a:p>
              <a:pPr marL="0" marR="0" lvl="0" indent="0" algn="ctr" defTabSz="7112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SMART CITY (city1)</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72" name="Left-Right Arrow 71"/>
            <p:cNvSpPr/>
            <p:nvPr/>
          </p:nvSpPr>
          <p:spPr>
            <a:xfrm rot="19121532">
              <a:off x="1676568" y="4190186"/>
              <a:ext cx="204992" cy="157069"/>
            </a:xfrm>
            <a:prstGeom prst="leftRightArrow">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73" name="Left-Right Arrow 72"/>
            <p:cNvSpPr/>
            <p:nvPr/>
          </p:nvSpPr>
          <p:spPr>
            <a:xfrm rot="21121075">
              <a:off x="2232455" y="4825752"/>
              <a:ext cx="299410" cy="157069"/>
            </a:xfrm>
            <a:prstGeom prst="leftRightArrow">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74" name="Left-Right Arrow 73"/>
            <p:cNvSpPr/>
            <p:nvPr/>
          </p:nvSpPr>
          <p:spPr>
            <a:xfrm rot="1972689">
              <a:off x="3055685" y="4029224"/>
              <a:ext cx="300869" cy="157069"/>
            </a:xfrm>
            <a:prstGeom prst="leftRightArrow">
              <a:avLst>
                <a:gd name="adj1" fmla="val 50000"/>
                <a:gd name="adj2" fmla="val 65255"/>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25" name="Group 24"/>
          <p:cNvGrpSpPr/>
          <p:nvPr/>
        </p:nvGrpSpPr>
        <p:grpSpPr>
          <a:xfrm>
            <a:off x="3950250" y="3779876"/>
            <a:ext cx="2252057" cy="1225271"/>
            <a:chOff x="3662292" y="3715288"/>
            <a:chExt cx="2393275" cy="1350932"/>
          </a:xfrm>
        </p:grpSpPr>
        <p:sp>
          <p:nvSpPr>
            <p:cNvPr id="63" name="Freeform 62"/>
            <p:cNvSpPr/>
            <p:nvPr/>
          </p:nvSpPr>
          <p:spPr>
            <a:xfrm>
              <a:off x="4370233" y="3715288"/>
              <a:ext cx="1119630" cy="577892"/>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7756" tIns="177756" rIns="177756" bIns="177756" numCol="1" spcCol="1270" anchor="ctr" anchorCtr="0">
              <a:noAutofit/>
              <a:sp3d extrusionH="28000" prstMaterial="matte"/>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fr-BE" sz="900" b="1" i="0" u="none" strike="noStrike" kern="1200" cap="none" spc="0" normalizeH="0" baseline="0" noProof="0" dirty="0" smtClean="0">
                  <a:ln>
                    <a:noFill/>
                  </a:ln>
                  <a:solidFill>
                    <a:srgbClr val="FFFFFF"/>
                  </a:solidFill>
                  <a:effectLst/>
                  <a:uLnTx/>
                  <a:uFillTx/>
                  <a:latin typeface="Verdana"/>
                  <a:ea typeface="+mn-ea"/>
                  <a:cs typeface="+mn-cs"/>
                </a:rPr>
                <a:t>AGRI (country2)</a:t>
              </a:r>
              <a:endParaRPr kumimoji="0" lang="fr-FR" sz="900" b="1" i="0" u="none" strike="noStrike" kern="1200" cap="none" spc="0" normalizeH="0" baseline="0" noProof="0" dirty="0">
                <a:ln>
                  <a:noFill/>
                </a:ln>
                <a:solidFill>
                  <a:srgbClr val="FFFFFF"/>
                </a:solidFill>
                <a:effectLst/>
                <a:uLnTx/>
                <a:uFillTx/>
                <a:latin typeface="Verdana"/>
                <a:ea typeface="+mn-ea"/>
                <a:cs typeface="+mn-cs"/>
              </a:endParaRPr>
            </a:p>
          </p:txBody>
        </p:sp>
        <p:sp>
          <p:nvSpPr>
            <p:cNvPr id="64" name="Freeform 63"/>
            <p:cNvSpPr/>
            <p:nvPr/>
          </p:nvSpPr>
          <p:spPr>
            <a:xfrm>
              <a:off x="4935937" y="4391662"/>
              <a:ext cx="1119630" cy="577892"/>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7756" tIns="177756" rIns="177756" bIns="177756" numCol="1" spcCol="1270" anchor="ctr" anchorCtr="0">
              <a:noAutofit/>
              <a:sp3d extrusionH="28000" prstMaterial="matte"/>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fr-BE" sz="900" b="1" i="0" u="none" strike="noStrike" kern="1200" cap="none" spc="0" normalizeH="0" baseline="0" noProof="0" dirty="0" smtClean="0">
                  <a:ln>
                    <a:noFill/>
                  </a:ln>
                  <a:solidFill>
                    <a:srgbClr val="FFFFFF"/>
                  </a:solidFill>
                  <a:effectLst/>
                  <a:uLnTx/>
                  <a:uFillTx/>
                  <a:latin typeface="Verdana"/>
                  <a:ea typeface="+mn-ea"/>
                  <a:cs typeface="+mn-cs"/>
                </a:rPr>
                <a:t>AGRI (country3)</a:t>
              </a:r>
              <a:endParaRPr kumimoji="0" lang="fr-FR" sz="900" b="1" i="0" u="none" strike="noStrike" kern="1200" cap="none" spc="0" normalizeH="0" baseline="0" noProof="0" dirty="0">
                <a:ln>
                  <a:noFill/>
                </a:ln>
                <a:solidFill>
                  <a:srgbClr val="FFFFFF"/>
                </a:solidFill>
                <a:effectLst/>
                <a:uLnTx/>
                <a:uFillTx/>
                <a:latin typeface="Verdana"/>
                <a:ea typeface="+mn-ea"/>
                <a:cs typeface="+mn-cs"/>
              </a:endParaRPr>
            </a:p>
          </p:txBody>
        </p:sp>
        <p:sp>
          <p:nvSpPr>
            <p:cNvPr id="65" name="Freeform 64"/>
            <p:cNvSpPr/>
            <p:nvPr/>
          </p:nvSpPr>
          <p:spPr>
            <a:xfrm>
              <a:off x="3662292" y="4467934"/>
              <a:ext cx="1119630" cy="577892"/>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7756" tIns="177756" rIns="177756" bIns="177756" numCol="1" spcCol="1270" anchor="ctr" anchorCtr="0">
              <a:noAutofit/>
              <a:sp3d extrusionH="28000" prstMaterial="matte"/>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fr-BE" sz="900" b="1" i="0" u="none" strike="noStrike" kern="1200" cap="none" spc="0" normalizeH="0" baseline="0" noProof="0" dirty="0" smtClean="0">
                  <a:ln>
                    <a:noFill/>
                  </a:ln>
                  <a:solidFill>
                    <a:srgbClr val="FFFFFF"/>
                  </a:solidFill>
                  <a:effectLst/>
                  <a:uLnTx/>
                  <a:uFillTx/>
                  <a:latin typeface="Verdana"/>
                  <a:ea typeface="+mn-ea"/>
                  <a:cs typeface="+mn-cs"/>
                </a:rPr>
                <a:t>AGRI (country1)</a:t>
              </a:r>
              <a:endParaRPr kumimoji="0" lang="fr-FR" sz="900" b="1" i="0" u="none" strike="noStrike" kern="1200" cap="none" spc="0" normalizeH="0" baseline="0" noProof="0" dirty="0">
                <a:ln>
                  <a:noFill/>
                </a:ln>
                <a:solidFill>
                  <a:srgbClr val="FFFFFF"/>
                </a:solidFill>
                <a:effectLst/>
                <a:uLnTx/>
                <a:uFillTx/>
                <a:latin typeface="Verdana"/>
                <a:ea typeface="+mn-ea"/>
                <a:cs typeface="+mn-cs"/>
              </a:endParaRPr>
            </a:p>
          </p:txBody>
        </p:sp>
        <p:sp>
          <p:nvSpPr>
            <p:cNvPr id="66" name="Left-Right Arrow 65"/>
            <p:cNvSpPr/>
            <p:nvPr/>
          </p:nvSpPr>
          <p:spPr>
            <a:xfrm rot="19121532">
              <a:off x="4195487" y="4340026"/>
              <a:ext cx="204992" cy="157069"/>
            </a:xfrm>
            <a:prstGeom prst="leftRightArrow">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67" name="Left-Right Arrow 66"/>
            <p:cNvSpPr/>
            <p:nvPr/>
          </p:nvSpPr>
          <p:spPr>
            <a:xfrm rot="21121075">
              <a:off x="4709224" y="4909151"/>
              <a:ext cx="299410" cy="157069"/>
            </a:xfrm>
            <a:prstGeom prst="leftRightArrow">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68" name="Left-Right Arrow 67"/>
            <p:cNvSpPr/>
            <p:nvPr/>
          </p:nvSpPr>
          <p:spPr>
            <a:xfrm rot="1972689">
              <a:off x="5391268" y="4287704"/>
              <a:ext cx="300869" cy="123945"/>
            </a:xfrm>
            <a:prstGeom prst="leftRightArrow">
              <a:avLst>
                <a:gd name="adj1" fmla="val 50000"/>
                <a:gd name="adj2" fmla="val 65255"/>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26" name="Group 25"/>
          <p:cNvGrpSpPr/>
          <p:nvPr/>
        </p:nvGrpSpPr>
        <p:grpSpPr>
          <a:xfrm>
            <a:off x="6182607" y="3619689"/>
            <a:ext cx="2807463" cy="1433307"/>
            <a:chOff x="6034631" y="3538673"/>
            <a:chExt cx="2983508" cy="1580304"/>
          </a:xfrm>
        </p:grpSpPr>
        <p:sp>
          <p:nvSpPr>
            <p:cNvPr id="57" name="Freeform 56"/>
            <p:cNvSpPr/>
            <p:nvPr/>
          </p:nvSpPr>
          <p:spPr>
            <a:xfrm>
              <a:off x="6870826" y="3538673"/>
              <a:ext cx="1471853" cy="72664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900" b="1" i="0" u="none" strike="noStrike" kern="1200" cap="none" spc="0" normalizeH="0" baseline="0" noProof="0" dirty="0" smtClean="0">
                  <a:ln>
                    <a:noFill/>
                  </a:ln>
                  <a:solidFill>
                    <a:srgbClr val="FFFFFF"/>
                  </a:solidFill>
                  <a:effectLst/>
                  <a:uLnTx/>
                  <a:uFillTx/>
                  <a:latin typeface="Verdana"/>
                  <a:ea typeface="+mn-ea"/>
                  <a:cs typeface="+mn-cs"/>
                </a:rPr>
                <a:t>SMART HOSPITAL (country1)</a:t>
              </a:r>
              <a:endParaRPr kumimoji="0" lang="fr-FR" sz="9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8" name="Freeform 57"/>
            <p:cNvSpPr/>
            <p:nvPr/>
          </p:nvSpPr>
          <p:spPr>
            <a:xfrm>
              <a:off x="7546287" y="4242908"/>
              <a:ext cx="1471852" cy="72664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900" b="1" i="0" u="none" strike="noStrike" kern="1200" cap="none" spc="0" normalizeH="0" baseline="0" noProof="0" dirty="0" smtClean="0">
                  <a:ln>
                    <a:noFill/>
                  </a:ln>
                  <a:solidFill>
                    <a:srgbClr val="FFFFFF"/>
                  </a:solidFill>
                  <a:effectLst/>
                  <a:uLnTx/>
                  <a:uFillTx/>
                  <a:latin typeface="Verdana"/>
                  <a:ea typeface="+mn-ea"/>
                  <a:cs typeface="+mn-cs"/>
                </a:rPr>
                <a:t>SMART HOSPITAL (country3)</a:t>
              </a:r>
              <a:endParaRPr kumimoji="0" lang="fr-FR" sz="9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9" name="Freeform 58"/>
            <p:cNvSpPr/>
            <p:nvPr/>
          </p:nvSpPr>
          <p:spPr>
            <a:xfrm>
              <a:off x="6034631" y="4334448"/>
              <a:ext cx="1471854" cy="726647"/>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06400"/>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900" b="1" i="0" u="none" strike="noStrike" kern="1200" cap="none" spc="0" normalizeH="0" baseline="0" noProof="0" dirty="0" smtClean="0">
                  <a:ln>
                    <a:noFill/>
                  </a:ln>
                  <a:solidFill>
                    <a:srgbClr val="FFFFFF"/>
                  </a:solidFill>
                  <a:effectLst/>
                  <a:uLnTx/>
                  <a:uFillTx/>
                  <a:latin typeface="Verdana"/>
                  <a:ea typeface="+mn-ea"/>
                  <a:cs typeface="+mn-cs"/>
                </a:rPr>
                <a:t>SMART HOSPITAL (country2)</a:t>
              </a:r>
              <a:endParaRPr kumimoji="0" lang="fr-FR" sz="900" b="1" i="0" u="none" strike="noStrike" kern="1200" cap="none" spc="0" normalizeH="0" baseline="0" noProof="0" dirty="0">
                <a:ln>
                  <a:noFill/>
                </a:ln>
                <a:solidFill>
                  <a:srgbClr val="FFFFFF"/>
                </a:solidFill>
                <a:effectLst/>
                <a:uLnTx/>
                <a:uFillTx/>
                <a:latin typeface="Verdana"/>
                <a:ea typeface="+mn-ea"/>
                <a:cs typeface="+mn-cs"/>
              </a:endParaRPr>
            </a:p>
          </p:txBody>
        </p:sp>
        <p:sp>
          <p:nvSpPr>
            <p:cNvPr id="60" name="Left-Right Arrow 59"/>
            <p:cNvSpPr/>
            <p:nvPr/>
          </p:nvSpPr>
          <p:spPr>
            <a:xfrm rot="19121532">
              <a:off x="6654148" y="4249695"/>
              <a:ext cx="204992" cy="157069"/>
            </a:xfrm>
            <a:prstGeom prst="leftRightArrow">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61" name="Left-Right Arrow 60"/>
            <p:cNvSpPr/>
            <p:nvPr/>
          </p:nvSpPr>
          <p:spPr>
            <a:xfrm rot="21121075">
              <a:off x="7256588" y="4961908"/>
              <a:ext cx="299410" cy="157069"/>
            </a:xfrm>
            <a:prstGeom prst="leftRightArrow">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62" name="Left-Right Arrow 61"/>
            <p:cNvSpPr/>
            <p:nvPr/>
          </p:nvSpPr>
          <p:spPr>
            <a:xfrm rot="1972689">
              <a:off x="8156260" y="4150312"/>
              <a:ext cx="300869" cy="157069"/>
            </a:xfrm>
            <a:prstGeom prst="leftRightArrow">
              <a:avLst>
                <a:gd name="adj1" fmla="val 50000"/>
                <a:gd name="adj2" fmla="val 65255"/>
              </a:avLst>
            </a:prstGeom>
            <a:solidFill>
              <a:srgbClr val="00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grpSp>
      <p:grpSp>
        <p:nvGrpSpPr>
          <p:cNvPr id="34" name="Group 33"/>
          <p:cNvGrpSpPr/>
          <p:nvPr/>
        </p:nvGrpSpPr>
        <p:grpSpPr>
          <a:xfrm>
            <a:off x="1789493" y="1345580"/>
            <a:ext cx="3146700" cy="1120002"/>
            <a:chOff x="1284752" y="772723"/>
            <a:chExt cx="3344018" cy="1234867"/>
          </a:xfrm>
        </p:grpSpPr>
        <p:sp>
          <p:nvSpPr>
            <p:cNvPr id="53" name="Oval 52"/>
            <p:cNvSpPr/>
            <p:nvPr/>
          </p:nvSpPr>
          <p:spPr>
            <a:xfrm rot="20774494">
              <a:off x="1970452" y="1324797"/>
              <a:ext cx="1535009" cy="407008"/>
            </a:xfrm>
            <a:prstGeom prst="ellipse">
              <a:avLst/>
            </a:prstGeom>
            <a:no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54" name="Freeform 53"/>
            <p:cNvSpPr/>
            <p:nvPr/>
          </p:nvSpPr>
          <p:spPr>
            <a:xfrm>
              <a:off x="1973198" y="772723"/>
              <a:ext cx="1324323" cy="536386"/>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MACHINE LEARNING</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5" name="Freeform 54"/>
            <p:cNvSpPr/>
            <p:nvPr/>
          </p:nvSpPr>
          <p:spPr>
            <a:xfrm>
              <a:off x="3118979" y="1080913"/>
              <a:ext cx="1509791" cy="536386"/>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EXPLAINABLE AI</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6" name="Freeform 55"/>
            <p:cNvSpPr/>
            <p:nvPr/>
          </p:nvSpPr>
          <p:spPr>
            <a:xfrm>
              <a:off x="1284752" y="1471204"/>
              <a:ext cx="1324323" cy="536386"/>
            </a:xfrm>
            <a:custGeom>
              <a:avLst/>
              <a:gdLst>
                <a:gd name="connsiteX0" fmla="*/ 0 w 1101059"/>
                <a:gd name="connsiteY0" fmla="*/ 550530 h 1101059"/>
                <a:gd name="connsiteX1" fmla="*/ 550530 w 1101059"/>
                <a:gd name="connsiteY1" fmla="*/ 0 h 1101059"/>
                <a:gd name="connsiteX2" fmla="*/ 1101060 w 1101059"/>
                <a:gd name="connsiteY2" fmla="*/ 550530 h 1101059"/>
                <a:gd name="connsiteX3" fmla="*/ 550530 w 1101059"/>
                <a:gd name="connsiteY3" fmla="*/ 1101060 h 1101059"/>
                <a:gd name="connsiteX4" fmla="*/ 0 w 1101059"/>
                <a:gd name="connsiteY4" fmla="*/ 550530 h 110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59" h="1101059">
                  <a:moveTo>
                    <a:pt x="0" y="550530"/>
                  </a:moveTo>
                  <a:cubicBezTo>
                    <a:pt x="0" y="246481"/>
                    <a:pt x="246481" y="0"/>
                    <a:pt x="550530" y="0"/>
                  </a:cubicBezTo>
                  <a:cubicBezTo>
                    <a:pt x="854579" y="0"/>
                    <a:pt x="1101060" y="246481"/>
                    <a:pt x="1101060" y="550530"/>
                  </a:cubicBezTo>
                  <a:cubicBezTo>
                    <a:pt x="1101060" y="854579"/>
                    <a:pt x="854579" y="1101060"/>
                    <a:pt x="550530" y="1101060"/>
                  </a:cubicBezTo>
                  <a:cubicBezTo>
                    <a:pt x="246481" y="1101060"/>
                    <a:pt x="0" y="854579"/>
                    <a:pt x="0" y="550530"/>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9026" tIns="179026" rIns="179026" bIns="179026"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DATA ANALYTICS</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grpSp>
      <p:grpSp>
        <p:nvGrpSpPr>
          <p:cNvPr id="35" name="Group 34"/>
          <p:cNvGrpSpPr/>
          <p:nvPr/>
        </p:nvGrpSpPr>
        <p:grpSpPr>
          <a:xfrm>
            <a:off x="2013348" y="2204550"/>
            <a:ext cx="3097477" cy="1243467"/>
            <a:chOff x="1522644" y="1719787"/>
            <a:chExt cx="3291708" cy="1370994"/>
          </a:xfrm>
        </p:grpSpPr>
        <p:sp>
          <p:nvSpPr>
            <p:cNvPr id="48" name="Oval 47"/>
            <p:cNvSpPr/>
            <p:nvPr/>
          </p:nvSpPr>
          <p:spPr>
            <a:xfrm rot="20774494">
              <a:off x="2099699" y="2176787"/>
              <a:ext cx="1865342" cy="615897"/>
            </a:xfrm>
            <a:prstGeom prst="ellipse">
              <a:avLst/>
            </a:prstGeom>
            <a:no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9" name="Freeform 48"/>
            <p:cNvSpPr/>
            <p:nvPr/>
          </p:nvSpPr>
          <p:spPr>
            <a:xfrm>
              <a:off x="2601778" y="1719787"/>
              <a:ext cx="1196765" cy="560958"/>
            </a:xfrm>
            <a:custGeom>
              <a:avLst/>
              <a:gdLst>
                <a:gd name="connsiteX0" fmla="*/ 0 w 1065846"/>
                <a:gd name="connsiteY0" fmla="*/ 532923 h 1065846"/>
                <a:gd name="connsiteX1" fmla="*/ 532923 w 1065846"/>
                <a:gd name="connsiteY1" fmla="*/ 0 h 1065846"/>
                <a:gd name="connsiteX2" fmla="*/ 1065846 w 1065846"/>
                <a:gd name="connsiteY2" fmla="*/ 532923 h 1065846"/>
                <a:gd name="connsiteX3" fmla="*/ 532923 w 1065846"/>
                <a:gd name="connsiteY3" fmla="*/ 1065846 h 1065846"/>
                <a:gd name="connsiteX4" fmla="*/ 0 w 1065846"/>
                <a:gd name="connsiteY4" fmla="*/ 532923 h 1065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846" h="1065846">
                  <a:moveTo>
                    <a:pt x="0" y="532923"/>
                  </a:moveTo>
                  <a:cubicBezTo>
                    <a:pt x="0" y="238598"/>
                    <a:pt x="238598" y="0"/>
                    <a:pt x="532923" y="0"/>
                  </a:cubicBezTo>
                  <a:cubicBezTo>
                    <a:pt x="827248" y="0"/>
                    <a:pt x="1065846" y="238598"/>
                    <a:pt x="1065846" y="532923"/>
                  </a:cubicBezTo>
                  <a:cubicBezTo>
                    <a:pt x="1065846" y="827248"/>
                    <a:pt x="827248" y="1065846"/>
                    <a:pt x="532923" y="1065846"/>
                  </a:cubicBezTo>
                  <a:cubicBezTo>
                    <a:pt x="238598" y="1065846"/>
                    <a:pt x="0" y="827248"/>
                    <a:pt x="0" y="53292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3870" tIns="173870" rIns="173870" bIns="173870"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NLP</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0" name="Freeform 49"/>
            <p:cNvSpPr/>
            <p:nvPr/>
          </p:nvSpPr>
          <p:spPr>
            <a:xfrm>
              <a:off x="3617587" y="1947284"/>
              <a:ext cx="1196765" cy="560958"/>
            </a:xfrm>
            <a:custGeom>
              <a:avLst/>
              <a:gdLst>
                <a:gd name="connsiteX0" fmla="*/ 0 w 1065846"/>
                <a:gd name="connsiteY0" fmla="*/ 532923 h 1065846"/>
                <a:gd name="connsiteX1" fmla="*/ 532923 w 1065846"/>
                <a:gd name="connsiteY1" fmla="*/ 0 h 1065846"/>
                <a:gd name="connsiteX2" fmla="*/ 1065846 w 1065846"/>
                <a:gd name="connsiteY2" fmla="*/ 532923 h 1065846"/>
                <a:gd name="connsiteX3" fmla="*/ 532923 w 1065846"/>
                <a:gd name="connsiteY3" fmla="*/ 1065846 h 1065846"/>
                <a:gd name="connsiteX4" fmla="*/ 0 w 1065846"/>
                <a:gd name="connsiteY4" fmla="*/ 532923 h 1065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846" h="1065846">
                  <a:moveTo>
                    <a:pt x="0" y="532923"/>
                  </a:moveTo>
                  <a:cubicBezTo>
                    <a:pt x="0" y="238598"/>
                    <a:pt x="238598" y="0"/>
                    <a:pt x="532923" y="0"/>
                  </a:cubicBezTo>
                  <a:cubicBezTo>
                    <a:pt x="827248" y="0"/>
                    <a:pt x="1065846" y="238598"/>
                    <a:pt x="1065846" y="532923"/>
                  </a:cubicBezTo>
                  <a:cubicBezTo>
                    <a:pt x="1065846" y="827248"/>
                    <a:pt x="827248" y="1065846"/>
                    <a:pt x="532923" y="1065846"/>
                  </a:cubicBezTo>
                  <a:cubicBezTo>
                    <a:pt x="238598" y="1065846"/>
                    <a:pt x="0" y="827248"/>
                    <a:pt x="0" y="53292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3870" tIns="173870" rIns="173870" bIns="173870"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HMI</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1" name="Freeform 50"/>
            <p:cNvSpPr/>
            <p:nvPr/>
          </p:nvSpPr>
          <p:spPr>
            <a:xfrm>
              <a:off x="2579815" y="2529823"/>
              <a:ext cx="1459727" cy="560958"/>
            </a:xfrm>
            <a:custGeom>
              <a:avLst/>
              <a:gdLst>
                <a:gd name="connsiteX0" fmla="*/ 0 w 1065846"/>
                <a:gd name="connsiteY0" fmla="*/ 532923 h 1065846"/>
                <a:gd name="connsiteX1" fmla="*/ 532923 w 1065846"/>
                <a:gd name="connsiteY1" fmla="*/ 0 h 1065846"/>
                <a:gd name="connsiteX2" fmla="*/ 1065846 w 1065846"/>
                <a:gd name="connsiteY2" fmla="*/ 532923 h 1065846"/>
                <a:gd name="connsiteX3" fmla="*/ 532923 w 1065846"/>
                <a:gd name="connsiteY3" fmla="*/ 1065846 h 1065846"/>
                <a:gd name="connsiteX4" fmla="*/ 0 w 1065846"/>
                <a:gd name="connsiteY4" fmla="*/ 532923 h 1065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846" h="1065846">
                  <a:moveTo>
                    <a:pt x="0" y="532923"/>
                  </a:moveTo>
                  <a:cubicBezTo>
                    <a:pt x="0" y="238598"/>
                    <a:pt x="238598" y="0"/>
                    <a:pt x="532923" y="0"/>
                  </a:cubicBezTo>
                  <a:cubicBezTo>
                    <a:pt x="827248" y="0"/>
                    <a:pt x="1065846" y="238598"/>
                    <a:pt x="1065846" y="532923"/>
                  </a:cubicBezTo>
                  <a:cubicBezTo>
                    <a:pt x="1065846" y="827248"/>
                    <a:pt x="827248" y="1065846"/>
                    <a:pt x="532923" y="1065846"/>
                  </a:cubicBezTo>
                  <a:cubicBezTo>
                    <a:pt x="238598" y="1065846"/>
                    <a:pt x="0" y="827248"/>
                    <a:pt x="0" y="53292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3870" tIns="173870" rIns="173870" bIns="173870"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PERCEPTION</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52" name="Freeform 51"/>
            <p:cNvSpPr/>
            <p:nvPr/>
          </p:nvSpPr>
          <p:spPr>
            <a:xfrm>
              <a:off x="1522644" y="2299480"/>
              <a:ext cx="1196765" cy="560958"/>
            </a:xfrm>
            <a:custGeom>
              <a:avLst/>
              <a:gdLst>
                <a:gd name="connsiteX0" fmla="*/ 0 w 1065846"/>
                <a:gd name="connsiteY0" fmla="*/ 532923 h 1065846"/>
                <a:gd name="connsiteX1" fmla="*/ 532923 w 1065846"/>
                <a:gd name="connsiteY1" fmla="*/ 0 h 1065846"/>
                <a:gd name="connsiteX2" fmla="*/ 1065846 w 1065846"/>
                <a:gd name="connsiteY2" fmla="*/ 532923 h 1065846"/>
                <a:gd name="connsiteX3" fmla="*/ 532923 w 1065846"/>
                <a:gd name="connsiteY3" fmla="*/ 1065846 h 1065846"/>
                <a:gd name="connsiteX4" fmla="*/ 0 w 1065846"/>
                <a:gd name="connsiteY4" fmla="*/ 532923 h 1065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846" h="1065846">
                  <a:moveTo>
                    <a:pt x="0" y="532923"/>
                  </a:moveTo>
                  <a:cubicBezTo>
                    <a:pt x="0" y="238598"/>
                    <a:pt x="238598" y="0"/>
                    <a:pt x="532923" y="0"/>
                  </a:cubicBezTo>
                  <a:cubicBezTo>
                    <a:pt x="827248" y="0"/>
                    <a:pt x="1065846" y="238598"/>
                    <a:pt x="1065846" y="532923"/>
                  </a:cubicBezTo>
                  <a:cubicBezTo>
                    <a:pt x="1065846" y="827248"/>
                    <a:pt x="827248" y="1065846"/>
                    <a:pt x="532923" y="1065846"/>
                  </a:cubicBezTo>
                  <a:cubicBezTo>
                    <a:pt x="238598" y="1065846"/>
                    <a:pt x="0" y="827248"/>
                    <a:pt x="0" y="53292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73870" tIns="173870" rIns="173870" bIns="173870"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COMPUTER VISION</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grpSp>
      <p:grpSp>
        <p:nvGrpSpPr>
          <p:cNvPr id="36" name="Group 35"/>
          <p:cNvGrpSpPr/>
          <p:nvPr/>
        </p:nvGrpSpPr>
        <p:grpSpPr>
          <a:xfrm>
            <a:off x="6278800" y="2204864"/>
            <a:ext cx="2613679" cy="1264587"/>
            <a:chOff x="6116690" y="678791"/>
            <a:chExt cx="2777573" cy="1394280"/>
          </a:xfrm>
        </p:grpSpPr>
        <p:sp>
          <p:nvSpPr>
            <p:cNvPr id="44" name="Oval 43"/>
            <p:cNvSpPr/>
            <p:nvPr/>
          </p:nvSpPr>
          <p:spPr>
            <a:xfrm rot="20774494">
              <a:off x="6835906" y="1312907"/>
              <a:ext cx="1387776" cy="550413"/>
            </a:xfrm>
            <a:prstGeom prst="ellipse">
              <a:avLst/>
            </a:prstGeom>
            <a:no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5" name="Freeform 44"/>
            <p:cNvSpPr/>
            <p:nvPr/>
          </p:nvSpPr>
          <p:spPr>
            <a:xfrm>
              <a:off x="6751712" y="678791"/>
              <a:ext cx="1253021" cy="718931"/>
            </a:xfrm>
            <a:custGeom>
              <a:avLst/>
              <a:gdLst>
                <a:gd name="connsiteX0" fmla="*/ 0 w 1269625"/>
                <a:gd name="connsiteY0" fmla="*/ 634813 h 1269625"/>
                <a:gd name="connsiteX1" fmla="*/ 634813 w 1269625"/>
                <a:gd name="connsiteY1" fmla="*/ 0 h 1269625"/>
                <a:gd name="connsiteX2" fmla="*/ 1269626 w 1269625"/>
                <a:gd name="connsiteY2" fmla="*/ 634813 h 1269625"/>
                <a:gd name="connsiteX3" fmla="*/ 634813 w 1269625"/>
                <a:gd name="connsiteY3" fmla="*/ 1269626 h 1269625"/>
                <a:gd name="connsiteX4" fmla="*/ 0 w 1269625"/>
                <a:gd name="connsiteY4" fmla="*/ 634813 h 126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25" h="1269625">
                  <a:moveTo>
                    <a:pt x="0" y="634813"/>
                  </a:moveTo>
                  <a:cubicBezTo>
                    <a:pt x="0" y="284215"/>
                    <a:pt x="284215" y="0"/>
                    <a:pt x="634813" y="0"/>
                  </a:cubicBezTo>
                  <a:cubicBezTo>
                    <a:pt x="985411" y="0"/>
                    <a:pt x="1269626" y="284215"/>
                    <a:pt x="1269626" y="634813"/>
                  </a:cubicBezTo>
                  <a:cubicBezTo>
                    <a:pt x="1269626" y="985411"/>
                    <a:pt x="985411" y="1269626"/>
                    <a:pt x="634813" y="1269626"/>
                  </a:cubicBezTo>
                  <a:cubicBezTo>
                    <a:pt x="284215" y="1269626"/>
                    <a:pt x="0" y="985411"/>
                    <a:pt x="0" y="63481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203712" tIns="203712" rIns="203712" bIns="203712"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ROBOTICS (lab2)</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46" name="Freeform 45"/>
            <p:cNvSpPr/>
            <p:nvPr/>
          </p:nvSpPr>
          <p:spPr>
            <a:xfrm>
              <a:off x="7641242" y="1094644"/>
              <a:ext cx="1253021" cy="718931"/>
            </a:xfrm>
            <a:custGeom>
              <a:avLst/>
              <a:gdLst>
                <a:gd name="connsiteX0" fmla="*/ 0 w 1269625"/>
                <a:gd name="connsiteY0" fmla="*/ 634813 h 1269625"/>
                <a:gd name="connsiteX1" fmla="*/ 634813 w 1269625"/>
                <a:gd name="connsiteY1" fmla="*/ 0 h 1269625"/>
                <a:gd name="connsiteX2" fmla="*/ 1269626 w 1269625"/>
                <a:gd name="connsiteY2" fmla="*/ 634813 h 1269625"/>
                <a:gd name="connsiteX3" fmla="*/ 634813 w 1269625"/>
                <a:gd name="connsiteY3" fmla="*/ 1269626 h 1269625"/>
                <a:gd name="connsiteX4" fmla="*/ 0 w 1269625"/>
                <a:gd name="connsiteY4" fmla="*/ 634813 h 126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25" h="1269625">
                  <a:moveTo>
                    <a:pt x="0" y="634813"/>
                  </a:moveTo>
                  <a:cubicBezTo>
                    <a:pt x="0" y="284215"/>
                    <a:pt x="284215" y="0"/>
                    <a:pt x="634813" y="0"/>
                  </a:cubicBezTo>
                  <a:cubicBezTo>
                    <a:pt x="985411" y="0"/>
                    <a:pt x="1269626" y="284215"/>
                    <a:pt x="1269626" y="634813"/>
                  </a:cubicBezTo>
                  <a:cubicBezTo>
                    <a:pt x="1269626" y="985411"/>
                    <a:pt x="985411" y="1269626"/>
                    <a:pt x="634813" y="1269626"/>
                  </a:cubicBezTo>
                  <a:cubicBezTo>
                    <a:pt x="284215" y="1269626"/>
                    <a:pt x="0" y="985411"/>
                    <a:pt x="0" y="63481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203712" tIns="203712" rIns="203712" bIns="203712"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ROBOTICS(lab3)</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47" name="Freeform 46"/>
            <p:cNvSpPr/>
            <p:nvPr/>
          </p:nvSpPr>
          <p:spPr>
            <a:xfrm>
              <a:off x="6116690" y="1354140"/>
              <a:ext cx="1253021" cy="718931"/>
            </a:xfrm>
            <a:custGeom>
              <a:avLst/>
              <a:gdLst>
                <a:gd name="connsiteX0" fmla="*/ 0 w 1269625"/>
                <a:gd name="connsiteY0" fmla="*/ 634813 h 1269625"/>
                <a:gd name="connsiteX1" fmla="*/ 634813 w 1269625"/>
                <a:gd name="connsiteY1" fmla="*/ 0 h 1269625"/>
                <a:gd name="connsiteX2" fmla="*/ 1269626 w 1269625"/>
                <a:gd name="connsiteY2" fmla="*/ 634813 h 1269625"/>
                <a:gd name="connsiteX3" fmla="*/ 634813 w 1269625"/>
                <a:gd name="connsiteY3" fmla="*/ 1269626 h 1269625"/>
                <a:gd name="connsiteX4" fmla="*/ 0 w 1269625"/>
                <a:gd name="connsiteY4" fmla="*/ 634813 h 1269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25" h="1269625">
                  <a:moveTo>
                    <a:pt x="0" y="634813"/>
                  </a:moveTo>
                  <a:cubicBezTo>
                    <a:pt x="0" y="284215"/>
                    <a:pt x="284215" y="0"/>
                    <a:pt x="634813" y="0"/>
                  </a:cubicBezTo>
                  <a:cubicBezTo>
                    <a:pt x="985411" y="0"/>
                    <a:pt x="1269626" y="284215"/>
                    <a:pt x="1269626" y="634813"/>
                  </a:cubicBezTo>
                  <a:cubicBezTo>
                    <a:pt x="1269626" y="985411"/>
                    <a:pt x="985411" y="1269626"/>
                    <a:pt x="634813" y="1269626"/>
                  </a:cubicBezTo>
                  <a:cubicBezTo>
                    <a:pt x="284215" y="1269626"/>
                    <a:pt x="0" y="985411"/>
                    <a:pt x="0" y="634813"/>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203712" tIns="203712" rIns="203712" bIns="203712"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ROBOTICS (lab1)</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grpSp>
      <p:grpSp>
        <p:nvGrpSpPr>
          <p:cNvPr id="37" name="Group 36"/>
          <p:cNvGrpSpPr/>
          <p:nvPr/>
        </p:nvGrpSpPr>
        <p:grpSpPr>
          <a:xfrm>
            <a:off x="4749617" y="1178630"/>
            <a:ext cx="3113304" cy="1549449"/>
            <a:chOff x="4438874" y="1475665"/>
            <a:chExt cx="3308527" cy="1708357"/>
          </a:xfrm>
        </p:grpSpPr>
        <p:sp>
          <p:nvSpPr>
            <p:cNvPr id="39" name="Oval 38"/>
            <p:cNvSpPr/>
            <p:nvPr/>
          </p:nvSpPr>
          <p:spPr>
            <a:xfrm rot="21281809">
              <a:off x="5125025" y="2138504"/>
              <a:ext cx="1550797" cy="718892"/>
            </a:xfrm>
            <a:prstGeom prst="ellipse">
              <a:avLst/>
            </a:prstGeom>
            <a:noFill/>
            <a:ln w="571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srgbClr val="FFFFFF"/>
                </a:solidFill>
                <a:effectLst/>
                <a:uLnTx/>
                <a:uFillTx/>
                <a:latin typeface="Verdana"/>
                <a:ea typeface="+mn-ea"/>
                <a:cs typeface="+mn-cs"/>
              </a:endParaRPr>
            </a:p>
          </p:txBody>
        </p:sp>
        <p:sp>
          <p:nvSpPr>
            <p:cNvPr id="40" name="Freeform 39"/>
            <p:cNvSpPr/>
            <p:nvPr/>
          </p:nvSpPr>
          <p:spPr>
            <a:xfrm>
              <a:off x="5315684" y="1475665"/>
              <a:ext cx="1206442" cy="790322"/>
            </a:xfrm>
            <a:custGeom>
              <a:avLst/>
              <a:gdLst>
                <a:gd name="connsiteX0" fmla="*/ 0 w 1120184"/>
                <a:gd name="connsiteY0" fmla="*/ 560092 h 1120184"/>
                <a:gd name="connsiteX1" fmla="*/ 560092 w 1120184"/>
                <a:gd name="connsiteY1" fmla="*/ 0 h 1120184"/>
                <a:gd name="connsiteX2" fmla="*/ 1120184 w 1120184"/>
                <a:gd name="connsiteY2" fmla="*/ 560092 h 1120184"/>
                <a:gd name="connsiteX3" fmla="*/ 560092 w 1120184"/>
                <a:gd name="connsiteY3" fmla="*/ 1120184 h 1120184"/>
                <a:gd name="connsiteX4" fmla="*/ 0 w 1120184"/>
                <a:gd name="connsiteY4" fmla="*/ 560092 h 11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184" h="1120184">
                  <a:moveTo>
                    <a:pt x="0" y="560092"/>
                  </a:moveTo>
                  <a:cubicBezTo>
                    <a:pt x="0" y="250762"/>
                    <a:pt x="250762" y="0"/>
                    <a:pt x="560092" y="0"/>
                  </a:cubicBezTo>
                  <a:cubicBezTo>
                    <a:pt x="869422" y="0"/>
                    <a:pt x="1120184" y="250762"/>
                    <a:pt x="1120184" y="560092"/>
                  </a:cubicBezTo>
                  <a:cubicBezTo>
                    <a:pt x="1120184" y="869422"/>
                    <a:pt x="869422" y="1120184"/>
                    <a:pt x="560092" y="1120184"/>
                  </a:cubicBezTo>
                  <a:cubicBezTo>
                    <a:pt x="250762" y="1120184"/>
                    <a:pt x="0" y="869422"/>
                    <a:pt x="0" y="560092"/>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827" tIns="181827" rIns="181827" bIns="181827"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IOT</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41" name="Freeform 40"/>
            <p:cNvSpPr/>
            <p:nvPr/>
          </p:nvSpPr>
          <p:spPr>
            <a:xfrm>
              <a:off x="6540958" y="1699926"/>
              <a:ext cx="1206443" cy="790322"/>
            </a:xfrm>
            <a:custGeom>
              <a:avLst/>
              <a:gdLst>
                <a:gd name="connsiteX0" fmla="*/ 0 w 1120184"/>
                <a:gd name="connsiteY0" fmla="*/ 560092 h 1120184"/>
                <a:gd name="connsiteX1" fmla="*/ 560092 w 1120184"/>
                <a:gd name="connsiteY1" fmla="*/ 0 h 1120184"/>
                <a:gd name="connsiteX2" fmla="*/ 1120184 w 1120184"/>
                <a:gd name="connsiteY2" fmla="*/ 560092 h 1120184"/>
                <a:gd name="connsiteX3" fmla="*/ 560092 w 1120184"/>
                <a:gd name="connsiteY3" fmla="*/ 1120184 h 1120184"/>
                <a:gd name="connsiteX4" fmla="*/ 0 w 1120184"/>
                <a:gd name="connsiteY4" fmla="*/ 560092 h 11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184" h="1120184">
                  <a:moveTo>
                    <a:pt x="0" y="560092"/>
                  </a:moveTo>
                  <a:cubicBezTo>
                    <a:pt x="0" y="250762"/>
                    <a:pt x="250762" y="0"/>
                    <a:pt x="560092" y="0"/>
                  </a:cubicBezTo>
                  <a:cubicBezTo>
                    <a:pt x="869422" y="0"/>
                    <a:pt x="1120184" y="250762"/>
                    <a:pt x="1120184" y="560092"/>
                  </a:cubicBezTo>
                  <a:cubicBezTo>
                    <a:pt x="1120184" y="869422"/>
                    <a:pt x="869422" y="1120184"/>
                    <a:pt x="560092" y="1120184"/>
                  </a:cubicBezTo>
                  <a:cubicBezTo>
                    <a:pt x="250762" y="1120184"/>
                    <a:pt x="0" y="869422"/>
                    <a:pt x="0" y="560092"/>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827" tIns="181827" rIns="181827" bIns="181827"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NEUROMORPHIC</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42" name="Freeform 41"/>
            <p:cNvSpPr/>
            <p:nvPr/>
          </p:nvSpPr>
          <p:spPr>
            <a:xfrm>
              <a:off x="5594200" y="2393700"/>
              <a:ext cx="1206441" cy="790322"/>
            </a:xfrm>
            <a:custGeom>
              <a:avLst/>
              <a:gdLst>
                <a:gd name="connsiteX0" fmla="*/ 0 w 1120184"/>
                <a:gd name="connsiteY0" fmla="*/ 560092 h 1120184"/>
                <a:gd name="connsiteX1" fmla="*/ 560092 w 1120184"/>
                <a:gd name="connsiteY1" fmla="*/ 0 h 1120184"/>
                <a:gd name="connsiteX2" fmla="*/ 1120184 w 1120184"/>
                <a:gd name="connsiteY2" fmla="*/ 560092 h 1120184"/>
                <a:gd name="connsiteX3" fmla="*/ 560092 w 1120184"/>
                <a:gd name="connsiteY3" fmla="*/ 1120184 h 1120184"/>
                <a:gd name="connsiteX4" fmla="*/ 0 w 1120184"/>
                <a:gd name="connsiteY4" fmla="*/ 560092 h 11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184" h="1120184">
                  <a:moveTo>
                    <a:pt x="0" y="560092"/>
                  </a:moveTo>
                  <a:cubicBezTo>
                    <a:pt x="0" y="250762"/>
                    <a:pt x="250762" y="0"/>
                    <a:pt x="560092" y="0"/>
                  </a:cubicBezTo>
                  <a:cubicBezTo>
                    <a:pt x="869422" y="0"/>
                    <a:pt x="1120184" y="250762"/>
                    <a:pt x="1120184" y="560092"/>
                  </a:cubicBezTo>
                  <a:cubicBezTo>
                    <a:pt x="1120184" y="869422"/>
                    <a:pt x="869422" y="1120184"/>
                    <a:pt x="560092" y="1120184"/>
                  </a:cubicBezTo>
                  <a:cubicBezTo>
                    <a:pt x="250762" y="1120184"/>
                    <a:pt x="0" y="869422"/>
                    <a:pt x="0" y="560092"/>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827" tIns="181827" rIns="181827" bIns="181827"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CPS</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sp>
          <p:nvSpPr>
            <p:cNvPr id="43" name="Freeform 42"/>
            <p:cNvSpPr/>
            <p:nvPr/>
          </p:nvSpPr>
          <p:spPr>
            <a:xfrm>
              <a:off x="4438874" y="2110155"/>
              <a:ext cx="1206441" cy="790322"/>
            </a:xfrm>
            <a:custGeom>
              <a:avLst/>
              <a:gdLst>
                <a:gd name="connsiteX0" fmla="*/ 0 w 1120184"/>
                <a:gd name="connsiteY0" fmla="*/ 560092 h 1120184"/>
                <a:gd name="connsiteX1" fmla="*/ 560092 w 1120184"/>
                <a:gd name="connsiteY1" fmla="*/ 0 h 1120184"/>
                <a:gd name="connsiteX2" fmla="*/ 1120184 w 1120184"/>
                <a:gd name="connsiteY2" fmla="*/ 560092 h 1120184"/>
                <a:gd name="connsiteX3" fmla="*/ 560092 w 1120184"/>
                <a:gd name="connsiteY3" fmla="*/ 1120184 h 1120184"/>
                <a:gd name="connsiteX4" fmla="*/ 0 w 1120184"/>
                <a:gd name="connsiteY4" fmla="*/ 560092 h 112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184" h="1120184">
                  <a:moveTo>
                    <a:pt x="0" y="560092"/>
                  </a:moveTo>
                  <a:cubicBezTo>
                    <a:pt x="0" y="250762"/>
                    <a:pt x="250762" y="0"/>
                    <a:pt x="560092" y="0"/>
                  </a:cubicBezTo>
                  <a:cubicBezTo>
                    <a:pt x="869422" y="0"/>
                    <a:pt x="1120184" y="250762"/>
                    <a:pt x="1120184" y="560092"/>
                  </a:cubicBezTo>
                  <a:cubicBezTo>
                    <a:pt x="1120184" y="869422"/>
                    <a:pt x="869422" y="1120184"/>
                    <a:pt x="560092" y="1120184"/>
                  </a:cubicBezTo>
                  <a:cubicBezTo>
                    <a:pt x="250762" y="1120184"/>
                    <a:pt x="0" y="869422"/>
                    <a:pt x="0" y="560092"/>
                  </a:cubicBezTo>
                  <a:close/>
                </a:path>
              </a:pathLst>
            </a:custGeom>
            <a:solidFill>
              <a:srgbClr val="0F5494"/>
            </a:solidFill>
            <a:scene3d>
              <a:camera prst="perspectiveRelaxed">
                <a:rot lat="19149996" lon="20104178" rev="1577324"/>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txBody>
            <a:bodyPr spcFirstLastPara="0" vert="horz" wrap="square" lIns="181827" tIns="181827" rIns="181827" bIns="181827" numCol="1" spcCol="1270" anchor="ctr" anchorCtr="0">
              <a:noAutofit/>
              <a:sp3d extrusionH="28000" prstMaterial="matte"/>
            </a:bodyPr>
            <a:lstStyle/>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fr-BE" sz="1000" b="1" i="0" u="none" strike="noStrike" kern="1200" cap="none" spc="0" normalizeH="0" baseline="0" noProof="0" dirty="0" smtClean="0">
                  <a:ln>
                    <a:noFill/>
                  </a:ln>
                  <a:solidFill>
                    <a:srgbClr val="FFFFFF"/>
                  </a:solidFill>
                  <a:effectLst/>
                  <a:uLnTx/>
                  <a:uFillTx/>
                  <a:latin typeface="Verdana"/>
                  <a:ea typeface="+mn-ea"/>
                  <a:cs typeface="+mn-cs"/>
                </a:rPr>
                <a:t>AI - EDGE</a:t>
              </a:r>
              <a:endParaRPr kumimoji="0" lang="fr-FR" sz="1000" b="1"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38" name="Text Box 3"/>
          <p:cNvSpPr txBox="1">
            <a:spLocks noChangeArrowheads="1"/>
          </p:cNvSpPr>
          <p:nvPr/>
        </p:nvSpPr>
        <p:spPr bwMode="auto">
          <a:xfrm>
            <a:off x="406760" y="143491"/>
            <a:ext cx="8592310" cy="404366"/>
          </a:xfrm>
          <a:prstGeom prst="rect">
            <a:avLst/>
          </a:prstGeom>
          <a:solidFill>
            <a:srgbClr val="FFFFFF"/>
          </a:solidFill>
          <a:ln w="19050">
            <a:solidFill>
              <a:srgbClr val="FF0000"/>
            </a:solid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BE" altLang="fr-FR" sz="2400" b="0" i="0" u="none" strike="noStrike" kern="1200" cap="small"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AI &amp; </a:t>
            </a:r>
            <a:r>
              <a:rPr kumimoji="0" lang="fr-BE" altLang="fr-FR" sz="2400" i="0" u="none" strike="noStrike" kern="1200" cap="small"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Digital Europe</a:t>
            </a:r>
            <a:r>
              <a:rPr kumimoji="0" lang="fr-BE" altLang="fr-FR" sz="2400" i="0" u="none" strike="noStrike" kern="1200" cap="small" spc="0" normalizeH="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Programme (DEP)</a:t>
            </a:r>
            <a:r>
              <a:rPr kumimoji="0" lang="fr-BE" altLang="fr-FR" sz="2400" b="0" i="0" u="none" strike="noStrike" kern="1200" cap="small"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BE" altLang="fr-FR" sz="2400" b="0" i="0" u="none" strike="noStrike" kern="1200" cap="small" spc="0" normalizeH="0" baseline="0" noProof="0" dirty="0" err="1"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Capacity</a:t>
            </a:r>
            <a:r>
              <a:rPr kumimoji="0" lang="fr-BE" altLang="fr-FR" sz="2400" b="0" i="0" u="none" strike="noStrike" kern="1200" cap="small" spc="0" normalizeH="0" baseline="0" noProof="0" dirty="0"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building &amp; </a:t>
            </a:r>
            <a:r>
              <a:rPr kumimoji="0" lang="fr-BE" altLang="fr-FR" sz="2400" b="0" i="0" u="none" strike="noStrike" kern="1200" cap="small" spc="0" normalizeH="0" baseline="0" noProof="0" dirty="0" err="1" smtClean="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Deployment</a:t>
            </a:r>
            <a:endParaRPr kumimoji="0" lang="fr-BE" altLang="fr-FR" sz="2400" b="0" i="0" u="none" strike="noStrike" kern="1200" cap="small" spc="0" normalizeH="0" baseline="0" noProof="0" dirty="0" smtClean="0">
              <a:ln>
                <a:noFill/>
              </a:ln>
              <a:solidFill>
                <a:srgbClr val="FBC400"/>
              </a:solidFill>
              <a:effectLst/>
              <a:uLnTx/>
              <a:uFillTx/>
              <a:latin typeface="Arial" panose="020B0604020202020204" pitchFamily="34" charset="0"/>
            </a:endParaRPr>
          </a:p>
        </p:txBody>
      </p:sp>
      <p:sp>
        <p:nvSpPr>
          <p:cNvPr id="13" name="TextBox 12"/>
          <p:cNvSpPr txBox="1"/>
          <p:nvPr/>
        </p:nvSpPr>
        <p:spPr>
          <a:xfrm>
            <a:off x="2193152" y="5127575"/>
            <a:ext cx="604139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BE" sz="1200" b="0" i="0" u="none" strike="noStrike" kern="1200" cap="none" spc="0" normalizeH="0" baseline="0" noProof="0" dirty="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a:ln>
                  <a:noFill/>
                </a:ln>
                <a:solidFill>
                  <a:srgbClr val="008000"/>
                </a:solidFill>
                <a:effectLst/>
                <a:uLnTx/>
                <a:uFillTx/>
                <a:latin typeface="Verdana" pitchFamily="34" charset="0"/>
                <a:ea typeface="+mn-ea"/>
                <a:cs typeface="+mn-cs"/>
              </a:rPr>
              <a:t>Only</a:t>
            </a:r>
            <a:r>
              <a:rPr kumimoji="0" lang="fr-BE" sz="1200" b="0" i="0" u="none" strike="noStrike" kern="1200" cap="none" spc="0" normalizeH="0" baseline="0" noProof="0" dirty="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smtClean="0">
                <a:ln>
                  <a:noFill/>
                </a:ln>
                <a:solidFill>
                  <a:srgbClr val="008000"/>
                </a:solidFill>
                <a:effectLst/>
                <a:uLnTx/>
                <a:uFillTx/>
                <a:latin typeface="Verdana" pitchFamily="34" charset="0"/>
                <a:ea typeface="+mn-ea"/>
                <a:cs typeface="+mn-cs"/>
              </a:rPr>
              <a:t>some</a:t>
            </a:r>
            <a:r>
              <a:rPr kumimoji="0" lang="fr-BE" sz="1200" b="0" i="0" u="none" strike="noStrike" kern="1200" cap="none" spc="0" normalizeH="0" baseline="0" noProof="0" dirty="0" smtClean="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smtClean="0">
                <a:ln>
                  <a:noFill/>
                </a:ln>
                <a:solidFill>
                  <a:srgbClr val="008000"/>
                </a:solidFill>
                <a:effectLst/>
                <a:uLnTx/>
                <a:uFillTx/>
                <a:latin typeface="Verdana" pitchFamily="34" charset="0"/>
                <a:ea typeface="+mn-ea"/>
                <a:cs typeface="+mn-cs"/>
              </a:rPr>
              <a:t>examples</a:t>
            </a:r>
            <a:r>
              <a:rPr kumimoji="0" lang="fr-BE" sz="1200" b="0" i="0" u="none" strike="noStrike" kern="1200" cap="none" spc="0" normalizeH="0" baseline="0" noProof="0" dirty="0" smtClean="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smtClean="0">
                <a:ln>
                  <a:noFill/>
                </a:ln>
                <a:solidFill>
                  <a:srgbClr val="008000"/>
                </a:solidFill>
                <a:effectLst/>
                <a:uLnTx/>
                <a:uFillTx/>
                <a:latin typeface="Verdana" pitchFamily="34" charset="0"/>
                <a:ea typeface="+mn-ea"/>
                <a:cs typeface="+mn-cs"/>
              </a:rPr>
              <a:t>others</a:t>
            </a:r>
            <a:r>
              <a:rPr kumimoji="0" lang="fr-BE" sz="1200" b="0" i="0" u="none" strike="noStrike" kern="1200" cap="none" spc="0" normalizeH="0" baseline="0" noProof="0" dirty="0" smtClean="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smtClean="0">
                <a:ln>
                  <a:noFill/>
                </a:ln>
                <a:solidFill>
                  <a:srgbClr val="008000"/>
                </a:solidFill>
                <a:effectLst/>
                <a:uLnTx/>
                <a:uFillTx/>
                <a:latin typeface="Verdana" pitchFamily="34" charset="0"/>
                <a:ea typeface="+mn-ea"/>
                <a:cs typeface="+mn-cs"/>
              </a:rPr>
              <a:t>include</a:t>
            </a:r>
            <a:r>
              <a:rPr kumimoji="0" lang="fr-BE" sz="1200" b="0" i="0" u="none" strike="noStrike" kern="1200" cap="none" spc="0" normalizeH="0" baseline="0" noProof="0" dirty="0" smtClean="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smtClean="0">
                <a:ln>
                  <a:noFill/>
                </a:ln>
                <a:solidFill>
                  <a:srgbClr val="008000"/>
                </a:solidFill>
                <a:effectLst/>
                <a:uLnTx/>
                <a:uFillTx/>
                <a:latin typeface="Verdana" pitchFamily="34" charset="0"/>
                <a:ea typeface="+mn-ea"/>
                <a:cs typeface="+mn-cs"/>
              </a:rPr>
              <a:t>manufacturing</a:t>
            </a:r>
            <a:r>
              <a:rPr kumimoji="0" lang="fr-BE" sz="1200" b="0" i="0" u="none" strike="noStrike" kern="1200" cap="none" spc="0" normalizeH="0" baseline="0" noProof="0" dirty="0">
                <a:ln>
                  <a:noFill/>
                </a:ln>
                <a:solidFill>
                  <a:srgbClr val="008000"/>
                </a:solidFill>
                <a:effectLst/>
                <a:uLnTx/>
                <a:uFillTx/>
                <a:latin typeface="Verdana" pitchFamily="34" charset="0"/>
                <a:ea typeface="+mn-ea"/>
                <a:cs typeface="+mn-cs"/>
              </a:rPr>
              <a:t>, </a:t>
            </a:r>
            <a:r>
              <a:rPr kumimoji="0" lang="fr-BE" sz="1200" b="0" i="0" u="none" strike="noStrike" kern="1200" cap="none" spc="0" normalizeH="0" baseline="0" noProof="0" dirty="0" err="1" smtClean="0">
                <a:ln>
                  <a:noFill/>
                </a:ln>
                <a:solidFill>
                  <a:srgbClr val="008000"/>
                </a:solidFill>
                <a:effectLst/>
                <a:uLnTx/>
                <a:uFillTx/>
                <a:latin typeface="Verdana" pitchFamily="34" charset="0"/>
                <a:ea typeface="+mn-ea"/>
                <a:cs typeface="+mn-cs"/>
              </a:rPr>
              <a:t>security</a:t>
            </a:r>
            <a:r>
              <a:rPr kumimoji="0" lang="fr-BE" sz="1200" b="0" i="0" u="none" strike="noStrike" kern="1200" cap="none" spc="0" normalizeH="0" baseline="0" noProof="0" dirty="0" smtClean="0">
                <a:ln>
                  <a:noFill/>
                </a:ln>
                <a:solidFill>
                  <a:srgbClr val="008000"/>
                </a:solidFill>
                <a:effectLst/>
                <a:uLnTx/>
                <a:uFillTx/>
                <a:latin typeface="Verdana" pitchFamily="34" charset="0"/>
                <a:ea typeface="+mn-ea"/>
                <a:cs typeface="+mn-cs"/>
              </a:rPr>
              <a:t>, finance, </a:t>
            </a:r>
            <a:r>
              <a:rPr kumimoji="0" lang="fr-BE" sz="1200" b="0" i="0" u="none" strike="noStrike" kern="1200" cap="none" spc="0" normalizeH="0" baseline="0" noProof="0" dirty="0" err="1">
                <a:ln>
                  <a:noFill/>
                </a:ln>
                <a:solidFill>
                  <a:srgbClr val="008000"/>
                </a:solidFill>
                <a:effectLst/>
                <a:uLnTx/>
                <a:uFillTx/>
                <a:latin typeface="Verdana" pitchFamily="34" charset="0"/>
                <a:ea typeface="+mn-ea"/>
                <a:cs typeface="+mn-cs"/>
              </a:rPr>
              <a:t>etc</a:t>
            </a:r>
            <a:endParaRPr kumimoji="0" lang="fr-BE" sz="1200" b="0" i="0" u="none" strike="noStrike" kern="1200" cap="none" spc="0" normalizeH="0" baseline="0" noProof="0" dirty="0">
              <a:ln>
                <a:noFill/>
              </a:ln>
              <a:solidFill>
                <a:srgbClr val="008000"/>
              </a:solidFill>
              <a:effectLst/>
              <a:uLnTx/>
              <a:uFillTx/>
              <a:latin typeface="Verdan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dirty="0" err="1" smtClean="0">
              <a:ln>
                <a:noFill/>
              </a:ln>
              <a:solidFill>
                <a:srgbClr val="0F5494"/>
              </a:solidFill>
              <a:effectLst/>
              <a:uLnTx/>
              <a:uFillTx/>
              <a:latin typeface="Verdana" pitchFamily="34" charset="0"/>
              <a:ea typeface="+mn-ea"/>
              <a:cs typeface="+mn-cs"/>
            </a:endParaRPr>
          </a:p>
        </p:txBody>
      </p:sp>
      <p:sp>
        <p:nvSpPr>
          <p:cNvPr id="2" name="Right Arrow 1"/>
          <p:cNvSpPr/>
          <p:nvPr/>
        </p:nvSpPr>
        <p:spPr>
          <a:xfrm>
            <a:off x="128886" y="735928"/>
            <a:ext cx="1385324" cy="2851301"/>
          </a:xfrm>
          <a:prstGeom prst="rightArrow">
            <a:avLst>
              <a:gd name="adj1" fmla="val 83072"/>
              <a:gd name="adj2" fmla="val 31115"/>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lvl="0" algn="ctr" defTabSz="457200" fontAlgn="auto">
              <a:spcBef>
                <a:spcPts val="0"/>
              </a:spcBef>
              <a:spcAft>
                <a:spcPts val="0"/>
              </a:spcAft>
              <a:defRPr/>
            </a:pPr>
            <a:r>
              <a:rPr lang="fr-BE" sz="1400" dirty="0">
                <a:solidFill>
                  <a:srgbClr val="FFFFFF"/>
                </a:solidFill>
              </a:rPr>
              <a:t>CAPACITY: </a:t>
            </a:r>
            <a:r>
              <a:rPr lang="fr-BE" sz="1400" dirty="0" err="1">
                <a:solidFill>
                  <a:srgbClr val="FFFFFF"/>
                </a:solidFill>
              </a:rPr>
              <a:t>Technology</a:t>
            </a:r>
            <a:r>
              <a:rPr lang="fr-BE" sz="1400" dirty="0">
                <a:solidFill>
                  <a:srgbClr val="FFFFFF"/>
                </a:solidFill>
              </a:rPr>
              <a:t> infrastructure </a:t>
            </a:r>
            <a:r>
              <a:rPr lang="fr-BE" sz="1400" dirty="0" smtClean="0">
                <a:solidFill>
                  <a:srgbClr val="FFFFFF"/>
                </a:solidFill>
              </a:rPr>
              <a:t>(</a:t>
            </a:r>
            <a:r>
              <a:rPr lang="fr-BE" sz="1400" dirty="0" smtClean="0">
                <a:solidFill>
                  <a:srgbClr val="FF0000"/>
                </a:solidFill>
              </a:rPr>
              <a:t>DATA</a:t>
            </a:r>
            <a:r>
              <a:rPr lang="fr-BE" sz="1400" dirty="0" smtClean="0">
                <a:solidFill>
                  <a:srgbClr val="FFFFFF"/>
                </a:solidFill>
              </a:rPr>
              <a:t>/ALGO/HW)</a:t>
            </a:r>
            <a:endParaRPr lang="fr-FR" sz="1400" dirty="0">
              <a:solidFill>
                <a:srgbClr val="FFFFFF"/>
              </a:solidFill>
            </a:endParaRPr>
          </a:p>
        </p:txBody>
      </p:sp>
      <p:sp>
        <p:nvSpPr>
          <p:cNvPr id="3" name="Right Arrow 2"/>
          <p:cNvSpPr/>
          <p:nvPr/>
        </p:nvSpPr>
        <p:spPr>
          <a:xfrm>
            <a:off x="53246" y="3587229"/>
            <a:ext cx="1460964" cy="1785987"/>
          </a:xfrm>
          <a:prstGeom prst="rightArrow">
            <a:avLst>
              <a:gd name="adj1" fmla="val 81545"/>
              <a:gd name="adj2" fmla="val 36489"/>
            </a:avLst>
          </a:prstGeom>
          <a:solidFill>
            <a:srgbClr val="006400"/>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lvl="0" algn="ctr" defTabSz="457200" fontAlgn="auto">
              <a:spcBef>
                <a:spcPts val="0"/>
              </a:spcBef>
              <a:spcAft>
                <a:spcPts val="0"/>
              </a:spcAft>
              <a:defRPr/>
            </a:pPr>
            <a:r>
              <a:rPr lang="fr-BE" sz="1400" dirty="0">
                <a:solidFill>
                  <a:srgbClr val="FFFFFF"/>
                </a:solidFill>
              </a:rPr>
              <a:t>LARGE SCALE  </a:t>
            </a:r>
            <a:r>
              <a:rPr lang="fr-BE" sz="1400" dirty="0">
                <a:solidFill>
                  <a:srgbClr val="FFFF00"/>
                </a:solidFill>
              </a:rPr>
              <a:t>AI</a:t>
            </a:r>
            <a:r>
              <a:rPr lang="fr-BE" sz="1400" dirty="0">
                <a:solidFill>
                  <a:srgbClr val="FFFFFF"/>
                </a:solidFill>
              </a:rPr>
              <a:t> REF. TESTING*</a:t>
            </a:r>
          </a:p>
          <a:p>
            <a:pPr lvl="0" algn="ctr" defTabSz="457200" fontAlgn="auto">
              <a:spcBef>
                <a:spcPts val="0"/>
              </a:spcBef>
              <a:spcAft>
                <a:spcPts val="0"/>
              </a:spcAft>
              <a:defRPr/>
            </a:pPr>
            <a:r>
              <a:rPr lang="fr-BE" sz="1400" dirty="0" smtClean="0">
                <a:solidFill>
                  <a:srgbClr val="FFFFFF"/>
                </a:solidFill>
              </a:rPr>
              <a:t>FACILITIES</a:t>
            </a:r>
            <a:endParaRPr lang="fr-FR" sz="1400" dirty="0">
              <a:solidFill>
                <a:srgbClr val="FFFFFF"/>
              </a:solidFill>
            </a:endParaRPr>
          </a:p>
        </p:txBody>
      </p:sp>
      <p:sp>
        <p:nvSpPr>
          <p:cNvPr id="90" name="Right Arrow 89"/>
          <p:cNvSpPr/>
          <p:nvPr/>
        </p:nvSpPr>
        <p:spPr>
          <a:xfrm>
            <a:off x="107164" y="5297375"/>
            <a:ext cx="1393735" cy="1541688"/>
          </a:xfrm>
          <a:prstGeom prst="rightArrow">
            <a:avLst>
              <a:gd name="adj1" fmla="val 76935"/>
              <a:gd name="adj2" fmla="val 26795"/>
            </a:avLst>
          </a:prstGeom>
          <a:solidFill>
            <a:srgbClr val="FFFF00"/>
          </a:solidFill>
          <a:ln>
            <a:solidFill>
              <a:srgbClr val="133176"/>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lvl="0" algn="ctr" defTabSz="457200" fontAlgn="auto">
              <a:spcBef>
                <a:spcPts val="0"/>
              </a:spcBef>
              <a:spcAft>
                <a:spcPts val="0"/>
              </a:spcAft>
              <a:defRPr/>
            </a:pPr>
            <a:r>
              <a:rPr lang="fr-BE" sz="1400" dirty="0">
                <a:solidFill>
                  <a:srgbClr val="0F5494"/>
                </a:solidFill>
              </a:rPr>
              <a:t>DEPLOY: </a:t>
            </a:r>
            <a:r>
              <a:rPr lang="fr-BE" sz="1200" dirty="0">
                <a:solidFill>
                  <a:srgbClr val="0F5494"/>
                </a:solidFill>
              </a:rPr>
              <a:t>DISTRIBUTION </a:t>
            </a:r>
            <a:r>
              <a:rPr lang="fr-BE" sz="1200" dirty="0" smtClean="0">
                <a:solidFill>
                  <a:srgbClr val="0F5494"/>
                </a:solidFill>
              </a:rPr>
              <a:t>CHANNEL</a:t>
            </a:r>
            <a:endParaRPr lang="fr-FR" sz="1200" dirty="0">
              <a:solidFill>
                <a:srgbClr val="0F5494"/>
              </a:solidFill>
            </a:endParaRPr>
          </a:p>
        </p:txBody>
      </p:sp>
    </p:spTree>
    <p:extLst>
      <p:ext uri="{BB962C8B-B14F-4D97-AF65-F5344CB8AC3E}">
        <p14:creationId xmlns:p14="http://schemas.microsoft.com/office/powerpoint/2010/main" val="19734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anim calcmode="lin" valueType="num">
                                      <p:cBhvr>
                                        <p:cTn id="33" dur="500" fill="hold"/>
                                        <p:tgtEl>
                                          <p:spTgt spid="35"/>
                                        </p:tgtEl>
                                        <p:attrNameLst>
                                          <p:attrName>ppt_x</p:attrName>
                                        </p:attrNameLst>
                                      </p:cBhvr>
                                      <p:tavLst>
                                        <p:tav tm="0">
                                          <p:val>
                                            <p:strVal val="#ppt_x"/>
                                          </p:val>
                                        </p:tav>
                                        <p:tav tm="100000">
                                          <p:val>
                                            <p:strVal val="#ppt_x"/>
                                          </p:val>
                                        </p:tav>
                                      </p:tavLst>
                                    </p:anim>
                                    <p:anim calcmode="lin" valueType="num">
                                      <p:cBhvr>
                                        <p:cTn id="34" dur="500" fill="hold"/>
                                        <p:tgtEl>
                                          <p:spTgt spid="3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strVal val="#ppt_x"/>
                                          </p:val>
                                        </p:tav>
                                        <p:tav tm="100000">
                                          <p:val>
                                            <p:strVal val="#ppt_x"/>
                                          </p:val>
                                        </p:tav>
                                      </p:tavLst>
                                    </p:anim>
                                    <p:anim calcmode="lin" valueType="num">
                                      <p:cBhvr>
                                        <p:cTn id="4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anim calcmode="lin" valueType="num">
                                      <p:cBhvr>
                                        <p:cTn id="50" dur="500" fill="hold"/>
                                        <p:tgtEl>
                                          <p:spTgt spid="3"/>
                                        </p:tgtEl>
                                        <p:attrNameLst>
                                          <p:attrName>ppt_x</p:attrName>
                                        </p:attrNameLst>
                                      </p:cBhvr>
                                      <p:tavLst>
                                        <p:tav tm="0">
                                          <p:val>
                                            <p:strVal val="#ppt_x"/>
                                          </p:val>
                                        </p:tav>
                                        <p:tav tm="100000">
                                          <p:val>
                                            <p:strVal val="#ppt_x"/>
                                          </p:val>
                                        </p:tav>
                                      </p:tavLst>
                                    </p:anim>
                                    <p:anim calcmode="lin" valueType="num">
                                      <p:cBhvr>
                                        <p:cTn id="51" dur="500" fill="hold"/>
                                        <p:tgtEl>
                                          <p:spTgt spid="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strVal val="#ppt_x"/>
                                          </p:val>
                                        </p:tav>
                                        <p:tav tm="100000">
                                          <p:val>
                                            <p:strVal val="#ppt_x"/>
                                          </p:val>
                                        </p:tav>
                                      </p:tavLst>
                                    </p:anim>
                                    <p:anim calcmode="lin" valueType="num">
                                      <p:cBhvr>
                                        <p:cTn id="56" dur="5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500"/>
                            </p:stCondLst>
                            <p:childTnLst>
                              <p:par>
                                <p:cTn id="58" presetID="42" presetClass="entr" presetSubtype="0"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anim calcmode="lin" valueType="num">
                                      <p:cBhvr>
                                        <p:cTn id="61" dur="500" fill="hold"/>
                                        <p:tgtEl>
                                          <p:spTgt spid="24"/>
                                        </p:tgtEl>
                                        <p:attrNameLst>
                                          <p:attrName>ppt_x</p:attrName>
                                        </p:attrNameLst>
                                      </p:cBhvr>
                                      <p:tavLst>
                                        <p:tav tm="0">
                                          <p:val>
                                            <p:strVal val="#ppt_x"/>
                                          </p:val>
                                        </p:tav>
                                        <p:tav tm="100000">
                                          <p:val>
                                            <p:strVal val="#ppt_x"/>
                                          </p:val>
                                        </p:tav>
                                      </p:tavLst>
                                    </p:anim>
                                    <p:anim calcmode="lin" valueType="num">
                                      <p:cBhvr>
                                        <p:cTn id="62" dur="5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strVal val="#ppt_x"/>
                                          </p:val>
                                        </p:tav>
                                        <p:tav tm="100000">
                                          <p:val>
                                            <p:strVal val="#ppt_x"/>
                                          </p:val>
                                        </p:tav>
                                      </p:tavLst>
                                    </p:anim>
                                    <p:anim calcmode="lin" valueType="num">
                                      <p:cBhvr>
                                        <p:cTn id="67" dur="500" fill="hold"/>
                                        <p:tgtEl>
                                          <p:spTgt spid="25"/>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anim calcmode="lin" valueType="num">
                                      <p:cBhvr>
                                        <p:cTn id="71" dur="500" fill="hold"/>
                                        <p:tgtEl>
                                          <p:spTgt spid="26"/>
                                        </p:tgtEl>
                                        <p:attrNameLst>
                                          <p:attrName>ppt_x</p:attrName>
                                        </p:attrNameLst>
                                      </p:cBhvr>
                                      <p:tavLst>
                                        <p:tav tm="0">
                                          <p:val>
                                            <p:strVal val="#ppt_x"/>
                                          </p:val>
                                        </p:tav>
                                        <p:tav tm="100000">
                                          <p:val>
                                            <p:strVal val="#ppt_x"/>
                                          </p:val>
                                        </p:tav>
                                      </p:tavLst>
                                    </p:anim>
                                    <p:anim calcmode="lin" valueType="num">
                                      <p:cBhvr>
                                        <p:cTn id="72" dur="500" fill="hold"/>
                                        <p:tgtEl>
                                          <p:spTgt spid="2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anim calcmode="lin" valueType="num">
                                      <p:cBhvr>
                                        <p:cTn id="76" dur="500" fill="hold"/>
                                        <p:tgtEl>
                                          <p:spTgt spid="13"/>
                                        </p:tgtEl>
                                        <p:attrNameLst>
                                          <p:attrName>ppt_x</p:attrName>
                                        </p:attrNameLst>
                                      </p:cBhvr>
                                      <p:tavLst>
                                        <p:tav tm="0">
                                          <p:val>
                                            <p:strVal val="#ppt_x"/>
                                          </p:val>
                                        </p:tav>
                                        <p:tav tm="100000">
                                          <p:val>
                                            <p:strVal val="#ppt_x"/>
                                          </p:val>
                                        </p:tav>
                                      </p:tavLst>
                                    </p:anim>
                                    <p:anim calcmode="lin" valueType="num">
                                      <p:cBhvr>
                                        <p:cTn id="77"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fade">
                                      <p:cBhvr>
                                        <p:cTn id="82" dur="500"/>
                                        <p:tgtEl>
                                          <p:spTgt spid="90"/>
                                        </p:tgtEl>
                                      </p:cBhvr>
                                    </p:animEffect>
                                    <p:anim calcmode="lin" valueType="num">
                                      <p:cBhvr>
                                        <p:cTn id="83" dur="500" fill="hold"/>
                                        <p:tgtEl>
                                          <p:spTgt spid="90"/>
                                        </p:tgtEl>
                                        <p:attrNameLst>
                                          <p:attrName>ppt_x</p:attrName>
                                        </p:attrNameLst>
                                      </p:cBhvr>
                                      <p:tavLst>
                                        <p:tav tm="0">
                                          <p:val>
                                            <p:strVal val="#ppt_x"/>
                                          </p:val>
                                        </p:tav>
                                        <p:tav tm="100000">
                                          <p:val>
                                            <p:strVal val="#ppt_x"/>
                                          </p:val>
                                        </p:tav>
                                      </p:tavLst>
                                    </p:anim>
                                    <p:anim calcmode="lin" valueType="num">
                                      <p:cBhvr>
                                        <p:cTn id="84" dur="500" fill="hold"/>
                                        <p:tgtEl>
                                          <p:spTgt spid="90"/>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anim calcmode="lin" valueType="num">
                                      <p:cBhvr>
                                        <p:cTn id="88" dur="500" fill="hold"/>
                                        <p:tgtEl>
                                          <p:spTgt spid="19"/>
                                        </p:tgtEl>
                                        <p:attrNameLst>
                                          <p:attrName>ppt_x</p:attrName>
                                        </p:attrNameLst>
                                      </p:cBhvr>
                                      <p:tavLst>
                                        <p:tav tm="0">
                                          <p:val>
                                            <p:strVal val="#ppt_x"/>
                                          </p:val>
                                        </p:tav>
                                        <p:tav tm="100000">
                                          <p:val>
                                            <p:strVal val="#ppt_x"/>
                                          </p:val>
                                        </p:tav>
                                      </p:tavLst>
                                    </p:anim>
                                    <p:anim calcmode="lin" valueType="num">
                                      <p:cBhvr>
                                        <p:cTn id="8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0" grpId="0" animBg="1"/>
      <p:bldP spid="13" grpId="0"/>
      <p:bldP spid="2" grpId="0" animBg="1"/>
      <p:bldP spid="3" grpId="0" animBg="1"/>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936625"/>
          </a:xfrm>
        </p:spPr>
        <p:txBody>
          <a:bodyPr/>
          <a:lstStyle/>
          <a:p>
            <a:r>
              <a:rPr lang="fr-BE" dirty="0" smtClean="0">
                <a:solidFill>
                  <a:schemeClr val="bg1"/>
                </a:solidFill>
              </a:rPr>
              <a:t>Concepts</a:t>
            </a:r>
            <a:endParaRPr lang="fr-BE" dirty="0">
              <a:solidFill>
                <a:schemeClr val="bg1"/>
              </a:solidFill>
            </a:endParaRPr>
          </a:p>
        </p:txBody>
      </p:sp>
      <p:sp>
        <p:nvSpPr>
          <p:cNvPr id="3" name="Content Placeholder 2"/>
          <p:cNvSpPr>
            <a:spLocks noGrp="1"/>
          </p:cNvSpPr>
          <p:nvPr>
            <p:ph idx="1"/>
          </p:nvPr>
        </p:nvSpPr>
        <p:spPr>
          <a:xfrm>
            <a:off x="0" y="1412776"/>
            <a:ext cx="8964488" cy="3633788"/>
          </a:xfrm>
        </p:spPr>
        <p:txBody>
          <a:bodyPr/>
          <a:lstStyle/>
          <a:p>
            <a:pPr marL="0" indent="0">
              <a:lnSpc>
                <a:spcPct val="150000"/>
              </a:lnSpc>
              <a:spcBef>
                <a:spcPts val="1800"/>
              </a:spcBef>
              <a:buNone/>
            </a:pPr>
            <a:r>
              <a:rPr lang="en-GB" b="1" i="1" dirty="0"/>
              <a:t>W</a:t>
            </a:r>
            <a:r>
              <a:rPr lang="en-GB" b="1" i="1" dirty="0" smtClean="0"/>
              <a:t>orld-class </a:t>
            </a:r>
            <a:r>
              <a:rPr lang="en-GB" b="1" i="1" dirty="0"/>
              <a:t>Testing and Experimentation Facilities</a:t>
            </a:r>
            <a:endParaRPr lang="en-GB" b="1" i="1" dirty="0" smtClean="0"/>
          </a:p>
          <a:p>
            <a:pPr>
              <a:lnSpc>
                <a:spcPct val="150000"/>
              </a:lnSpc>
              <a:spcBef>
                <a:spcPts val="0"/>
              </a:spcBef>
            </a:pPr>
            <a:r>
              <a:rPr lang="en-GB" sz="2000" b="1" i="1" dirty="0" smtClean="0"/>
              <a:t>Limited </a:t>
            </a:r>
            <a:r>
              <a:rPr lang="en-GB" sz="2000" b="1" i="1" dirty="0"/>
              <a:t>number </a:t>
            </a:r>
            <a:r>
              <a:rPr lang="en-GB" sz="2000" i="1" dirty="0" smtClean="0"/>
              <a:t>per sector</a:t>
            </a:r>
          </a:p>
          <a:p>
            <a:pPr>
              <a:lnSpc>
                <a:spcPct val="150000"/>
              </a:lnSpc>
              <a:spcBef>
                <a:spcPts val="0"/>
              </a:spcBef>
            </a:pPr>
            <a:r>
              <a:rPr lang="en-GB" sz="2000" b="1" i="1" dirty="0" smtClean="0"/>
              <a:t>Common </a:t>
            </a:r>
            <a:r>
              <a:rPr lang="en-GB" sz="2000" b="1" i="1" dirty="0"/>
              <a:t>resource </a:t>
            </a:r>
            <a:r>
              <a:rPr lang="en-GB" sz="2000" i="1" dirty="0" smtClean="0"/>
              <a:t>available </a:t>
            </a:r>
            <a:r>
              <a:rPr lang="en-GB" sz="2000" i="1" dirty="0"/>
              <a:t>to all European </a:t>
            </a:r>
            <a:r>
              <a:rPr lang="en-GB" sz="2000" i="1" dirty="0" smtClean="0"/>
              <a:t>stakeholders </a:t>
            </a:r>
            <a:r>
              <a:rPr lang="en-GB" sz="2000" i="1" dirty="0"/>
              <a:t>to </a:t>
            </a:r>
            <a:r>
              <a:rPr lang="en-GB" sz="2000" b="1" i="1" dirty="0"/>
              <a:t>validate new AI-based solutions</a:t>
            </a:r>
            <a:r>
              <a:rPr lang="en-GB" sz="2000" i="1" dirty="0"/>
              <a:t> in real settings. </a:t>
            </a:r>
            <a:endParaRPr lang="en-GB" sz="2000" i="1" dirty="0" smtClean="0"/>
          </a:p>
          <a:p>
            <a:pPr>
              <a:lnSpc>
                <a:spcPct val="150000"/>
              </a:lnSpc>
              <a:spcBef>
                <a:spcPts val="0"/>
              </a:spcBef>
            </a:pPr>
            <a:r>
              <a:rPr lang="en-GB" sz="2000" i="1" dirty="0" smtClean="0"/>
              <a:t>Validate </a:t>
            </a:r>
            <a:r>
              <a:rPr lang="en-GB" sz="2000" i="1" dirty="0"/>
              <a:t>all the aspects: technical, socio-economic, legal </a:t>
            </a:r>
          </a:p>
          <a:p>
            <a:pPr>
              <a:lnSpc>
                <a:spcPct val="150000"/>
              </a:lnSpc>
              <a:spcBef>
                <a:spcPts val="0"/>
              </a:spcBef>
            </a:pPr>
            <a:r>
              <a:rPr lang="en-GB" sz="2000" b="1" i="1" dirty="0"/>
              <a:t>Re</a:t>
            </a:r>
            <a:r>
              <a:rPr lang="en-GB" sz="2000" b="1" i="1" dirty="0" smtClean="0"/>
              <a:t>sults</a:t>
            </a:r>
            <a:r>
              <a:rPr lang="en-GB" sz="2000" i="1" dirty="0" smtClean="0"/>
              <a:t> available </a:t>
            </a:r>
            <a:r>
              <a:rPr lang="en-GB" sz="2000" i="1" dirty="0"/>
              <a:t>to all </a:t>
            </a:r>
            <a:r>
              <a:rPr lang="en-GB" sz="2000" b="1" i="1" dirty="0" smtClean="0"/>
              <a:t>throughout</a:t>
            </a:r>
            <a:r>
              <a:rPr lang="en-GB" sz="2000" i="1" dirty="0" smtClean="0"/>
              <a:t> </a:t>
            </a:r>
            <a:r>
              <a:rPr lang="en-GB" sz="2000" b="1" i="1" dirty="0" smtClean="0"/>
              <a:t>Europe </a:t>
            </a:r>
            <a:r>
              <a:rPr lang="en-GB" sz="2000" i="1" dirty="0" smtClean="0"/>
              <a:t>(directly, or via the channel of Digital Innovation Hubs).   </a:t>
            </a:r>
            <a:endParaRPr lang="fr-BE" sz="2000" i="1" dirty="0" smtClean="0"/>
          </a:p>
          <a:p>
            <a:pPr>
              <a:lnSpc>
                <a:spcPct val="150000"/>
              </a:lnSpc>
            </a:pPr>
            <a:endParaRPr lang="fr-BE" sz="1800" i="1" dirty="0"/>
          </a:p>
        </p:txBody>
      </p:sp>
    </p:spTree>
    <p:extLst>
      <p:ext uri="{BB962C8B-B14F-4D97-AF65-F5344CB8AC3E}">
        <p14:creationId xmlns:p14="http://schemas.microsoft.com/office/powerpoint/2010/main" val="2263502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229600" cy="936625"/>
          </a:xfrm>
        </p:spPr>
        <p:txBody>
          <a:bodyPr/>
          <a:lstStyle/>
          <a:p>
            <a:pPr marL="0" indent="0"/>
            <a:r>
              <a:rPr lang="fr-BE" dirty="0" smtClean="0">
                <a:solidFill>
                  <a:schemeClr val="bg1"/>
                </a:solidFill>
              </a:rPr>
              <a:t>Concepts</a:t>
            </a:r>
            <a:r>
              <a:rPr lang="fr-BE" sz="2800" dirty="0" smtClean="0">
                <a:solidFill>
                  <a:schemeClr val="bg1"/>
                </a:solidFill>
              </a:rPr>
              <a:t> </a:t>
            </a:r>
            <a:r>
              <a:rPr lang="fr-BE" sz="2800" dirty="0">
                <a:solidFill>
                  <a:schemeClr val="bg1"/>
                </a:solidFill>
              </a:rPr>
              <a:t/>
            </a:r>
            <a:br>
              <a:rPr lang="fr-BE" sz="2800" dirty="0">
                <a:solidFill>
                  <a:schemeClr val="bg1"/>
                </a:solidFill>
              </a:rPr>
            </a:br>
            <a:r>
              <a:rPr lang="fr-BE" sz="2400" dirty="0" smtClean="0">
                <a:solidFill>
                  <a:schemeClr val="bg1"/>
                </a:solidFill>
              </a:rPr>
              <a:t>(</a:t>
            </a:r>
            <a:r>
              <a:rPr lang="en-GB" sz="2400" dirty="0" smtClean="0">
                <a:solidFill>
                  <a:schemeClr val="bg1"/>
                </a:solidFill>
              </a:rPr>
              <a:t>details / examples)</a:t>
            </a:r>
            <a:endParaRPr lang="en-GB" sz="2400" dirty="0">
              <a:solidFill>
                <a:schemeClr val="bg1"/>
              </a:solidFill>
            </a:endParaRPr>
          </a:p>
        </p:txBody>
      </p:sp>
      <p:sp>
        <p:nvSpPr>
          <p:cNvPr id="3" name="Content Placeholder 2"/>
          <p:cNvSpPr>
            <a:spLocks noGrp="1"/>
          </p:cNvSpPr>
          <p:nvPr>
            <p:ph idx="1"/>
          </p:nvPr>
        </p:nvSpPr>
        <p:spPr>
          <a:xfrm>
            <a:off x="0" y="1484784"/>
            <a:ext cx="9144000" cy="5112568"/>
          </a:xfrm>
        </p:spPr>
        <p:txBody>
          <a:bodyPr/>
          <a:lstStyle/>
          <a:p>
            <a:pPr marL="0" indent="0">
              <a:lnSpc>
                <a:spcPct val="150000"/>
              </a:lnSpc>
              <a:buNone/>
            </a:pPr>
            <a:r>
              <a:rPr lang="en-GB" b="1" dirty="0"/>
              <a:t>No one size fits all </a:t>
            </a:r>
            <a:endParaRPr lang="en-GB" b="1" dirty="0" smtClean="0"/>
          </a:p>
          <a:p>
            <a:pPr lvl="1">
              <a:lnSpc>
                <a:spcPct val="150000"/>
              </a:lnSpc>
            </a:pPr>
            <a:r>
              <a:rPr lang="en-GB" sz="1800" dirty="0"/>
              <a:t>A</a:t>
            </a:r>
            <a:r>
              <a:rPr lang="en-GB" sz="1800" dirty="0" smtClean="0"/>
              <a:t>dapted to the sector </a:t>
            </a:r>
            <a:r>
              <a:rPr lang="en-GB" sz="1800" dirty="0"/>
              <a:t>needs </a:t>
            </a:r>
            <a:endParaRPr lang="en-GB" sz="1800" dirty="0" smtClean="0">
              <a:sym typeface="Wingdings" panose="05000000000000000000" pitchFamily="2" charset="2"/>
            </a:endParaRPr>
          </a:p>
          <a:p>
            <a:pPr lvl="1">
              <a:lnSpc>
                <a:spcPct val="150000"/>
              </a:lnSpc>
            </a:pPr>
            <a:r>
              <a:rPr lang="en-GB" sz="1800" dirty="0" smtClean="0"/>
              <a:t>Optimise </a:t>
            </a:r>
            <a:r>
              <a:rPr lang="en-GB" sz="1800" dirty="0"/>
              <a:t>efficiency and </a:t>
            </a:r>
            <a:r>
              <a:rPr lang="en-GB" sz="1800" dirty="0" smtClean="0"/>
              <a:t>impact</a:t>
            </a:r>
          </a:p>
          <a:p>
            <a:pPr marL="0" indent="0">
              <a:lnSpc>
                <a:spcPct val="150000"/>
              </a:lnSpc>
              <a:buNone/>
            </a:pPr>
            <a:r>
              <a:rPr lang="en-GB" b="1" dirty="0" smtClean="0"/>
              <a:t>Number &amp; Localisation: </a:t>
            </a:r>
          </a:p>
          <a:p>
            <a:pPr marL="685800" lvl="1">
              <a:lnSpc>
                <a:spcPct val="150000"/>
              </a:lnSpc>
            </a:pPr>
            <a:r>
              <a:rPr lang="en-GB" sz="1800" dirty="0" smtClean="0"/>
              <a:t>Economies of scale vs. easy access throughout Europe.</a:t>
            </a:r>
          </a:p>
          <a:p>
            <a:pPr marL="685800" lvl="1">
              <a:lnSpc>
                <a:spcPct val="150000"/>
              </a:lnSpc>
            </a:pPr>
            <a:r>
              <a:rPr lang="en-GB" sz="1800" dirty="0" smtClean="0"/>
              <a:t>Criteria</a:t>
            </a:r>
          </a:p>
          <a:p>
            <a:pPr marL="900113" lvl="2" indent="-273050">
              <a:lnSpc>
                <a:spcPct val="150000"/>
              </a:lnSpc>
              <a:buFont typeface="Arial" panose="020B0604020202020204" pitchFamily="34" charset="0"/>
              <a:buChar char="•"/>
            </a:pPr>
            <a:r>
              <a:rPr lang="en-GB" sz="1800" dirty="0" smtClean="0"/>
              <a:t>Agriculture: </a:t>
            </a:r>
            <a:r>
              <a:rPr lang="en-GB" sz="1800" dirty="0" err="1" smtClean="0"/>
              <a:t>representativity</a:t>
            </a:r>
            <a:r>
              <a:rPr lang="en-GB" sz="1800" dirty="0" smtClean="0"/>
              <a:t> / accessibility</a:t>
            </a:r>
          </a:p>
          <a:p>
            <a:pPr marL="900113" lvl="2" indent="-273050">
              <a:lnSpc>
                <a:spcPct val="150000"/>
              </a:lnSpc>
              <a:buFont typeface="Arial" panose="020B0604020202020204" pitchFamily="34" charset="0"/>
              <a:buChar char="•"/>
            </a:pPr>
            <a:r>
              <a:rPr lang="en-GB" sz="1800" dirty="0" smtClean="0"/>
              <a:t>Healthcare: access </a:t>
            </a:r>
            <a:r>
              <a:rPr lang="en-GB" sz="1800" dirty="0"/>
              <a:t>to data, HPC, variability </a:t>
            </a:r>
            <a:r>
              <a:rPr lang="en-GB" sz="1800" dirty="0" smtClean="0"/>
              <a:t>of </a:t>
            </a:r>
            <a:r>
              <a:rPr lang="en-GB" sz="1800" dirty="0"/>
              <a:t>social security </a:t>
            </a:r>
            <a:r>
              <a:rPr lang="en-GB" sz="1800" dirty="0" smtClean="0"/>
              <a:t>systems</a:t>
            </a:r>
            <a:endParaRPr lang="en-GB" sz="1800" dirty="0"/>
          </a:p>
          <a:p>
            <a:pPr marL="900113" lvl="2" indent="-273050">
              <a:lnSpc>
                <a:spcPct val="150000"/>
              </a:lnSpc>
              <a:buFont typeface="Arial" panose="020B0604020202020204" pitchFamily="34" charset="0"/>
              <a:buChar char="•"/>
            </a:pPr>
            <a:r>
              <a:rPr lang="en-GB" sz="1800" dirty="0" smtClean="0"/>
              <a:t>Regulatory environment</a:t>
            </a:r>
          </a:p>
        </p:txBody>
      </p:sp>
    </p:spTree>
    <p:extLst>
      <p:ext uri="{BB962C8B-B14F-4D97-AF65-F5344CB8AC3E}">
        <p14:creationId xmlns:p14="http://schemas.microsoft.com/office/powerpoint/2010/main" val="289058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0" y="260648"/>
            <a:ext cx="9144000" cy="332655"/>
          </a:xfrm>
        </p:spPr>
        <p:txBody>
          <a:bodyPr/>
          <a:lstStyle/>
          <a:p>
            <a:r>
              <a:rPr lang="en-GB" dirty="0" smtClean="0">
                <a:solidFill>
                  <a:schemeClr val="bg1"/>
                </a:solidFill>
              </a:rPr>
              <a:t>Digital Europe Programme </a:t>
            </a:r>
            <a:br>
              <a:rPr lang="en-GB" dirty="0" smtClean="0">
                <a:solidFill>
                  <a:schemeClr val="bg1"/>
                </a:solidFill>
              </a:rPr>
            </a:br>
            <a:r>
              <a:rPr lang="en-GB" dirty="0" smtClean="0">
                <a:solidFill>
                  <a:schemeClr val="bg1"/>
                </a:solidFill>
              </a:rPr>
              <a:t>Legal text</a:t>
            </a:r>
            <a:endParaRPr lang="en-GB" dirty="0">
              <a:solidFill>
                <a:schemeClr val="bg1"/>
              </a:solidFill>
            </a:endParaRPr>
          </a:p>
        </p:txBody>
      </p:sp>
      <p:sp>
        <p:nvSpPr>
          <p:cNvPr id="3" name="Content Placeholder 2"/>
          <p:cNvSpPr>
            <a:spLocks noGrp="1"/>
          </p:cNvSpPr>
          <p:nvPr>
            <p:ph idx="1"/>
          </p:nvPr>
        </p:nvSpPr>
        <p:spPr>
          <a:xfrm>
            <a:off x="467544" y="1340768"/>
            <a:ext cx="8229600" cy="3633788"/>
          </a:xfrm>
        </p:spPr>
        <p:txBody>
          <a:bodyPr/>
          <a:lstStyle/>
          <a:p>
            <a:pPr>
              <a:lnSpc>
                <a:spcPct val="150000"/>
              </a:lnSpc>
            </a:pPr>
            <a:r>
              <a:rPr lang="en-GB" sz="2000" b="1" i="1" dirty="0" smtClean="0"/>
              <a:t>Co-investment with Member States </a:t>
            </a:r>
            <a:r>
              <a:rPr lang="en-GB" sz="2000" b="1" i="1" dirty="0" smtClean="0">
                <a:solidFill>
                  <a:srgbClr val="FF0000"/>
                </a:solidFill>
              </a:rPr>
              <a:t>in world class reference sites for experimentation and testing in real setting </a:t>
            </a:r>
            <a:r>
              <a:rPr lang="en-GB" sz="2000" b="1" i="1" dirty="0" smtClean="0"/>
              <a:t>focusing on </a:t>
            </a:r>
            <a:r>
              <a:rPr lang="en-GB" sz="2000" i="1" dirty="0" smtClean="0"/>
              <a:t>the applications of AI in essential sectors such as </a:t>
            </a:r>
            <a:r>
              <a:rPr lang="en-GB" sz="2000" b="1" i="1" dirty="0" smtClean="0"/>
              <a:t>health, mobility, security, manufacturing or finance</a:t>
            </a:r>
            <a:r>
              <a:rPr lang="en-GB" sz="2000" i="1" dirty="0" smtClean="0"/>
              <a:t>. The sites should be open to all actors across Europe and connected to the Network of Digital Innovation Hubs. They should be equipped with large computing and data handling facilities as well</a:t>
            </a:r>
            <a:r>
              <a:rPr lang="en-GB" sz="2000" b="1" i="1" dirty="0" smtClean="0"/>
              <a:t> </a:t>
            </a:r>
            <a:r>
              <a:rPr lang="en-GB" sz="2000" b="1" i="1" dirty="0" smtClean="0">
                <a:solidFill>
                  <a:srgbClr val="FF0000"/>
                </a:solidFill>
              </a:rPr>
              <a:t>as latest AI technologies </a:t>
            </a:r>
            <a:r>
              <a:rPr lang="en-GB" sz="2000" i="1" dirty="0" smtClean="0"/>
              <a:t>including </a:t>
            </a:r>
            <a:r>
              <a:rPr lang="en-GB" sz="2000" b="1" i="1" dirty="0" smtClean="0">
                <a:solidFill>
                  <a:srgbClr val="FF0000"/>
                </a:solidFill>
              </a:rPr>
              <a:t>emerging</a:t>
            </a:r>
            <a:r>
              <a:rPr lang="en-GB" sz="2000" i="1" dirty="0" smtClean="0"/>
              <a:t> areas such as </a:t>
            </a:r>
            <a:r>
              <a:rPr lang="en-GB" sz="2000" b="1" i="1" dirty="0">
                <a:solidFill>
                  <a:srgbClr val="FF0000"/>
                </a:solidFill>
              </a:rPr>
              <a:t>neuromorphic computing</a:t>
            </a:r>
            <a:r>
              <a:rPr lang="en-GB" sz="2000" i="1" dirty="0" smtClean="0"/>
              <a:t>, deep learning and robotics.</a:t>
            </a:r>
            <a:endParaRPr lang="en-GB" sz="2000" i="1" dirty="0"/>
          </a:p>
        </p:txBody>
      </p:sp>
    </p:spTree>
    <p:extLst>
      <p:ext uri="{BB962C8B-B14F-4D97-AF65-F5344CB8AC3E}">
        <p14:creationId xmlns:p14="http://schemas.microsoft.com/office/powerpoint/2010/main" val="3858012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16" y="1124744"/>
            <a:ext cx="8229600" cy="936625"/>
          </a:xfrm>
        </p:spPr>
        <p:txBody>
          <a:bodyPr/>
          <a:lstStyle/>
          <a:p>
            <a:r>
              <a:rPr lang="en-GB" dirty="0" smtClean="0"/>
              <a:t>Workshop on TEF in </a:t>
            </a:r>
            <a:r>
              <a:rPr lang="en-GB" dirty="0" err="1" smtClean="0"/>
              <a:t>Agri</a:t>
            </a:r>
            <a:r>
              <a:rPr lang="en-GB" dirty="0" smtClean="0"/>
              <a:t>-Food sector</a:t>
            </a:r>
            <a:endParaRPr lang="en-GB" dirty="0"/>
          </a:p>
        </p:txBody>
      </p:sp>
      <p:sp>
        <p:nvSpPr>
          <p:cNvPr id="3" name="Content Placeholder 2"/>
          <p:cNvSpPr>
            <a:spLocks noGrp="1"/>
          </p:cNvSpPr>
          <p:nvPr>
            <p:ph idx="1"/>
          </p:nvPr>
        </p:nvSpPr>
        <p:spPr>
          <a:xfrm>
            <a:off x="459416" y="1916832"/>
            <a:ext cx="8505072" cy="3960440"/>
          </a:xfrm>
        </p:spPr>
        <p:txBody>
          <a:bodyPr/>
          <a:lstStyle/>
          <a:p>
            <a:pPr marL="0" indent="0">
              <a:buNone/>
            </a:pPr>
            <a:r>
              <a:rPr lang="en-US" dirty="0" smtClean="0"/>
              <a:t>Discussion on validation or proposals for use cases in the area of AI applications for </a:t>
            </a:r>
            <a:r>
              <a:rPr lang="en-US" dirty="0" err="1" smtClean="0"/>
              <a:t>Agri</a:t>
            </a:r>
            <a:r>
              <a:rPr lang="en-US" dirty="0" smtClean="0"/>
              <a:t>-Food:</a:t>
            </a:r>
          </a:p>
          <a:p>
            <a:pPr marL="0" indent="0">
              <a:buNone/>
            </a:pPr>
            <a:r>
              <a:rPr lang="en-US" b="1" dirty="0" smtClean="0"/>
              <a:t>When and where:</a:t>
            </a:r>
          </a:p>
          <a:p>
            <a:pPr marL="0" indent="0">
              <a:buNone/>
            </a:pPr>
            <a:r>
              <a:rPr lang="en-US" dirty="0" smtClean="0"/>
              <a:t>9</a:t>
            </a:r>
            <a:r>
              <a:rPr lang="en-US" baseline="30000" dirty="0" smtClean="0"/>
              <a:t>th</a:t>
            </a:r>
            <a:r>
              <a:rPr lang="en-US" dirty="0" smtClean="0"/>
              <a:t> of January 2020 in Brussels</a:t>
            </a:r>
            <a:endParaRPr lang="en-US" dirty="0"/>
          </a:p>
          <a:p>
            <a:pPr marL="0" indent="0">
              <a:buNone/>
            </a:pPr>
            <a:r>
              <a:rPr lang="en-US" b="1" dirty="0" smtClean="0"/>
              <a:t>Participants:</a:t>
            </a:r>
          </a:p>
          <a:p>
            <a:r>
              <a:rPr lang="en-US" dirty="0" smtClean="0"/>
              <a:t>Member States (AI working group) </a:t>
            </a:r>
          </a:p>
          <a:p>
            <a:r>
              <a:rPr lang="en-US" dirty="0" smtClean="0"/>
              <a:t>MS experts from Agricultural/</a:t>
            </a:r>
            <a:r>
              <a:rPr lang="en-US" dirty="0" err="1" smtClean="0"/>
              <a:t>Digitalisation</a:t>
            </a:r>
            <a:r>
              <a:rPr lang="en-US" dirty="0" smtClean="0"/>
              <a:t> ministries</a:t>
            </a:r>
          </a:p>
          <a:p>
            <a:r>
              <a:rPr lang="en-US" dirty="0" smtClean="0"/>
              <a:t>external experts, EC, potentially other EU bodies</a:t>
            </a:r>
          </a:p>
        </p:txBody>
      </p:sp>
    </p:spTree>
    <p:extLst>
      <p:ext uri="{BB962C8B-B14F-4D97-AF65-F5344CB8AC3E}">
        <p14:creationId xmlns:p14="http://schemas.microsoft.com/office/powerpoint/2010/main" val="199711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28800"/>
            <a:ext cx="8712968" cy="4032448"/>
          </a:xfrm>
        </p:spPr>
        <p:txBody>
          <a:bodyPr/>
          <a:lstStyle/>
          <a:p>
            <a:pPr marL="0" indent="0"/>
            <a:r>
              <a:rPr lang="fr-BE" sz="1800" dirty="0" smtClean="0"/>
              <a:t>	</a:t>
            </a:r>
            <a:r>
              <a:rPr lang="fr-BE" sz="2400" dirty="0" smtClean="0"/>
              <a:t>Digital Innovation Hubs - AGROBOFOOD</a:t>
            </a:r>
            <a:br>
              <a:rPr lang="fr-BE" sz="2400" dirty="0" smtClean="0"/>
            </a:br>
            <a:r>
              <a:rPr lang="fr-BE" sz="1800" dirty="0" smtClean="0"/>
              <a:t/>
            </a:r>
            <a:br>
              <a:rPr lang="fr-BE" sz="1800" dirty="0" smtClean="0"/>
            </a:br>
            <a:r>
              <a:rPr lang="en-US" sz="1800" b="0" dirty="0" smtClean="0"/>
              <a:t>39 </a:t>
            </a:r>
            <a:r>
              <a:rPr lang="en-US" sz="1800" b="0" dirty="0"/>
              <a:t>partners, led by </a:t>
            </a:r>
            <a:r>
              <a:rPr lang="en-US" sz="1800" b="0" dirty="0" err="1"/>
              <a:t>Wageningen</a:t>
            </a:r>
            <a:r>
              <a:rPr lang="en-US" sz="1800" b="0" dirty="0"/>
              <a:t> University &amp; </a:t>
            </a:r>
            <a:r>
              <a:rPr lang="en-US" sz="1800" b="0" dirty="0" smtClean="0"/>
              <a:t>Research</a:t>
            </a:r>
            <a:br>
              <a:rPr lang="en-US" sz="1800" b="0" dirty="0" smtClean="0"/>
            </a:br>
            <a:r>
              <a:rPr lang="en-US" sz="1800" b="0" dirty="0" smtClean="0"/>
              <a:t/>
            </a:r>
            <a:br>
              <a:rPr lang="en-US" sz="1800" b="0" dirty="0" smtClean="0"/>
            </a:br>
            <a:r>
              <a:rPr lang="en-US" sz="1800" dirty="0" smtClean="0"/>
              <a:t>Objectives:</a:t>
            </a:r>
            <a:r>
              <a:rPr lang="en-US" sz="1800" b="0" dirty="0" smtClean="0"/>
              <a:t/>
            </a:r>
            <a:br>
              <a:rPr lang="en-US" sz="1800" b="0" dirty="0" smtClean="0"/>
            </a:br>
            <a:r>
              <a:rPr lang="fr-BE" sz="1800" dirty="0" smtClean="0"/>
              <a:t/>
            </a:r>
            <a:br>
              <a:rPr lang="fr-BE" sz="1800" dirty="0" smtClean="0"/>
            </a:br>
            <a:r>
              <a:rPr lang="en-US" sz="1800" b="0" dirty="0" smtClean="0"/>
              <a:t>accelerate </a:t>
            </a:r>
            <a:r>
              <a:rPr lang="en-US" sz="1800" b="0" dirty="0"/>
              <a:t>the digital transformation of the European </a:t>
            </a:r>
            <a:r>
              <a:rPr lang="en-US" sz="1800" b="0" dirty="0" err="1"/>
              <a:t>agri</a:t>
            </a:r>
            <a:r>
              <a:rPr lang="en-US" sz="1800" b="0" dirty="0"/>
              <a:t>-food sector through the adoption of robotic </a:t>
            </a:r>
            <a:r>
              <a:rPr lang="en-US" sz="1800" b="0" dirty="0" smtClean="0"/>
              <a:t>technologies</a:t>
            </a:r>
            <a:br>
              <a:rPr lang="en-US" sz="1800" b="0" dirty="0" smtClean="0"/>
            </a:br>
            <a:r>
              <a:rPr lang="en-US" sz="1800" b="0" dirty="0"/>
              <a:t/>
            </a:r>
            <a:br>
              <a:rPr lang="en-US" sz="1800" b="0" dirty="0"/>
            </a:br>
            <a:r>
              <a:rPr lang="en-US" sz="1800" b="0" dirty="0" smtClean="0"/>
              <a:t>establish sustainable </a:t>
            </a:r>
            <a:r>
              <a:rPr lang="en-US" sz="1800" b="0" dirty="0"/>
              <a:t>network of </a:t>
            </a:r>
            <a:r>
              <a:rPr lang="en-US" sz="1800" b="0" dirty="0" smtClean="0"/>
              <a:t>DIHs</a:t>
            </a:r>
            <a:r>
              <a:rPr lang="en-US" sz="1800" b="0" dirty="0"/>
              <a:t> </a:t>
            </a:r>
            <a:r>
              <a:rPr lang="en-US" sz="1800" b="0" dirty="0" smtClean="0"/>
              <a:t>involving </a:t>
            </a:r>
            <a:r>
              <a:rPr lang="en-US" sz="1800" b="0" dirty="0"/>
              <a:t>all relevant European players. </a:t>
            </a:r>
            <a:r>
              <a:rPr lang="en-US" sz="1800" b="0" dirty="0" smtClean="0"/>
              <a:t/>
            </a:r>
            <a:br>
              <a:rPr lang="en-US" sz="1800" b="0" dirty="0" smtClean="0"/>
            </a:br>
            <a:r>
              <a:rPr lang="en-US" sz="1800" b="0" dirty="0"/>
              <a:t/>
            </a:r>
            <a:br>
              <a:rPr lang="en-US" sz="1800" b="0" dirty="0"/>
            </a:br>
            <a:r>
              <a:rPr lang="en-US" sz="1800" dirty="0"/>
              <a:t>https://agrobofood.eu/ </a:t>
            </a:r>
            <a:endParaRPr lang="fr-BE" sz="1800" dirty="0"/>
          </a:p>
        </p:txBody>
      </p:sp>
    </p:spTree>
    <p:extLst>
      <p:ext uri="{BB962C8B-B14F-4D97-AF65-F5344CB8AC3E}">
        <p14:creationId xmlns:p14="http://schemas.microsoft.com/office/powerpoint/2010/main" val="3918952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DDB69-28A9-A248-82CC-1671C4540BE6}"/>
              </a:ext>
            </a:extLst>
          </p:cNvPr>
          <p:cNvSpPr/>
          <p:nvPr/>
        </p:nvSpPr>
        <p:spPr>
          <a:xfrm>
            <a:off x="2005781" y="3216180"/>
            <a:ext cx="6493825" cy="930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5">
            <a:extLst>
              <a:ext uri="{FF2B5EF4-FFF2-40B4-BE49-F238E27FC236}">
                <a16:creationId xmlns:a16="http://schemas.microsoft.com/office/drawing/2014/main" id="{857C40A6-014E-B340-9541-0CCDC9BADACA}"/>
              </a:ext>
            </a:extLst>
          </p:cNvPr>
          <p:cNvSpPr>
            <a:spLocks noEditPoints="1"/>
          </p:cNvSpPr>
          <p:nvPr/>
        </p:nvSpPr>
        <p:spPr bwMode="auto">
          <a:xfrm rot="10800000">
            <a:off x="1835696" y="3310111"/>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6" name="Rectangle 5">
            <a:extLst>
              <a:ext uri="{FF2B5EF4-FFF2-40B4-BE49-F238E27FC236}">
                <a16:creationId xmlns:a16="http://schemas.microsoft.com/office/drawing/2014/main" id="{F613BF51-ACE1-2546-B48E-F668EEC50E25}"/>
              </a:ext>
            </a:extLst>
          </p:cNvPr>
          <p:cNvSpPr/>
          <p:nvPr/>
        </p:nvSpPr>
        <p:spPr>
          <a:xfrm>
            <a:off x="1911047" y="5525993"/>
            <a:ext cx="6557348" cy="8579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1727858" y="5619924"/>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8" name="Rectangle 7">
            <a:extLst>
              <a:ext uri="{FF2B5EF4-FFF2-40B4-BE49-F238E27FC236}">
                <a16:creationId xmlns:a16="http://schemas.microsoft.com/office/drawing/2014/main" id="{904F94F8-8A3B-1246-8E46-5DDDD8BFD340}"/>
              </a:ext>
            </a:extLst>
          </p:cNvPr>
          <p:cNvSpPr/>
          <p:nvPr/>
        </p:nvSpPr>
        <p:spPr>
          <a:xfrm>
            <a:off x="1250316" y="4400203"/>
            <a:ext cx="6120680" cy="831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BA9747D3-B5B8-B149-A1A1-5CEA92A5E866}"/>
              </a:ext>
            </a:extLst>
          </p:cNvPr>
          <p:cNvSpPr>
            <a:spLocks noEditPoints="1"/>
          </p:cNvSpPr>
          <p:nvPr/>
        </p:nvSpPr>
        <p:spPr bwMode="auto">
          <a:xfrm rot="10800000">
            <a:off x="1067127" y="4494134"/>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0" name="Title 1"/>
          <p:cNvSpPr>
            <a:spLocks noGrp="1"/>
          </p:cNvSpPr>
          <p:nvPr>
            <p:ph type="title"/>
          </p:nvPr>
        </p:nvSpPr>
        <p:spPr>
          <a:xfrm>
            <a:off x="453840" y="1412776"/>
            <a:ext cx="8229600" cy="504056"/>
          </a:xfrm>
        </p:spPr>
        <p:txBody>
          <a:bodyPr/>
          <a:lstStyle/>
          <a:p>
            <a:r>
              <a:rPr lang="en-GB" sz="2000" dirty="0" smtClean="0">
                <a:latin typeface="Arial" panose="020B0604020202020204" pitchFamily="34" charset="0"/>
                <a:cs typeface="Arial" panose="020B0604020202020204" pitchFamily="34" charset="0"/>
              </a:rPr>
              <a:t>Agriculture is one of the key areas for future investment</a:t>
            </a:r>
            <a:endParaRPr lang="en-GB" sz="20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2047622" y="5573139"/>
            <a:ext cx="6420773" cy="6985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ro-RO"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integrated </a:t>
            </a:r>
            <a:r>
              <a:rPr lang="en-US" sz="1400" kern="0" dirty="0">
                <a:solidFill>
                  <a:schemeClr val="tx1"/>
                </a:solidFill>
                <a:latin typeface="Arial" panose="020B0604020202020204" pitchFamily="34" charset="0"/>
                <a:cs typeface="Arial" panose="020B0604020202020204" pitchFamily="34" charset="0"/>
              </a:rPr>
              <a:t>earth observation and AI machine learning </a:t>
            </a:r>
            <a:r>
              <a:rPr lang="en-US" sz="1400" b="0" kern="0" dirty="0">
                <a:solidFill>
                  <a:schemeClr val="tx1"/>
                </a:solidFill>
                <a:latin typeface="Arial" panose="020B0604020202020204" pitchFamily="34" charset="0"/>
                <a:cs typeface="Arial" panose="020B0604020202020204" pitchFamily="34" charset="0"/>
              </a:rPr>
              <a:t>solutions </a:t>
            </a:r>
            <a:r>
              <a:rPr lang="en-US" sz="1400" b="0" kern="0" dirty="0" smtClean="0">
                <a:solidFill>
                  <a:schemeClr val="tx1"/>
                </a:solidFill>
                <a:latin typeface="Arial" panose="020B0604020202020204" pitchFamily="34" charset="0"/>
                <a:cs typeface="Arial" panose="020B0604020202020204" pitchFamily="34" charset="0"/>
              </a:rPr>
              <a:t>in </a:t>
            </a:r>
            <a:r>
              <a:rPr lang="en-US" sz="1400" b="0" kern="0" dirty="0">
                <a:solidFill>
                  <a:schemeClr val="tx1"/>
                </a:solidFill>
                <a:latin typeface="Arial" panose="020B0604020202020204" pitchFamily="34" charset="0"/>
                <a:cs typeface="Arial" panose="020B0604020202020204" pitchFamily="34" charset="0"/>
              </a:rPr>
              <a:t>areas such as climate change, environmental protection, </a:t>
            </a:r>
            <a:r>
              <a:rPr lang="en-US" sz="1800" kern="0" dirty="0">
                <a:solidFill>
                  <a:schemeClr val="tx1"/>
                </a:solidFill>
                <a:latin typeface="Arial" panose="020B0604020202020204" pitchFamily="34" charset="0"/>
                <a:cs typeface="Arial" panose="020B0604020202020204" pitchFamily="34" charset="0"/>
              </a:rPr>
              <a:t>agriculture</a:t>
            </a:r>
            <a:r>
              <a:rPr lang="en-US" sz="1400" b="0" kern="0" dirty="0">
                <a:solidFill>
                  <a:schemeClr val="tx1"/>
                </a:solidFill>
                <a:latin typeface="Arial" panose="020B0604020202020204" pitchFamily="34" charset="0"/>
                <a:cs typeface="Arial" panose="020B0604020202020204" pitchFamily="34" charset="0"/>
              </a:rPr>
              <a:t>, urban development, disaster response, migration, infrastructure monitoring</a:t>
            </a:r>
            <a:endParaRPr lang="ro-RO" sz="1400" b="0" kern="0"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2155461" y="3246283"/>
            <a:ext cx="6344145" cy="704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a first series of </a:t>
            </a:r>
            <a:r>
              <a:rPr lang="en-US" sz="1400" kern="0" dirty="0">
                <a:solidFill>
                  <a:schemeClr val="tx1"/>
                </a:solidFill>
                <a:latin typeface="Arial" panose="020B0604020202020204" pitchFamily="34" charset="0"/>
                <a:cs typeface="Arial" panose="020B0604020202020204" pitchFamily="34" charset="0"/>
              </a:rPr>
              <a:t>testing and experimentation infrastructures for AI </a:t>
            </a:r>
            <a:r>
              <a:rPr lang="en-US" sz="1400" b="0" kern="0" dirty="0">
                <a:solidFill>
                  <a:schemeClr val="tx1"/>
                </a:solidFill>
                <a:latin typeface="Arial" panose="020B0604020202020204" pitchFamily="34" charset="0"/>
                <a:cs typeface="Arial" panose="020B0604020202020204" pitchFamily="34" charset="0"/>
              </a:rPr>
              <a:t>products and services will be set up in the areas of healthcare, transport, infrastructure inspection and maintenance, </a:t>
            </a:r>
            <a:r>
              <a:rPr lang="en-US" sz="1800" kern="0" dirty="0">
                <a:solidFill>
                  <a:schemeClr val="tx1"/>
                </a:solidFill>
                <a:latin typeface="Arial" panose="020B0604020202020204" pitchFamily="34" charset="0"/>
                <a:cs typeface="Arial" panose="020B0604020202020204" pitchFamily="34" charset="0"/>
              </a:rPr>
              <a:t>agrifood</a:t>
            </a:r>
            <a:r>
              <a:rPr lang="en-US" sz="1400" b="0" kern="0" dirty="0">
                <a:solidFill>
                  <a:schemeClr val="tx1"/>
                </a:solidFill>
                <a:latin typeface="Arial" panose="020B0604020202020204" pitchFamily="34" charset="0"/>
                <a:cs typeface="Arial" panose="020B0604020202020204" pitchFamily="34" charset="0"/>
              </a:rPr>
              <a:t> and agile production</a:t>
            </a:r>
            <a:endParaRPr lang="ro-RO" sz="1400" b="0" kern="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90760B16-FC83-AA44-B500-BE0CC2A09104}"/>
              </a:ext>
            </a:extLst>
          </p:cNvPr>
          <p:cNvSpPr txBox="1">
            <a:spLocks/>
          </p:cNvSpPr>
          <p:nvPr/>
        </p:nvSpPr>
        <p:spPr bwMode="auto">
          <a:xfrm>
            <a:off x="1386892" y="4433850"/>
            <a:ext cx="5984104" cy="6929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development of </a:t>
            </a:r>
            <a:r>
              <a:rPr lang="en-US" sz="1400" kern="0" dirty="0">
                <a:solidFill>
                  <a:schemeClr val="tx1"/>
                </a:solidFill>
                <a:latin typeface="Arial" panose="020B0604020202020204" pitchFamily="34" charset="0"/>
                <a:cs typeface="Arial" panose="020B0604020202020204" pitchFamily="34" charset="0"/>
              </a:rPr>
              <a:t>platforms and large-scale pilots integrating AI</a:t>
            </a:r>
            <a:r>
              <a:rPr lang="en-US" sz="1400" b="0" kern="0" dirty="0">
                <a:solidFill>
                  <a:schemeClr val="tx1"/>
                </a:solidFill>
                <a:latin typeface="Arial" panose="020B0604020202020204" pitchFamily="34" charset="0"/>
                <a:cs typeface="Arial" panose="020B0604020202020204" pitchFamily="34" charset="0"/>
              </a:rPr>
              <a:t> elements in areas such as energy, healthcare, manufacturing, geo-information and </a:t>
            </a:r>
            <a:r>
              <a:rPr lang="en-US" sz="1800" kern="0" dirty="0">
                <a:solidFill>
                  <a:schemeClr val="tx1"/>
                </a:solidFill>
                <a:latin typeface="Arial" panose="020B0604020202020204" pitchFamily="34" charset="0"/>
                <a:cs typeface="Arial" panose="020B0604020202020204" pitchFamily="34" charset="0"/>
              </a:rPr>
              <a:t>agriculture</a:t>
            </a:r>
            <a:endParaRPr lang="ro-RO" sz="1800" kern="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13BF51-ACE1-2546-B48E-F668EEC50E25}"/>
              </a:ext>
            </a:extLst>
          </p:cNvPr>
          <p:cNvSpPr/>
          <p:nvPr/>
        </p:nvSpPr>
        <p:spPr>
          <a:xfrm>
            <a:off x="750956" y="2132856"/>
            <a:ext cx="6701364" cy="834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567767" y="2226787"/>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6" name="Content Placeholder 2"/>
          <p:cNvSpPr txBox="1">
            <a:spLocks/>
          </p:cNvSpPr>
          <p:nvPr/>
        </p:nvSpPr>
        <p:spPr bwMode="auto">
          <a:xfrm>
            <a:off x="887532" y="2180002"/>
            <a:ext cx="6564788" cy="705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kern="0" dirty="0">
                <a:solidFill>
                  <a:schemeClr val="tx1"/>
                </a:solidFill>
                <a:latin typeface="Arial" panose="020B0604020202020204" pitchFamily="34" charset="0"/>
                <a:cs typeface="Arial" panose="020B0604020202020204" pitchFamily="34" charset="0"/>
              </a:rPr>
              <a:t>investments in projects </a:t>
            </a:r>
            <a:r>
              <a:rPr lang="en-US" sz="1400" b="0" kern="0" dirty="0">
                <a:solidFill>
                  <a:schemeClr val="tx1"/>
                </a:solidFill>
                <a:latin typeface="Arial" panose="020B0604020202020204" pitchFamily="34" charset="0"/>
                <a:cs typeface="Arial" panose="020B0604020202020204" pitchFamily="34" charset="0"/>
              </a:rPr>
              <a:t>in key application areas such as health, connected and automated driving, </a:t>
            </a:r>
            <a:r>
              <a:rPr lang="en-US" sz="1800" kern="0" dirty="0">
                <a:solidFill>
                  <a:schemeClr val="tx1"/>
                </a:solidFill>
                <a:latin typeface="Arial" panose="020B0604020202020204" pitchFamily="34" charset="0"/>
                <a:cs typeface="Arial" panose="020B0604020202020204" pitchFamily="34" charset="0"/>
              </a:rPr>
              <a:t>agriculture</a:t>
            </a:r>
            <a:r>
              <a:rPr lang="en-US" sz="1400" b="0" kern="0" dirty="0">
                <a:solidFill>
                  <a:schemeClr val="tx1"/>
                </a:solidFill>
                <a:latin typeface="Arial" panose="020B0604020202020204" pitchFamily="34" charset="0"/>
                <a:cs typeface="Arial" panose="020B0604020202020204" pitchFamily="34" charset="0"/>
              </a:rPr>
              <a:t>, manufacturing, energy, next generation internet technologies, security and public administrations</a:t>
            </a:r>
            <a:endParaRPr lang="ro-RO" sz="14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455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DDB69-28A9-A248-82CC-1671C4540BE6}"/>
              </a:ext>
            </a:extLst>
          </p:cNvPr>
          <p:cNvSpPr/>
          <p:nvPr/>
        </p:nvSpPr>
        <p:spPr>
          <a:xfrm>
            <a:off x="2980384" y="5215090"/>
            <a:ext cx="5552056" cy="5901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5">
            <a:extLst>
              <a:ext uri="{FF2B5EF4-FFF2-40B4-BE49-F238E27FC236}">
                <a16:creationId xmlns:a16="http://schemas.microsoft.com/office/drawing/2014/main" id="{857C40A6-014E-B340-9541-0CCDC9BADACA}"/>
              </a:ext>
            </a:extLst>
          </p:cNvPr>
          <p:cNvSpPr>
            <a:spLocks noEditPoints="1"/>
          </p:cNvSpPr>
          <p:nvPr/>
        </p:nvSpPr>
        <p:spPr bwMode="auto">
          <a:xfrm rot="10800000">
            <a:off x="2797195" y="5309020"/>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6" name="Rectangle 5">
            <a:extLst>
              <a:ext uri="{FF2B5EF4-FFF2-40B4-BE49-F238E27FC236}">
                <a16:creationId xmlns:a16="http://schemas.microsoft.com/office/drawing/2014/main" id="{F613BF51-ACE1-2546-B48E-F668EEC50E25}"/>
              </a:ext>
            </a:extLst>
          </p:cNvPr>
          <p:cNvSpPr/>
          <p:nvPr/>
        </p:nvSpPr>
        <p:spPr>
          <a:xfrm>
            <a:off x="1471035" y="4217885"/>
            <a:ext cx="5655774" cy="623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1287846" y="4311815"/>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8" name="Rectangle 7">
            <a:extLst>
              <a:ext uri="{FF2B5EF4-FFF2-40B4-BE49-F238E27FC236}">
                <a16:creationId xmlns:a16="http://schemas.microsoft.com/office/drawing/2014/main" id="{904F94F8-8A3B-1246-8E46-5DDDD8BFD340}"/>
              </a:ext>
            </a:extLst>
          </p:cNvPr>
          <p:cNvSpPr/>
          <p:nvPr/>
        </p:nvSpPr>
        <p:spPr>
          <a:xfrm>
            <a:off x="2191116" y="3256913"/>
            <a:ext cx="6341324" cy="4930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BA9747D3-B5B8-B149-A1A1-5CEA92A5E866}"/>
              </a:ext>
            </a:extLst>
          </p:cNvPr>
          <p:cNvSpPr>
            <a:spLocks noEditPoints="1"/>
          </p:cNvSpPr>
          <p:nvPr/>
        </p:nvSpPr>
        <p:spPr bwMode="auto">
          <a:xfrm rot="10800000">
            <a:off x="2007927" y="3350844"/>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0" name="Title 1"/>
          <p:cNvSpPr>
            <a:spLocks noGrp="1"/>
          </p:cNvSpPr>
          <p:nvPr>
            <p:ph type="title"/>
          </p:nvPr>
        </p:nvSpPr>
        <p:spPr>
          <a:xfrm>
            <a:off x="453840" y="1412776"/>
            <a:ext cx="8229600" cy="504056"/>
          </a:xfrm>
        </p:spPr>
        <p:txBody>
          <a:bodyPr/>
          <a:lstStyle/>
          <a:p>
            <a:r>
              <a:rPr lang="en-GB" sz="1800" dirty="0" smtClean="0">
                <a:latin typeface="Arial" panose="020B0604020202020204" pitchFamily="34" charset="0"/>
                <a:cs typeface="Arial" panose="020B0604020202020204" pitchFamily="34" charset="0"/>
              </a:rPr>
              <a:t>Digital technologies have great potential for agriculture and rural areas</a:t>
            </a:r>
            <a:endParaRPr lang="en-GB" sz="18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1607611" y="4265030"/>
            <a:ext cx="5640744" cy="576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ro-RO" sz="1400" b="0" kern="0" dirty="0" smtClean="0">
                <a:solidFill>
                  <a:schemeClr val="tx1"/>
                </a:solidFill>
                <a:latin typeface="Arial" panose="020B0604020202020204" pitchFamily="34" charset="0"/>
                <a:cs typeface="Arial" panose="020B0604020202020204" pitchFamily="34" charset="0"/>
              </a:rPr>
              <a:t>…</a:t>
            </a:r>
            <a:r>
              <a:rPr lang="en-US" sz="1400" b="0" kern="0" dirty="0" smtClean="0">
                <a:solidFill>
                  <a:schemeClr val="tx1"/>
                </a:solidFill>
                <a:latin typeface="Arial" panose="020B0604020202020204" pitchFamily="34" charset="0"/>
                <a:cs typeface="Arial" panose="020B0604020202020204" pitchFamily="34" charset="0"/>
              </a:rPr>
              <a:t>positive </a:t>
            </a:r>
            <a:r>
              <a:rPr lang="en-US" sz="1400" b="0" kern="0" dirty="0">
                <a:solidFill>
                  <a:schemeClr val="tx1"/>
                </a:solidFill>
                <a:latin typeface="Arial" panose="020B0604020202020204" pitchFamily="34" charset="0"/>
                <a:cs typeface="Arial" panose="020B0604020202020204" pitchFamily="34" charset="0"/>
              </a:rPr>
              <a:t>impact on the </a:t>
            </a:r>
            <a:r>
              <a:rPr lang="en-US" sz="1400" kern="0" dirty="0">
                <a:solidFill>
                  <a:schemeClr val="tx1"/>
                </a:solidFill>
                <a:latin typeface="Arial" panose="020B0604020202020204" pitchFamily="34" charset="0"/>
                <a:cs typeface="Arial" panose="020B0604020202020204" pitchFamily="34" charset="0"/>
              </a:rPr>
              <a:t>quality of life </a:t>
            </a:r>
            <a:r>
              <a:rPr lang="en-US" sz="1400" b="0" kern="0" dirty="0">
                <a:solidFill>
                  <a:schemeClr val="tx1"/>
                </a:solidFill>
                <a:latin typeface="Arial" panose="020B0604020202020204" pitchFamily="34" charset="0"/>
                <a:cs typeface="Arial" panose="020B0604020202020204" pitchFamily="34" charset="0"/>
              </a:rPr>
              <a:t>for farm workers, and may attract a younger generation to farming and rural business </a:t>
            </a:r>
            <a:r>
              <a:rPr lang="en-US" sz="1400" kern="0" dirty="0" smtClean="0">
                <a:solidFill>
                  <a:schemeClr val="tx1"/>
                </a:solidFill>
                <a:latin typeface="Arial" panose="020B0604020202020204" pitchFamily="34" charset="0"/>
                <a:cs typeface="Arial" panose="020B0604020202020204" pitchFamily="34" charset="0"/>
              </a:rPr>
              <a:t>start-ups</a:t>
            </a:r>
            <a:r>
              <a:rPr lang="en-US" sz="1400" b="0" kern="0" dirty="0" smtClean="0">
                <a:solidFill>
                  <a:schemeClr val="tx1"/>
                </a:solidFill>
                <a:latin typeface="Arial" panose="020B0604020202020204" pitchFamily="34" charset="0"/>
                <a:cs typeface="Arial" panose="020B0604020202020204" pitchFamily="34" charset="0"/>
              </a:rPr>
              <a:t>.</a:t>
            </a:r>
            <a:endParaRPr lang="ro-RO" sz="1400" b="0" kern="0"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3131840" y="5245193"/>
            <a:ext cx="5400600" cy="560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a:solidFill>
                  <a:schemeClr val="tx1"/>
                </a:solidFill>
                <a:latin typeface="Arial" panose="020B0604020202020204" pitchFamily="34" charset="0"/>
                <a:cs typeface="Arial" panose="020B0604020202020204" pitchFamily="34" charset="0"/>
              </a:rPr>
              <a:t>…help </a:t>
            </a:r>
            <a:r>
              <a:rPr lang="en-GB" sz="1400" kern="0" dirty="0">
                <a:solidFill>
                  <a:schemeClr val="tx1"/>
                </a:solidFill>
                <a:latin typeface="Arial" panose="020B0604020202020204" pitchFamily="34" charset="0"/>
                <a:cs typeface="Arial" panose="020B0604020202020204" pitchFamily="34" charset="0"/>
              </a:rPr>
              <a:t>tackle </a:t>
            </a:r>
            <a:r>
              <a:rPr lang="en-US" sz="1400" kern="0" dirty="0">
                <a:solidFill>
                  <a:schemeClr val="tx1"/>
                </a:solidFill>
                <a:latin typeface="Arial" panose="020B0604020202020204" pitchFamily="34" charset="0"/>
                <a:cs typeface="Arial" panose="020B0604020202020204" pitchFamily="34" charset="0"/>
              </a:rPr>
              <a:t>the economic, social, climate and environmental challenges </a:t>
            </a:r>
            <a:r>
              <a:rPr lang="en-US" sz="1400" b="0" kern="0" dirty="0">
                <a:solidFill>
                  <a:schemeClr val="tx1"/>
                </a:solidFill>
                <a:latin typeface="Arial" panose="020B0604020202020204" pitchFamily="34" charset="0"/>
                <a:cs typeface="Arial" panose="020B0604020202020204" pitchFamily="34" charset="0"/>
              </a:rPr>
              <a:t>facing the EU's </a:t>
            </a:r>
            <a:r>
              <a:rPr lang="en-US" sz="1400" b="0" kern="0" dirty="0" err="1">
                <a:solidFill>
                  <a:schemeClr val="tx1"/>
                </a:solidFill>
                <a:latin typeface="Arial" panose="020B0604020202020204" pitchFamily="34" charset="0"/>
                <a:cs typeface="Arial" panose="020B0604020202020204" pitchFamily="34" charset="0"/>
              </a:rPr>
              <a:t>agri</a:t>
            </a:r>
            <a:r>
              <a:rPr lang="en-US" sz="1400" b="0" kern="0" dirty="0">
                <a:solidFill>
                  <a:schemeClr val="tx1"/>
                </a:solidFill>
                <a:latin typeface="Arial" panose="020B0604020202020204" pitchFamily="34" charset="0"/>
                <a:cs typeface="Arial" panose="020B0604020202020204" pitchFamily="34" charset="0"/>
              </a:rPr>
              <a:t>-food sector and rural </a:t>
            </a:r>
            <a:r>
              <a:rPr lang="en-US" sz="1400" b="0" kern="0" dirty="0" smtClean="0">
                <a:solidFill>
                  <a:schemeClr val="tx1"/>
                </a:solidFill>
                <a:latin typeface="Arial" panose="020B0604020202020204" pitchFamily="34" charset="0"/>
                <a:cs typeface="Arial" panose="020B0604020202020204" pitchFamily="34" charset="0"/>
              </a:rPr>
              <a:t>areas.</a:t>
            </a:r>
            <a:endParaRPr lang="ro-RO" sz="1400" b="0" kern="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90760B16-FC83-AA44-B500-BE0CC2A09104}"/>
              </a:ext>
            </a:extLst>
          </p:cNvPr>
          <p:cNvSpPr txBox="1">
            <a:spLocks/>
          </p:cNvSpPr>
          <p:nvPr/>
        </p:nvSpPr>
        <p:spPr bwMode="auto">
          <a:xfrm>
            <a:off x="2327692" y="3290561"/>
            <a:ext cx="6060732" cy="3469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can </a:t>
            </a:r>
            <a:r>
              <a:rPr lang="en-US" sz="1400" kern="0" dirty="0">
                <a:solidFill>
                  <a:schemeClr val="tx1"/>
                </a:solidFill>
                <a:latin typeface="Arial" panose="020B0604020202020204" pitchFamily="34" charset="0"/>
                <a:cs typeface="Arial" panose="020B0604020202020204" pitchFamily="34" charset="0"/>
              </a:rPr>
              <a:t>transform</a:t>
            </a:r>
            <a:r>
              <a:rPr lang="en-US" sz="1400" b="0" kern="0" dirty="0">
                <a:solidFill>
                  <a:schemeClr val="tx1"/>
                </a:solidFill>
                <a:latin typeface="Arial" panose="020B0604020202020204" pitchFamily="34" charset="0"/>
                <a:cs typeface="Arial" panose="020B0604020202020204" pitchFamily="34" charset="0"/>
              </a:rPr>
              <a:t> all types of farming and enable </a:t>
            </a:r>
            <a:r>
              <a:rPr lang="en-US" sz="1400" kern="0" dirty="0">
                <a:solidFill>
                  <a:schemeClr val="tx1"/>
                </a:solidFill>
                <a:latin typeface="Arial" panose="020B0604020202020204" pitchFamily="34" charset="0"/>
                <a:cs typeface="Arial" panose="020B0604020202020204" pitchFamily="34" charset="0"/>
              </a:rPr>
              <a:t>better decision </a:t>
            </a:r>
            <a:r>
              <a:rPr lang="en-US" sz="1400" kern="0" dirty="0" smtClean="0">
                <a:solidFill>
                  <a:schemeClr val="tx1"/>
                </a:solidFill>
                <a:latin typeface="Arial" panose="020B0604020202020204" pitchFamily="34" charset="0"/>
                <a:cs typeface="Arial" panose="020B0604020202020204" pitchFamily="34" charset="0"/>
              </a:rPr>
              <a:t>making</a:t>
            </a:r>
            <a:r>
              <a:rPr lang="en-US" sz="1400" b="0" kern="0" dirty="0" smtClean="0">
                <a:solidFill>
                  <a:schemeClr val="tx1"/>
                </a:solidFill>
                <a:latin typeface="Arial" panose="020B0604020202020204" pitchFamily="34" charset="0"/>
                <a:cs typeface="Arial" panose="020B0604020202020204" pitchFamily="34" charset="0"/>
              </a:rPr>
              <a:t>.</a:t>
            </a:r>
            <a:endParaRPr lang="ro-RO" sz="1400" b="0" kern="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13BF51-ACE1-2546-B48E-F668EEC50E25}"/>
              </a:ext>
            </a:extLst>
          </p:cNvPr>
          <p:cNvSpPr/>
          <p:nvPr/>
        </p:nvSpPr>
        <p:spPr>
          <a:xfrm>
            <a:off x="750956" y="2273669"/>
            <a:ext cx="5909276" cy="623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567767" y="2367599"/>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6" name="Content Placeholder 2"/>
          <p:cNvSpPr txBox="1">
            <a:spLocks/>
          </p:cNvSpPr>
          <p:nvPr/>
        </p:nvSpPr>
        <p:spPr bwMode="auto">
          <a:xfrm>
            <a:off x="887532" y="2320814"/>
            <a:ext cx="5640744" cy="576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smtClean="0">
                <a:solidFill>
                  <a:schemeClr val="tx1"/>
                </a:solidFill>
                <a:latin typeface="Arial" panose="020B0604020202020204" pitchFamily="34" charset="0"/>
                <a:cs typeface="Arial" panose="020B0604020202020204" pitchFamily="34" charset="0"/>
              </a:rPr>
              <a:t>potential </a:t>
            </a:r>
            <a:r>
              <a:rPr lang="en-US" sz="1400" b="0" kern="0" dirty="0">
                <a:solidFill>
                  <a:schemeClr val="tx1"/>
                </a:solidFill>
                <a:latin typeface="Arial" panose="020B0604020202020204" pitchFamily="34" charset="0"/>
                <a:cs typeface="Arial" panose="020B0604020202020204" pitchFamily="34" charset="0"/>
              </a:rPr>
              <a:t>to increase farm </a:t>
            </a:r>
            <a:r>
              <a:rPr lang="en-US" sz="1400" kern="0" dirty="0">
                <a:solidFill>
                  <a:schemeClr val="tx1"/>
                </a:solidFill>
                <a:latin typeface="Arial" panose="020B0604020202020204" pitchFamily="34" charset="0"/>
                <a:cs typeface="Arial" panose="020B0604020202020204" pitchFamily="34" charset="0"/>
              </a:rPr>
              <a:t>efficiency</a:t>
            </a:r>
            <a:r>
              <a:rPr lang="en-US" sz="1400" b="0" kern="0" dirty="0">
                <a:solidFill>
                  <a:schemeClr val="tx1"/>
                </a:solidFill>
                <a:latin typeface="Arial" panose="020B0604020202020204" pitchFamily="34" charset="0"/>
                <a:cs typeface="Arial" panose="020B0604020202020204" pitchFamily="34" charset="0"/>
              </a:rPr>
              <a:t> while improving economic and environmental </a:t>
            </a:r>
            <a:r>
              <a:rPr lang="en-US" sz="1400" kern="0" dirty="0" smtClean="0">
                <a:solidFill>
                  <a:schemeClr val="tx1"/>
                </a:solidFill>
                <a:latin typeface="Arial" panose="020B0604020202020204" pitchFamily="34" charset="0"/>
                <a:cs typeface="Arial" panose="020B0604020202020204" pitchFamily="34" charset="0"/>
              </a:rPr>
              <a:t>sustainability</a:t>
            </a:r>
            <a:r>
              <a:rPr lang="en-US" sz="1400" b="0" kern="0" dirty="0" smtClean="0">
                <a:solidFill>
                  <a:schemeClr val="tx1"/>
                </a:solidFill>
                <a:latin typeface="Arial" panose="020B0604020202020204" pitchFamily="34" charset="0"/>
                <a:cs typeface="Arial" panose="020B0604020202020204" pitchFamily="34" charset="0"/>
              </a:rPr>
              <a:t>.</a:t>
            </a:r>
            <a:endParaRPr lang="ro-RO" sz="14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668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4DDB69-28A9-A248-82CC-1671C4540BE6}"/>
              </a:ext>
            </a:extLst>
          </p:cNvPr>
          <p:cNvSpPr/>
          <p:nvPr/>
        </p:nvSpPr>
        <p:spPr>
          <a:xfrm>
            <a:off x="2980384" y="5215090"/>
            <a:ext cx="5552056" cy="6621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5">
            <a:extLst>
              <a:ext uri="{FF2B5EF4-FFF2-40B4-BE49-F238E27FC236}">
                <a16:creationId xmlns:a16="http://schemas.microsoft.com/office/drawing/2014/main" id="{857C40A6-014E-B340-9541-0CCDC9BADACA}"/>
              </a:ext>
            </a:extLst>
          </p:cNvPr>
          <p:cNvSpPr>
            <a:spLocks noEditPoints="1"/>
          </p:cNvSpPr>
          <p:nvPr/>
        </p:nvSpPr>
        <p:spPr bwMode="auto">
          <a:xfrm rot="10800000">
            <a:off x="2797195" y="5309020"/>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6" name="Rectangle 5">
            <a:extLst>
              <a:ext uri="{FF2B5EF4-FFF2-40B4-BE49-F238E27FC236}">
                <a16:creationId xmlns:a16="http://schemas.microsoft.com/office/drawing/2014/main" id="{F613BF51-ACE1-2546-B48E-F668EEC50E25}"/>
              </a:ext>
            </a:extLst>
          </p:cNvPr>
          <p:cNvSpPr/>
          <p:nvPr/>
        </p:nvSpPr>
        <p:spPr>
          <a:xfrm>
            <a:off x="1471035" y="4217885"/>
            <a:ext cx="5655774" cy="623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1287846" y="4311815"/>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8" name="Rectangle 7">
            <a:extLst>
              <a:ext uri="{FF2B5EF4-FFF2-40B4-BE49-F238E27FC236}">
                <a16:creationId xmlns:a16="http://schemas.microsoft.com/office/drawing/2014/main" id="{904F94F8-8A3B-1246-8E46-5DDDD8BFD340}"/>
              </a:ext>
            </a:extLst>
          </p:cNvPr>
          <p:cNvSpPr/>
          <p:nvPr/>
        </p:nvSpPr>
        <p:spPr>
          <a:xfrm>
            <a:off x="2191116" y="3256913"/>
            <a:ext cx="5937490" cy="596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BA9747D3-B5B8-B149-A1A1-5CEA92A5E866}"/>
              </a:ext>
            </a:extLst>
          </p:cNvPr>
          <p:cNvSpPr>
            <a:spLocks noEditPoints="1"/>
          </p:cNvSpPr>
          <p:nvPr/>
        </p:nvSpPr>
        <p:spPr bwMode="auto">
          <a:xfrm rot="10800000">
            <a:off x="2007927" y="3350844"/>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0" name="Title 1"/>
          <p:cNvSpPr>
            <a:spLocks noGrp="1"/>
          </p:cNvSpPr>
          <p:nvPr>
            <p:ph type="title"/>
          </p:nvPr>
        </p:nvSpPr>
        <p:spPr>
          <a:xfrm>
            <a:off x="453840" y="1412776"/>
            <a:ext cx="8229600" cy="504056"/>
          </a:xfrm>
        </p:spPr>
        <p:txBody>
          <a:bodyPr/>
          <a:lstStyle/>
          <a:p>
            <a:r>
              <a:rPr lang="en-GB" sz="2000" dirty="0" smtClean="0">
                <a:latin typeface="Arial" panose="020B0604020202020204" pitchFamily="34" charset="0"/>
                <a:cs typeface="Arial" panose="020B0604020202020204" pitchFamily="34" charset="0"/>
              </a:rPr>
              <a:t>Low </a:t>
            </a:r>
            <a:r>
              <a:rPr lang="en-GB" sz="2000" dirty="0">
                <a:latin typeface="Arial" panose="020B0604020202020204" pitchFamily="34" charset="0"/>
                <a:cs typeface="Arial" panose="020B0604020202020204" pitchFamily="34" charset="0"/>
              </a:rPr>
              <a:t>use of digital technologies in agriculture and rural areas</a:t>
            </a:r>
          </a:p>
        </p:txBody>
      </p:sp>
      <p:sp>
        <p:nvSpPr>
          <p:cNvPr id="11" name="Content Placeholder 2"/>
          <p:cNvSpPr txBox="1">
            <a:spLocks/>
          </p:cNvSpPr>
          <p:nvPr/>
        </p:nvSpPr>
        <p:spPr bwMode="auto">
          <a:xfrm>
            <a:off x="1607611" y="4265030"/>
            <a:ext cx="5640744" cy="576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ro-RO"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research and innovation </a:t>
            </a:r>
            <a:r>
              <a:rPr lang="en-US" sz="1400" b="0" kern="0" dirty="0" smtClean="0">
                <a:solidFill>
                  <a:schemeClr val="tx1"/>
                </a:solidFill>
                <a:latin typeface="Arial" panose="020B0604020202020204" pitchFamily="34" charset="0"/>
                <a:cs typeface="Arial" panose="020B0604020202020204" pitchFamily="34" charset="0"/>
              </a:rPr>
              <a:t>still </a:t>
            </a:r>
            <a:r>
              <a:rPr lang="en-US" sz="1400" b="0" kern="0" dirty="0">
                <a:solidFill>
                  <a:schemeClr val="tx1"/>
                </a:solidFill>
                <a:latin typeface="Arial" panose="020B0604020202020204" pitchFamily="34" charset="0"/>
                <a:cs typeface="Arial" panose="020B0604020202020204" pitchFamily="34" charset="0"/>
              </a:rPr>
              <a:t>required to develop new solutions</a:t>
            </a:r>
            <a:endParaRPr lang="ro-RO" sz="1400" b="0" kern="0"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3131840" y="5245193"/>
            <a:ext cx="5112568" cy="560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smtClean="0">
                <a:solidFill>
                  <a:schemeClr val="tx1"/>
                </a:solidFill>
                <a:latin typeface="Arial" panose="020B0604020202020204" pitchFamily="34" charset="0"/>
                <a:cs typeface="Arial" panose="020B0604020202020204" pitchFamily="34" charset="0"/>
              </a:rPr>
              <a:t>missing </a:t>
            </a:r>
            <a:r>
              <a:rPr lang="en-US" sz="1400" b="0" kern="0" dirty="0">
                <a:solidFill>
                  <a:schemeClr val="tx1"/>
                </a:solidFill>
                <a:latin typeface="Arial" panose="020B0604020202020204" pitchFamily="34" charset="0"/>
                <a:cs typeface="Arial" panose="020B0604020202020204" pitchFamily="34" charset="0"/>
              </a:rPr>
              <a:t>basic infrastructure, such as broadband or access to other high-speed internet </a:t>
            </a:r>
            <a:r>
              <a:rPr lang="en-US" sz="1400" b="0" kern="0" dirty="0" smtClean="0">
                <a:solidFill>
                  <a:schemeClr val="tx1"/>
                </a:solidFill>
                <a:latin typeface="Arial" panose="020B0604020202020204" pitchFamily="34" charset="0"/>
                <a:cs typeface="Arial" panose="020B0604020202020204" pitchFamily="34" charset="0"/>
              </a:rPr>
              <a:t>connections</a:t>
            </a:r>
            <a:endParaRPr lang="ro-RO" sz="1400" b="0" kern="0" dirty="0">
              <a:latin typeface="Arial" panose="020B060402020202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id="{90760B16-FC83-AA44-B500-BE0CC2A09104}"/>
              </a:ext>
            </a:extLst>
          </p:cNvPr>
          <p:cNvSpPr txBox="1">
            <a:spLocks/>
          </p:cNvSpPr>
          <p:nvPr/>
        </p:nvSpPr>
        <p:spPr bwMode="auto">
          <a:xfrm>
            <a:off x="2327692" y="3290561"/>
            <a:ext cx="5800914" cy="562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limited availability of reliable cost/benefit analyses of the new technologies</a:t>
            </a:r>
            <a:endParaRPr lang="ro-RO" sz="1400" b="0" kern="0"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13BF51-ACE1-2546-B48E-F668EEC50E25}"/>
              </a:ext>
            </a:extLst>
          </p:cNvPr>
          <p:cNvSpPr/>
          <p:nvPr/>
        </p:nvSpPr>
        <p:spPr>
          <a:xfrm>
            <a:off x="750956" y="2273669"/>
            <a:ext cx="5655774" cy="623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567767" y="2367599"/>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6" name="Content Placeholder 2"/>
          <p:cNvSpPr txBox="1">
            <a:spLocks/>
          </p:cNvSpPr>
          <p:nvPr/>
        </p:nvSpPr>
        <p:spPr bwMode="auto">
          <a:xfrm>
            <a:off x="887532" y="2320814"/>
            <a:ext cx="5640744" cy="576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sz="1400" b="0" kern="0" dirty="0" smtClean="0">
                <a:solidFill>
                  <a:schemeClr val="tx1"/>
                </a:solidFill>
                <a:latin typeface="Arial" panose="020B0604020202020204" pitchFamily="34" charset="0"/>
                <a:cs typeface="Arial" panose="020B0604020202020204" pitchFamily="34" charset="0"/>
              </a:rPr>
              <a:t>…</a:t>
            </a:r>
            <a:r>
              <a:rPr lang="en-US" sz="1400" b="0" kern="0" dirty="0">
                <a:solidFill>
                  <a:schemeClr val="tx1"/>
                </a:solidFill>
                <a:latin typeface="Arial" panose="020B0604020202020204" pitchFamily="34" charset="0"/>
                <a:cs typeface="Arial" panose="020B0604020202020204" pitchFamily="34" charset="0"/>
              </a:rPr>
              <a:t>lack of information about existing technologies, the lack of digital </a:t>
            </a:r>
            <a:r>
              <a:rPr lang="en-US" sz="1400" b="0" kern="0" dirty="0" smtClean="0">
                <a:solidFill>
                  <a:schemeClr val="tx1"/>
                </a:solidFill>
                <a:latin typeface="Arial" panose="020B0604020202020204" pitchFamily="34" charset="0"/>
                <a:cs typeface="Arial" panose="020B0604020202020204" pitchFamily="34" charset="0"/>
              </a:rPr>
              <a:t>skills</a:t>
            </a:r>
            <a:endParaRPr lang="ro-RO" sz="1400" b="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391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7175"/>
            <a:ext cx="9153566" cy="6865175"/>
          </a:xfrm>
          <a:prstGeom prst="rect">
            <a:avLst/>
          </a:prstGeom>
        </p:spPr>
      </p:pic>
    </p:spTree>
    <p:extLst>
      <p:ext uri="{BB962C8B-B14F-4D97-AF65-F5344CB8AC3E}">
        <p14:creationId xmlns:p14="http://schemas.microsoft.com/office/powerpoint/2010/main" val="2661391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3840" y="1412776"/>
            <a:ext cx="8229600" cy="855442"/>
          </a:xfrm>
        </p:spPr>
        <p:txBody>
          <a:bodyPr/>
          <a:lstStyle/>
          <a:p>
            <a:pPr marL="0" indent="0"/>
            <a:r>
              <a:rPr lang="en-GB" sz="2000" dirty="0" smtClean="0">
                <a:latin typeface="Arial" panose="020B0604020202020204" pitchFamily="34" charset="0"/>
                <a:cs typeface="Arial" panose="020B0604020202020204" pitchFamily="34" charset="0"/>
              </a:rPr>
              <a:t>Declaration of cooperation on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smart and sustainable digital </a:t>
            </a:r>
            <a:r>
              <a:rPr lang="en-US" sz="2000" dirty="0" smtClean="0">
                <a:latin typeface="Arial" panose="020B0604020202020204" pitchFamily="34" charset="0"/>
                <a:cs typeface="Arial" panose="020B0604020202020204" pitchFamily="34" charset="0"/>
              </a:rPr>
              <a:t>future for </a:t>
            </a:r>
            <a:r>
              <a:rPr lang="en-US" sz="2000" dirty="0">
                <a:latin typeface="Arial" panose="020B0604020202020204" pitchFamily="34" charset="0"/>
                <a:cs typeface="Arial" panose="020B0604020202020204" pitchFamily="34" charset="0"/>
              </a:rPr>
              <a:t>European agriculture and rural areas</a:t>
            </a:r>
            <a:r>
              <a:rPr lang="en-US"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15" name="Content Placeholder 2"/>
          <p:cNvSpPr>
            <a:spLocks noGrp="1"/>
          </p:cNvSpPr>
          <p:nvPr>
            <p:ph idx="1"/>
          </p:nvPr>
        </p:nvSpPr>
        <p:spPr>
          <a:xfrm>
            <a:off x="683568" y="3861049"/>
            <a:ext cx="2198996" cy="1510818"/>
          </a:xfrm>
        </p:spPr>
        <p:txBody>
          <a:bodyPr/>
          <a:lstStyle/>
          <a:p>
            <a:pPr marL="0" indent="0">
              <a:buNone/>
            </a:pPr>
            <a:r>
              <a:rPr lang="en-GB" sz="1400" dirty="0">
                <a:solidFill>
                  <a:schemeClr val="tx1"/>
                </a:solidFill>
                <a:latin typeface="Arial" panose="020B0604020202020204" pitchFamily="34" charset="0"/>
                <a:cs typeface="Arial" panose="020B0604020202020204" pitchFamily="34" charset="0"/>
              </a:rPr>
              <a:t>Research and innovation, especially in </a:t>
            </a:r>
            <a:r>
              <a:rPr lang="en-GB" sz="1400" dirty="0" smtClean="0">
                <a:solidFill>
                  <a:schemeClr val="tx1"/>
                </a:solidFill>
                <a:latin typeface="Arial" panose="020B0604020202020204" pitchFamily="34" charset="0"/>
                <a:cs typeface="Arial" panose="020B0604020202020204" pitchFamily="34" charset="0"/>
              </a:rPr>
              <a:t>AI, </a:t>
            </a:r>
            <a:r>
              <a:rPr lang="en-US" sz="1400" dirty="0">
                <a:solidFill>
                  <a:schemeClr val="tx1"/>
                </a:solidFill>
                <a:latin typeface="Arial" panose="020B0604020202020204" pitchFamily="34" charset="0"/>
                <a:cs typeface="Arial" panose="020B0604020202020204" pitchFamily="34" charset="0"/>
              </a:rPr>
              <a:t>but covering also socio-economic agronomic and environmental aspects</a:t>
            </a:r>
            <a:endParaRPr lang="ro-RO"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D663CF7-8F49-B64F-BB1A-A3EB6DB2E327}"/>
              </a:ext>
            </a:extLst>
          </p:cNvPr>
          <p:cNvSpPr/>
          <p:nvPr/>
        </p:nvSpPr>
        <p:spPr>
          <a:xfrm>
            <a:off x="525839" y="2564904"/>
            <a:ext cx="2376264" cy="3022986"/>
          </a:xfrm>
          <a:prstGeom prst="rect">
            <a:avLst/>
          </a:prstGeom>
          <a:noFill/>
          <a:ln w="12700">
            <a:solidFill>
              <a:srgbClr val="FEB74A"/>
            </a:solidFill>
            <a:prstDash val="dash"/>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7" name="Content Placeholder 2">
            <a:extLst>
              <a:ext uri="{FF2B5EF4-FFF2-40B4-BE49-F238E27FC236}">
                <a16:creationId xmlns:a16="http://schemas.microsoft.com/office/drawing/2014/main" id="{A4E9D039-16F1-2D4C-BD79-D3EB07277DE0}"/>
              </a:ext>
            </a:extLst>
          </p:cNvPr>
          <p:cNvSpPr txBox="1">
            <a:spLocks/>
          </p:cNvSpPr>
          <p:nvPr/>
        </p:nvSpPr>
        <p:spPr bwMode="auto">
          <a:xfrm>
            <a:off x="3347864" y="3861049"/>
            <a:ext cx="2160240" cy="1584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rgbClr val="0F5494"/>
              </a:buClr>
              <a:buSzPct val="101000"/>
              <a:buFont typeface="Wingdings" pitchFamily="2" charset="2"/>
              <a:buChar char="§"/>
              <a:tabLst/>
              <a:defRPr sz="1400" i="0">
                <a:solidFill>
                  <a:schemeClr val="tx1"/>
                </a:solidFill>
                <a:latin typeface="Arial" panose="020B0604020202020204" pitchFamily="34" charset="0"/>
                <a:ea typeface="+mn-ea"/>
                <a:cs typeface="Arial" panose="020B0604020202020204" pitchFamily="34" charset="0"/>
              </a:defRPr>
            </a:lvl1pPr>
            <a:lvl2pPr marL="357188" indent="-174625" algn="l" rtl="0" eaLnBrk="0" fontAlgn="base" hangingPunct="0">
              <a:spcBef>
                <a:spcPct val="20000"/>
              </a:spcBef>
              <a:spcAft>
                <a:spcPct val="0"/>
              </a:spcAft>
              <a:buClr>
                <a:srgbClr val="0F5494"/>
              </a:buClr>
              <a:buFont typeface="Wingdings" pitchFamily="2" charset="2"/>
              <a:buChar char="§"/>
              <a:tabLst/>
              <a:defRPr sz="1400" b="0">
                <a:solidFill>
                  <a:schemeClr val="tx1"/>
                </a:solidFill>
                <a:latin typeface="Arial" panose="020B0604020202020204" pitchFamily="34" charset="0"/>
                <a:cs typeface="Arial" panose="020B0604020202020204" pitchFamily="34" charset="0"/>
              </a:defRPr>
            </a:lvl2pPr>
            <a:lvl3pPr marL="539750" indent="-182563" algn="l" rtl="0" eaLnBrk="0" fontAlgn="base" hangingPunct="0">
              <a:spcBef>
                <a:spcPct val="20000"/>
              </a:spcBef>
              <a:spcAft>
                <a:spcPct val="0"/>
              </a:spcAft>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GB" b="0" dirty="0" smtClean="0"/>
              <a:t>Adoption and deployment, </a:t>
            </a:r>
            <a:r>
              <a:rPr lang="en-US" b="0" dirty="0"/>
              <a:t>including to support the CAP's transition towards a result-based </a:t>
            </a:r>
            <a:r>
              <a:rPr lang="en-US" b="0" dirty="0" smtClean="0"/>
              <a:t>policy and </a:t>
            </a:r>
            <a:r>
              <a:rPr lang="en-US" b="0" dirty="0"/>
              <a:t>to </a:t>
            </a:r>
            <a:r>
              <a:rPr lang="en-US" b="0" dirty="0" smtClean="0"/>
              <a:t>build a strong smart </a:t>
            </a:r>
            <a:r>
              <a:rPr lang="en-US" b="0" dirty="0" err="1"/>
              <a:t>agri</a:t>
            </a:r>
            <a:r>
              <a:rPr lang="en-US" b="0" dirty="0"/>
              <a:t>-food </a:t>
            </a:r>
            <a:r>
              <a:rPr lang="en-US" b="0" dirty="0" smtClean="0"/>
              <a:t>sector</a:t>
            </a:r>
            <a:endParaRPr lang="ro-RO" b="0" dirty="0"/>
          </a:p>
        </p:txBody>
      </p:sp>
      <p:sp>
        <p:nvSpPr>
          <p:cNvPr id="18" name="Rectangle 17">
            <a:extLst>
              <a:ext uri="{FF2B5EF4-FFF2-40B4-BE49-F238E27FC236}">
                <a16:creationId xmlns:a16="http://schemas.microsoft.com/office/drawing/2014/main" id="{CE758807-D7A1-E44C-94DD-E4FB743C7348}"/>
              </a:ext>
            </a:extLst>
          </p:cNvPr>
          <p:cNvSpPr/>
          <p:nvPr/>
        </p:nvSpPr>
        <p:spPr>
          <a:xfrm>
            <a:off x="3194225" y="2564904"/>
            <a:ext cx="2376264" cy="3022986"/>
          </a:xfrm>
          <a:prstGeom prst="rect">
            <a:avLst/>
          </a:prstGeom>
          <a:noFill/>
          <a:ln w="12700">
            <a:solidFill>
              <a:srgbClr val="FEB74A"/>
            </a:solidFill>
            <a:prstDash val="dash"/>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9" name="Content Placeholder 2">
            <a:extLst>
              <a:ext uri="{FF2B5EF4-FFF2-40B4-BE49-F238E27FC236}">
                <a16:creationId xmlns:a16="http://schemas.microsoft.com/office/drawing/2014/main" id="{8325F2B8-784B-7D40-8200-A8E8B25E91E1}"/>
              </a:ext>
            </a:extLst>
          </p:cNvPr>
          <p:cNvSpPr txBox="1">
            <a:spLocks/>
          </p:cNvSpPr>
          <p:nvPr/>
        </p:nvSpPr>
        <p:spPr bwMode="auto">
          <a:xfrm>
            <a:off x="6012160" y="3852398"/>
            <a:ext cx="2212709" cy="1510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rgbClr val="0F5494"/>
              </a:buClr>
              <a:buSzPct val="101000"/>
              <a:buFont typeface="Wingdings" pitchFamily="2" charset="2"/>
              <a:buChar char="§"/>
              <a:tabLst/>
              <a:defRPr sz="1400" i="0">
                <a:solidFill>
                  <a:schemeClr val="tx1"/>
                </a:solidFill>
                <a:latin typeface="Arial" panose="020B0604020202020204" pitchFamily="34" charset="0"/>
                <a:ea typeface="+mn-ea"/>
                <a:cs typeface="Arial" panose="020B0604020202020204" pitchFamily="34" charset="0"/>
              </a:defRPr>
            </a:lvl1pPr>
            <a:lvl2pPr marL="357188" indent="-174625" algn="l" rtl="0" eaLnBrk="0" fontAlgn="base" hangingPunct="0">
              <a:spcBef>
                <a:spcPct val="20000"/>
              </a:spcBef>
              <a:spcAft>
                <a:spcPct val="0"/>
              </a:spcAft>
              <a:buClr>
                <a:srgbClr val="0F5494"/>
              </a:buClr>
              <a:buFont typeface="Wingdings" pitchFamily="2" charset="2"/>
              <a:buChar char="§"/>
              <a:tabLst/>
              <a:defRPr sz="1400" b="0">
                <a:solidFill>
                  <a:schemeClr val="tx1"/>
                </a:solidFill>
                <a:latin typeface="Arial" panose="020B0604020202020204" pitchFamily="34" charset="0"/>
                <a:cs typeface="Arial" panose="020B0604020202020204" pitchFamily="34" charset="0"/>
              </a:defRPr>
            </a:lvl2pPr>
            <a:lvl3pPr marL="539750" indent="-182563" algn="l" rtl="0" eaLnBrk="0" fontAlgn="base" hangingPunct="0">
              <a:spcBef>
                <a:spcPct val="20000"/>
              </a:spcBef>
              <a:spcAft>
                <a:spcPct val="0"/>
              </a:spcAft>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b="0" dirty="0" smtClean="0"/>
              <a:t>Pooling </a:t>
            </a:r>
            <a:r>
              <a:rPr lang="en-US" b="0" dirty="0"/>
              <a:t>and sharing of agricultural data between farmers and throughout the food chain</a:t>
            </a:r>
            <a:endParaRPr lang="ro-RO" b="0" dirty="0"/>
          </a:p>
        </p:txBody>
      </p:sp>
      <p:sp>
        <p:nvSpPr>
          <p:cNvPr id="20" name="Rectangle 19">
            <a:extLst>
              <a:ext uri="{FF2B5EF4-FFF2-40B4-BE49-F238E27FC236}">
                <a16:creationId xmlns:a16="http://schemas.microsoft.com/office/drawing/2014/main" id="{CAF9691E-18D0-7942-B46A-5381ADD0C4FB}"/>
              </a:ext>
            </a:extLst>
          </p:cNvPr>
          <p:cNvSpPr/>
          <p:nvPr/>
        </p:nvSpPr>
        <p:spPr>
          <a:xfrm>
            <a:off x="5868144" y="2564904"/>
            <a:ext cx="2376264" cy="3022986"/>
          </a:xfrm>
          <a:prstGeom prst="rect">
            <a:avLst/>
          </a:prstGeom>
          <a:noFill/>
          <a:ln w="12700">
            <a:solidFill>
              <a:srgbClr val="FEB74A"/>
            </a:solidFill>
            <a:prstDash val="dash"/>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pic>
        <p:nvPicPr>
          <p:cNvPr id="21" name="Graphic 3">
            <a:extLst>
              <a:ext uri="{FF2B5EF4-FFF2-40B4-BE49-F238E27FC236}">
                <a16:creationId xmlns:a16="http://schemas.microsoft.com/office/drawing/2014/main" id="{6CAB24E1-85AB-B845-B874-A26617A96F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06781" y="2753822"/>
            <a:ext cx="814379" cy="837647"/>
          </a:xfrm>
          <a:prstGeom prst="rect">
            <a:avLst/>
          </a:prstGeom>
        </p:spPr>
      </p:pic>
      <p:pic>
        <p:nvPicPr>
          <p:cNvPr id="22" name="Graphic 5">
            <a:extLst>
              <a:ext uri="{FF2B5EF4-FFF2-40B4-BE49-F238E27FC236}">
                <a16:creationId xmlns:a16="http://schemas.microsoft.com/office/drawing/2014/main" id="{3DC475C6-B7E1-CB4A-BB83-70E614C300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660232" y="2810271"/>
            <a:ext cx="834753" cy="834753"/>
          </a:xfrm>
          <a:prstGeom prst="rect">
            <a:avLst/>
          </a:prstGeom>
        </p:spPr>
      </p:pic>
      <p:pic>
        <p:nvPicPr>
          <p:cNvPr id="23" name="Graphic 10">
            <a:extLst>
              <a:ext uri="{FF2B5EF4-FFF2-40B4-BE49-F238E27FC236}">
                <a16:creationId xmlns:a16="http://schemas.microsoft.com/office/drawing/2014/main" id="{7F7BB060-93E5-B24A-BC7E-8704C7B29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23928" y="2810271"/>
            <a:ext cx="864096" cy="864096"/>
          </a:xfrm>
          <a:prstGeom prst="rect">
            <a:avLst/>
          </a:prstGeom>
        </p:spPr>
      </p:pic>
    </p:spTree>
    <p:extLst>
      <p:ext uri="{BB962C8B-B14F-4D97-AF65-F5344CB8AC3E}">
        <p14:creationId xmlns:p14="http://schemas.microsoft.com/office/powerpoint/2010/main" val="3968461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3840" y="1268760"/>
            <a:ext cx="8229600" cy="504056"/>
          </a:xfrm>
        </p:spPr>
        <p:txBody>
          <a:bodyPr/>
          <a:lstStyle/>
          <a:p>
            <a:r>
              <a:rPr lang="en-GB" sz="1800" dirty="0" smtClean="0">
                <a:latin typeface="Arial" panose="020B0604020202020204" pitchFamily="34" charset="0"/>
                <a:cs typeface="Arial" panose="020B0604020202020204" pitchFamily="34" charset="0"/>
              </a:rPr>
              <a:t>Main priorities</a:t>
            </a:r>
            <a:endParaRPr lang="en-GB" sz="1800" dirty="0">
              <a:latin typeface="Arial" panose="020B0604020202020204" pitchFamily="34" charset="0"/>
              <a:cs typeface="Arial" panose="020B0604020202020204" pitchFamily="34" charset="0"/>
            </a:endParaRPr>
          </a:p>
        </p:txBody>
      </p:sp>
      <p:sp>
        <p:nvSpPr>
          <p:cNvPr id="15" name="Content Placeholder 2"/>
          <p:cNvSpPr>
            <a:spLocks noGrp="1"/>
          </p:cNvSpPr>
          <p:nvPr>
            <p:ph idx="1"/>
          </p:nvPr>
        </p:nvSpPr>
        <p:spPr>
          <a:xfrm>
            <a:off x="395536" y="2492896"/>
            <a:ext cx="2520280" cy="4104456"/>
          </a:xfrm>
        </p:spPr>
        <p:txBody>
          <a:bodyPr/>
          <a:lstStyle/>
          <a:p>
            <a:pPr marL="0" indent="0" algn="ctr">
              <a:spcBef>
                <a:spcPts val="0"/>
              </a:spcBef>
              <a:spcAft>
                <a:spcPts val="600"/>
              </a:spcAft>
              <a:buNone/>
            </a:pPr>
            <a:r>
              <a:rPr lang="en-GB" sz="1400" b="1" dirty="0" smtClean="0">
                <a:solidFill>
                  <a:schemeClr val="tx1"/>
                </a:solidFill>
                <a:latin typeface="Arial" panose="020B0604020202020204" pitchFamily="34" charset="0"/>
                <a:cs typeface="Arial" panose="020B0604020202020204" pitchFamily="34" charset="0"/>
              </a:rPr>
              <a:t>SUPPORT FOR</a:t>
            </a:r>
            <a:br>
              <a:rPr lang="en-GB" sz="1400" b="1" dirty="0" smtClean="0">
                <a:solidFill>
                  <a:schemeClr val="tx1"/>
                </a:solidFill>
                <a:latin typeface="Arial" panose="020B0604020202020204" pitchFamily="34" charset="0"/>
                <a:cs typeface="Arial" panose="020B0604020202020204" pitchFamily="34" charset="0"/>
              </a:rPr>
            </a:br>
            <a:r>
              <a:rPr lang="en-GB" sz="1400" b="1" dirty="0" smtClean="0">
                <a:solidFill>
                  <a:schemeClr val="tx1"/>
                </a:solidFill>
                <a:latin typeface="Arial" panose="020B0604020202020204" pitchFamily="34" charset="0"/>
                <a:cs typeface="Arial" panose="020B0604020202020204" pitchFamily="34" charset="0"/>
              </a:rPr>
              <a:t>RESEARCH</a:t>
            </a:r>
            <a:endParaRPr lang="en-GB" sz="1400" dirty="0" smtClean="0">
              <a:solidFill>
                <a:schemeClr val="tx1"/>
              </a:solidFill>
              <a:latin typeface="Arial" panose="020B0604020202020204" pitchFamily="34" charset="0"/>
              <a:cs typeface="Arial" panose="020B0604020202020204" pitchFamily="34" charset="0"/>
            </a:endParaRPr>
          </a:p>
          <a:p>
            <a:pPr marL="179388" indent="-173038">
              <a:spcBef>
                <a:spcPts val="0"/>
              </a:spcBef>
              <a:spcAft>
                <a:spcPts val="1200"/>
              </a:spcAft>
              <a:buClr>
                <a:srgbClr val="FEB74A"/>
              </a:buClr>
              <a:buFont typeface="Wingdings" pitchFamily="2" charset="2"/>
              <a:buChar char="§"/>
            </a:pPr>
            <a:r>
              <a:rPr lang="en-US" sz="1400" dirty="0" smtClean="0">
                <a:solidFill>
                  <a:schemeClr val="tx1"/>
                </a:solidFill>
                <a:latin typeface="Arial" panose="020B0604020202020204" pitchFamily="34" charset="0"/>
                <a:cs typeface="Arial" panose="020B0604020202020204" pitchFamily="34" charset="0"/>
              </a:rPr>
              <a:t>resource efficiency, productivity, environment, </a:t>
            </a:r>
            <a:r>
              <a:rPr lang="en-US" sz="1400" dirty="0" err="1" smtClean="0">
                <a:solidFill>
                  <a:schemeClr val="tx1"/>
                </a:solidFill>
                <a:latin typeface="Arial" panose="020B0604020202020204" pitchFamily="34" charset="0"/>
                <a:cs typeface="Arial" panose="020B0604020202020204" pitchFamily="34" charset="0"/>
              </a:rPr>
              <a:t>bioeconomy</a:t>
            </a:r>
            <a:endParaRPr lang="en-US" sz="1400" dirty="0" smtClean="0">
              <a:solidFill>
                <a:schemeClr val="tx1"/>
              </a:solidFill>
              <a:latin typeface="Arial" panose="020B0604020202020204" pitchFamily="34" charset="0"/>
              <a:cs typeface="Arial" panose="020B0604020202020204" pitchFamily="34" charset="0"/>
            </a:endParaRPr>
          </a:p>
          <a:p>
            <a:pPr marL="179388" indent="-173038">
              <a:spcBef>
                <a:spcPts val="0"/>
              </a:spcBef>
              <a:spcAft>
                <a:spcPts val="1200"/>
              </a:spcAft>
              <a:buClr>
                <a:srgbClr val="FEB74A"/>
              </a:buClr>
              <a:buFont typeface="Wingdings" pitchFamily="2" charset="2"/>
              <a:buChar char="§"/>
            </a:pPr>
            <a:r>
              <a:rPr lang="en-US" sz="1400" dirty="0" smtClean="0">
                <a:solidFill>
                  <a:schemeClr val="tx1"/>
                </a:solidFill>
                <a:latin typeface="Arial" panose="020B0604020202020204" pitchFamily="34" charset="0"/>
                <a:cs typeface="Arial" panose="020B0604020202020204" pitchFamily="34" charset="0"/>
              </a:rPr>
              <a:t>service delivery, quality of life, business opportunities, innovation capacities in rural areas</a:t>
            </a:r>
          </a:p>
          <a:p>
            <a:pPr marL="179388" indent="-173038">
              <a:spcBef>
                <a:spcPts val="0"/>
              </a:spcBef>
              <a:spcAft>
                <a:spcPts val="1200"/>
              </a:spcAft>
              <a:buClr>
                <a:srgbClr val="FEB74A"/>
              </a:buClr>
              <a:buFont typeface="Wingdings" pitchFamily="2" charset="2"/>
              <a:buChar char="§"/>
            </a:pPr>
            <a:r>
              <a:rPr lang="en-US" sz="1400" dirty="0" smtClean="0">
                <a:solidFill>
                  <a:schemeClr val="tx1"/>
                </a:solidFill>
                <a:latin typeface="Arial" panose="020B0604020202020204" pitchFamily="34" charset="0"/>
                <a:cs typeface="Arial" panose="020B0604020202020204" pitchFamily="34" charset="0"/>
              </a:rPr>
              <a:t>AI for agriculture</a:t>
            </a:r>
          </a:p>
          <a:p>
            <a:pPr marL="179388" indent="-173038">
              <a:spcBef>
                <a:spcPts val="0"/>
              </a:spcBef>
              <a:spcAft>
                <a:spcPts val="1200"/>
              </a:spcAft>
              <a:buClr>
                <a:srgbClr val="FEB74A"/>
              </a:buClr>
              <a:buFont typeface="Wingdings" pitchFamily="2" charset="2"/>
              <a:buChar char="§"/>
            </a:pPr>
            <a:r>
              <a:rPr lang="en-US" sz="1400" dirty="0" smtClean="0">
                <a:solidFill>
                  <a:schemeClr val="tx1"/>
                </a:solidFill>
                <a:latin typeface="Arial" panose="020B0604020202020204" pitchFamily="34" charset="0"/>
                <a:cs typeface="Arial" panose="020B0604020202020204" pitchFamily="34" charset="0"/>
              </a:rPr>
              <a:t>priority to solutions for family farm models</a:t>
            </a:r>
          </a:p>
          <a:p>
            <a:pPr marL="179388" indent="-173038">
              <a:spcBef>
                <a:spcPts val="0"/>
              </a:spcBef>
              <a:spcAft>
                <a:spcPts val="1200"/>
              </a:spcAft>
              <a:buClr>
                <a:srgbClr val="FEB74A"/>
              </a:buClr>
              <a:buFont typeface="Wingdings" pitchFamily="2" charset="2"/>
              <a:buChar char="§"/>
            </a:pPr>
            <a:endParaRPr lang="en-US" sz="14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D663CF7-8F49-B64F-BB1A-A3EB6DB2E327}"/>
              </a:ext>
            </a:extLst>
          </p:cNvPr>
          <p:cNvSpPr/>
          <p:nvPr/>
        </p:nvSpPr>
        <p:spPr>
          <a:xfrm>
            <a:off x="395536" y="1772816"/>
            <a:ext cx="2520280" cy="4824536"/>
          </a:xfrm>
          <a:prstGeom prst="rect">
            <a:avLst/>
          </a:prstGeom>
          <a:noFill/>
          <a:ln w="12700">
            <a:solidFill>
              <a:srgbClr val="FEB74A"/>
            </a:solidFill>
            <a:prstDash val="dash"/>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7" name="Content Placeholder 2">
            <a:extLst>
              <a:ext uri="{FF2B5EF4-FFF2-40B4-BE49-F238E27FC236}">
                <a16:creationId xmlns:a16="http://schemas.microsoft.com/office/drawing/2014/main" id="{A4E9D039-16F1-2D4C-BD79-D3EB07277DE0}"/>
              </a:ext>
            </a:extLst>
          </p:cNvPr>
          <p:cNvSpPr txBox="1">
            <a:spLocks/>
          </p:cNvSpPr>
          <p:nvPr/>
        </p:nvSpPr>
        <p:spPr bwMode="auto">
          <a:xfrm>
            <a:off x="3203848" y="2492896"/>
            <a:ext cx="2592288"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rgbClr val="0F5494"/>
              </a:buClr>
              <a:buSzPct val="101000"/>
              <a:buFont typeface="Wingdings" pitchFamily="2" charset="2"/>
              <a:buChar char="§"/>
              <a:tabLst/>
              <a:defRPr sz="1400" i="0">
                <a:solidFill>
                  <a:schemeClr val="tx1"/>
                </a:solidFill>
                <a:latin typeface="Arial" panose="020B0604020202020204" pitchFamily="34" charset="0"/>
                <a:ea typeface="+mn-ea"/>
                <a:cs typeface="Arial" panose="020B0604020202020204" pitchFamily="34" charset="0"/>
              </a:defRPr>
            </a:lvl1pPr>
            <a:lvl2pPr marL="357188" indent="-174625" algn="l" rtl="0" eaLnBrk="0" fontAlgn="base" hangingPunct="0">
              <a:spcBef>
                <a:spcPct val="20000"/>
              </a:spcBef>
              <a:spcAft>
                <a:spcPct val="0"/>
              </a:spcAft>
              <a:buClr>
                <a:srgbClr val="0F5494"/>
              </a:buClr>
              <a:buFont typeface="Wingdings" pitchFamily="2" charset="2"/>
              <a:buChar char="§"/>
              <a:tabLst/>
              <a:defRPr sz="1400" b="0">
                <a:solidFill>
                  <a:schemeClr val="tx1"/>
                </a:solidFill>
                <a:latin typeface="Arial" panose="020B0604020202020204" pitchFamily="34" charset="0"/>
                <a:cs typeface="Arial" panose="020B0604020202020204" pitchFamily="34" charset="0"/>
              </a:defRPr>
            </a:lvl2pPr>
            <a:lvl3pPr marL="539750" indent="-182563" algn="l" rtl="0" eaLnBrk="0" fontAlgn="base" hangingPunct="0">
              <a:spcBef>
                <a:spcPct val="20000"/>
              </a:spcBef>
              <a:spcAft>
                <a:spcPct val="0"/>
              </a:spcAft>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spcBef>
                <a:spcPts val="0"/>
              </a:spcBef>
              <a:spcAft>
                <a:spcPts val="600"/>
              </a:spcAft>
              <a:buNone/>
            </a:pPr>
            <a:r>
              <a:rPr lang="en-GB" dirty="0" smtClean="0"/>
              <a:t>INNOVATION INFRASTRUCTURE</a:t>
            </a:r>
          </a:p>
          <a:p>
            <a:pPr marL="179388" indent="-173038">
              <a:spcBef>
                <a:spcPts val="0"/>
              </a:spcBef>
              <a:spcAft>
                <a:spcPts val="1200"/>
              </a:spcAft>
              <a:buClr>
                <a:srgbClr val="FEB74A"/>
              </a:buClr>
            </a:pPr>
            <a:r>
              <a:rPr lang="en-US" b="0" dirty="0" smtClean="0"/>
              <a:t>experimentation and testing facilities, </a:t>
            </a:r>
            <a:r>
              <a:rPr lang="fr-FR" b="0" dirty="0"/>
              <a:t>AI4EU </a:t>
            </a:r>
            <a:r>
              <a:rPr lang="fr-FR" b="0" dirty="0" err="1"/>
              <a:t>platform</a:t>
            </a:r>
            <a:r>
              <a:rPr lang="fr-FR" b="0" dirty="0"/>
              <a:t> for AI on </a:t>
            </a:r>
            <a:r>
              <a:rPr lang="fr-FR" b="0" dirty="0" err="1" smtClean="0"/>
              <a:t>demand</a:t>
            </a:r>
            <a:endParaRPr lang="en-US" b="0" dirty="0" smtClean="0"/>
          </a:p>
          <a:p>
            <a:pPr marL="179388" indent="-173038">
              <a:spcBef>
                <a:spcPts val="0"/>
              </a:spcBef>
              <a:spcAft>
                <a:spcPts val="1200"/>
              </a:spcAft>
              <a:buClr>
                <a:srgbClr val="FEB74A"/>
              </a:buClr>
            </a:pPr>
            <a:r>
              <a:rPr lang="en-US" b="0" dirty="0" smtClean="0"/>
              <a:t>agriculture in at least one DIH per MS, network </a:t>
            </a:r>
            <a:r>
              <a:rPr lang="en-US" b="0" dirty="0" err="1" smtClean="0"/>
              <a:t>agri</a:t>
            </a:r>
            <a:r>
              <a:rPr lang="en-US" b="0" dirty="0" smtClean="0"/>
              <a:t>-food DIHs and link them to general DIHs</a:t>
            </a:r>
          </a:p>
          <a:p>
            <a:pPr marL="179388" indent="-173038">
              <a:spcBef>
                <a:spcPts val="0"/>
              </a:spcBef>
              <a:spcAft>
                <a:spcPts val="1200"/>
              </a:spcAft>
              <a:buClr>
                <a:srgbClr val="FEB74A"/>
              </a:buClr>
            </a:pPr>
            <a:r>
              <a:rPr lang="en-US" b="0" dirty="0" smtClean="0"/>
              <a:t>up-skilling of farmers and rural populations</a:t>
            </a:r>
          </a:p>
          <a:p>
            <a:pPr marL="179388" indent="-173038">
              <a:spcBef>
                <a:spcPts val="0"/>
              </a:spcBef>
              <a:spcAft>
                <a:spcPts val="1200"/>
              </a:spcAft>
              <a:buClr>
                <a:srgbClr val="FEB74A"/>
              </a:buClr>
            </a:pPr>
            <a:r>
              <a:rPr lang="en-US" b="0" dirty="0" err="1" smtClean="0"/>
              <a:t>IoT</a:t>
            </a:r>
            <a:r>
              <a:rPr lang="en-US" b="0" dirty="0" smtClean="0"/>
              <a:t> (large-scale pilots, but also LPWAN), broadband</a:t>
            </a:r>
          </a:p>
          <a:p>
            <a:pPr marL="179388" indent="-173038">
              <a:spcBef>
                <a:spcPts val="0"/>
              </a:spcBef>
              <a:spcAft>
                <a:spcPts val="1200"/>
              </a:spcAft>
              <a:buClr>
                <a:srgbClr val="FEB74A"/>
              </a:buClr>
            </a:pPr>
            <a:r>
              <a:rPr lang="en-US" b="0" dirty="0" smtClean="0"/>
              <a:t>EIP-</a:t>
            </a:r>
            <a:r>
              <a:rPr lang="en-US" b="0" dirty="0" err="1" smtClean="0"/>
              <a:t>Agri</a:t>
            </a:r>
            <a:r>
              <a:rPr lang="en-US" b="0" dirty="0" smtClean="0"/>
              <a:t> (area of digital innovation), Smart Villages</a:t>
            </a:r>
          </a:p>
          <a:p>
            <a:pPr marL="179388" indent="-173038">
              <a:spcBef>
                <a:spcPts val="0"/>
              </a:spcBef>
              <a:spcAft>
                <a:spcPts val="1200"/>
              </a:spcAft>
              <a:buClr>
                <a:srgbClr val="FEB74A"/>
              </a:buClr>
            </a:pPr>
            <a:endParaRPr lang="en-US" b="0" dirty="0" smtClean="0"/>
          </a:p>
          <a:p>
            <a:pPr marL="179388" indent="-173038">
              <a:spcBef>
                <a:spcPts val="0"/>
              </a:spcBef>
              <a:spcAft>
                <a:spcPts val="1200"/>
              </a:spcAft>
              <a:buClr>
                <a:srgbClr val="FEB74A"/>
              </a:buClr>
            </a:pPr>
            <a:endParaRPr lang="en-US" b="0" dirty="0"/>
          </a:p>
          <a:p>
            <a:pPr marL="0" indent="0" algn="just">
              <a:buNone/>
            </a:pPr>
            <a:endParaRPr lang="ro-RO" b="0" dirty="0"/>
          </a:p>
        </p:txBody>
      </p:sp>
      <p:sp>
        <p:nvSpPr>
          <p:cNvPr id="18" name="Rectangle 17">
            <a:extLst>
              <a:ext uri="{FF2B5EF4-FFF2-40B4-BE49-F238E27FC236}">
                <a16:creationId xmlns:a16="http://schemas.microsoft.com/office/drawing/2014/main" id="{CE758807-D7A1-E44C-94DD-E4FB743C7348}"/>
              </a:ext>
            </a:extLst>
          </p:cNvPr>
          <p:cNvSpPr/>
          <p:nvPr/>
        </p:nvSpPr>
        <p:spPr>
          <a:xfrm>
            <a:off x="3203848" y="1772816"/>
            <a:ext cx="2592288" cy="4824536"/>
          </a:xfrm>
          <a:prstGeom prst="rect">
            <a:avLst/>
          </a:prstGeom>
          <a:noFill/>
          <a:ln w="12700">
            <a:solidFill>
              <a:srgbClr val="FEB74A"/>
            </a:solidFill>
            <a:prstDash val="dash"/>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9" name="Content Placeholder 2">
            <a:extLst>
              <a:ext uri="{FF2B5EF4-FFF2-40B4-BE49-F238E27FC236}">
                <a16:creationId xmlns:a16="http://schemas.microsoft.com/office/drawing/2014/main" id="{8325F2B8-784B-7D40-8200-A8E8B25E91E1}"/>
              </a:ext>
            </a:extLst>
          </p:cNvPr>
          <p:cNvSpPr txBox="1">
            <a:spLocks/>
          </p:cNvSpPr>
          <p:nvPr/>
        </p:nvSpPr>
        <p:spPr bwMode="auto">
          <a:xfrm>
            <a:off x="6084168" y="2492896"/>
            <a:ext cx="2506274" cy="41044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rgbClr val="0F5494"/>
              </a:buClr>
              <a:buSzPct val="101000"/>
              <a:buFont typeface="Wingdings" pitchFamily="2" charset="2"/>
              <a:buChar char="§"/>
              <a:tabLst/>
              <a:defRPr sz="1400" i="0">
                <a:solidFill>
                  <a:schemeClr val="tx1"/>
                </a:solidFill>
                <a:latin typeface="Arial" panose="020B0604020202020204" pitchFamily="34" charset="0"/>
                <a:ea typeface="+mn-ea"/>
                <a:cs typeface="Arial" panose="020B0604020202020204" pitchFamily="34" charset="0"/>
              </a:defRPr>
            </a:lvl1pPr>
            <a:lvl2pPr marL="357188" indent="-174625" algn="l" rtl="0" eaLnBrk="0" fontAlgn="base" hangingPunct="0">
              <a:spcBef>
                <a:spcPct val="20000"/>
              </a:spcBef>
              <a:spcAft>
                <a:spcPct val="0"/>
              </a:spcAft>
              <a:buClr>
                <a:srgbClr val="0F5494"/>
              </a:buClr>
              <a:buFont typeface="Wingdings" pitchFamily="2" charset="2"/>
              <a:buChar char="§"/>
              <a:tabLst/>
              <a:defRPr sz="1400" b="0">
                <a:solidFill>
                  <a:schemeClr val="tx1"/>
                </a:solidFill>
                <a:latin typeface="Arial" panose="020B0604020202020204" pitchFamily="34" charset="0"/>
                <a:cs typeface="Arial" panose="020B0604020202020204" pitchFamily="34" charset="0"/>
              </a:defRPr>
            </a:lvl2pPr>
            <a:lvl3pPr marL="539750" indent="-182563" algn="l" rtl="0" eaLnBrk="0" fontAlgn="base" hangingPunct="0">
              <a:spcBef>
                <a:spcPct val="20000"/>
              </a:spcBef>
              <a:spcAft>
                <a:spcPct val="0"/>
              </a:spcAft>
              <a:buFont typeface="Arial" panose="020B0604020202020204" pitchFamily="34" charset="0"/>
              <a:buChar char="•"/>
              <a:tabLst/>
              <a:defRPr sz="1400">
                <a:solidFill>
                  <a:schemeClr val="tx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ctr">
              <a:spcBef>
                <a:spcPts val="0"/>
              </a:spcBef>
              <a:spcAft>
                <a:spcPts val="600"/>
              </a:spcAft>
              <a:buNone/>
            </a:pPr>
            <a:r>
              <a:rPr lang="en-GB" dirty="0" smtClean="0"/>
              <a:t>COMMON AGRI-FOOD DATASPACE</a:t>
            </a:r>
          </a:p>
          <a:p>
            <a:pPr marL="179388" indent="-173038">
              <a:spcBef>
                <a:spcPts val="0"/>
              </a:spcBef>
              <a:spcAft>
                <a:spcPts val="1200"/>
              </a:spcAft>
              <a:buClr>
                <a:srgbClr val="FEB74A"/>
              </a:buClr>
            </a:pPr>
            <a:r>
              <a:rPr lang="en-GB" b="0" dirty="0" smtClean="0"/>
              <a:t>cross-border pooling and sharing of agricultural data</a:t>
            </a:r>
          </a:p>
          <a:p>
            <a:pPr marL="179388" indent="-173038">
              <a:spcBef>
                <a:spcPts val="0"/>
              </a:spcBef>
              <a:spcAft>
                <a:spcPts val="1200"/>
              </a:spcAft>
              <a:buClr>
                <a:srgbClr val="FEB74A"/>
              </a:buClr>
            </a:pPr>
            <a:r>
              <a:rPr lang="en-GB" b="0" dirty="0" smtClean="0"/>
              <a:t>identify and open up high value datasets, for </a:t>
            </a:r>
            <a:r>
              <a:rPr lang="en-US" b="0" dirty="0" smtClean="0"/>
              <a:t>common databases and AI-powered precision farming solutions</a:t>
            </a:r>
            <a:endParaRPr lang="en-GB" b="0" dirty="0" smtClean="0"/>
          </a:p>
          <a:p>
            <a:pPr marL="179388" indent="-173038">
              <a:spcBef>
                <a:spcPts val="0"/>
              </a:spcBef>
              <a:spcAft>
                <a:spcPts val="1200"/>
              </a:spcAft>
              <a:buClr>
                <a:srgbClr val="FEB74A"/>
              </a:buClr>
            </a:pPr>
            <a:r>
              <a:rPr lang="en-GB" b="0" dirty="0" smtClean="0"/>
              <a:t>full use of European space programmes (EGNOS and Galileo) and the Earth observation programme </a:t>
            </a:r>
          </a:p>
          <a:p>
            <a:pPr marL="179388" indent="-173038">
              <a:spcBef>
                <a:spcPts val="0"/>
              </a:spcBef>
              <a:spcAft>
                <a:spcPts val="1200"/>
              </a:spcAft>
              <a:buClr>
                <a:srgbClr val="FEB74A"/>
              </a:buClr>
            </a:pPr>
            <a:endParaRPr lang="en-GB" b="0" dirty="0"/>
          </a:p>
        </p:txBody>
      </p:sp>
      <p:sp>
        <p:nvSpPr>
          <p:cNvPr id="20" name="Rectangle 19">
            <a:extLst>
              <a:ext uri="{FF2B5EF4-FFF2-40B4-BE49-F238E27FC236}">
                <a16:creationId xmlns:a16="http://schemas.microsoft.com/office/drawing/2014/main" id="{CAF9691E-18D0-7942-B46A-5381ADD0C4FB}"/>
              </a:ext>
            </a:extLst>
          </p:cNvPr>
          <p:cNvSpPr/>
          <p:nvPr/>
        </p:nvSpPr>
        <p:spPr>
          <a:xfrm>
            <a:off x="6084168" y="1772816"/>
            <a:ext cx="2525812" cy="4824536"/>
          </a:xfrm>
          <a:prstGeom prst="rect">
            <a:avLst/>
          </a:prstGeom>
          <a:noFill/>
          <a:ln w="12700">
            <a:solidFill>
              <a:srgbClr val="FEB74A"/>
            </a:solidFill>
            <a:prstDash val="dash"/>
          </a:ln>
          <a:effectLst/>
        </p:spPr>
        <p:style>
          <a:lnRef idx="1">
            <a:schemeClr val="accent1"/>
          </a:lnRef>
          <a:fillRef idx="1001">
            <a:schemeClr val="l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pic>
        <p:nvPicPr>
          <p:cNvPr id="12" name="Graphic 3">
            <a:extLst>
              <a:ext uri="{FF2B5EF4-FFF2-40B4-BE49-F238E27FC236}">
                <a16:creationId xmlns:a16="http://schemas.microsoft.com/office/drawing/2014/main" id="{6CAB24E1-85AB-B845-B874-A26617A96F6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395814" y="1873353"/>
            <a:ext cx="519724" cy="534573"/>
          </a:xfrm>
          <a:prstGeom prst="rect">
            <a:avLst/>
          </a:prstGeom>
        </p:spPr>
      </p:pic>
      <p:pic>
        <p:nvPicPr>
          <p:cNvPr id="13" name="Graphic 5">
            <a:extLst>
              <a:ext uri="{FF2B5EF4-FFF2-40B4-BE49-F238E27FC236}">
                <a16:creationId xmlns:a16="http://schemas.microsoft.com/office/drawing/2014/main" id="{3DC475C6-B7E1-CB4A-BB83-70E614C300A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115567" y="1944912"/>
            <a:ext cx="463014" cy="463014"/>
          </a:xfrm>
          <a:prstGeom prst="rect">
            <a:avLst/>
          </a:prstGeom>
        </p:spPr>
      </p:pic>
      <p:pic>
        <p:nvPicPr>
          <p:cNvPr id="24" name="Graphic 10">
            <a:extLst>
              <a:ext uri="{FF2B5EF4-FFF2-40B4-BE49-F238E27FC236}">
                <a16:creationId xmlns:a16="http://schemas.microsoft.com/office/drawing/2014/main" id="{7F7BB060-93E5-B24A-BC7E-8704C7B2929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244047" y="1896036"/>
            <a:ext cx="511890" cy="511890"/>
          </a:xfrm>
          <a:prstGeom prst="rect">
            <a:avLst/>
          </a:prstGeom>
        </p:spPr>
      </p:pic>
    </p:spTree>
    <p:extLst>
      <p:ext uri="{BB962C8B-B14F-4D97-AF65-F5344CB8AC3E}">
        <p14:creationId xmlns:p14="http://schemas.microsoft.com/office/powerpoint/2010/main" val="3563547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3840" y="1412776"/>
            <a:ext cx="8229600" cy="504056"/>
          </a:xfrm>
        </p:spPr>
        <p:txBody>
          <a:bodyPr/>
          <a:lstStyle/>
          <a:p>
            <a:r>
              <a:rPr lang="en-GB" sz="2000" dirty="0" smtClean="0">
                <a:latin typeface="Arial" panose="020B0604020202020204" pitchFamily="34" charset="0"/>
                <a:cs typeface="Arial" panose="020B0604020202020204" pitchFamily="34" charset="0"/>
              </a:rPr>
              <a:t>Support for research</a:t>
            </a:r>
            <a:endParaRPr lang="en-GB" sz="2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13BF51-ACE1-2546-B48E-F668EEC50E25}"/>
              </a:ext>
            </a:extLst>
          </p:cNvPr>
          <p:cNvSpPr/>
          <p:nvPr/>
        </p:nvSpPr>
        <p:spPr>
          <a:xfrm>
            <a:off x="755576" y="3028093"/>
            <a:ext cx="7632848" cy="15841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572387" y="3122024"/>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6" name="Content Placeholder 2"/>
          <p:cNvSpPr txBox="1">
            <a:spLocks/>
          </p:cNvSpPr>
          <p:nvPr/>
        </p:nvSpPr>
        <p:spPr bwMode="auto">
          <a:xfrm>
            <a:off x="892152" y="3075239"/>
            <a:ext cx="7280248" cy="13210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b="0" kern="0" dirty="0" smtClean="0">
                <a:solidFill>
                  <a:schemeClr val="tx1"/>
                </a:solidFill>
                <a:latin typeface="Arial" panose="020B0604020202020204" pitchFamily="34" charset="0"/>
                <a:cs typeface="Arial" panose="020B0604020202020204" pitchFamily="34" charset="0"/>
              </a:rPr>
              <a:t>keep </a:t>
            </a:r>
            <a:r>
              <a:rPr lang="en-US" sz="1400" b="0" kern="0" dirty="0">
                <a:solidFill>
                  <a:schemeClr val="tx1"/>
                </a:solidFill>
                <a:latin typeface="Arial" panose="020B0604020202020204" pitchFamily="34" charset="0"/>
                <a:cs typeface="Arial" panose="020B0604020202020204" pitchFamily="34" charset="0"/>
              </a:rPr>
              <a:t>Europe at the forefront of progress in smart farming, by increasing investments at European and national levels in research and innovation in digital technologies, but covering also socio-economic agronomic and environmental aspects, and giving priority to </a:t>
            </a:r>
            <a:r>
              <a:rPr lang="en-US" sz="1400" kern="0" dirty="0">
                <a:solidFill>
                  <a:schemeClr val="tx1"/>
                </a:solidFill>
                <a:latin typeface="Arial" panose="020B0604020202020204" pitchFamily="34" charset="0"/>
                <a:cs typeface="Arial" panose="020B0604020202020204" pitchFamily="34" charset="0"/>
              </a:rPr>
              <a:t>artificial intelligence for </a:t>
            </a:r>
            <a:r>
              <a:rPr lang="en-US" sz="1400" kern="0" dirty="0" smtClean="0">
                <a:solidFill>
                  <a:schemeClr val="tx1"/>
                </a:solidFill>
                <a:latin typeface="Arial" panose="020B0604020202020204" pitchFamily="34" charset="0"/>
                <a:cs typeface="Arial" panose="020B0604020202020204" pitchFamily="34" charset="0"/>
              </a:rPr>
              <a:t>agriculture </a:t>
            </a:r>
            <a:r>
              <a:rPr lang="en-US" sz="1400" b="0" kern="0" dirty="0" smtClean="0">
                <a:solidFill>
                  <a:schemeClr val="tx1"/>
                </a:solidFill>
                <a:latin typeface="Arial" panose="020B0604020202020204" pitchFamily="34" charset="0"/>
                <a:cs typeface="Arial" panose="020B0604020202020204" pitchFamily="34" charset="0"/>
              </a:rPr>
              <a:t>and actions </a:t>
            </a:r>
            <a:r>
              <a:rPr lang="en-US" sz="1400" b="0" kern="0" dirty="0">
                <a:solidFill>
                  <a:schemeClr val="tx1"/>
                </a:solidFill>
                <a:latin typeface="Arial" panose="020B0604020202020204" pitchFamily="34" charset="0"/>
                <a:cs typeface="Arial" panose="020B0604020202020204" pitchFamily="34" charset="0"/>
              </a:rPr>
              <a:t>aimed at achieving improved food traceability through the use of </a:t>
            </a:r>
            <a:r>
              <a:rPr lang="en-US" sz="1400" kern="0" dirty="0">
                <a:solidFill>
                  <a:schemeClr val="tx1"/>
                </a:solidFill>
                <a:latin typeface="Arial" panose="020B0604020202020204" pitchFamily="34" charset="0"/>
                <a:cs typeface="Arial" panose="020B0604020202020204" pitchFamily="34" charset="0"/>
              </a:rPr>
              <a:t>blockchain </a:t>
            </a:r>
            <a:r>
              <a:rPr lang="en-US" sz="1400" kern="0" dirty="0" smtClean="0">
                <a:solidFill>
                  <a:schemeClr val="tx1"/>
                </a:solidFill>
                <a:latin typeface="Arial" panose="020B0604020202020204" pitchFamily="34" charset="0"/>
                <a:cs typeface="Arial" panose="020B0604020202020204" pitchFamily="34" charset="0"/>
              </a:rPr>
              <a:t>technologies</a:t>
            </a:r>
            <a:endParaRPr lang="ro-RO" sz="1400" kern="0" dirty="0">
              <a:latin typeface="Arial" panose="020B0604020202020204" pitchFamily="34" charset="0"/>
              <a:cs typeface="Arial" panose="020B0604020202020204" pitchFamily="34" charset="0"/>
            </a:endParaRPr>
          </a:p>
        </p:txBody>
      </p:sp>
      <p:sp>
        <p:nvSpPr>
          <p:cNvPr id="17" name="Content Placeholder 2"/>
          <p:cNvSpPr txBox="1">
            <a:spLocks/>
          </p:cNvSpPr>
          <p:nvPr/>
        </p:nvSpPr>
        <p:spPr bwMode="auto">
          <a:xfrm>
            <a:off x="660131" y="2675080"/>
            <a:ext cx="7743042"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kern="0" dirty="0" smtClean="0">
                <a:solidFill>
                  <a:schemeClr val="tx1"/>
                </a:solidFill>
                <a:latin typeface="Arial" panose="020B0604020202020204" pitchFamily="34" charset="0"/>
                <a:cs typeface="Arial" panose="020B0604020202020204" pitchFamily="34" charset="0"/>
              </a:rPr>
              <a:t>Investments in research and innovation in digital technologies</a:t>
            </a:r>
            <a:endParaRPr lang="ro-RO" sz="14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854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3840" y="1412776"/>
            <a:ext cx="8229600" cy="504056"/>
          </a:xfrm>
        </p:spPr>
        <p:txBody>
          <a:bodyPr/>
          <a:lstStyle/>
          <a:p>
            <a:r>
              <a:rPr lang="en-GB" sz="2000" dirty="0" smtClean="0">
                <a:latin typeface="Arial" panose="020B0604020202020204" pitchFamily="34" charset="0"/>
                <a:cs typeface="Arial" panose="020B0604020202020204" pitchFamily="34" charset="0"/>
              </a:rPr>
              <a:t>Establishing an innovation infrastructure</a:t>
            </a:r>
            <a:endParaRPr lang="en-GB" sz="20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613BF51-ACE1-2546-B48E-F668EEC50E25}"/>
              </a:ext>
            </a:extLst>
          </p:cNvPr>
          <p:cNvSpPr/>
          <p:nvPr/>
        </p:nvSpPr>
        <p:spPr>
          <a:xfrm>
            <a:off x="755576" y="3028093"/>
            <a:ext cx="7632848" cy="15841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EADDCAFA-49CA-2D4A-9756-514D39A26456}"/>
              </a:ext>
            </a:extLst>
          </p:cNvPr>
          <p:cNvSpPr>
            <a:spLocks noEditPoints="1"/>
          </p:cNvSpPr>
          <p:nvPr/>
        </p:nvSpPr>
        <p:spPr bwMode="auto">
          <a:xfrm rot="10800000">
            <a:off x="572387" y="3122024"/>
            <a:ext cx="319765" cy="286686"/>
          </a:xfrm>
          <a:custGeom>
            <a:avLst/>
            <a:gdLst>
              <a:gd name="T0" fmla="*/ 19 w 48"/>
              <a:gd name="T1" fmla="*/ 43 h 43"/>
              <a:gd name="T2" fmla="*/ 0 w 48"/>
              <a:gd name="T3" fmla="*/ 43 h 43"/>
              <a:gd name="T4" fmla="*/ 0 w 48"/>
              <a:gd name="T5" fmla="*/ 23 h 43"/>
              <a:gd name="T6" fmla="*/ 19 w 48"/>
              <a:gd name="T7" fmla="*/ 0 h 43"/>
              <a:gd name="T8" fmla="*/ 19 w 48"/>
              <a:gd name="T9" fmla="*/ 9 h 43"/>
              <a:gd name="T10" fmla="*/ 10 w 48"/>
              <a:gd name="T11" fmla="*/ 23 h 43"/>
              <a:gd name="T12" fmla="*/ 19 w 48"/>
              <a:gd name="T13" fmla="*/ 23 h 43"/>
              <a:gd name="T14" fmla="*/ 19 w 48"/>
              <a:gd name="T15" fmla="*/ 43 h 43"/>
              <a:gd name="T16" fmla="*/ 48 w 48"/>
              <a:gd name="T17" fmla="*/ 43 h 43"/>
              <a:gd name="T18" fmla="*/ 29 w 48"/>
              <a:gd name="T19" fmla="*/ 43 h 43"/>
              <a:gd name="T20" fmla="*/ 29 w 48"/>
              <a:gd name="T21" fmla="*/ 23 h 43"/>
              <a:gd name="T22" fmla="*/ 48 w 48"/>
              <a:gd name="T23" fmla="*/ 0 h 43"/>
              <a:gd name="T24" fmla="*/ 48 w 48"/>
              <a:gd name="T25" fmla="*/ 9 h 43"/>
              <a:gd name="T26" fmla="*/ 39 w 48"/>
              <a:gd name="T27" fmla="*/ 23 h 43"/>
              <a:gd name="T28" fmla="*/ 48 w 48"/>
              <a:gd name="T29" fmla="*/ 23 h 43"/>
              <a:gd name="T30" fmla="*/ 48 w 48"/>
              <a:gd name="T3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3">
                <a:moveTo>
                  <a:pt x="19" y="43"/>
                </a:moveTo>
                <a:cubicBezTo>
                  <a:pt x="0" y="43"/>
                  <a:pt x="0" y="43"/>
                  <a:pt x="0" y="43"/>
                </a:cubicBezTo>
                <a:cubicBezTo>
                  <a:pt x="0" y="23"/>
                  <a:pt x="0" y="23"/>
                  <a:pt x="0" y="23"/>
                </a:cubicBezTo>
                <a:cubicBezTo>
                  <a:pt x="0" y="11"/>
                  <a:pt x="8" y="2"/>
                  <a:pt x="19" y="0"/>
                </a:cubicBezTo>
                <a:cubicBezTo>
                  <a:pt x="19" y="9"/>
                  <a:pt x="19" y="9"/>
                  <a:pt x="19" y="9"/>
                </a:cubicBezTo>
                <a:cubicBezTo>
                  <a:pt x="12" y="11"/>
                  <a:pt x="10" y="16"/>
                  <a:pt x="10" y="23"/>
                </a:cubicBezTo>
                <a:cubicBezTo>
                  <a:pt x="19" y="23"/>
                  <a:pt x="19" y="23"/>
                  <a:pt x="19" y="23"/>
                </a:cubicBezTo>
                <a:lnTo>
                  <a:pt x="19" y="43"/>
                </a:lnTo>
                <a:close/>
                <a:moveTo>
                  <a:pt x="48" y="43"/>
                </a:moveTo>
                <a:cubicBezTo>
                  <a:pt x="29" y="43"/>
                  <a:pt x="29" y="43"/>
                  <a:pt x="29" y="43"/>
                </a:cubicBezTo>
                <a:cubicBezTo>
                  <a:pt x="29" y="23"/>
                  <a:pt x="29" y="23"/>
                  <a:pt x="29" y="23"/>
                </a:cubicBezTo>
                <a:cubicBezTo>
                  <a:pt x="28" y="11"/>
                  <a:pt x="37" y="2"/>
                  <a:pt x="48" y="0"/>
                </a:cubicBezTo>
                <a:cubicBezTo>
                  <a:pt x="48" y="9"/>
                  <a:pt x="48" y="9"/>
                  <a:pt x="48" y="9"/>
                </a:cubicBezTo>
                <a:cubicBezTo>
                  <a:pt x="41" y="11"/>
                  <a:pt x="39" y="16"/>
                  <a:pt x="39" y="23"/>
                </a:cubicBezTo>
                <a:cubicBezTo>
                  <a:pt x="48" y="23"/>
                  <a:pt x="48" y="23"/>
                  <a:pt x="48" y="23"/>
                </a:cubicBezTo>
                <a:lnTo>
                  <a:pt x="48" y="43"/>
                </a:lnTo>
                <a:close/>
              </a:path>
            </a:pathLst>
          </a:custGeom>
          <a:solidFill>
            <a:srgbClr val="EDAB47"/>
          </a:solidFill>
          <a:ln>
            <a:noFill/>
          </a:ln>
        </p:spPr>
        <p:txBody>
          <a:bodyPr vert="horz" wrap="square" lIns="91440" tIns="45720" rIns="91440" bIns="45720" numCol="1" anchor="t" anchorCtr="0" compatLnSpc="1">
            <a:prstTxWarp prst="textNoShape">
              <a:avLst/>
            </a:prstTxWarp>
          </a:bodyPr>
          <a:lstStyle/>
          <a:p>
            <a:endParaRPr lang="en-GB">
              <a:solidFill>
                <a:srgbClr val="F4B533"/>
              </a:solidFill>
            </a:endParaRPr>
          </a:p>
        </p:txBody>
      </p:sp>
      <p:sp>
        <p:nvSpPr>
          <p:cNvPr id="16" name="Content Placeholder 2"/>
          <p:cNvSpPr txBox="1">
            <a:spLocks/>
          </p:cNvSpPr>
          <p:nvPr/>
        </p:nvSpPr>
        <p:spPr bwMode="auto">
          <a:xfrm>
            <a:off x="892152" y="3075239"/>
            <a:ext cx="7280248" cy="13210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b="0" kern="0" dirty="0">
                <a:solidFill>
                  <a:schemeClr val="tx1"/>
                </a:solidFill>
                <a:latin typeface="Arial" panose="020B0604020202020204" pitchFamily="34" charset="0"/>
                <a:cs typeface="Arial" panose="020B0604020202020204" pitchFamily="34" charset="0"/>
              </a:rPr>
              <a:t>help the European Commission to identify at least </a:t>
            </a:r>
            <a:r>
              <a:rPr lang="en-US" sz="1400" kern="0" dirty="0">
                <a:solidFill>
                  <a:schemeClr val="tx1"/>
                </a:solidFill>
                <a:latin typeface="Arial" panose="020B0604020202020204" pitchFamily="34" charset="0"/>
                <a:cs typeface="Arial" panose="020B0604020202020204" pitchFamily="34" charset="0"/>
              </a:rPr>
              <a:t>five large-scale reference experimentation and testing facilities</a:t>
            </a:r>
            <a:r>
              <a:rPr lang="en-US" sz="1400" b="0" kern="0" dirty="0">
                <a:solidFill>
                  <a:schemeClr val="tx1"/>
                </a:solidFill>
                <a:latin typeface="Arial" panose="020B0604020202020204" pitchFamily="34" charset="0"/>
                <a:cs typeface="Arial" panose="020B0604020202020204" pitchFamily="34" charset="0"/>
              </a:rPr>
              <a:t> across Europe, in line with the actions we have agreed on in the Coordinated Plan on Artificial Intelligence, to serve as a common resource for all European stakeholders to validate new smart solutions in real settings and networking these reference sites with existing experimentation and testing facilities</a:t>
            </a:r>
            <a:endParaRPr lang="ro-RO" sz="1400" b="0" kern="0" dirty="0">
              <a:latin typeface="Arial" panose="020B0604020202020204" pitchFamily="34" charset="0"/>
              <a:cs typeface="Arial" panose="020B0604020202020204" pitchFamily="34" charset="0"/>
            </a:endParaRPr>
          </a:p>
        </p:txBody>
      </p:sp>
      <p:sp>
        <p:nvSpPr>
          <p:cNvPr id="17" name="Content Placeholder 2"/>
          <p:cNvSpPr txBox="1">
            <a:spLocks/>
          </p:cNvSpPr>
          <p:nvPr/>
        </p:nvSpPr>
        <p:spPr bwMode="auto">
          <a:xfrm>
            <a:off x="660131" y="2675080"/>
            <a:ext cx="7743042"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F5494"/>
              </a:buClr>
              <a:buFont typeface="Arial" pitchFamily="34" charset="0"/>
              <a:buChar char="•"/>
              <a:defRPr sz="2400" i="0">
                <a:solidFill>
                  <a:srgbClr val="0F5494"/>
                </a:solidFill>
                <a:latin typeface="+mn-lt"/>
                <a:ea typeface="+mn-ea"/>
                <a:cs typeface="+mn-cs"/>
              </a:defRPr>
            </a:lvl1pPr>
            <a:lvl2pPr marL="742950" indent="-285750" algn="l" rtl="0" eaLnBrk="0" fontAlgn="base" hangingPunct="0">
              <a:spcBef>
                <a:spcPct val="20000"/>
              </a:spcBef>
              <a:spcAft>
                <a:spcPct val="0"/>
              </a:spcAft>
              <a:buClr>
                <a:srgbClr val="0F5494"/>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1400" kern="0" dirty="0">
                <a:solidFill>
                  <a:schemeClr val="tx1"/>
                </a:solidFill>
                <a:latin typeface="Arial" panose="020B0604020202020204" pitchFamily="34" charset="0"/>
                <a:cs typeface="Arial" panose="020B0604020202020204" pitchFamily="34" charset="0"/>
              </a:rPr>
              <a:t>Identifying five large-scale reference experimentation and testing facilities for </a:t>
            </a:r>
            <a:r>
              <a:rPr lang="en-US" sz="1400" kern="0" dirty="0" err="1">
                <a:solidFill>
                  <a:schemeClr val="tx1"/>
                </a:solidFill>
                <a:latin typeface="Arial" panose="020B0604020202020204" pitchFamily="34" charset="0"/>
                <a:cs typeface="Arial" panose="020B0604020202020204" pitchFamily="34" charset="0"/>
              </a:rPr>
              <a:t>agri</a:t>
            </a:r>
            <a:r>
              <a:rPr lang="en-US" sz="1400" kern="0" dirty="0">
                <a:solidFill>
                  <a:schemeClr val="tx1"/>
                </a:solidFill>
                <a:latin typeface="Arial" panose="020B0604020202020204" pitchFamily="34" charset="0"/>
                <a:cs typeface="Arial" panose="020B0604020202020204" pitchFamily="34" charset="0"/>
              </a:rPr>
              <a:t>-food</a:t>
            </a:r>
            <a:endParaRPr lang="ro-RO" sz="140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600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2179</TotalTime>
  <Words>1694</Words>
  <Application>Microsoft Office PowerPoint</Application>
  <PresentationFormat>On-screen Show (4:3)</PresentationFormat>
  <Paragraphs>151</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Verdana</vt:lpstr>
      <vt:lpstr>Wingdings</vt:lpstr>
      <vt:lpstr>Default Design</vt:lpstr>
      <vt:lpstr>PowerPoint Presentation</vt:lpstr>
      <vt:lpstr>Agriculture is one of the key areas for future investment</vt:lpstr>
      <vt:lpstr>Digital technologies have great potential for agriculture and rural areas</vt:lpstr>
      <vt:lpstr>Low use of digital technologies in agriculture and rural areas</vt:lpstr>
      <vt:lpstr>PowerPoint Presentation</vt:lpstr>
      <vt:lpstr>Declaration of cooperation on ‘A smart and sustainable digital future for European agriculture and rural areas’</vt:lpstr>
      <vt:lpstr>Main priorities</vt:lpstr>
      <vt:lpstr>Support for research</vt:lpstr>
      <vt:lpstr>Establishing an innovation infrastructure</vt:lpstr>
      <vt:lpstr>Creating a Common European Data Space for smart agri-food applications</vt:lpstr>
      <vt:lpstr>PowerPoint Presentation</vt:lpstr>
      <vt:lpstr>Definition (Coordinated Plan)</vt:lpstr>
      <vt:lpstr>PowerPoint Presentation</vt:lpstr>
      <vt:lpstr>Concepts</vt:lpstr>
      <vt:lpstr>Concepts  (details / examples)</vt:lpstr>
      <vt:lpstr>Digital Europe Programme  Legal text</vt:lpstr>
      <vt:lpstr>Workshop on TEF in Agri-Food sector</vt:lpstr>
      <vt:lpstr> Digital Innovation Hubs - AGROBOFOOD  39 partners, led by Wageningen University &amp; Research  Objectives:  accelerate the digital transformation of the European agri-food sector through the adoption of robotic technologies  establish sustainable network of DIHs involving all relevant European players.   https://agrobofood.eu/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SZWOCHERTOWSKA Magdalena (CNECT)</cp:lastModifiedBy>
  <cp:revision>182</cp:revision>
  <cp:lastPrinted>2019-11-19T07:14:46Z</cp:lastPrinted>
  <dcterms:created xsi:type="dcterms:W3CDTF">2011-10-28T10:25:18Z</dcterms:created>
  <dcterms:modified xsi:type="dcterms:W3CDTF">2019-12-03T08:06:37Z</dcterms:modified>
</cp:coreProperties>
</file>