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816" r:id="rId2"/>
    <p:sldMasterId id="2147483829" r:id="rId3"/>
    <p:sldMasterId id="2147483844" r:id="rId4"/>
  </p:sldMasterIdLst>
  <p:notesMasterIdLst>
    <p:notesMasterId r:id="rId18"/>
  </p:notesMasterIdLst>
  <p:handoutMasterIdLst>
    <p:handoutMasterId r:id="rId19"/>
  </p:handoutMasterIdLst>
  <p:sldIdLst>
    <p:sldId id="317" r:id="rId5"/>
    <p:sldId id="318" r:id="rId6"/>
    <p:sldId id="327" r:id="rId7"/>
    <p:sldId id="330" r:id="rId8"/>
    <p:sldId id="316" r:id="rId9"/>
    <p:sldId id="328" r:id="rId10"/>
    <p:sldId id="331" r:id="rId11"/>
    <p:sldId id="319" r:id="rId12"/>
    <p:sldId id="333" r:id="rId13"/>
    <p:sldId id="334" r:id="rId14"/>
    <p:sldId id="335" r:id="rId15"/>
    <p:sldId id="336" r:id="rId16"/>
    <p:sldId id="304" r:id="rId17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42A62A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3" autoAdjust="0"/>
    <p:restoredTop sz="73605" autoAdjust="0"/>
  </p:normalViewPr>
  <p:slideViewPr>
    <p:cSldViewPr>
      <p:cViewPr varScale="1">
        <p:scale>
          <a:sx n="81" d="100"/>
          <a:sy n="81" d="100"/>
        </p:scale>
        <p:origin x="20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9C256-0136-488C-9E6E-DC72874008D1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40805CFA-0220-4BBB-BAFB-DC2BD41920C8}">
      <dgm:prSet phldrT="[Text]" custT="1"/>
      <dgm:spPr/>
      <dgm:t>
        <a:bodyPr/>
        <a:lstStyle/>
        <a:p>
          <a:r>
            <a:rPr lang="en-I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Observation</a:t>
          </a:r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EF699-003C-4B91-8BB3-3B4CD3E26C6C}" type="parTrans" cxnId="{03A963CE-3F08-46D1-A4BF-A920FBBF8F39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3A13351A-C8A8-4C41-9D27-DE1286971A2B}" type="sibTrans" cxnId="{03A963CE-3F08-46D1-A4BF-A920FBBF8F39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46DE2E09-4273-410F-A842-01AFADEFBB97}">
      <dgm:prSet phldrT="[Text]" custT="1"/>
      <dgm:spPr/>
      <dgm:t>
        <a:bodyPr/>
        <a:lstStyle/>
        <a:p>
          <a:r>
            <a:rPr lang="en-I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Biodiversity and Natural Resources</a:t>
          </a:r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2A89A-2AEC-47C6-BA1C-8E4AB6B2C08E}" type="parTrans" cxnId="{69874A2D-BFAB-46DB-B934-656A9D4BF269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FE11A6EA-FAA1-41A8-8DB3-9D25AEE1E80E}" type="sibTrans" cxnId="{69874A2D-BFAB-46DB-B934-656A9D4BF269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16B46D84-A600-49E8-8EA3-FB37E2E8C395}">
      <dgm:prSet phldrT="[Text]" custT="1"/>
      <dgm:spPr>
        <a:ln>
          <a:solidFill>
            <a:srgbClr val="00B050"/>
          </a:solidFill>
          <a:prstDash val="dash"/>
        </a:ln>
      </dgm:spPr>
      <dgm:t>
        <a:bodyPr/>
        <a:lstStyle/>
        <a:p>
          <a:r>
            <a:rPr lang="en-IE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Agriculture, Forestry </a:t>
          </a:r>
          <a:r>
            <a:rPr lang="pl-PL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IE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 Rural Areas</a:t>
          </a:r>
          <a:endParaRPr lang="en-GB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5D07D-4386-42D4-8D85-09864059E2A1}" type="parTrans" cxnId="{2CB8C9DE-95E6-4063-BD33-F46ACAC70DC4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38C478F5-BAD9-405F-896B-F9ECD991D8E7}" type="sibTrans" cxnId="{2CB8C9DE-95E6-4063-BD33-F46ACAC70DC4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AD36B4D2-44F0-4FE2-851E-E17C8F46B1FF}">
      <dgm:prSet phldrT="[Text]" custT="1"/>
      <dgm:spPr/>
      <dgm:t>
        <a:bodyPr/>
        <a:lstStyle/>
        <a:p>
          <a:r>
            <a:rPr lang="en-I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Seas, Oceans and Inland Waters</a:t>
          </a:r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D773F-66B8-420D-998F-82E7C701EA34}" type="parTrans" cxnId="{2D4580BB-0003-44F1-9AA9-1A50FB0F49CA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8CB570F1-BD87-4A5D-AB00-BCC68057BB6D}" type="sibTrans" cxnId="{2D4580BB-0003-44F1-9AA9-1A50FB0F49CA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A0D0BC86-F8B4-4AF9-825E-413477851D24}">
      <dgm:prSet phldrT="[Text]" custT="1"/>
      <dgm:spPr/>
      <dgm:t>
        <a:bodyPr/>
        <a:lstStyle/>
        <a:p>
          <a:pPr algn="ctr" defTabSz="457200" rtl="0" fontAlgn="auto">
            <a:spcBef>
              <a:spcPts val="0"/>
            </a:spcBef>
            <a:spcAft>
              <a:spcPts val="0"/>
            </a:spcAft>
          </a:pPr>
          <a:r>
            <a:rPr lang="en-I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Food Systems</a:t>
          </a:r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10CD8-16B2-4ED9-8693-707AFCE74489}" type="parTrans" cxnId="{EE1B9092-E9B1-4B5C-8D60-C1752716E4E7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87D04879-ACA9-473F-8AB3-DBC774CA9D39}" type="sibTrans" cxnId="{EE1B9092-E9B1-4B5C-8D60-C1752716E4E7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2274272F-DAB1-4E09-9EF1-034FCB8B26DA}">
      <dgm:prSet custT="1"/>
      <dgm:spPr/>
      <dgm:t>
        <a:bodyPr/>
        <a:lstStyle/>
        <a:p>
          <a:r>
            <a:rPr lang="en-GB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Bio-based innovation systems in the EU </a:t>
          </a:r>
          <a:r>
            <a:rPr lang="en-GB" sz="14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Bioeconomy</a:t>
          </a:r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16B2F-B22B-40D7-AC33-1F5663249817}" type="parTrans" cxnId="{7A1F7ECC-887C-4A9B-A928-31700761F14F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14417C7E-57AA-49D5-B4F4-164E74EBB281}" type="sibTrans" cxnId="{7A1F7ECC-887C-4A9B-A928-31700761F14F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4B146B65-42E1-44FB-A820-F900A7678F4B}">
      <dgm:prSet custT="1"/>
      <dgm:spPr/>
      <dgm:t>
        <a:bodyPr/>
        <a:lstStyle/>
        <a:p>
          <a:r>
            <a:rPr lang="en-GB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Circular Systems</a:t>
          </a:r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2F804-C016-41CA-A3F4-87456B83D72B}" type="parTrans" cxnId="{CE2EF5C0-78EB-41DD-BA8E-E34272EB5D10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3E1512BF-01F8-4189-B392-C32903343C8A}" type="sibTrans" cxnId="{CE2EF5C0-78EB-41DD-BA8E-E34272EB5D10}">
      <dgm:prSet/>
      <dgm:spPr/>
      <dgm:t>
        <a:bodyPr/>
        <a:lstStyle/>
        <a:p>
          <a:endParaRPr lang="en-GB" sz="1400" b="1">
            <a:latin typeface="+mj-lt"/>
          </a:endParaRPr>
        </a:p>
      </dgm:t>
    </dgm:pt>
    <dgm:pt modelId="{BD3E614F-A5C8-413C-88AE-FE9148D41307}" type="pres">
      <dgm:prSet presAssocID="{CFE9C256-0136-488C-9E6E-DC72874008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98C456-742C-4A9C-A457-250AD5AA9931}" type="pres">
      <dgm:prSet presAssocID="{40805CFA-0220-4BBB-BAFB-DC2BD41920C8}" presName="node" presStyleLbl="node1" presStyleIdx="0" presStyleCnt="7" custScaleX="145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FF27FA-22B6-4C18-B33C-4462D0A7D2C4}" type="pres">
      <dgm:prSet presAssocID="{40805CFA-0220-4BBB-BAFB-DC2BD41920C8}" presName="spNode" presStyleCnt="0"/>
      <dgm:spPr/>
    </dgm:pt>
    <dgm:pt modelId="{5F70CB94-C2CA-4071-BF13-9BBB937AA971}" type="pres">
      <dgm:prSet presAssocID="{3A13351A-C8A8-4C41-9D27-DE1286971A2B}" presName="sibTrans" presStyleLbl="sibTrans1D1" presStyleIdx="0" presStyleCnt="7"/>
      <dgm:spPr/>
      <dgm:t>
        <a:bodyPr/>
        <a:lstStyle/>
        <a:p>
          <a:endParaRPr lang="en-GB"/>
        </a:p>
      </dgm:t>
    </dgm:pt>
    <dgm:pt modelId="{785EB931-43DD-4982-A4A5-CFDE2BF17CED}" type="pres">
      <dgm:prSet presAssocID="{46DE2E09-4273-410F-A842-01AFADEFBB97}" presName="node" presStyleLbl="node1" presStyleIdx="1" presStyleCnt="7" custScaleX="145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4C3FE0-C5F2-4FE6-8940-778E8C720A11}" type="pres">
      <dgm:prSet presAssocID="{46DE2E09-4273-410F-A842-01AFADEFBB97}" presName="spNode" presStyleCnt="0"/>
      <dgm:spPr/>
    </dgm:pt>
    <dgm:pt modelId="{53C842F7-E76E-42D1-8F80-FE0E3C4C9E90}" type="pres">
      <dgm:prSet presAssocID="{FE11A6EA-FAA1-41A8-8DB3-9D25AEE1E80E}" presName="sibTrans" presStyleLbl="sibTrans1D1" presStyleIdx="1" presStyleCnt="7"/>
      <dgm:spPr/>
      <dgm:t>
        <a:bodyPr/>
        <a:lstStyle/>
        <a:p>
          <a:endParaRPr lang="en-GB"/>
        </a:p>
      </dgm:t>
    </dgm:pt>
    <dgm:pt modelId="{68A734F3-4BB6-4A97-B29E-92147F81B7A1}" type="pres">
      <dgm:prSet presAssocID="{16B46D84-A600-49E8-8EA3-FB37E2E8C395}" presName="node" presStyleLbl="node1" presStyleIdx="2" presStyleCnt="7" custScaleX="217542" custScaleY="121644" custRadScaleRad="100089" custRadScaleInc="-1334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5882913-568A-4666-A7BA-CB9F7AC61A46}" type="pres">
      <dgm:prSet presAssocID="{16B46D84-A600-49E8-8EA3-FB37E2E8C395}" presName="spNode" presStyleCnt="0"/>
      <dgm:spPr/>
    </dgm:pt>
    <dgm:pt modelId="{C0976E82-41E1-4A97-B609-D8C69438CB4D}" type="pres">
      <dgm:prSet presAssocID="{38C478F5-BAD9-405F-896B-F9ECD991D8E7}" presName="sibTrans" presStyleLbl="sibTrans1D1" presStyleIdx="2" presStyleCnt="7"/>
      <dgm:spPr/>
      <dgm:t>
        <a:bodyPr/>
        <a:lstStyle/>
        <a:p>
          <a:endParaRPr lang="en-GB"/>
        </a:p>
      </dgm:t>
    </dgm:pt>
    <dgm:pt modelId="{54BB7263-12DB-4BD4-8E44-BF5D1A8B4A95}" type="pres">
      <dgm:prSet presAssocID="{AD36B4D2-44F0-4FE2-851E-E17C8F46B1FF}" presName="node" presStyleLbl="node1" presStyleIdx="3" presStyleCnt="7" custScaleX="145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DF7D71-0F87-4523-8712-83A3006E823C}" type="pres">
      <dgm:prSet presAssocID="{AD36B4D2-44F0-4FE2-851E-E17C8F46B1FF}" presName="spNode" presStyleCnt="0"/>
      <dgm:spPr/>
    </dgm:pt>
    <dgm:pt modelId="{F2398618-0F2E-4A02-A7D8-69F5A3BA521C}" type="pres">
      <dgm:prSet presAssocID="{8CB570F1-BD87-4A5D-AB00-BCC68057BB6D}" presName="sibTrans" presStyleLbl="sibTrans1D1" presStyleIdx="3" presStyleCnt="7"/>
      <dgm:spPr/>
      <dgm:t>
        <a:bodyPr/>
        <a:lstStyle/>
        <a:p>
          <a:endParaRPr lang="en-GB"/>
        </a:p>
      </dgm:t>
    </dgm:pt>
    <dgm:pt modelId="{17D783B2-0C08-4459-8A7D-4158A6F9B4BC}" type="pres">
      <dgm:prSet presAssocID="{A0D0BC86-F8B4-4AF9-825E-413477851D24}" presName="node" presStyleLbl="node1" presStyleIdx="4" presStyleCnt="7" custScaleX="145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A83910-9B02-4C82-9D2C-B07CED85D539}" type="pres">
      <dgm:prSet presAssocID="{A0D0BC86-F8B4-4AF9-825E-413477851D24}" presName="spNode" presStyleCnt="0"/>
      <dgm:spPr/>
    </dgm:pt>
    <dgm:pt modelId="{9A7E7238-DC5C-47AE-9C2B-AA0C8A60EE0B}" type="pres">
      <dgm:prSet presAssocID="{87D04879-ACA9-473F-8AB3-DBC774CA9D39}" presName="sibTrans" presStyleLbl="sibTrans1D1" presStyleIdx="4" presStyleCnt="7"/>
      <dgm:spPr/>
      <dgm:t>
        <a:bodyPr/>
        <a:lstStyle/>
        <a:p>
          <a:endParaRPr lang="en-GB"/>
        </a:p>
      </dgm:t>
    </dgm:pt>
    <dgm:pt modelId="{4B4AF2DF-F018-4212-9A8C-2BE0F6E47311}" type="pres">
      <dgm:prSet presAssocID="{2274272F-DAB1-4E09-9EF1-034FCB8B26DA}" presName="node" presStyleLbl="node1" presStyleIdx="5" presStyleCnt="7" custScaleX="145300" custScaleY="2041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2BD2C-ADCB-4B0D-87EB-58C7F6B89828}" type="pres">
      <dgm:prSet presAssocID="{2274272F-DAB1-4E09-9EF1-034FCB8B26DA}" presName="spNode" presStyleCnt="0"/>
      <dgm:spPr/>
    </dgm:pt>
    <dgm:pt modelId="{ED2DBDD9-ABDB-4B31-90AF-BEEF6806FC64}" type="pres">
      <dgm:prSet presAssocID="{14417C7E-57AA-49D5-B4F4-164E74EBB281}" presName="sibTrans" presStyleLbl="sibTrans1D1" presStyleIdx="5" presStyleCnt="7"/>
      <dgm:spPr/>
      <dgm:t>
        <a:bodyPr/>
        <a:lstStyle/>
        <a:p>
          <a:endParaRPr lang="en-GB"/>
        </a:p>
      </dgm:t>
    </dgm:pt>
    <dgm:pt modelId="{5BAAD726-BE60-45D2-945D-77A0CB21B0E1}" type="pres">
      <dgm:prSet presAssocID="{4B146B65-42E1-44FB-A820-F900A7678F4B}" presName="node" presStyleLbl="node1" presStyleIdx="6" presStyleCnt="7" custScaleX="145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5081C8-87BB-44E5-AF5B-28C7EF15C915}" type="pres">
      <dgm:prSet presAssocID="{4B146B65-42E1-44FB-A820-F900A7678F4B}" presName="spNode" presStyleCnt="0"/>
      <dgm:spPr/>
    </dgm:pt>
    <dgm:pt modelId="{A0E58166-C0BF-44D4-B851-80D5245825EB}" type="pres">
      <dgm:prSet presAssocID="{3E1512BF-01F8-4189-B392-C32903343C8A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CE2EF5C0-78EB-41DD-BA8E-E34272EB5D10}" srcId="{CFE9C256-0136-488C-9E6E-DC72874008D1}" destId="{4B146B65-42E1-44FB-A820-F900A7678F4B}" srcOrd="6" destOrd="0" parTransId="{1322F804-C016-41CA-A3F4-87456B83D72B}" sibTransId="{3E1512BF-01F8-4189-B392-C32903343C8A}"/>
    <dgm:cxn modelId="{C3945F81-E464-4DAD-A2F7-7070B417BD94}" type="presOf" srcId="{14417C7E-57AA-49D5-B4F4-164E74EBB281}" destId="{ED2DBDD9-ABDB-4B31-90AF-BEEF6806FC64}" srcOrd="0" destOrd="0" presId="urn:microsoft.com/office/officeart/2005/8/layout/cycle6"/>
    <dgm:cxn modelId="{7A1F7ECC-887C-4A9B-A928-31700761F14F}" srcId="{CFE9C256-0136-488C-9E6E-DC72874008D1}" destId="{2274272F-DAB1-4E09-9EF1-034FCB8B26DA}" srcOrd="5" destOrd="0" parTransId="{58A16B2F-B22B-40D7-AC33-1F5663249817}" sibTransId="{14417C7E-57AA-49D5-B4F4-164E74EBB281}"/>
    <dgm:cxn modelId="{7CC5D017-1AA7-4374-B9EC-44F95044CCE1}" type="presOf" srcId="{CFE9C256-0136-488C-9E6E-DC72874008D1}" destId="{BD3E614F-A5C8-413C-88AE-FE9148D41307}" srcOrd="0" destOrd="0" presId="urn:microsoft.com/office/officeart/2005/8/layout/cycle6"/>
    <dgm:cxn modelId="{90AD40A4-4C04-427C-9639-DAB6340B297B}" type="presOf" srcId="{3E1512BF-01F8-4189-B392-C32903343C8A}" destId="{A0E58166-C0BF-44D4-B851-80D5245825EB}" srcOrd="0" destOrd="0" presId="urn:microsoft.com/office/officeart/2005/8/layout/cycle6"/>
    <dgm:cxn modelId="{6367934F-506C-4E5D-AC9A-ECC3496705C8}" type="presOf" srcId="{3A13351A-C8A8-4C41-9D27-DE1286971A2B}" destId="{5F70CB94-C2CA-4071-BF13-9BBB937AA971}" srcOrd="0" destOrd="0" presId="urn:microsoft.com/office/officeart/2005/8/layout/cycle6"/>
    <dgm:cxn modelId="{BCFDE741-04BF-4809-8527-F7B7D4CA5A6B}" type="presOf" srcId="{4B146B65-42E1-44FB-A820-F900A7678F4B}" destId="{5BAAD726-BE60-45D2-945D-77A0CB21B0E1}" srcOrd="0" destOrd="0" presId="urn:microsoft.com/office/officeart/2005/8/layout/cycle6"/>
    <dgm:cxn modelId="{03A963CE-3F08-46D1-A4BF-A920FBBF8F39}" srcId="{CFE9C256-0136-488C-9E6E-DC72874008D1}" destId="{40805CFA-0220-4BBB-BAFB-DC2BD41920C8}" srcOrd="0" destOrd="0" parTransId="{864EF699-003C-4B91-8BB3-3B4CD3E26C6C}" sibTransId="{3A13351A-C8A8-4C41-9D27-DE1286971A2B}"/>
    <dgm:cxn modelId="{35F8F518-691D-4031-AC52-6FEB382B592B}" type="presOf" srcId="{FE11A6EA-FAA1-41A8-8DB3-9D25AEE1E80E}" destId="{53C842F7-E76E-42D1-8F80-FE0E3C4C9E90}" srcOrd="0" destOrd="0" presId="urn:microsoft.com/office/officeart/2005/8/layout/cycle6"/>
    <dgm:cxn modelId="{30350547-E939-4AF4-803F-E5DA1440AFD9}" type="presOf" srcId="{AD36B4D2-44F0-4FE2-851E-E17C8F46B1FF}" destId="{54BB7263-12DB-4BD4-8E44-BF5D1A8B4A95}" srcOrd="0" destOrd="0" presId="urn:microsoft.com/office/officeart/2005/8/layout/cycle6"/>
    <dgm:cxn modelId="{2D4580BB-0003-44F1-9AA9-1A50FB0F49CA}" srcId="{CFE9C256-0136-488C-9E6E-DC72874008D1}" destId="{AD36B4D2-44F0-4FE2-851E-E17C8F46B1FF}" srcOrd="3" destOrd="0" parTransId="{027D773F-66B8-420D-998F-82E7C701EA34}" sibTransId="{8CB570F1-BD87-4A5D-AB00-BCC68057BB6D}"/>
    <dgm:cxn modelId="{1770A5B0-26A7-41BE-B868-7D26E0D431F2}" type="presOf" srcId="{40805CFA-0220-4BBB-BAFB-DC2BD41920C8}" destId="{9398C456-742C-4A9C-A457-250AD5AA9931}" srcOrd="0" destOrd="0" presId="urn:microsoft.com/office/officeart/2005/8/layout/cycle6"/>
    <dgm:cxn modelId="{A704BDDA-644B-4EC2-B3B7-F960B19AD66B}" type="presOf" srcId="{46DE2E09-4273-410F-A842-01AFADEFBB97}" destId="{785EB931-43DD-4982-A4A5-CFDE2BF17CED}" srcOrd="0" destOrd="0" presId="urn:microsoft.com/office/officeart/2005/8/layout/cycle6"/>
    <dgm:cxn modelId="{4A29D08C-679B-4572-8C2D-4E9EF0C9C61E}" type="presOf" srcId="{16B46D84-A600-49E8-8EA3-FB37E2E8C395}" destId="{68A734F3-4BB6-4A97-B29E-92147F81B7A1}" srcOrd="0" destOrd="0" presId="urn:microsoft.com/office/officeart/2005/8/layout/cycle6"/>
    <dgm:cxn modelId="{69874A2D-BFAB-46DB-B934-656A9D4BF269}" srcId="{CFE9C256-0136-488C-9E6E-DC72874008D1}" destId="{46DE2E09-4273-410F-A842-01AFADEFBB97}" srcOrd="1" destOrd="0" parTransId="{CD62A89A-2AEC-47C6-BA1C-8E4AB6B2C08E}" sibTransId="{FE11A6EA-FAA1-41A8-8DB3-9D25AEE1E80E}"/>
    <dgm:cxn modelId="{71BC2120-2F2A-4A33-9088-DA1D59517BCA}" type="presOf" srcId="{8CB570F1-BD87-4A5D-AB00-BCC68057BB6D}" destId="{F2398618-0F2E-4A02-A7D8-69F5A3BA521C}" srcOrd="0" destOrd="0" presId="urn:microsoft.com/office/officeart/2005/8/layout/cycle6"/>
    <dgm:cxn modelId="{DB7F3151-0A66-466A-9A15-126635AEF094}" type="presOf" srcId="{87D04879-ACA9-473F-8AB3-DBC774CA9D39}" destId="{9A7E7238-DC5C-47AE-9C2B-AA0C8A60EE0B}" srcOrd="0" destOrd="0" presId="urn:microsoft.com/office/officeart/2005/8/layout/cycle6"/>
    <dgm:cxn modelId="{2CB8C9DE-95E6-4063-BD33-F46ACAC70DC4}" srcId="{CFE9C256-0136-488C-9E6E-DC72874008D1}" destId="{16B46D84-A600-49E8-8EA3-FB37E2E8C395}" srcOrd="2" destOrd="0" parTransId="{8585D07D-4386-42D4-8D85-09864059E2A1}" sibTransId="{38C478F5-BAD9-405F-896B-F9ECD991D8E7}"/>
    <dgm:cxn modelId="{95DA4B4A-F35D-4FC2-86D0-F767389A68A4}" type="presOf" srcId="{38C478F5-BAD9-405F-896B-F9ECD991D8E7}" destId="{C0976E82-41E1-4A97-B609-D8C69438CB4D}" srcOrd="0" destOrd="0" presId="urn:microsoft.com/office/officeart/2005/8/layout/cycle6"/>
    <dgm:cxn modelId="{99198C6B-A68C-4141-AE34-E9E7FD2502B3}" type="presOf" srcId="{A0D0BC86-F8B4-4AF9-825E-413477851D24}" destId="{17D783B2-0C08-4459-8A7D-4158A6F9B4BC}" srcOrd="0" destOrd="0" presId="urn:microsoft.com/office/officeart/2005/8/layout/cycle6"/>
    <dgm:cxn modelId="{FF480728-6F81-4D39-8796-64F6CFE68FBA}" type="presOf" srcId="{2274272F-DAB1-4E09-9EF1-034FCB8B26DA}" destId="{4B4AF2DF-F018-4212-9A8C-2BE0F6E47311}" srcOrd="0" destOrd="0" presId="urn:microsoft.com/office/officeart/2005/8/layout/cycle6"/>
    <dgm:cxn modelId="{EE1B9092-E9B1-4B5C-8D60-C1752716E4E7}" srcId="{CFE9C256-0136-488C-9E6E-DC72874008D1}" destId="{A0D0BC86-F8B4-4AF9-825E-413477851D24}" srcOrd="4" destOrd="0" parTransId="{EA410CD8-16B2-4ED9-8693-707AFCE74489}" sibTransId="{87D04879-ACA9-473F-8AB3-DBC774CA9D39}"/>
    <dgm:cxn modelId="{3C891686-A218-4A4F-B1AE-9E369FFECB08}" type="presParOf" srcId="{BD3E614F-A5C8-413C-88AE-FE9148D41307}" destId="{9398C456-742C-4A9C-A457-250AD5AA9931}" srcOrd="0" destOrd="0" presId="urn:microsoft.com/office/officeart/2005/8/layout/cycle6"/>
    <dgm:cxn modelId="{1FA1A6EF-D148-4B29-A9D7-EEF001DCAAE5}" type="presParOf" srcId="{BD3E614F-A5C8-413C-88AE-FE9148D41307}" destId="{35FF27FA-22B6-4C18-B33C-4462D0A7D2C4}" srcOrd="1" destOrd="0" presId="urn:microsoft.com/office/officeart/2005/8/layout/cycle6"/>
    <dgm:cxn modelId="{0F1B29A7-6A2D-4BE4-9E8A-F26FF6E8C602}" type="presParOf" srcId="{BD3E614F-A5C8-413C-88AE-FE9148D41307}" destId="{5F70CB94-C2CA-4071-BF13-9BBB937AA971}" srcOrd="2" destOrd="0" presId="urn:microsoft.com/office/officeart/2005/8/layout/cycle6"/>
    <dgm:cxn modelId="{396C6BAE-D200-4A13-A736-EC5E6266A4D4}" type="presParOf" srcId="{BD3E614F-A5C8-413C-88AE-FE9148D41307}" destId="{785EB931-43DD-4982-A4A5-CFDE2BF17CED}" srcOrd="3" destOrd="0" presId="urn:microsoft.com/office/officeart/2005/8/layout/cycle6"/>
    <dgm:cxn modelId="{B1F80892-2E4D-40C5-8B05-A4054E3F4995}" type="presParOf" srcId="{BD3E614F-A5C8-413C-88AE-FE9148D41307}" destId="{814C3FE0-C5F2-4FE6-8940-778E8C720A11}" srcOrd="4" destOrd="0" presId="urn:microsoft.com/office/officeart/2005/8/layout/cycle6"/>
    <dgm:cxn modelId="{CBA24A39-9439-4CBA-9619-4F325A7A2170}" type="presParOf" srcId="{BD3E614F-A5C8-413C-88AE-FE9148D41307}" destId="{53C842F7-E76E-42D1-8F80-FE0E3C4C9E90}" srcOrd="5" destOrd="0" presId="urn:microsoft.com/office/officeart/2005/8/layout/cycle6"/>
    <dgm:cxn modelId="{FA67A74F-9BC2-4BE2-AF4B-F989F69AE4A8}" type="presParOf" srcId="{BD3E614F-A5C8-413C-88AE-FE9148D41307}" destId="{68A734F3-4BB6-4A97-B29E-92147F81B7A1}" srcOrd="6" destOrd="0" presId="urn:microsoft.com/office/officeart/2005/8/layout/cycle6"/>
    <dgm:cxn modelId="{757A2CBA-A91E-4271-B13D-7F96CE5FB9ED}" type="presParOf" srcId="{BD3E614F-A5C8-413C-88AE-FE9148D41307}" destId="{F5882913-568A-4666-A7BA-CB9F7AC61A46}" srcOrd="7" destOrd="0" presId="urn:microsoft.com/office/officeart/2005/8/layout/cycle6"/>
    <dgm:cxn modelId="{B3016662-7EC9-44D3-9A0E-E3160CD001E8}" type="presParOf" srcId="{BD3E614F-A5C8-413C-88AE-FE9148D41307}" destId="{C0976E82-41E1-4A97-B609-D8C69438CB4D}" srcOrd="8" destOrd="0" presId="urn:microsoft.com/office/officeart/2005/8/layout/cycle6"/>
    <dgm:cxn modelId="{507FD539-53BB-4543-8DB4-C250D0D57AA2}" type="presParOf" srcId="{BD3E614F-A5C8-413C-88AE-FE9148D41307}" destId="{54BB7263-12DB-4BD4-8E44-BF5D1A8B4A95}" srcOrd="9" destOrd="0" presId="urn:microsoft.com/office/officeart/2005/8/layout/cycle6"/>
    <dgm:cxn modelId="{EEC2BCE6-E76E-46AD-874D-C9FE627E82C7}" type="presParOf" srcId="{BD3E614F-A5C8-413C-88AE-FE9148D41307}" destId="{CDDF7D71-0F87-4523-8712-83A3006E823C}" srcOrd="10" destOrd="0" presId="urn:microsoft.com/office/officeart/2005/8/layout/cycle6"/>
    <dgm:cxn modelId="{E521A2B8-43DF-4673-9534-5EF1ACAC647B}" type="presParOf" srcId="{BD3E614F-A5C8-413C-88AE-FE9148D41307}" destId="{F2398618-0F2E-4A02-A7D8-69F5A3BA521C}" srcOrd="11" destOrd="0" presId="urn:microsoft.com/office/officeart/2005/8/layout/cycle6"/>
    <dgm:cxn modelId="{4C342F26-5B48-4D56-816B-8114275E9BC4}" type="presParOf" srcId="{BD3E614F-A5C8-413C-88AE-FE9148D41307}" destId="{17D783B2-0C08-4459-8A7D-4158A6F9B4BC}" srcOrd="12" destOrd="0" presId="urn:microsoft.com/office/officeart/2005/8/layout/cycle6"/>
    <dgm:cxn modelId="{996DC33F-933D-4409-A2F9-16F79888396F}" type="presParOf" srcId="{BD3E614F-A5C8-413C-88AE-FE9148D41307}" destId="{8AA83910-9B02-4C82-9D2C-B07CED85D539}" srcOrd="13" destOrd="0" presId="urn:microsoft.com/office/officeart/2005/8/layout/cycle6"/>
    <dgm:cxn modelId="{C01DAB77-A849-42D3-AA28-8094BA253055}" type="presParOf" srcId="{BD3E614F-A5C8-413C-88AE-FE9148D41307}" destId="{9A7E7238-DC5C-47AE-9C2B-AA0C8A60EE0B}" srcOrd="14" destOrd="0" presId="urn:microsoft.com/office/officeart/2005/8/layout/cycle6"/>
    <dgm:cxn modelId="{E0570938-6098-4B59-841F-960AE22E5BA3}" type="presParOf" srcId="{BD3E614F-A5C8-413C-88AE-FE9148D41307}" destId="{4B4AF2DF-F018-4212-9A8C-2BE0F6E47311}" srcOrd="15" destOrd="0" presId="urn:microsoft.com/office/officeart/2005/8/layout/cycle6"/>
    <dgm:cxn modelId="{B39BF0B9-3ED4-489C-9716-FC6909991E27}" type="presParOf" srcId="{BD3E614F-A5C8-413C-88AE-FE9148D41307}" destId="{D832BD2C-ADCB-4B0D-87EB-58C7F6B89828}" srcOrd="16" destOrd="0" presId="urn:microsoft.com/office/officeart/2005/8/layout/cycle6"/>
    <dgm:cxn modelId="{3A6C20F5-E9E3-4450-8420-2125D92B33FC}" type="presParOf" srcId="{BD3E614F-A5C8-413C-88AE-FE9148D41307}" destId="{ED2DBDD9-ABDB-4B31-90AF-BEEF6806FC64}" srcOrd="17" destOrd="0" presId="urn:microsoft.com/office/officeart/2005/8/layout/cycle6"/>
    <dgm:cxn modelId="{07992F5E-F21A-4AFD-A006-7E9094B0462E}" type="presParOf" srcId="{BD3E614F-A5C8-413C-88AE-FE9148D41307}" destId="{5BAAD726-BE60-45D2-945D-77A0CB21B0E1}" srcOrd="18" destOrd="0" presId="urn:microsoft.com/office/officeart/2005/8/layout/cycle6"/>
    <dgm:cxn modelId="{5DA9EFC5-A090-40B4-8DD2-D032E8243F7C}" type="presParOf" srcId="{BD3E614F-A5C8-413C-88AE-FE9148D41307}" destId="{6F5081C8-87BB-44E5-AF5B-28C7EF15C915}" srcOrd="19" destOrd="0" presId="urn:microsoft.com/office/officeart/2005/8/layout/cycle6"/>
    <dgm:cxn modelId="{D8401E94-9B5E-44E9-BEA6-AEEE1B4E0C85}" type="presParOf" srcId="{BD3E614F-A5C8-413C-88AE-FE9148D41307}" destId="{A0E58166-C0BF-44D4-B851-80D5245825EB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8C456-742C-4A9C-A457-250AD5AA9931}">
      <dsp:nvSpPr>
        <dsp:cNvPr id="0" name=""/>
        <dsp:cNvSpPr/>
      </dsp:nvSpPr>
      <dsp:spPr>
        <a:xfrm>
          <a:off x="1268748" y="152332"/>
          <a:ext cx="1312647" cy="5872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Observation</a:t>
          </a: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7413" y="180997"/>
        <a:ext cx="1255317" cy="529883"/>
      </dsp:txXfrm>
    </dsp:sp>
    <dsp:sp modelId="{5F70CB94-C2CA-4071-BF13-9BBB937AA971}">
      <dsp:nvSpPr>
        <dsp:cNvPr id="0" name=""/>
        <dsp:cNvSpPr/>
      </dsp:nvSpPr>
      <dsp:spPr>
        <a:xfrm>
          <a:off x="248256" y="445939"/>
          <a:ext cx="3353631" cy="3353631"/>
        </a:xfrm>
        <a:custGeom>
          <a:avLst/>
          <a:gdLst/>
          <a:ahLst/>
          <a:cxnLst/>
          <a:rect l="0" t="0" r="0" b="0"/>
          <a:pathLst>
            <a:path>
              <a:moveTo>
                <a:pt x="2336888" y="135382"/>
              </a:moveTo>
              <a:arcTo wR="1676815" hR="1676815" stAng="17590895" swAng="82102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EB931-43DD-4982-A4A5-CFDE2BF17CED}">
      <dsp:nvSpPr>
        <dsp:cNvPr id="0" name=""/>
        <dsp:cNvSpPr/>
      </dsp:nvSpPr>
      <dsp:spPr>
        <a:xfrm>
          <a:off x="2579736" y="783670"/>
          <a:ext cx="1312647" cy="5872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Biodiversity and Natural Resources</a:t>
          </a: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8401" y="812335"/>
        <a:ext cx="1255317" cy="529883"/>
      </dsp:txXfrm>
    </dsp:sp>
    <dsp:sp modelId="{53C842F7-E76E-42D1-8F80-FE0E3C4C9E90}">
      <dsp:nvSpPr>
        <dsp:cNvPr id="0" name=""/>
        <dsp:cNvSpPr/>
      </dsp:nvSpPr>
      <dsp:spPr>
        <a:xfrm>
          <a:off x="234347" y="417546"/>
          <a:ext cx="3353631" cy="3353631"/>
        </a:xfrm>
        <a:custGeom>
          <a:avLst/>
          <a:gdLst/>
          <a:ahLst/>
          <a:cxnLst/>
          <a:rect l="0" t="0" r="0" b="0"/>
          <a:pathLst>
            <a:path>
              <a:moveTo>
                <a:pt x="3192624" y="959852"/>
              </a:moveTo>
              <a:arcTo wR="1676815" hR="1676815" stAng="20081178" swAng="146114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734F3-4BB6-4A97-B29E-92147F81B7A1}">
      <dsp:nvSpPr>
        <dsp:cNvPr id="0" name=""/>
        <dsp:cNvSpPr/>
      </dsp:nvSpPr>
      <dsp:spPr>
        <a:xfrm>
          <a:off x="2577204" y="2073441"/>
          <a:ext cx="1965285" cy="71430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Agriculture, Forestry </a:t>
          </a:r>
          <a:r>
            <a:rPr lang="pl-PL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IE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 Rural Areas</a:t>
          </a:r>
          <a:endParaRPr lang="en-GB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7204" y="2073441"/>
        <a:ext cx="1786708" cy="714309"/>
      </dsp:txXfrm>
    </dsp:sp>
    <dsp:sp modelId="{C0976E82-41E1-4A97-B609-D8C69438CB4D}">
      <dsp:nvSpPr>
        <dsp:cNvPr id="0" name=""/>
        <dsp:cNvSpPr/>
      </dsp:nvSpPr>
      <dsp:spPr>
        <a:xfrm>
          <a:off x="223706" y="469681"/>
          <a:ext cx="3353631" cy="3353631"/>
        </a:xfrm>
        <a:custGeom>
          <a:avLst/>
          <a:gdLst/>
          <a:ahLst/>
          <a:cxnLst/>
          <a:rect l="0" t="0" r="0" b="0"/>
          <a:pathLst>
            <a:path>
              <a:moveTo>
                <a:pt x="3223614" y="2324213"/>
              </a:moveTo>
              <a:arcTo wR="1676815" hR="1676815" stAng="1362677" swAng="1346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B7263-12DB-4BD4-8E44-BF5D1A8B4A95}">
      <dsp:nvSpPr>
        <dsp:cNvPr id="0" name=""/>
        <dsp:cNvSpPr/>
      </dsp:nvSpPr>
      <dsp:spPr>
        <a:xfrm>
          <a:off x="1996291" y="3339907"/>
          <a:ext cx="1312647" cy="5872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Seas, Oceans and Inland Waters</a:t>
          </a: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4956" y="3368572"/>
        <a:ext cx="1255317" cy="529883"/>
      </dsp:txXfrm>
    </dsp:sp>
    <dsp:sp modelId="{F2398618-0F2E-4A02-A7D8-69F5A3BA521C}">
      <dsp:nvSpPr>
        <dsp:cNvPr id="0" name=""/>
        <dsp:cNvSpPr/>
      </dsp:nvSpPr>
      <dsp:spPr>
        <a:xfrm>
          <a:off x="248256" y="445939"/>
          <a:ext cx="3353631" cy="3353631"/>
        </a:xfrm>
        <a:custGeom>
          <a:avLst/>
          <a:gdLst/>
          <a:ahLst/>
          <a:cxnLst/>
          <a:rect l="0" t="0" r="0" b="0"/>
          <a:pathLst>
            <a:path>
              <a:moveTo>
                <a:pt x="1746611" y="3352178"/>
              </a:moveTo>
              <a:arcTo wR="1676815" hR="1676815" stAng="5256865" swAng="28627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783B2-0C08-4459-8A7D-4158A6F9B4BC}">
      <dsp:nvSpPr>
        <dsp:cNvPr id="0" name=""/>
        <dsp:cNvSpPr/>
      </dsp:nvSpPr>
      <dsp:spPr>
        <a:xfrm>
          <a:off x="541205" y="3339907"/>
          <a:ext cx="1312647" cy="5872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457200" rtl="0" fontAlgn="auto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I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Food Systems</a:t>
          </a: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870" y="3368572"/>
        <a:ext cx="1255317" cy="529883"/>
      </dsp:txXfrm>
    </dsp:sp>
    <dsp:sp modelId="{9A7E7238-DC5C-47AE-9C2B-AA0C8A60EE0B}">
      <dsp:nvSpPr>
        <dsp:cNvPr id="0" name=""/>
        <dsp:cNvSpPr/>
      </dsp:nvSpPr>
      <dsp:spPr>
        <a:xfrm>
          <a:off x="248256" y="445939"/>
          <a:ext cx="3353631" cy="3353631"/>
        </a:xfrm>
        <a:custGeom>
          <a:avLst/>
          <a:gdLst/>
          <a:ahLst/>
          <a:cxnLst/>
          <a:rect l="0" t="0" r="0" b="0"/>
          <a:pathLst>
            <a:path>
              <a:moveTo>
                <a:pt x="521100" y="2891736"/>
              </a:moveTo>
              <a:arcTo wR="1676815" hR="1676815" stAng="8014161" swAng="65205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AF2DF-F018-4212-9A8C-2BE0F6E47311}">
      <dsp:nvSpPr>
        <dsp:cNvPr id="0" name=""/>
        <dsp:cNvSpPr/>
      </dsp:nvSpPr>
      <dsp:spPr>
        <a:xfrm>
          <a:off x="-366025" y="1896410"/>
          <a:ext cx="1312647" cy="11989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Bio-based innovation systems in the EU </a:t>
          </a:r>
          <a:r>
            <a:rPr lang="en-GB" sz="14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Bioeconomy</a:t>
          </a: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07497" y="1954938"/>
        <a:ext cx="1195591" cy="1081886"/>
      </dsp:txXfrm>
    </dsp:sp>
    <dsp:sp modelId="{ED2DBDD9-ABDB-4B31-90AF-BEEF6806FC64}">
      <dsp:nvSpPr>
        <dsp:cNvPr id="0" name=""/>
        <dsp:cNvSpPr/>
      </dsp:nvSpPr>
      <dsp:spPr>
        <a:xfrm>
          <a:off x="248256" y="445939"/>
          <a:ext cx="3353631" cy="3353631"/>
        </a:xfrm>
        <a:custGeom>
          <a:avLst/>
          <a:gdLst/>
          <a:ahLst/>
          <a:cxnLst/>
          <a:rect l="0" t="0" r="0" b="0"/>
          <a:pathLst>
            <a:path>
              <a:moveTo>
                <a:pt x="16098" y="1445021"/>
              </a:moveTo>
              <a:arcTo wR="1676815" hR="1676815" stAng="11276743" swAng="111041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AD726-BE60-45D2-945D-77A0CB21B0E1}">
      <dsp:nvSpPr>
        <dsp:cNvPr id="0" name=""/>
        <dsp:cNvSpPr/>
      </dsp:nvSpPr>
      <dsp:spPr>
        <a:xfrm>
          <a:off x="-42238" y="783670"/>
          <a:ext cx="1312647" cy="5872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Circular Systems</a:t>
          </a: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3573" y="812335"/>
        <a:ext cx="1255317" cy="529883"/>
      </dsp:txXfrm>
    </dsp:sp>
    <dsp:sp modelId="{A0E58166-C0BF-44D4-B851-80D5245825EB}">
      <dsp:nvSpPr>
        <dsp:cNvPr id="0" name=""/>
        <dsp:cNvSpPr/>
      </dsp:nvSpPr>
      <dsp:spPr>
        <a:xfrm>
          <a:off x="248256" y="445939"/>
          <a:ext cx="3353631" cy="3353631"/>
        </a:xfrm>
        <a:custGeom>
          <a:avLst/>
          <a:gdLst/>
          <a:ahLst/>
          <a:cxnLst/>
          <a:rect l="0" t="0" r="0" b="0"/>
          <a:pathLst>
            <a:path>
              <a:moveTo>
                <a:pt x="670834" y="335282"/>
              </a:moveTo>
              <a:arcTo wR="1676815" hR="1676815" stAng="13988083" swAng="82102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7"/>
            <a:ext cx="5335893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03B64-0D47-45EE-A5CD-B00C286F339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5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CB981-C3FB-4073-8177-7D2A5AE2E8F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10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… and more </a:t>
            </a:r>
            <a:r>
              <a:rPr kumimoji="0" lang="fr-B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specifically</a:t>
            </a: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in Intervention </a:t>
            </a: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fr-B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rea</a:t>
            </a: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--</a:t>
            </a:r>
          </a:p>
          <a:p>
            <a:pPr marL="168347" marR="0" lvl="0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168347" marR="0" lvl="0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Cluster 6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consists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of 7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interlinked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Intervention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Areas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617271" marR="0" lvl="1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I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Environmental observation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617271" marR="0" lvl="1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I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Biodiversity and natural capital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617271" marR="0" lvl="1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I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Agriculture, forestry and rural areas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617271" marR="0" lvl="1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I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Sea and oceans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617271" marR="0" lvl="1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I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Food systems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617271" marR="0" lvl="1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I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Bio-based innovation systems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617271" marR="0" lvl="1" indent="-168347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I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Circular systems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48925" marR="0" lvl="0" indent="-4489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IA3: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Agriculture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Forestry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Rural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Areas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48925" marR="0" lvl="0" indent="-4489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448925" marR="0" lvl="0" indent="-4489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Rationale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for IA 3: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Resilient and sustainable agriculture and forestry provide economic, environmental and social benefits and is a prerequisite for continued food security.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They feed into dynamic value chains, manage land and natural resources as well as deliver a range of vital public goods including carbon sequestration, biodiversity preservation, pollination and public health. 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Integrated and place-based approaches are needed to promote the multiple functions of agro- and forest (eco)systems taking into account the changing context for primary production, notably in relation to climate change and environment, resource availability, demography and consumption patterns. 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Quality and safety of agricultural products shall be ensured to enhance consumer confidence. 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Plant health and animal health and welfare shall also be ensured. It is also necessary to address the spatial, socio-economic and cultural dimension of agriculture and forestry activities and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mobilise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potential of rural and coastal areas. </a:t>
            </a:r>
            <a:endParaRPr kumimoji="0" lang="pl-PL" sz="1200" b="0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0587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3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85610">
              <a:defRPr/>
            </a:pPr>
            <a:r>
              <a:rPr lang="en-US" altLang="nl-BE" sz="2200" kern="0" dirty="0" smtClean="0"/>
              <a:t>So far R&amp;I in agriculture, food and rural areas have been implemented through both policies CAP and Horizon 2020. </a:t>
            </a:r>
            <a:endParaRPr lang="pl-PL" altLang="nl-BE" sz="2200" kern="0" dirty="0" smtClean="0"/>
          </a:p>
          <a:p>
            <a:pPr marL="0" lvl="1" indent="-285610">
              <a:defRPr/>
            </a:pPr>
            <a:endParaRPr lang="pl-PL" altLang="nl-BE" sz="2200" kern="0" dirty="0" smtClean="0"/>
          </a:p>
          <a:p>
            <a:pPr marL="0" lvl="1" indent="-285610">
              <a:defRPr/>
            </a:pPr>
            <a:r>
              <a:rPr lang="en-GB" dirty="0" smtClean="0"/>
              <a:t>In the 2014-2020 period, the European Commission has</a:t>
            </a:r>
            <a:r>
              <a:rPr lang="pl-PL" dirty="0" smtClean="0"/>
              <a:t> </a:t>
            </a:r>
            <a:r>
              <a:rPr lang="en-US" altLang="nl-BE" kern="0" dirty="0" smtClean="0"/>
              <a:t>established strong links between Horizon 2020 and the CAP thanks to</a:t>
            </a:r>
            <a:r>
              <a:rPr lang="pl-PL" altLang="nl-BE" kern="0" dirty="0" smtClean="0"/>
              <a:t> development and</a:t>
            </a:r>
            <a:r>
              <a:rPr lang="en-US" altLang="nl-BE" kern="0" dirty="0" smtClean="0"/>
              <a:t> </a:t>
            </a:r>
            <a:r>
              <a:rPr lang="pl-PL" altLang="nl-BE" kern="0" dirty="0" smtClean="0"/>
              <a:t>implementation of the </a:t>
            </a:r>
            <a:r>
              <a:rPr lang="pl-PL" altLang="nl-BE" kern="0" dirty="0" err="1" smtClean="0"/>
              <a:t>very</a:t>
            </a:r>
            <a:r>
              <a:rPr lang="pl-PL" altLang="nl-BE" kern="0" dirty="0" smtClean="0"/>
              <a:t> </a:t>
            </a:r>
            <a:r>
              <a:rPr lang="pl-PL" altLang="nl-BE" kern="0" dirty="0" err="1" smtClean="0"/>
              <a:t>successful</a:t>
            </a:r>
            <a:r>
              <a:rPr lang="pl-PL" altLang="nl-BE" kern="0" dirty="0" smtClean="0"/>
              <a:t> </a:t>
            </a:r>
            <a:r>
              <a:rPr lang="en-GB" b="1" dirty="0" smtClean="0"/>
              <a:t>European Innovation Partnership for agricultural productivity and sustainability (EIP-AGRI)</a:t>
            </a:r>
            <a:r>
              <a:rPr lang="pl-PL" dirty="0" smtClean="0"/>
              <a:t>. The EIP-AGRI</a:t>
            </a:r>
            <a:r>
              <a:rPr lang="en-GB" dirty="0" smtClean="0"/>
              <a:t> a major policy and networking initiative designed to speed up innovation on the ground. </a:t>
            </a:r>
            <a:endParaRPr lang="pl-PL" dirty="0" smtClean="0"/>
          </a:p>
          <a:p>
            <a:pPr marL="0" lvl="1" indent="-285610">
              <a:defRPr/>
            </a:pPr>
            <a:endParaRPr lang="pl-PL" dirty="0" smtClean="0"/>
          </a:p>
          <a:p>
            <a:pPr marL="0" lvl="1" indent="-285610">
              <a:defRPr/>
            </a:pPr>
            <a:r>
              <a:rPr lang="en-GB" dirty="0" smtClean="0"/>
              <a:t>The EIP-AGRI is based on an </a:t>
            </a:r>
            <a:r>
              <a:rPr lang="en-GB" b="1" dirty="0" smtClean="0"/>
              <a:t>interactive innovation model</a:t>
            </a:r>
            <a:r>
              <a:rPr lang="en-GB" dirty="0" smtClean="0"/>
              <a:t>, which promotes collaboration between various actors (e.g. farmers, foresters, entrepreneurs, product users, consumers, researchers, etc.) to identify the end-users’ needs and make best use of complementary types of knowledge in view of co-creation and diffusion of solutions ready to implement in practice. </a:t>
            </a:r>
            <a:endParaRPr lang="pl-PL" dirty="0" smtClean="0"/>
          </a:p>
          <a:p>
            <a:pPr marL="0" lvl="1" indent="-285610">
              <a:defRPr/>
            </a:pPr>
            <a:endParaRPr lang="en-GB" dirty="0" smtClean="0"/>
          </a:p>
          <a:p>
            <a:pPr marL="0" lvl="1" indent="-285610">
              <a:defRPr/>
            </a:pPr>
            <a:endParaRPr lang="en-US" altLang="nl-BE" sz="2200" kern="0" dirty="0" smtClean="0"/>
          </a:p>
          <a:p>
            <a:pPr marL="742583" lvl="1" indent="-285610">
              <a:defRPr/>
            </a:pPr>
            <a:endParaRPr lang="en-GB" altLang="nl-BE" sz="2200" kern="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935B0-09F9-4CFB-A970-8733BDC2761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8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 dirty="0" smtClean="0">
                <a:latin typeface="Arial" panose="020B0604020202020204" pitchFamily="34" charset="0"/>
              </a:rPr>
              <a:t>In </a:t>
            </a:r>
            <a:r>
              <a:rPr lang="pl-PL" altLang="en-US" dirty="0" err="1" smtClean="0">
                <a:latin typeface="Arial" panose="020B0604020202020204" pitchFamily="34" charset="0"/>
              </a:rPr>
              <a:t>conclusion</a:t>
            </a:r>
            <a:r>
              <a:rPr lang="pl-PL" altLang="en-US" dirty="0" smtClean="0">
                <a:latin typeface="Arial" panose="020B0604020202020204" pitchFamily="34" charset="0"/>
              </a:rPr>
              <a:t>, </a:t>
            </a:r>
            <a:r>
              <a:rPr lang="pl-PL" altLang="en-US" dirty="0" err="1" smtClean="0">
                <a:latin typeface="Arial" panose="020B0604020202020204" pitchFamily="34" charset="0"/>
              </a:rPr>
              <a:t>ladies</a:t>
            </a:r>
            <a:r>
              <a:rPr lang="pl-PL" altLang="en-US" dirty="0" smtClean="0">
                <a:latin typeface="Arial" panose="020B0604020202020204" pitchFamily="34" charset="0"/>
              </a:rPr>
              <a:t> and </a:t>
            </a:r>
            <a:r>
              <a:rPr lang="pl-PL" altLang="en-US" dirty="0" err="1" smtClean="0">
                <a:latin typeface="Arial" panose="020B0604020202020204" pitchFamily="34" charset="0"/>
              </a:rPr>
              <a:t>gentelmen</a:t>
            </a:r>
            <a:r>
              <a:rPr lang="pl-PL" altLang="en-US" dirty="0" smtClean="0">
                <a:latin typeface="Arial" panose="020B0604020202020204" pitchFamily="34" charset="0"/>
              </a:rPr>
              <a:t>, </a:t>
            </a:r>
          </a:p>
          <a:p>
            <a:endParaRPr lang="pl-PL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I am fully convinced that we are on the right track and that we need to strengthen our activities in line with our long-term </a:t>
            </a:r>
            <a:r>
              <a:rPr lang="pl-PL" altLang="en-US" dirty="0" smtClean="0">
                <a:latin typeface="Arial" panose="020B0604020202020204" pitchFamily="34" charset="0"/>
              </a:rPr>
              <a:t>AGRI </a:t>
            </a:r>
            <a:r>
              <a:rPr lang="en-US" altLang="en-US" dirty="0" smtClean="0">
                <a:latin typeface="Arial" panose="020B0604020202020204" pitchFamily="34" charset="0"/>
              </a:rPr>
              <a:t>strategy</a:t>
            </a:r>
            <a:r>
              <a:rPr lang="pl-PL" altLang="en-US" dirty="0" smtClean="0">
                <a:latin typeface="Arial" panose="020B0604020202020204" pitchFamily="34" charset="0"/>
              </a:rPr>
              <a:t> to </a:t>
            </a:r>
            <a:r>
              <a:rPr lang="pl-PL" altLang="en-US" dirty="0" err="1" smtClean="0">
                <a:latin typeface="Arial" panose="020B0604020202020204" pitchFamily="34" charset="0"/>
              </a:rPr>
              <a:t>accelerate</a:t>
            </a:r>
            <a:r>
              <a:rPr lang="pl-PL" altLang="en-US" dirty="0" smtClean="0">
                <a:latin typeface="Arial" panose="020B0604020202020204" pitchFamily="34" charset="0"/>
              </a:rPr>
              <a:t> the </a:t>
            </a:r>
            <a:r>
              <a:rPr lang="pl-PL" altLang="en-US" dirty="0" err="1" smtClean="0">
                <a:latin typeface="Arial" panose="020B0604020202020204" pitchFamily="34" charset="0"/>
              </a:rPr>
              <a:t>transition</a:t>
            </a:r>
            <a:r>
              <a:rPr lang="pl-PL" altLang="en-US" baseline="0" dirty="0" smtClean="0">
                <a:latin typeface="Arial" panose="020B0604020202020204" pitchFamily="34" charset="0"/>
              </a:rPr>
              <a:t> to </a:t>
            </a:r>
            <a:r>
              <a:rPr lang="pl-PL" altLang="en-US" baseline="0" dirty="0" err="1" smtClean="0">
                <a:latin typeface="Arial" panose="020B0604020202020204" pitchFamily="34" charset="0"/>
              </a:rPr>
              <a:t>sustainable</a:t>
            </a:r>
            <a:r>
              <a:rPr lang="pl-PL" altLang="en-US" baseline="0" dirty="0" smtClean="0">
                <a:latin typeface="Arial" panose="020B0604020202020204" pitchFamily="34" charset="0"/>
              </a:rPr>
              <a:t> and </a:t>
            </a:r>
            <a:r>
              <a:rPr lang="pl-PL" altLang="en-US" baseline="0" dirty="0" err="1" smtClean="0">
                <a:latin typeface="Arial" panose="020B0604020202020204" pitchFamily="34" charset="0"/>
              </a:rPr>
              <a:t>circular</a:t>
            </a:r>
            <a:r>
              <a:rPr lang="pl-PL" altLang="en-US" baseline="0" dirty="0" smtClean="0">
                <a:latin typeface="Arial" panose="020B0604020202020204" pitchFamily="34" charset="0"/>
              </a:rPr>
              <a:t> </a:t>
            </a:r>
            <a:r>
              <a:rPr lang="pl-PL" altLang="en-US" baseline="0" dirty="0" err="1" smtClean="0">
                <a:latin typeface="Arial" panose="020B0604020202020204" pitchFamily="34" charset="0"/>
              </a:rPr>
              <a:t>agri</a:t>
            </a:r>
            <a:r>
              <a:rPr lang="pl-PL" altLang="en-US" baseline="0" dirty="0" smtClean="0">
                <a:latin typeface="Arial" panose="020B0604020202020204" pitchFamily="34" charset="0"/>
              </a:rPr>
              <a:t>-food </a:t>
            </a:r>
            <a:r>
              <a:rPr lang="pl-PL" altLang="en-US" baseline="0" dirty="0" err="1" smtClean="0">
                <a:latin typeface="Arial" panose="020B0604020202020204" pitchFamily="34" charset="0"/>
              </a:rPr>
              <a:t>systems</a:t>
            </a:r>
            <a:r>
              <a:rPr lang="en-US" altLang="en-US" dirty="0" smtClean="0">
                <a:latin typeface="Arial" panose="020B0604020202020204" pitchFamily="34" charset="0"/>
              </a:rPr>
              <a:t>. </a:t>
            </a:r>
            <a:endParaRPr lang="pl-PL" altLang="en-US" dirty="0" smtClean="0">
              <a:latin typeface="Arial" panose="020B0604020202020204" pitchFamily="34" charset="0"/>
            </a:endParaRPr>
          </a:p>
          <a:p>
            <a:endParaRPr lang="pl-PL" altLang="en-US" dirty="0" smtClean="0">
              <a:latin typeface="Arial" panose="020B0604020202020204" pitchFamily="34" charset="0"/>
            </a:endParaRPr>
          </a:p>
          <a:p>
            <a:r>
              <a:rPr lang="pl-PL" altLang="en-US" dirty="0" err="1" smtClean="0">
                <a:latin typeface="Arial" panose="020B0604020202020204" pitchFamily="34" charset="0"/>
              </a:rPr>
              <a:t>However</a:t>
            </a:r>
            <a:r>
              <a:rPr lang="pl-PL" altLang="en-US" dirty="0" smtClean="0">
                <a:latin typeface="Arial" panose="020B0604020202020204" pitchFamily="34" charset="0"/>
              </a:rPr>
              <a:t>,</a:t>
            </a:r>
            <a:r>
              <a:rPr lang="pl-PL" altLang="en-US" baseline="0" dirty="0" smtClean="0">
                <a:latin typeface="Arial" panose="020B0604020202020204" pitchFamily="34" charset="0"/>
              </a:rPr>
              <a:t> i</a:t>
            </a:r>
            <a:r>
              <a:rPr lang="pl-PL" altLang="en-US" dirty="0" smtClean="0">
                <a:latin typeface="Arial" panose="020B0604020202020204" pitchFamily="34" charset="0"/>
              </a:rPr>
              <a:t>n </a:t>
            </a:r>
            <a:r>
              <a:rPr lang="pl-PL" altLang="en-US" dirty="0" err="1" smtClean="0">
                <a:latin typeface="Arial" panose="020B0604020202020204" pitchFamily="34" charset="0"/>
              </a:rPr>
              <a:t>view</a:t>
            </a:r>
            <a:r>
              <a:rPr lang="pl-PL" altLang="en-US" dirty="0" smtClean="0">
                <a:latin typeface="Arial" panose="020B0604020202020204" pitchFamily="34" charset="0"/>
              </a:rPr>
              <a:t> of the </a:t>
            </a:r>
            <a:r>
              <a:rPr lang="pl-PL" altLang="en-US" dirty="0" err="1" smtClean="0">
                <a:latin typeface="Arial" panose="020B0604020202020204" pitchFamily="34" charset="0"/>
              </a:rPr>
              <a:t>ongoing</a:t>
            </a:r>
            <a:r>
              <a:rPr lang="pl-PL" altLang="en-US" dirty="0" smtClean="0">
                <a:latin typeface="Arial" panose="020B0604020202020204" pitchFamily="34" charset="0"/>
              </a:rPr>
              <a:t> </a:t>
            </a:r>
            <a:r>
              <a:rPr lang="pl-PL" altLang="en-US" dirty="0" err="1" smtClean="0">
                <a:latin typeface="Arial" panose="020B0604020202020204" pitchFamily="34" charset="0"/>
              </a:rPr>
              <a:t>strategic</a:t>
            </a:r>
            <a:r>
              <a:rPr lang="pl-PL" altLang="en-US" dirty="0" smtClean="0">
                <a:latin typeface="Arial" panose="020B0604020202020204" pitchFamily="34" charset="0"/>
              </a:rPr>
              <a:t> </a:t>
            </a:r>
            <a:r>
              <a:rPr lang="pl-PL" altLang="en-US" dirty="0" err="1" smtClean="0">
                <a:latin typeface="Arial" panose="020B0604020202020204" pitchFamily="34" charset="0"/>
              </a:rPr>
              <a:t>planning</a:t>
            </a:r>
            <a:r>
              <a:rPr lang="pl-PL" altLang="en-US" dirty="0" smtClean="0">
                <a:latin typeface="Arial" panose="020B0604020202020204" pitchFamily="34" charset="0"/>
              </a:rPr>
              <a:t> for Horizon ,</a:t>
            </a:r>
            <a:r>
              <a:rPr lang="en-US" altLang="en-US" dirty="0" smtClean="0">
                <a:latin typeface="Arial" panose="020B0604020202020204" pitchFamily="34" charset="0"/>
              </a:rPr>
              <a:t> I would happy to hear your views on what and how we should continue working. </a:t>
            </a:r>
            <a:endParaRPr lang="pl-PL" altLang="en-US" dirty="0" smtClean="0">
              <a:latin typeface="Arial" panose="020B0604020202020204" pitchFamily="34" charset="0"/>
            </a:endParaRPr>
          </a:p>
          <a:p>
            <a:endParaRPr lang="pl-PL" altLang="en-US" dirty="0" smtClean="0">
              <a:latin typeface="Arial" panose="020B0604020202020204" pitchFamily="34" charset="0"/>
            </a:endParaRPr>
          </a:p>
          <a:p>
            <a:r>
              <a:rPr lang="pl-PL" altLang="en-US" dirty="0" err="1" smtClean="0">
                <a:latin typeface="Arial" panose="020B0604020202020204" pitchFamily="34" charset="0"/>
              </a:rPr>
              <a:t>Thank</a:t>
            </a:r>
            <a:r>
              <a:rPr lang="pl-PL" altLang="en-US" baseline="0" dirty="0" smtClean="0">
                <a:latin typeface="Arial" panose="020B0604020202020204" pitchFamily="34" charset="0"/>
              </a:rPr>
              <a:t> </a:t>
            </a:r>
            <a:r>
              <a:rPr lang="pl-PL" altLang="en-US" baseline="0" dirty="0" err="1" smtClean="0">
                <a:latin typeface="Arial" panose="020B0604020202020204" pitchFamily="34" charset="0"/>
              </a:rPr>
              <a:t>you</a:t>
            </a:r>
            <a:r>
              <a:rPr lang="pl-PL" altLang="en-US" baseline="0" dirty="0" smtClean="0">
                <a:latin typeface="Arial" panose="020B0604020202020204" pitchFamily="34" charset="0"/>
              </a:rPr>
              <a:t> </a:t>
            </a:r>
            <a:r>
              <a:rPr lang="pl-PL" altLang="en-US" baseline="0" dirty="0" err="1" smtClean="0">
                <a:latin typeface="Arial" panose="020B0604020202020204" pitchFamily="34" charset="0"/>
              </a:rPr>
              <a:t>very</a:t>
            </a:r>
            <a:r>
              <a:rPr lang="pl-PL" altLang="en-US" baseline="0" dirty="0" smtClean="0">
                <a:latin typeface="Arial" panose="020B0604020202020204" pitchFamily="34" charset="0"/>
              </a:rPr>
              <a:t> much. </a:t>
            </a:r>
            <a:endParaRPr lang="pl-PL" altLang="en-US" dirty="0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29503" indent="-280578"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22312" indent="-224462"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571236" indent="-224462"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20161" indent="-224462"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469086" indent="-224462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18010" indent="-224462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366935" indent="-224462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15860" indent="-224462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defTabSz="897849">
              <a:defRPr/>
            </a:pPr>
            <a:fld id="{E9930943-DB82-44D1-B103-102417416485}" type="slidenum">
              <a:rPr lang="en-GB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defTabSz="897849">
                <a:defRPr/>
              </a:pPr>
              <a:t>13</a:t>
            </a:fld>
            <a:endParaRPr lang="en-GB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9144000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33375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230688" y="6429375"/>
            <a:ext cx="684212" cy="455613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173538" y="6388100"/>
            <a:ext cx="84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b="0" i="1" smtClean="0">
                <a:solidFill>
                  <a:srgbClr val="FFFFFF"/>
                </a:solidFill>
                <a:latin typeface="EC Square Sans Pro Light" pitchFamily="34" charset="0"/>
              </a:rPr>
              <a:t>Research and Innovation </a:t>
            </a:r>
            <a:endParaRPr lang="en-GB" altLang="en-US" sz="900" b="0" i="1" smtClean="0">
              <a:solidFill>
                <a:srgbClr val="FFFFFF"/>
              </a:solidFill>
              <a:latin typeface="EC Square Sans Pro Light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4713"/>
            <a:ext cx="2051050" cy="400050"/>
          </a:xfrm>
          <a:prstGeom prst="rect">
            <a:avLst/>
          </a:prstGeom>
          <a:solidFill>
            <a:schemeClr val="accent6"/>
          </a:solidFill>
        </p:spPr>
        <p:txBody>
          <a:bodyPr lIns="0" anchor="ctr">
            <a:spAutoFit/>
          </a:bodyPr>
          <a:lstStyle/>
          <a:p>
            <a:pPr marL="444500" eaLnBrk="1" hangingPunct="1">
              <a:defRPr/>
            </a:pPr>
            <a:r>
              <a:rPr lang="en-GB" sz="20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58775" y="2624138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0" smtClean="0">
                <a:solidFill>
                  <a:srgbClr val="0E4194"/>
                </a:solidFill>
              </a:rPr>
              <a:t>Commission proposal for</a:t>
            </a:r>
            <a:endParaRPr lang="en-GB" altLang="en-US" sz="2000" b="0" smtClean="0">
              <a:solidFill>
                <a:srgbClr val="0E4194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61950" y="3644900"/>
            <a:ext cx="4657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500" smtClean="0">
                <a:solidFill>
                  <a:srgbClr val="00B0F0"/>
                </a:solidFill>
                <a:latin typeface="Arial" pitchFamily="34" charset="0"/>
              </a:rPr>
              <a:t>THE NEXT EU RESEARCH &amp; INNOVATION  PROGRAMME (2021 – 2027)</a:t>
            </a:r>
            <a:endParaRPr lang="en-GB" altLang="en-US" sz="1500" smtClea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55600" y="2892425"/>
            <a:ext cx="431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smtClean="0">
                <a:solidFill>
                  <a:srgbClr val="0E4194"/>
                </a:solidFill>
                <a:latin typeface="Arial" pitchFamily="34" charset="0"/>
              </a:rPr>
              <a:t>Horizon Europe</a:t>
            </a:r>
            <a:endParaRPr lang="en-GB" altLang="en-US" sz="4000" b="0" smtClean="0">
              <a:solidFill>
                <a:srgbClr val="0E4194"/>
              </a:solidFill>
              <a:latin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2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785F-375E-4087-A318-7B6742B21B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2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4F5AB-5B90-4A31-B1D4-8D74ADA6A3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688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CB09-3F34-4DC7-AA62-A5FA83E382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3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32F4-6782-48E4-A750-D8DF400C73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419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D435-88EE-40F2-AE58-8CA483B605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138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9871-DD31-4B2D-A391-AA8C4C2E34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920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2036-D525-4F6F-8663-20FEDC4268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06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807325" y="6283325"/>
            <a:ext cx="123825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407" baseline="300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Agriculture and</a:t>
            </a:r>
          </a:p>
          <a:p>
            <a:pPr eaLnBrk="1" hangingPunct="1">
              <a:defRPr/>
            </a:pPr>
            <a:r>
              <a:rPr lang="en-GB" sz="1407" baseline="300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Rural Development</a:t>
            </a:r>
          </a:p>
        </p:txBody>
      </p:sp>
      <p:pic>
        <p:nvPicPr>
          <p:cNvPr id="3" name="Picture 7" descr="U:\02. External Communication\02.06 MEDIA_PRESS_DIGITAL-WEB\Graphic stuff\logotheque\signature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834063"/>
            <a:ext cx="18970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48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08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23850"/>
            <a:ext cx="181451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73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05504D-25CD-420D-982C-3D98FB4922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168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021388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88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4813"/>
            <a:ext cx="16208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42A62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53BE-4956-47F4-A6F4-5F203A5E7F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14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E924-04C9-49EE-AEA8-BF78C66902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44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3753-A0B0-488C-A284-E5C18539F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89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CCF4-0040-46F2-AB20-60BD46A51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9507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DB14-408B-4524-AA0A-B9FDA3E795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38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C497-5848-44A2-B492-430A10214A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897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736D-C6A8-4DD9-887E-2D24AA02C6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86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59EB-5DF1-48E0-9356-7FB21E6D8B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7405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A0CA-DA2F-4EC0-8ACF-78BE83EC8E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67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9E94-5E51-49C8-8A09-A5DBC3C135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729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021388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922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807325" y="6283325"/>
            <a:ext cx="123825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407" baseline="30000">
                <a:solidFill>
                  <a:srgbClr val="000000">
                    <a:lumMod val="65000"/>
                    <a:lumOff val="35000"/>
                  </a:srgbClr>
                </a:solidFill>
                <a:latin typeface="EC Square Sans Pro" panose="020B0506040000020004" pitchFamily="34" charset="0"/>
              </a:rPr>
              <a:t>Agriculture and</a:t>
            </a:r>
          </a:p>
          <a:p>
            <a:pPr eaLnBrk="1" hangingPunct="1">
              <a:defRPr/>
            </a:pPr>
            <a:r>
              <a:rPr lang="en-GB" sz="1407" baseline="30000">
                <a:solidFill>
                  <a:srgbClr val="000000">
                    <a:lumMod val="65000"/>
                    <a:lumOff val="35000"/>
                  </a:srgbClr>
                </a:solidFill>
                <a:latin typeface="EC Square Sans Pro" panose="020B0506040000020004" pitchFamily="34" charset="0"/>
              </a:rPr>
              <a:t>Rural Development</a:t>
            </a:r>
          </a:p>
        </p:txBody>
      </p:sp>
      <p:pic>
        <p:nvPicPr>
          <p:cNvPr id="3" name="Picture 7" descr="U:\02. External Communication\02.06 MEDIA_PRESS_DIGITAL-WEB\Graphic stuff\logotheque\signature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834063"/>
            <a:ext cx="18970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774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usbox\Desktop\bow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642"/>
            <a:ext cx="9144000" cy="1243174"/>
          </a:xfrm>
          <a:prstGeom prst="rect">
            <a:avLst/>
          </a:prstGeom>
          <a:noFill/>
        </p:spPr>
      </p:pic>
      <p:sp>
        <p:nvSpPr>
          <p:cNvPr id="3" name="Rectangle 1"/>
          <p:cNvSpPr/>
          <p:nvPr userDrawn="1"/>
        </p:nvSpPr>
        <p:spPr>
          <a:xfrm>
            <a:off x="-1" y="0"/>
            <a:ext cx="6663802" cy="6841816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651" y="616841"/>
            <a:ext cx="2187179" cy="881994"/>
          </a:xfrm>
          <a:prstGeom prst="rect">
            <a:avLst/>
          </a:prstGeom>
        </p:spPr>
      </p:pic>
      <p:pic>
        <p:nvPicPr>
          <p:cNvPr id="5" name="Picture 2" descr="http://ec.europa.eu/eip/agriculture/sites/agri-eip/themes/agri_theme/images/logo/logo_en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612" y="1773509"/>
            <a:ext cx="1649256" cy="21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dmin.interact-eu.net/downloads/7488/7488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275" y="4101722"/>
            <a:ext cx="1897555" cy="14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44" y="291436"/>
            <a:ext cx="1707885" cy="1207399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7571"/>
            <a:ext cx="9144000" cy="133731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F369716-F8C5-4581-9B64-F43182035BB9}"/>
              </a:ext>
            </a:extLst>
          </p:cNvPr>
          <p:cNvSpPr/>
          <p:nvPr userDrawn="1"/>
        </p:nvSpPr>
        <p:spPr>
          <a:xfrm>
            <a:off x="7527852" y="6581154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47A4A6"/>
                </a:solidFill>
              </a:rPr>
              <a:t>#</a:t>
            </a:r>
            <a:r>
              <a:rPr lang="en-GB" sz="1400" b="1" dirty="0" err="1">
                <a:solidFill>
                  <a:srgbClr val="47A4A6"/>
                </a:solidFill>
              </a:rPr>
              <a:t>RNSubInnovation</a:t>
            </a:r>
            <a:r>
              <a:rPr lang="en-GB" sz="1400" b="1" dirty="0">
                <a:solidFill>
                  <a:srgbClr val="47A4A6"/>
                </a:solidFill>
              </a:rPr>
              <a:t> 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1205017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517745"/>
            <a:ext cx="9144000" cy="542486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0641" y="575757"/>
            <a:ext cx="7649751" cy="9419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6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535" y="120519"/>
            <a:ext cx="941070" cy="665480"/>
          </a:xfrm>
          <a:prstGeom prst="rect">
            <a:avLst/>
          </a:prstGeom>
        </p:spPr>
      </p:pic>
      <p:pic>
        <p:nvPicPr>
          <p:cNvPr id="11" name="Picture 8" descr="C:\Users\elena maccioni\Dropbox (Ruranet)\ENRD-Team\Admin_and_Practical\ENRD_AGRI_EIP-logos\3logos.p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5" y="177034"/>
            <a:ext cx="345821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4824"/>
            <a:ext cx="9144000" cy="133731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FD3E7E0-C008-43AF-B210-B3990200783A}"/>
              </a:ext>
            </a:extLst>
          </p:cNvPr>
          <p:cNvSpPr/>
          <p:nvPr userDrawn="1"/>
        </p:nvSpPr>
        <p:spPr>
          <a:xfrm>
            <a:off x="7527852" y="6581154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47A4A6"/>
                </a:solidFill>
              </a:rPr>
              <a:t>#</a:t>
            </a:r>
            <a:r>
              <a:rPr lang="en-GB" sz="1400" b="1" dirty="0" err="1">
                <a:solidFill>
                  <a:srgbClr val="47A4A6"/>
                </a:solidFill>
              </a:rPr>
              <a:t>RNSubInnovation</a:t>
            </a:r>
            <a:r>
              <a:rPr lang="en-GB" sz="1400" b="1" dirty="0">
                <a:solidFill>
                  <a:srgbClr val="47A4A6"/>
                </a:solidFill>
              </a:rPr>
              <a:t> </a:t>
            </a:r>
            <a:endParaRPr lang="nl-BE" sz="1400" b="1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57008A-E3FA-4953-B811-65E4B1757D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41" y="1517745"/>
            <a:ext cx="7375984" cy="422312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lang="en-US" sz="2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  <a:p>
            <a:endParaRPr lang="fr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28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535" y="120519"/>
            <a:ext cx="941070" cy="665480"/>
          </a:xfrm>
          <a:prstGeom prst="rect">
            <a:avLst/>
          </a:prstGeom>
        </p:spPr>
      </p:pic>
      <p:pic>
        <p:nvPicPr>
          <p:cNvPr id="3" name="Picture 8" descr="C:\Users\elena maccioni\Dropbox (Ruranet)\ENRD-Team\Admin_and_Practical\ENRD_AGRI_EIP-logos\3logos.p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5" y="177034"/>
            <a:ext cx="34582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0641" y="575757"/>
            <a:ext cx="5634967" cy="9419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641" y="1517745"/>
            <a:ext cx="7375984" cy="422312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lang="en-US" sz="2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6C9F565-9C3B-479E-9211-EE63AF6AF18F}"/>
              </a:ext>
            </a:extLst>
          </p:cNvPr>
          <p:cNvSpPr/>
          <p:nvPr userDrawn="1"/>
        </p:nvSpPr>
        <p:spPr>
          <a:xfrm>
            <a:off x="7527852" y="6581154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47A4A6"/>
                </a:solidFill>
              </a:rPr>
              <a:t>#</a:t>
            </a:r>
            <a:r>
              <a:rPr lang="en-GB" sz="1400" b="1" dirty="0" err="1">
                <a:solidFill>
                  <a:srgbClr val="47A4A6"/>
                </a:solidFill>
              </a:rPr>
              <a:t>RNSubInnovation</a:t>
            </a:r>
            <a:r>
              <a:rPr lang="en-GB" sz="1400" b="1" dirty="0">
                <a:solidFill>
                  <a:srgbClr val="47A4A6"/>
                </a:solidFill>
              </a:rPr>
              <a:t> 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3712289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usbox\Desktop\bow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642"/>
            <a:ext cx="9144000" cy="1243174"/>
          </a:xfrm>
          <a:prstGeom prst="rect">
            <a:avLst/>
          </a:prstGeom>
          <a:noFill/>
        </p:spPr>
      </p:pic>
      <p:sp>
        <p:nvSpPr>
          <p:cNvPr id="3" name="Rectangle 1"/>
          <p:cNvSpPr/>
          <p:nvPr userDrawn="1"/>
        </p:nvSpPr>
        <p:spPr>
          <a:xfrm>
            <a:off x="-1" y="0"/>
            <a:ext cx="6663802" cy="6841816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651" y="616841"/>
            <a:ext cx="2187179" cy="881994"/>
          </a:xfrm>
          <a:prstGeom prst="rect">
            <a:avLst/>
          </a:prstGeom>
        </p:spPr>
      </p:pic>
      <p:pic>
        <p:nvPicPr>
          <p:cNvPr id="5" name="Picture 2" descr="http://ec.europa.eu/eip/agriculture/sites/agri-eip/themes/agri_theme/images/logo/logo_en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612" y="1773509"/>
            <a:ext cx="1649256" cy="21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dmin.interact-eu.net/downloads/7488/7488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275" y="4101722"/>
            <a:ext cx="1897555" cy="14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44" y="291436"/>
            <a:ext cx="1707885" cy="1207399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7571"/>
            <a:ext cx="9144000" cy="133731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FD372C1-362F-4AED-B369-DAE0B65F2A1B}"/>
              </a:ext>
            </a:extLst>
          </p:cNvPr>
          <p:cNvSpPr/>
          <p:nvPr userDrawn="1"/>
        </p:nvSpPr>
        <p:spPr>
          <a:xfrm>
            <a:off x="7527852" y="6581154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47A4A6"/>
                </a:solidFill>
              </a:rPr>
              <a:t>#</a:t>
            </a:r>
            <a:r>
              <a:rPr lang="en-GB" sz="1400" b="1" dirty="0" err="1">
                <a:solidFill>
                  <a:srgbClr val="47A4A6"/>
                </a:solidFill>
              </a:rPr>
              <a:t>RNSubInnovation</a:t>
            </a:r>
            <a:r>
              <a:rPr lang="en-GB" sz="1400" b="1" dirty="0">
                <a:solidFill>
                  <a:srgbClr val="47A4A6"/>
                </a:solidFill>
              </a:rPr>
              <a:t> 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176075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021388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2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49275"/>
            <a:ext cx="23034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3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23850"/>
            <a:ext cx="181451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73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F775AE-D745-411A-AC61-97801CF92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96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4813"/>
            <a:ext cx="16208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42A62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3935-5FE2-4F73-BA8A-A29CAAB549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52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FF83-A3B4-4AF8-91FD-73E8A164BC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216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4348-5EFA-4B74-BFD6-FF34BF9637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27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15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4443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4443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443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19DF2E-EAD5-496B-AFA4-53FF911C3A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0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43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2A62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5AC79F-8038-4FBE-9012-744A2AF080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72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2A62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4824"/>
            <a:ext cx="9144000" cy="1337310"/>
          </a:xfrm>
          <a:prstGeom prst="rect">
            <a:avLst/>
          </a:prstGeom>
        </p:spPr>
      </p:pic>
      <p:grpSp>
        <p:nvGrpSpPr>
          <p:cNvPr id="8" name="Groep 7"/>
          <p:cNvGrpSpPr/>
          <p:nvPr userDrawn="1"/>
        </p:nvGrpSpPr>
        <p:grpSpPr>
          <a:xfrm>
            <a:off x="73086" y="120519"/>
            <a:ext cx="4434519" cy="665480"/>
            <a:chOff x="73086" y="120519"/>
            <a:chExt cx="4434519" cy="665480"/>
          </a:xfrm>
        </p:grpSpPr>
        <p:pic>
          <p:nvPicPr>
            <p:cNvPr id="9" name="Picture 6"/>
            <p:cNvPicPr/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535" y="120519"/>
              <a:ext cx="941070" cy="665480"/>
            </a:xfrm>
            <a:prstGeom prst="rect">
              <a:avLst/>
            </a:prstGeom>
          </p:spPr>
        </p:pic>
        <p:pic>
          <p:nvPicPr>
            <p:cNvPr id="10" name="Picture 8" descr="C:\Users\elena maccioni\Dropbox (Ruranet)\ENRD-Team\Admin_and_Practical\ENRD_AGRI_EIP-logos\3logos.png"/>
            <p:cNvPicPr/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6" y="177034"/>
              <a:ext cx="345821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1"/>
          <p:cNvSpPr/>
          <p:nvPr userDrawn="1"/>
        </p:nvSpPr>
        <p:spPr>
          <a:xfrm>
            <a:off x="4393149" y="2839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baseline="0" dirty="0">
                <a:solidFill>
                  <a:srgbClr val="006A71"/>
                </a:solidFill>
                <a:latin typeface="Calibri Light" panose="020F0302020204030204"/>
                <a:ea typeface="Cambria" pitchFamily="18" charset="0"/>
                <a:cs typeface="Calibri" pitchFamily="34" charset="0"/>
              </a:rPr>
              <a:t>15</a:t>
            </a:r>
            <a:r>
              <a:rPr lang="en-US" sz="800" baseline="30000" dirty="0">
                <a:solidFill>
                  <a:srgbClr val="006A71"/>
                </a:solidFill>
                <a:latin typeface="Calibri Light" panose="020F0302020204030204"/>
                <a:ea typeface="Cambria" pitchFamily="18" charset="0"/>
                <a:cs typeface="Calibri" pitchFamily="34" charset="0"/>
              </a:rPr>
              <a:t>th</a:t>
            </a:r>
            <a:r>
              <a:rPr lang="en-US" sz="800" dirty="0">
                <a:solidFill>
                  <a:srgbClr val="006A71"/>
                </a:solidFill>
                <a:latin typeface="Calibri Light" panose="020F0302020204030204"/>
                <a:ea typeface="Cambria" pitchFamily="18" charset="0"/>
                <a:cs typeface="Calibri" pitchFamily="34" charset="0"/>
              </a:rPr>
              <a:t> Meeting of the</a:t>
            </a:r>
            <a:endParaRPr lang="en-GB" sz="800" dirty="0">
              <a:solidFill>
                <a:srgbClr val="0F5494"/>
              </a:solidFill>
              <a:latin typeface="Calibri Light" panose="020F0302020204030204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6A71"/>
                </a:solidFill>
                <a:latin typeface="Calibri Light" panose="020F0302020204030204"/>
                <a:ea typeface="Cambria" pitchFamily="18" charset="0"/>
                <a:cs typeface="Calibri" pitchFamily="34" charset="0"/>
              </a:rPr>
              <a:t>Subgroup on Innovation</a:t>
            </a:r>
            <a:endParaRPr lang="en-US" sz="8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7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7137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programmes/horizon2020/en/news/digitising-agriculture-and-food-value-chains" TargetMode="External"/><Relationship Id="rId3" Type="http://schemas.openxmlformats.org/officeDocument/2006/relationships/hyperlink" Target="http://www.google.be/url?sa=t&amp;rct=j&amp;q=&amp;esrc=s&amp;source=web&amp;cd=2&amp;ved=0ahUKEwil2pb87oTZAhUBOhQKHYL_A_gQFgg5MAE&amp;url=http://ec.europa.eu/newsroom/horizon2020/document.cfm?doc_id%3D40233&amp;usg=AOvVaw1BDywC8Jo_8bRgl-MQdg-w" TargetMode="External"/><Relationship Id="rId7" Type="http://schemas.openxmlformats.org/officeDocument/2006/relationships/hyperlink" Target="http://www.aislisbon2017.com/" TargetMode="External"/><Relationship Id="rId2" Type="http://schemas.openxmlformats.org/officeDocument/2006/relationships/hyperlink" Target="https://ec.europa.eu/eip/agriculture/en/focus-groups/mainstreaming-precision-farming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ec.europa.eu/eip/agriculture/content/eip-agri-seminar-digital-innnovation-hubs-mainstreaming-digital-agriculture" TargetMode="External"/><Relationship Id="rId5" Type="http://schemas.openxmlformats.org/officeDocument/2006/relationships/hyperlink" Target="https://ec.europa.eu/eip/agriculture/en/event/eip-agri-workshop-data-sharing" TargetMode="External"/><Relationship Id="rId10" Type="http://schemas.openxmlformats.org/officeDocument/2006/relationships/hyperlink" Target="https://ec.europa.eu/eip/agriculture/en/event/eip-agri-seminar-multi-level-strategies-digitising" TargetMode="External"/><Relationship Id="rId4" Type="http://schemas.openxmlformats.org/officeDocument/2006/relationships/hyperlink" Target="https://ec.europa.eu/eip/agriculture/en/event/eip-agri-seminar-%E2%80%98data-revolution-emerging-new" TargetMode="External"/><Relationship Id="rId9" Type="http://schemas.openxmlformats.org/officeDocument/2006/relationships/hyperlink" Target="https://ec.europa.eu/eip/agriculture/en/event/eip-agri-workshop-enabling-farmers-digital-ag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digital-single-market/en/news/eu-member-states-join-forces-digitalisation-european-agriculture-and-rural-areas" TargetMode="Externa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a.rouby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c.europa.eu/horizon-europ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tagrifood.e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ip/agriculture/en/event/eip-agri-seminar-new-skills-digital-farm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7950" y="1412875"/>
            <a:ext cx="8928546" cy="2376488"/>
          </a:xfrm>
        </p:spPr>
        <p:txBody>
          <a:bodyPr/>
          <a:lstStyle/>
          <a:p>
            <a:pPr algn="ctr"/>
            <a:r>
              <a:rPr lang="en-GB" altLang="en-US" sz="3200" dirty="0" smtClean="0">
                <a:solidFill>
                  <a:schemeClr val="bg1"/>
                </a:solidFill>
              </a:rPr>
              <a:t>Needs and support </a:t>
            </a:r>
            <a:br>
              <a:rPr lang="en-GB" altLang="en-US" sz="3200" dirty="0" smtClean="0">
                <a:solidFill>
                  <a:schemeClr val="bg1"/>
                </a:solidFill>
              </a:rPr>
            </a:br>
            <a:r>
              <a:rPr lang="en-GB" altLang="en-US" sz="3200" dirty="0" smtClean="0">
                <a:solidFill>
                  <a:schemeClr val="bg1"/>
                </a:solidFill>
              </a:rPr>
              <a:t>for 2019-2021 </a:t>
            </a:r>
            <a:br>
              <a:rPr lang="en-GB" altLang="en-US" sz="3200" dirty="0" smtClean="0">
                <a:solidFill>
                  <a:schemeClr val="bg1"/>
                </a:solidFill>
              </a:rPr>
            </a:br>
            <a:r>
              <a:rPr lang="en-GB" altLang="en-US" sz="3200" dirty="0" smtClean="0">
                <a:solidFill>
                  <a:schemeClr val="bg1"/>
                </a:solidFill>
              </a:rPr>
              <a:t>AGRI’s perspective</a:t>
            </a: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50825" y="2852738"/>
            <a:ext cx="8642350" cy="3241675"/>
          </a:xfrm>
        </p:spPr>
        <p:txBody>
          <a:bodyPr/>
          <a:lstStyle/>
          <a:p>
            <a:endParaRPr lang="en-GB" altLang="en-US" sz="2400" b="0" i="1" dirty="0" smtClean="0"/>
          </a:p>
          <a:p>
            <a:endParaRPr lang="en-GB" altLang="en-US" sz="2400" b="0" i="1" dirty="0" smtClean="0"/>
          </a:p>
          <a:p>
            <a:pPr algn="ctr"/>
            <a:endParaRPr lang="en-GB" altLang="en-US" sz="1800" dirty="0" smtClean="0"/>
          </a:p>
          <a:p>
            <a:pPr algn="ctr"/>
            <a:endParaRPr lang="en-GB" altLang="en-US" sz="1800" dirty="0" smtClean="0"/>
          </a:p>
          <a:p>
            <a:pPr algn="ctr"/>
            <a:r>
              <a:rPr lang="fr-BE" altLang="en-US" sz="1800" dirty="0" smtClean="0"/>
              <a:t>Alexia ROUBY</a:t>
            </a:r>
            <a:endParaRPr lang="pl-PL" altLang="en-US" sz="1800" dirty="0" smtClean="0"/>
          </a:p>
          <a:p>
            <a:pPr algn="ctr"/>
            <a:r>
              <a:rPr lang="fr-BE" altLang="en-US" sz="1800" b="0" i="1" dirty="0" err="1" smtClean="0"/>
              <a:t>Research</a:t>
            </a:r>
            <a:r>
              <a:rPr lang="fr-BE" altLang="en-US" sz="1800" b="0" i="1" dirty="0" smtClean="0"/>
              <a:t> programme </a:t>
            </a:r>
            <a:r>
              <a:rPr lang="fr-BE" altLang="en-US" sz="1800" b="0" i="1" dirty="0" err="1" smtClean="0"/>
              <a:t>officer</a:t>
            </a:r>
            <a:endParaRPr lang="en-GB" altLang="en-US" sz="1800" dirty="0" smtClean="0"/>
          </a:p>
          <a:p>
            <a:pPr algn="ctr"/>
            <a:r>
              <a:rPr lang="en-GB" altLang="en-US" sz="1800" b="0" i="1" dirty="0" smtClean="0"/>
              <a:t>European Commission</a:t>
            </a:r>
            <a:endParaRPr lang="pl-PL" altLang="en-US" sz="1800" b="0" i="1" dirty="0" smtClean="0"/>
          </a:p>
          <a:p>
            <a:pPr algn="ctr"/>
            <a:r>
              <a:rPr lang="en-GB" altLang="en-US" sz="1800" b="0" i="1" dirty="0" smtClean="0"/>
              <a:t>DG Agriculture and Rural Development</a:t>
            </a:r>
          </a:p>
          <a:p>
            <a:pPr algn="ctr"/>
            <a:endParaRPr lang="en-GB" altLang="en-US" sz="1800" dirty="0" smtClean="0"/>
          </a:p>
          <a:p>
            <a:pPr algn="ctr"/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5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41" y="575757"/>
            <a:ext cx="7904392" cy="9419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EIP-AGRI supporting </a:t>
            </a:r>
            <a:r>
              <a:rPr lang="en-GB" sz="2400" dirty="0"/>
              <a:t>the digital transformation in agriculture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4481" y="1750937"/>
            <a:ext cx="8775229" cy="4228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smtClean="0">
                <a:solidFill>
                  <a:schemeClr val="tx1"/>
                </a:solidFill>
              </a:rPr>
              <a:t>Reminder of relevant activities (2016 – 2018)</a:t>
            </a:r>
          </a:p>
          <a:p>
            <a:pPr marL="0" indent="0" algn="just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just"/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3273" y="2247900"/>
            <a:ext cx="8603067" cy="3726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i="0" kern="1200" smtClean="0">
                <a:solidFill>
                  <a:srgbClr val="6F6F6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EIP-AGRI Focus Group “Mainstreaming precision farming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H2020 Workshop “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Digitising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 the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agri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-food sector"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28-29 September 2016, Brussels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EIP-AGRI seminar “Data revolution: emerging new business models in the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agri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-food sector”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22-23 June 2016 Sofia, Bulgaria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EIP-AGRI Workshop on "Data Sharing: ensuring a fair sharing of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digitisation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 benefits in agriculture"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4-5 April 2017 Bratislava, Slovakia 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EIP-AGRI Seminar "Digital Innovation Hubs: mainstreaming digital agriculture"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1-2 June 2017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Kilkenny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Ireland.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Agri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 Innovation Summit (AIS 2017)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11-12 October 2017 Lisbon, Portugal.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Digitisation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 Day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 November 2017 Brussels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EIP-AGRI Workshop “Enabling farmers for the digital age: the role of AKIS”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April 2018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Jurmala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Latvia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EIP-AGRI Seminar “Multi-level strategies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digitising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 agriculture and rural areas”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6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December 2018 Antwerp, Belgium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332A48-E7F6-448C-A05F-DF13E7F8D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682683"/>
            <a:ext cx="7649751" cy="941988"/>
          </a:xfrm>
        </p:spPr>
        <p:txBody>
          <a:bodyPr/>
          <a:lstStyle/>
          <a:p>
            <a:r>
              <a:rPr lang="nl-BE" dirty="0" smtClean="0"/>
              <a:t>EIP-AGRI Seminar: ‘New Skills </a:t>
            </a:r>
            <a:r>
              <a:rPr lang="nl-BE" dirty="0" err="1" smtClean="0"/>
              <a:t>for</a:t>
            </a:r>
            <a:r>
              <a:rPr lang="nl-BE" dirty="0" smtClean="0"/>
              <a:t> Digital </a:t>
            </a:r>
            <a:r>
              <a:rPr lang="nl-BE" dirty="0" err="1" smtClean="0"/>
              <a:t>Farming</a:t>
            </a:r>
            <a:r>
              <a:rPr lang="nl-BE" dirty="0" smtClean="0"/>
              <a:t>’</a:t>
            </a:r>
            <a:endParaRPr lang="nl-B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3891" y="1883505"/>
            <a:ext cx="8145461" cy="38772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WHY</a:t>
            </a:r>
          </a:p>
          <a:p>
            <a:pPr>
              <a:buFontTx/>
              <a:buChar char="-"/>
            </a:pPr>
            <a:r>
              <a:rPr lang="en-US" dirty="0" smtClean="0"/>
              <a:t>Lack of awareness and skills: barrier to widespread use of digital technologies on farm</a:t>
            </a:r>
          </a:p>
          <a:p>
            <a:pPr>
              <a:buFontTx/>
              <a:buChar char="-"/>
            </a:pPr>
            <a:r>
              <a:rPr lang="en-US" dirty="0" smtClean="0"/>
              <a:t>Shortage of digital skills across European economic sectors</a:t>
            </a:r>
          </a:p>
          <a:p>
            <a:pPr>
              <a:buFontTx/>
              <a:buChar char="-"/>
            </a:pPr>
            <a:r>
              <a:rPr lang="en-US" dirty="0" smtClean="0"/>
              <a:t>MS </a:t>
            </a:r>
            <a:r>
              <a:rPr lang="en-US" dirty="0" err="1" smtClean="0"/>
              <a:t>recognise</a:t>
            </a:r>
            <a:r>
              <a:rPr lang="en-US" dirty="0" smtClean="0"/>
              <a:t> the need to invest in training and upskilling in agriculture</a:t>
            </a:r>
            <a:r>
              <a:rPr lang="en-US" baseline="30000" dirty="0" smtClean="0"/>
              <a:t>(*)</a:t>
            </a:r>
          </a:p>
          <a:p>
            <a:pPr>
              <a:buFontTx/>
              <a:buChar char="-"/>
            </a:pPr>
            <a:r>
              <a:rPr lang="en-US" dirty="0" smtClean="0"/>
              <a:t>Needs are different according to the farmer’s profile </a:t>
            </a:r>
            <a:r>
              <a:rPr lang="en-US" i="1" dirty="0" smtClean="0"/>
              <a:t>(EIP workshop in </a:t>
            </a:r>
            <a:r>
              <a:rPr lang="en-US" i="1" dirty="0" err="1" smtClean="0"/>
              <a:t>Jurmala</a:t>
            </a:r>
            <a:r>
              <a:rPr lang="en-US" i="1" dirty="0" smtClean="0"/>
              <a:t>, April 2018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Need to develop appropriate training and educational </a:t>
            </a:r>
            <a:r>
              <a:rPr lang="en-US" dirty="0" err="1" smtClean="0"/>
              <a:t>programmes</a:t>
            </a:r>
            <a:r>
              <a:rPr lang="en-US" dirty="0" smtClean="0"/>
              <a:t> as part of integrated ‘digital strategies’ (</a:t>
            </a:r>
            <a:r>
              <a:rPr lang="en-US" i="1" dirty="0" smtClean="0"/>
              <a:t>EIP Seminar in Antwerp, December 2018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Role of future CAP strategic plans to support the </a:t>
            </a:r>
            <a:r>
              <a:rPr lang="en-US" dirty="0" err="1" smtClean="0"/>
              <a:t>modernisation</a:t>
            </a:r>
            <a:r>
              <a:rPr lang="en-US" dirty="0" smtClean="0"/>
              <a:t> of the agricultural sector, including use of digital technologies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952" y="5810599"/>
            <a:ext cx="7389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(*) See the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declaration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cooperation on ‘A smart and sustainable digital future for European agriculture and rural areas’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332A48-E7F6-448C-A05F-DF13E7F8D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682683"/>
            <a:ext cx="7649751" cy="941988"/>
          </a:xfrm>
        </p:spPr>
        <p:txBody>
          <a:bodyPr/>
          <a:lstStyle/>
          <a:p>
            <a:r>
              <a:rPr lang="nl-BE" dirty="0" smtClean="0"/>
              <a:t>EIP-AGRI Seminar: ‘New Skills </a:t>
            </a:r>
            <a:r>
              <a:rPr lang="nl-BE" dirty="0" err="1" smtClean="0"/>
              <a:t>for</a:t>
            </a:r>
            <a:r>
              <a:rPr lang="nl-BE" dirty="0" smtClean="0"/>
              <a:t> Digital </a:t>
            </a:r>
            <a:r>
              <a:rPr lang="nl-BE" dirty="0" err="1" smtClean="0"/>
              <a:t>Farming</a:t>
            </a:r>
            <a:r>
              <a:rPr lang="nl-BE" dirty="0" smtClean="0"/>
              <a:t>’</a:t>
            </a:r>
            <a:endParaRPr lang="nl-BE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4482" y="1746818"/>
            <a:ext cx="8587825" cy="3847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i="0" kern="1200" smtClean="0">
                <a:solidFill>
                  <a:srgbClr val="6F6F6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 objectives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can help farmers better understand and use digital technologies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successful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and training initiatives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can raise awareness and foster digital skills in the farming community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 strategic plans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address the digital skills gap in the farming sector, by stimulating cooperation between relevant actors and by combining policy instruments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European actors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farming, advisory, educational and vocational training sectors to develop a strong support system for agricultural knowledge exchange and innovation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5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650"/>
            <a:ext cx="8229600" cy="192405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</a:p>
          <a:p>
            <a:pPr marL="358775" marR="0" lvl="0" indent="-358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2400" kern="0" dirty="0" smtClean="0">
                <a:solidFill>
                  <a:srgbClr val="0F5494"/>
                </a:solidFill>
                <a:latin typeface="Arial"/>
              </a:rPr>
              <a:t>Alexia Rouby – DG Agriculture and rural </a:t>
            </a:r>
            <a:r>
              <a:rPr lang="fr-BE" sz="2400" kern="0" dirty="0" err="1" smtClean="0">
                <a:solidFill>
                  <a:srgbClr val="0F5494"/>
                </a:solidFill>
                <a:latin typeface="Arial"/>
              </a:rPr>
              <a:t>development</a:t>
            </a:r>
            <a:endParaRPr lang="fr-BE" sz="2400" kern="0" dirty="0" smtClean="0">
              <a:solidFill>
                <a:srgbClr val="0F5494"/>
              </a:solidFill>
              <a:latin typeface="Arial"/>
            </a:endParaRPr>
          </a:p>
          <a:p>
            <a:pPr marL="358775" marR="0" lvl="0" indent="-358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</a:rPr>
              <a:t>Research</a:t>
            </a:r>
            <a:r>
              <a:rPr kumimoji="0" lang="fr-BE" sz="24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</a:rPr>
              <a:t> and innovation</a:t>
            </a:r>
          </a:p>
          <a:p>
            <a:pPr marL="358775" marR="0" lvl="0" indent="-358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0" kern="0" baseline="0" dirty="0" smtClean="0">
                <a:solidFill>
                  <a:srgbClr val="0F5494"/>
                </a:solidFill>
                <a:latin typeface="Arial"/>
                <a:hlinkClick r:id="rId3"/>
              </a:rPr>
              <a:t>Alexia.rouby@ec.europa.eu</a:t>
            </a:r>
            <a:r>
              <a:rPr lang="fr-BE" sz="2400" b="0" kern="0" baseline="0" dirty="0" smtClean="0">
                <a:solidFill>
                  <a:srgbClr val="0F5494"/>
                </a:solidFill>
                <a:latin typeface="Arial"/>
              </a:rPr>
              <a:t>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</a:endParaRPr>
          </a:p>
          <a:p>
            <a:pPr marL="358775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 smtClean="0">
              <a:ln>
                <a:noFill/>
              </a:ln>
              <a:solidFill>
                <a:srgbClr val="F8A90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</a:t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F8A90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3076575" y="5085233"/>
            <a:ext cx="2994025" cy="400050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HorizonEU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53188"/>
            <a:ext cx="9144000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© European Union, 2018. | Images source: © </a:t>
            </a:r>
            <a:r>
              <a:rPr kumimoji="0" lang="en-GB" sz="600" b="0" i="0" u="none" strike="noStrike" kern="0" cap="none" spc="0" normalizeH="0" baseline="0" noProof="0" dirty="0" err="1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darkovujic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#82863476; © </a:t>
            </a:r>
            <a:r>
              <a:rPr kumimoji="0" lang="en-GB" sz="600" b="0" i="0" u="none" strike="noStrike" kern="0" cap="none" spc="0" normalizeH="0" baseline="0" noProof="0" dirty="0" err="1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Konovalov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Pavel, #109031193; 2018. Fotolia.com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63" y="5571008"/>
            <a:ext cx="59594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rId4"/>
              </a:rPr>
              <a:t>http://ec.europa.eu/horizon-europe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err="1">
              <a:ln>
                <a:noFill/>
              </a:ln>
              <a:solidFill>
                <a:srgbClr val="404A52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30" y="2492375"/>
            <a:ext cx="8229600" cy="3384550"/>
          </a:xfrm>
        </p:spPr>
        <p:txBody>
          <a:bodyPr/>
          <a:lstStyle/>
          <a:p>
            <a:pPr>
              <a:defRPr/>
            </a:pPr>
            <a:endParaRPr lang="fr-BE" sz="2000" dirty="0"/>
          </a:p>
          <a:p>
            <a:pPr>
              <a:defRPr/>
            </a:pPr>
            <a:r>
              <a:rPr lang="fr-BE" sz="2000" dirty="0" err="1" smtClean="0"/>
              <a:t>Research</a:t>
            </a:r>
            <a:r>
              <a:rPr lang="fr-BE" sz="2000" dirty="0" smtClean="0"/>
              <a:t> and innovation</a:t>
            </a:r>
          </a:p>
          <a:p>
            <a:pPr lvl="1">
              <a:defRPr/>
            </a:pPr>
            <a:r>
              <a:rPr lang="fr-BE" sz="1600" dirty="0" smtClean="0"/>
              <a:t>On-</a:t>
            </a:r>
            <a:r>
              <a:rPr lang="fr-BE" sz="1600" dirty="0" err="1" smtClean="0"/>
              <a:t>going</a:t>
            </a:r>
            <a:r>
              <a:rPr lang="fr-BE" sz="1600" dirty="0" smtClean="0"/>
              <a:t> </a:t>
            </a:r>
            <a:r>
              <a:rPr lang="fr-BE" sz="1600" dirty="0" err="1" smtClean="0"/>
              <a:t>projects</a:t>
            </a:r>
            <a:r>
              <a:rPr lang="fr-BE" sz="1600" dirty="0" smtClean="0"/>
              <a:t> to </a:t>
            </a:r>
            <a:r>
              <a:rPr lang="fr-BE" sz="1600" dirty="0" err="1" smtClean="0"/>
              <a:t>link</a:t>
            </a:r>
            <a:r>
              <a:rPr lang="fr-BE" sz="1600" dirty="0" smtClean="0"/>
              <a:t> </a:t>
            </a:r>
            <a:r>
              <a:rPr lang="fr-BE" sz="1600" dirty="0" err="1" smtClean="0"/>
              <a:t>with</a:t>
            </a:r>
            <a:endParaRPr lang="fr-BE" sz="1600" dirty="0"/>
          </a:p>
          <a:p>
            <a:pPr lvl="1">
              <a:defRPr/>
            </a:pPr>
            <a:r>
              <a:rPr lang="fr-BE" sz="1600" dirty="0" smtClean="0"/>
              <a:t>2020: </a:t>
            </a:r>
            <a:r>
              <a:rPr lang="fr-BE" sz="1600" dirty="0" err="1"/>
              <a:t>s</a:t>
            </a:r>
            <a:r>
              <a:rPr lang="fr-BE" sz="1600" dirty="0" err="1" smtClean="0"/>
              <a:t>till</a:t>
            </a:r>
            <a:r>
              <a:rPr lang="fr-BE" sz="1600" dirty="0" smtClean="0"/>
              <a:t> open </a:t>
            </a:r>
            <a:r>
              <a:rPr lang="fr-BE" sz="1600" dirty="0" err="1" smtClean="0"/>
              <a:t>under</a:t>
            </a:r>
            <a:r>
              <a:rPr lang="fr-BE" sz="1600" dirty="0" smtClean="0"/>
              <a:t> WP2020</a:t>
            </a:r>
          </a:p>
          <a:p>
            <a:pPr lvl="1">
              <a:defRPr/>
            </a:pPr>
            <a:r>
              <a:rPr lang="fr-BE" sz="1600" dirty="0" smtClean="0"/>
              <a:t>2021: </a:t>
            </a:r>
            <a:r>
              <a:rPr lang="fr-BE" sz="1600" dirty="0" err="1" smtClean="0"/>
              <a:t>coming</a:t>
            </a:r>
            <a:r>
              <a:rPr lang="fr-BE" sz="1600" dirty="0" smtClean="0"/>
              <a:t> up </a:t>
            </a:r>
            <a:r>
              <a:rPr lang="fr-BE" sz="1600" dirty="0" err="1" smtClean="0"/>
              <a:t>under</a:t>
            </a:r>
            <a:r>
              <a:rPr lang="fr-BE" sz="1600" dirty="0" smtClean="0"/>
              <a:t> Horizon Europe (</a:t>
            </a:r>
            <a:r>
              <a:rPr lang="fr-BE" sz="1600" dirty="0" err="1" smtClean="0"/>
              <a:t>strategic</a:t>
            </a:r>
            <a:r>
              <a:rPr lang="fr-BE" sz="1600" dirty="0" smtClean="0"/>
              <a:t> plan)</a:t>
            </a:r>
            <a:endParaRPr lang="en-GB" sz="1600" dirty="0" smtClean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smtClean="0"/>
              <a:t>EIP-AGRI: planned activities on digital and </a:t>
            </a:r>
            <a:r>
              <a:rPr lang="en-GB" sz="2000" dirty="0" err="1" smtClean="0"/>
              <a:t>agri</a:t>
            </a:r>
            <a:r>
              <a:rPr lang="en-GB" sz="2000" dirty="0" smtClean="0"/>
              <a:t>-food</a:t>
            </a:r>
            <a:endParaRPr lang="en-GB" sz="2000" dirty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Innovation and digitalisation under </a:t>
            </a:r>
            <a:r>
              <a:rPr lang="en-GB" sz="2000" dirty="0"/>
              <a:t>the future CAP </a:t>
            </a:r>
            <a:endParaRPr lang="en-GB" sz="2000" dirty="0" smtClean="0"/>
          </a:p>
          <a:p>
            <a:pPr indent="0">
              <a:buFont typeface="Arial" pitchFamily="34" charset="0"/>
              <a:buNone/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 indent="0">
              <a:buFont typeface="Arial" pitchFamily="34" charset="0"/>
              <a:buNone/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45" y="1289829"/>
            <a:ext cx="8229600" cy="936625"/>
          </a:xfrm>
        </p:spPr>
        <p:txBody>
          <a:bodyPr/>
          <a:lstStyle/>
          <a:p>
            <a:r>
              <a:rPr lang="fr-BE" dirty="0" smtClean="0"/>
              <a:t>R&amp;I Horizon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5033202" cy="4320480"/>
          </a:xfrm>
        </p:spPr>
        <p:txBody>
          <a:bodyPr/>
          <a:lstStyle/>
          <a:p>
            <a:r>
              <a:rPr lang="fr-BE" sz="2000" dirty="0" smtClean="0"/>
              <a:t>Over 600M€ </a:t>
            </a:r>
            <a:r>
              <a:rPr lang="fr-BE" sz="2000" dirty="0" err="1" smtClean="0"/>
              <a:t>invested</a:t>
            </a:r>
            <a:r>
              <a:rPr lang="fr-BE" sz="2000" dirty="0" smtClean="0"/>
              <a:t> in R&amp;I on value </a:t>
            </a:r>
            <a:r>
              <a:rPr lang="fr-BE" sz="2000" dirty="0" err="1" smtClean="0"/>
              <a:t>chains</a:t>
            </a:r>
            <a:r>
              <a:rPr lang="fr-BE" sz="2000" dirty="0" smtClean="0"/>
              <a:t> (</a:t>
            </a:r>
            <a:r>
              <a:rPr lang="fr-BE" sz="2000" dirty="0" err="1" smtClean="0"/>
              <a:t>inc.</a:t>
            </a:r>
            <a:r>
              <a:rPr lang="fr-BE" sz="2000" dirty="0" smtClean="0"/>
              <a:t> Food) and digital transformation </a:t>
            </a:r>
            <a:r>
              <a:rPr lang="fr-BE" sz="2000" dirty="0" err="1" smtClean="0"/>
              <a:t>under</a:t>
            </a:r>
            <a:r>
              <a:rPr lang="fr-BE" sz="2000" dirty="0" smtClean="0"/>
              <a:t> H2020 SC2</a:t>
            </a:r>
          </a:p>
          <a:p>
            <a:r>
              <a:rPr lang="fr-BE" sz="2000" dirty="0" err="1" smtClean="0"/>
              <a:t>Still</a:t>
            </a:r>
            <a:r>
              <a:rPr lang="fr-BE" sz="2000" dirty="0" smtClean="0"/>
              <a:t> open for applications in 2020: </a:t>
            </a:r>
          </a:p>
          <a:p>
            <a:pPr lvl="1"/>
            <a:r>
              <a:rPr lang="fr-BE" sz="1400" dirty="0" smtClean="0">
                <a:solidFill>
                  <a:srgbClr val="42A62A"/>
                </a:solidFill>
              </a:rPr>
              <a:t>DT-ICT-09-2020</a:t>
            </a:r>
            <a:r>
              <a:rPr lang="fr-BE" sz="1400" dirty="0"/>
              <a:t>:</a:t>
            </a:r>
            <a:r>
              <a:rPr lang="fr-BE" sz="1400" dirty="0" smtClean="0"/>
              <a:t> </a:t>
            </a:r>
            <a:r>
              <a:rPr lang="en-US" sz="1400" dirty="0"/>
              <a:t>Boost rural economies through cross-sector digital service platforms </a:t>
            </a:r>
            <a:endParaRPr lang="en-US" sz="1400" dirty="0" smtClean="0"/>
          </a:p>
          <a:p>
            <a:pPr lvl="1"/>
            <a:r>
              <a:rPr lang="en-US" sz="1400" dirty="0" smtClean="0">
                <a:solidFill>
                  <a:srgbClr val="42A62A"/>
                </a:solidFill>
              </a:rPr>
              <a:t>RUR-05-2020</a:t>
            </a:r>
            <a:r>
              <a:rPr lang="en-US" sz="1400" dirty="0" smtClean="0"/>
              <a:t>: Connecting </a:t>
            </a:r>
            <a:r>
              <a:rPr lang="en-US" sz="1400" dirty="0"/>
              <a:t>consumers and producers in innovative </a:t>
            </a:r>
            <a:r>
              <a:rPr lang="en-US" sz="1400" dirty="0" err="1"/>
              <a:t>agri</a:t>
            </a:r>
            <a:r>
              <a:rPr lang="en-US" sz="1400" dirty="0"/>
              <a:t>-food supply chains</a:t>
            </a:r>
          </a:p>
          <a:p>
            <a:pPr lvl="1"/>
            <a:r>
              <a:rPr lang="en-US" sz="1400" dirty="0" smtClean="0">
                <a:solidFill>
                  <a:srgbClr val="42A62A"/>
                </a:solidFill>
              </a:rPr>
              <a:t>RUR-06-2020</a:t>
            </a:r>
            <a:r>
              <a:rPr lang="en-US" sz="1400" dirty="0" smtClean="0"/>
              <a:t>: Innovative </a:t>
            </a:r>
            <a:r>
              <a:rPr lang="en-US" sz="1400" dirty="0" err="1"/>
              <a:t>agri</a:t>
            </a:r>
            <a:r>
              <a:rPr lang="en-US" sz="1400" dirty="0"/>
              <a:t>-food chains: boosting sustainability-oriented competitiveness</a:t>
            </a:r>
          </a:p>
          <a:p>
            <a:pPr lvl="1"/>
            <a:r>
              <a:rPr lang="en-US" sz="1400" dirty="0" smtClean="0">
                <a:solidFill>
                  <a:srgbClr val="42A62A"/>
                </a:solidFill>
              </a:rPr>
              <a:t>RUR-07-2020</a:t>
            </a:r>
            <a:r>
              <a:rPr lang="en-US" sz="1400" dirty="0" smtClean="0"/>
              <a:t>: Reducing </a:t>
            </a:r>
            <a:r>
              <a:rPr lang="en-US" sz="1400" dirty="0"/>
              <a:t>food losses and waste along the </a:t>
            </a:r>
            <a:r>
              <a:rPr lang="en-US" sz="1400" dirty="0" err="1"/>
              <a:t>agri</a:t>
            </a:r>
            <a:r>
              <a:rPr lang="en-US" sz="1400" dirty="0"/>
              <a:t>-food value </a:t>
            </a:r>
            <a:r>
              <a:rPr lang="en-US" sz="1400" dirty="0" smtClean="0"/>
              <a:t>chain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235" t="12599" r="27681" b="13321"/>
          <a:stretch/>
        </p:blipFill>
        <p:spPr>
          <a:xfrm rot="21010911">
            <a:off x="6309348" y="169384"/>
            <a:ext cx="2265429" cy="324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140" t="12600" r="28011" b="13726"/>
          <a:stretch/>
        </p:blipFill>
        <p:spPr>
          <a:xfrm rot="921139">
            <a:off x="5879266" y="3381863"/>
            <a:ext cx="2256693" cy="32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08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smtClean="0"/>
              <a:t>Large-</a:t>
            </a:r>
            <a:r>
              <a:rPr lang="fr-BE" sz="2400" dirty="0" err="1" smtClean="0"/>
              <a:t>scale</a:t>
            </a:r>
            <a:r>
              <a:rPr lang="fr-BE" sz="2400" dirty="0" smtClean="0"/>
              <a:t> initiatives to </a:t>
            </a:r>
            <a:r>
              <a:rPr lang="fr-BE" sz="2400" dirty="0" err="1" smtClean="0"/>
              <a:t>keep</a:t>
            </a:r>
            <a:r>
              <a:rPr lang="fr-BE" sz="2400" dirty="0" smtClean="0"/>
              <a:t> in </a:t>
            </a:r>
            <a:r>
              <a:rPr lang="fr-BE" sz="2400" dirty="0" err="1" smtClean="0"/>
              <a:t>touch</a:t>
            </a:r>
            <a:r>
              <a:rPr lang="fr-BE" sz="2400" dirty="0" smtClean="0"/>
              <a:t> </a:t>
            </a:r>
            <a:r>
              <a:rPr lang="fr-BE" sz="2400" dirty="0" err="1" smtClean="0"/>
              <a:t>with</a:t>
            </a:r>
            <a:r>
              <a:rPr lang="fr-BE" sz="2400" dirty="0" smtClean="0"/>
              <a:t>: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b="1" dirty="0" smtClean="0"/>
              <a:t>IOF2020: </a:t>
            </a:r>
            <a:r>
              <a:rPr lang="fr-BE" sz="2000" dirty="0" smtClean="0"/>
              <a:t>Internet of </a:t>
            </a:r>
            <a:r>
              <a:rPr lang="fr-BE" sz="2000" dirty="0" err="1" smtClean="0"/>
              <a:t>things</a:t>
            </a:r>
            <a:r>
              <a:rPr lang="fr-BE" sz="2000" dirty="0" smtClean="0"/>
              <a:t> in agri-</a:t>
            </a:r>
            <a:r>
              <a:rPr lang="fr-BE" sz="2000" dirty="0" err="1" smtClean="0"/>
              <a:t>food</a:t>
            </a:r>
            <a:endParaRPr lang="fr-BE" sz="2000" dirty="0" smtClean="0"/>
          </a:p>
          <a:p>
            <a:r>
              <a:rPr lang="fr-BE" sz="2000" b="1" dirty="0" smtClean="0"/>
              <a:t>SMARTAGRIHUBS: </a:t>
            </a:r>
            <a:r>
              <a:rPr lang="fr-BE" sz="2000" dirty="0" smtClean="0"/>
              <a:t>digital innovation hubs in agriculture</a:t>
            </a:r>
          </a:p>
          <a:p>
            <a:r>
              <a:rPr lang="fr-BE" sz="2000" b="1" dirty="0" smtClean="0"/>
              <a:t>ATLAS</a:t>
            </a:r>
            <a:r>
              <a:rPr lang="fr-BE" sz="2000" dirty="0" smtClean="0"/>
              <a:t>: </a:t>
            </a:r>
            <a:r>
              <a:rPr lang="en-US" sz="2000" dirty="0"/>
              <a:t>Agricultural Interoperability and Analysis System</a:t>
            </a:r>
            <a:endParaRPr lang="fr-BE" sz="2000" dirty="0" smtClean="0"/>
          </a:p>
          <a:p>
            <a:r>
              <a:rPr lang="fr-BE" sz="2000" b="1" dirty="0" smtClean="0"/>
              <a:t>DEMETER</a:t>
            </a:r>
            <a:r>
              <a:rPr lang="fr-BE" sz="2000" dirty="0" smtClean="0"/>
              <a:t>: </a:t>
            </a:r>
            <a:r>
              <a:rPr lang="en-US" sz="2000" dirty="0"/>
              <a:t>Building an Interoperable, Data-Driven, Innovative and Sustainable European Agri-Food Sector</a:t>
            </a:r>
            <a:endParaRPr lang="fr-BE" sz="2000" dirty="0" smtClean="0"/>
          </a:p>
          <a:p>
            <a:endParaRPr lang="fr-BE" dirty="0" smtClean="0"/>
          </a:p>
          <a:p>
            <a:r>
              <a:rPr lang="fr-BE" sz="2000" b="1" dirty="0"/>
              <a:t>ERANET ICT-AGRI-FOOD</a:t>
            </a:r>
            <a:r>
              <a:rPr lang="fr-BE" sz="2000" dirty="0"/>
              <a:t>: </a:t>
            </a:r>
            <a:r>
              <a:rPr lang="fr-BE" sz="2000" dirty="0" smtClean="0"/>
              <a:t>Call </a:t>
            </a:r>
            <a:r>
              <a:rPr lang="fr-BE" sz="2000" dirty="0" err="1" smtClean="0"/>
              <a:t>expected</a:t>
            </a:r>
            <a:r>
              <a:rPr lang="fr-BE" sz="2000" dirty="0" smtClean="0"/>
              <a:t> </a:t>
            </a:r>
            <a:r>
              <a:rPr lang="fr-BE" sz="2000" dirty="0" err="1" smtClean="0"/>
              <a:t>soon</a:t>
            </a:r>
            <a:r>
              <a:rPr lang="fr-BE" sz="2000" dirty="0" smtClean="0"/>
              <a:t> </a:t>
            </a:r>
            <a:r>
              <a:rPr lang="fr-BE" sz="2000" dirty="0" smtClean="0">
                <a:hlinkClick r:id="rId2"/>
              </a:rPr>
              <a:t>https</a:t>
            </a:r>
            <a:r>
              <a:rPr lang="fr-BE" sz="2000" dirty="0">
                <a:hlinkClick r:id="rId2"/>
              </a:rPr>
              <a:t>://www.ictagrifood.eu</a:t>
            </a:r>
            <a:r>
              <a:rPr lang="fr-BE" sz="2000" dirty="0" smtClean="0">
                <a:hlinkClick r:id="rId2"/>
              </a:rPr>
              <a:t>/</a:t>
            </a:r>
            <a:r>
              <a:rPr lang="fr-BE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356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4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44" y="1268239"/>
            <a:ext cx="8509243" cy="936625"/>
          </a:xfrm>
        </p:spPr>
        <p:txBody>
          <a:bodyPr/>
          <a:lstStyle/>
          <a:p>
            <a:r>
              <a:rPr lang="fr-BE" dirty="0" smtClean="0"/>
              <a:t>R&amp;I Horizon Europe (</a:t>
            </a:r>
            <a:r>
              <a:rPr lang="fr-BE" dirty="0" err="1" smtClean="0"/>
              <a:t>coming</a:t>
            </a:r>
            <a:r>
              <a:rPr lang="fr-BE" dirty="0" smtClean="0"/>
              <a:t> in 2021)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4176464"/>
          </a:xfrm>
        </p:spPr>
        <p:txBody>
          <a:bodyPr/>
          <a:lstStyle/>
          <a:p>
            <a:pPr indent="0">
              <a:buNone/>
            </a:pPr>
            <a:r>
              <a:rPr lang="fr-BE" sz="1800" b="1" i="0" dirty="0" smtClean="0"/>
              <a:t>Key points of </a:t>
            </a:r>
            <a:r>
              <a:rPr lang="fr-BE" sz="1800" b="1" i="0" dirty="0" err="1" smtClean="0"/>
              <a:t>interest</a:t>
            </a:r>
            <a:r>
              <a:rPr lang="fr-BE" sz="1800" b="1" i="0" dirty="0" smtClean="0"/>
              <a:t> for S3 </a:t>
            </a:r>
            <a:r>
              <a:rPr lang="fr-BE" sz="1800" b="1" i="0" dirty="0" err="1" smtClean="0"/>
              <a:t>inter-regional</a:t>
            </a:r>
            <a:r>
              <a:rPr lang="fr-BE" sz="1800" b="1" i="0" dirty="0" smtClean="0"/>
              <a:t> </a:t>
            </a:r>
            <a:r>
              <a:rPr lang="fr-BE" sz="1800" b="1" i="0" dirty="0" err="1" smtClean="0"/>
              <a:t>partnerships</a:t>
            </a:r>
            <a:endParaRPr lang="fr-BE" sz="1800" b="1" i="0" dirty="0" smtClean="0"/>
          </a:p>
          <a:p>
            <a:r>
              <a:rPr lang="fr-BE" sz="1800" dirty="0" smtClean="0"/>
              <a:t>6 impacts </a:t>
            </a:r>
            <a:r>
              <a:rPr lang="fr-BE" sz="1800" dirty="0" err="1" smtClean="0"/>
              <a:t>applying</a:t>
            </a:r>
            <a:r>
              <a:rPr lang="fr-BE" sz="1800" dirty="0" smtClean="0"/>
              <a:t> </a:t>
            </a:r>
            <a:r>
              <a:rPr lang="fr-BE" sz="1800" dirty="0" err="1" smtClean="0"/>
              <a:t>across</a:t>
            </a:r>
            <a:r>
              <a:rPr lang="fr-BE" sz="1800" dirty="0" smtClean="0"/>
              <a:t> the cluster: </a:t>
            </a:r>
            <a:r>
              <a:rPr lang="fr-BE" sz="1800" dirty="0" err="1" smtClean="0"/>
              <a:t>climate</a:t>
            </a:r>
            <a:r>
              <a:rPr lang="fr-BE" sz="1800" dirty="0" smtClean="0"/>
              <a:t>, </a:t>
            </a:r>
            <a:r>
              <a:rPr lang="fr-BE" sz="1800" dirty="0" err="1" smtClean="0"/>
              <a:t>biodiversity</a:t>
            </a:r>
            <a:r>
              <a:rPr lang="fr-BE" sz="1800" dirty="0" smtClean="0"/>
              <a:t>, </a:t>
            </a:r>
            <a:r>
              <a:rPr lang="fr-BE" sz="1800" dirty="0" err="1" smtClean="0"/>
              <a:t>circular</a:t>
            </a:r>
            <a:r>
              <a:rPr lang="fr-BE" sz="1800" dirty="0" smtClean="0"/>
              <a:t> </a:t>
            </a:r>
            <a:r>
              <a:rPr lang="fr-BE" sz="1800" dirty="0" err="1" smtClean="0"/>
              <a:t>resource</a:t>
            </a:r>
            <a:r>
              <a:rPr lang="fr-BE" sz="1800" dirty="0" smtClean="0"/>
              <a:t> use, </a:t>
            </a:r>
            <a:r>
              <a:rPr lang="fr-BE" sz="1800" dirty="0" err="1" smtClean="0"/>
              <a:t>sustainable</a:t>
            </a:r>
            <a:r>
              <a:rPr lang="fr-BE" sz="1800" dirty="0" smtClean="0"/>
              <a:t> production, </a:t>
            </a:r>
            <a:r>
              <a:rPr lang="fr-BE" sz="1800" dirty="0" err="1" smtClean="0"/>
              <a:t>socio-economic</a:t>
            </a:r>
            <a:r>
              <a:rPr lang="fr-BE" sz="1800" dirty="0" smtClean="0"/>
              <a:t> and </a:t>
            </a:r>
            <a:r>
              <a:rPr lang="fr-BE" sz="1800" dirty="0" err="1" smtClean="0"/>
              <a:t>demographic</a:t>
            </a:r>
            <a:r>
              <a:rPr lang="fr-BE" sz="1800" dirty="0" smtClean="0"/>
              <a:t> change and </a:t>
            </a:r>
            <a:r>
              <a:rPr lang="fr-BE" sz="1800" dirty="0" err="1" smtClean="0"/>
              <a:t>governance</a:t>
            </a:r>
            <a:endParaRPr lang="fr-BE" sz="1800" dirty="0" smtClean="0"/>
          </a:p>
          <a:p>
            <a:r>
              <a:rPr lang="fr-BE" sz="1800" dirty="0" smtClean="0"/>
              <a:t>Attention to </a:t>
            </a:r>
            <a:r>
              <a:rPr lang="fr-BE" sz="1800" b="1" dirty="0" smtClean="0"/>
              <a:t>place-</a:t>
            </a:r>
            <a:r>
              <a:rPr lang="fr-BE" sz="1800" b="1" dirty="0" err="1" smtClean="0"/>
              <a:t>based</a:t>
            </a:r>
            <a:r>
              <a:rPr lang="fr-BE" sz="1800" b="1" dirty="0" smtClean="0"/>
              <a:t> innovation</a:t>
            </a:r>
            <a:r>
              <a:rPr lang="fr-BE" sz="1800" dirty="0" smtClean="0"/>
              <a:t>: </a:t>
            </a:r>
            <a:r>
              <a:rPr lang="fr-BE" sz="1800" dirty="0" err="1" smtClean="0"/>
              <a:t>developing</a:t>
            </a:r>
            <a:r>
              <a:rPr lang="fr-BE" sz="1800" dirty="0" smtClean="0"/>
              <a:t> solutions </a:t>
            </a:r>
            <a:r>
              <a:rPr lang="fr-BE" sz="1800" dirty="0" err="1" smtClean="0"/>
              <a:t>that</a:t>
            </a:r>
            <a:r>
              <a:rPr lang="fr-BE" sz="1800" dirty="0" smtClean="0"/>
              <a:t> are </a:t>
            </a:r>
            <a:r>
              <a:rPr lang="fr-BE" sz="1800" dirty="0" err="1" smtClean="0"/>
              <a:t>anchored</a:t>
            </a:r>
            <a:r>
              <a:rPr lang="fr-BE" sz="1800" dirty="0" smtClean="0"/>
              <a:t> in </a:t>
            </a:r>
            <a:r>
              <a:rPr lang="fr-BE" sz="1800" dirty="0" err="1" smtClean="0"/>
              <a:t>specific</a:t>
            </a:r>
            <a:r>
              <a:rPr lang="fr-BE" sz="1800" dirty="0" smtClean="0"/>
              <a:t> </a:t>
            </a:r>
            <a:r>
              <a:rPr lang="fr-BE" sz="1800" dirty="0" err="1" smtClean="0"/>
              <a:t>regions</a:t>
            </a:r>
            <a:r>
              <a:rPr lang="fr-BE" sz="1800" dirty="0" smtClean="0"/>
              <a:t>/</a:t>
            </a:r>
            <a:r>
              <a:rPr lang="fr-BE" sz="1800" dirty="0" err="1" smtClean="0"/>
              <a:t>territories</a:t>
            </a:r>
            <a:endParaRPr lang="fr-BE" sz="1800" dirty="0" smtClean="0"/>
          </a:p>
          <a:p>
            <a:pPr lvl="1"/>
            <a:r>
              <a:rPr lang="fr-BE" sz="1400" b="1" dirty="0" smtClean="0"/>
              <a:t>Living </a:t>
            </a:r>
            <a:r>
              <a:rPr lang="fr-BE" sz="1400" b="1" dirty="0" err="1" smtClean="0"/>
              <a:t>labs</a:t>
            </a:r>
            <a:r>
              <a:rPr lang="fr-BE" sz="1400" b="1" dirty="0" smtClean="0"/>
              <a:t> </a:t>
            </a:r>
            <a:r>
              <a:rPr lang="fr-BE" sz="1400" dirty="0" smtClean="0"/>
              <a:t>for </a:t>
            </a:r>
            <a:r>
              <a:rPr lang="fr-BE" sz="1400" dirty="0" err="1" smtClean="0"/>
              <a:t>accelerating</a:t>
            </a:r>
            <a:r>
              <a:rPr lang="fr-BE" sz="1400" dirty="0" smtClean="0"/>
              <a:t> </a:t>
            </a:r>
            <a:r>
              <a:rPr lang="fr-BE" sz="1400" dirty="0" err="1" smtClean="0"/>
              <a:t>farming</a:t>
            </a:r>
            <a:r>
              <a:rPr lang="fr-BE" sz="1400" dirty="0" smtClean="0"/>
              <a:t> </a:t>
            </a:r>
            <a:r>
              <a:rPr lang="fr-BE" sz="1400" dirty="0" err="1" smtClean="0"/>
              <a:t>systems</a:t>
            </a:r>
            <a:r>
              <a:rPr lang="fr-BE" sz="1400" dirty="0" smtClean="0"/>
              <a:t> transition</a:t>
            </a:r>
          </a:p>
          <a:p>
            <a:r>
              <a:rPr lang="fr-BE" sz="1800" dirty="0" smtClean="0"/>
              <a:t>Digital « as an </a:t>
            </a:r>
            <a:r>
              <a:rPr lang="fr-BE" sz="1800" b="1" dirty="0" err="1" smtClean="0"/>
              <a:t>enabler</a:t>
            </a:r>
            <a:r>
              <a:rPr lang="fr-BE" sz="1800" dirty="0" smtClean="0"/>
              <a:t> » – </a:t>
            </a:r>
            <a:r>
              <a:rPr lang="fr-BE" sz="1800" dirty="0" err="1" smtClean="0"/>
              <a:t>developed</a:t>
            </a:r>
            <a:r>
              <a:rPr lang="fr-BE" sz="1800" dirty="0" smtClean="0"/>
              <a:t> </a:t>
            </a:r>
            <a:r>
              <a:rPr lang="fr-BE" sz="1800" dirty="0" err="1" smtClean="0"/>
              <a:t>with</a:t>
            </a:r>
            <a:r>
              <a:rPr lang="fr-BE" sz="1800" dirty="0" smtClean="0"/>
              <a:t> and for the people</a:t>
            </a:r>
          </a:p>
          <a:p>
            <a:r>
              <a:rPr lang="fr-BE" sz="1800" dirty="0" smtClean="0"/>
              <a:t>The key </a:t>
            </a:r>
            <a:r>
              <a:rPr lang="fr-BE" sz="1800" dirty="0" err="1" smtClean="0"/>
              <a:t>role</a:t>
            </a:r>
            <a:r>
              <a:rPr lang="fr-BE" sz="1800" dirty="0" smtClean="0"/>
              <a:t> of </a:t>
            </a:r>
            <a:r>
              <a:rPr lang="fr-BE" sz="1800" b="1" dirty="0" smtClean="0"/>
              <a:t>business </a:t>
            </a:r>
            <a:r>
              <a:rPr lang="fr-BE" sz="1800" b="1" dirty="0" err="1" smtClean="0"/>
              <a:t>models</a:t>
            </a:r>
            <a:r>
              <a:rPr lang="fr-BE" sz="1800" b="1" dirty="0" smtClean="0"/>
              <a:t> </a:t>
            </a:r>
            <a:r>
              <a:rPr lang="fr-BE" sz="1800" dirty="0" err="1" smtClean="0"/>
              <a:t>that</a:t>
            </a:r>
            <a:r>
              <a:rPr lang="fr-BE" sz="1800" dirty="0" smtClean="0"/>
              <a:t> </a:t>
            </a:r>
            <a:r>
              <a:rPr lang="fr-BE" sz="1800" dirty="0" err="1" smtClean="0"/>
              <a:t>create</a:t>
            </a:r>
            <a:r>
              <a:rPr lang="fr-BE" sz="1800" dirty="0" smtClean="0"/>
              <a:t> and </a:t>
            </a:r>
            <a:r>
              <a:rPr lang="fr-BE" sz="1800" dirty="0" err="1" smtClean="0"/>
              <a:t>retain</a:t>
            </a:r>
            <a:r>
              <a:rPr lang="fr-BE" sz="1800" dirty="0" smtClean="0"/>
              <a:t> value – Importance of rural areas, </a:t>
            </a:r>
            <a:r>
              <a:rPr lang="fr-BE" sz="1800" dirty="0" err="1" smtClean="0"/>
              <a:t>competitiveness</a:t>
            </a:r>
            <a:r>
              <a:rPr lang="fr-BE" sz="1800" dirty="0" smtClean="0"/>
              <a:t>, power relations.</a:t>
            </a:r>
          </a:p>
          <a:p>
            <a:r>
              <a:rPr lang="fr-BE" sz="1800" dirty="0" smtClean="0"/>
              <a:t>Agricultural </a:t>
            </a:r>
            <a:r>
              <a:rPr lang="fr-BE" sz="1800" b="1" dirty="0" err="1" smtClean="0"/>
              <a:t>knowledge</a:t>
            </a:r>
            <a:r>
              <a:rPr lang="fr-BE" sz="1800" b="1" dirty="0" smtClean="0"/>
              <a:t> and innovation </a:t>
            </a:r>
            <a:r>
              <a:rPr lang="fr-BE" sz="1800" b="1" dirty="0" err="1" smtClean="0"/>
              <a:t>systems</a:t>
            </a:r>
            <a:r>
              <a:rPr lang="fr-BE" sz="1800" dirty="0"/>
              <a:t>:</a:t>
            </a:r>
            <a:r>
              <a:rPr lang="fr-BE" sz="1800" dirty="0" smtClean="0"/>
              <a:t> « smart </a:t>
            </a:r>
            <a:r>
              <a:rPr lang="fr-BE" sz="1800" dirty="0" err="1" smtClean="0"/>
              <a:t>specialisation</a:t>
            </a:r>
            <a:r>
              <a:rPr lang="fr-BE" sz="1800" dirty="0" smtClean="0"/>
              <a:t> </a:t>
            </a:r>
            <a:r>
              <a:rPr lang="fr-BE" sz="1800" dirty="0" err="1" smtClean="0"/>
              <a:t>strategies</a:t>
            </a:r>
            <a:r>
              <a:rPr lang="fr-BE" sz="1800" dirty="0" smtClean="0"/>
              <a:t> » </a:t>
            </a:r>
            <a:r>
              <a:rPr lang="fr-BE" sz="1800" dirty="0" err="1" smtClean="0"/>
              <a:t>explicitly</a:t>
            </a:r>
            <a:r>
              <a:rPr lang="fr-BE" sz="1800" dirty="0" smtClean="0"/>
              <a:t> </a:t>
            </a:r>
            <a:r>
              <a:rPr lang="fr-BE" sz="1800" dirty="0" err="1" smtClean="0"/>
              <a:t>mentioned</a:t>
            </a:r>
            <a:r>
              <a:rPr lang="fr-BE" sz="1800" dirty="0"/>
              <a:t> </a:t>
            </a:r>
            <a:r>
              <a:rPr lang="fr-BE" sz="1800" dirty="0" smtClean="0"/>
              <a:t>as an important part of the innovation </a:t>
            </a:r>
            <a:r>
              <a:rPr lang="fr-BE" sz="1800" dirty="0" err="1" smtClean="0"/>
              <a:t>ecosystem</a:t>
            </a:r>
            <a:r>
              <a:rPr lang="fr-BE" sz="1800" dirty="0" smtClean="0"/>
              <a:t>.</a:t>
            </a:r>
          </a:p>
          <a:p>
            <a:endParaRPr lang="fr-BE" sz="1800" dirty="0" smtClean="0"/>
          </a:p>
          <a:p>
            <a:endParaRPr lang="fr-BE" sz="1800" dirty="0" smtClean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0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1232334"/>
            <a:ext cx="8147050" cy="719138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C400"/>
              </a:buClr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What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is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 in </a:t>
            </a: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it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C400"/>
              </a:buClr>
              <a:buSzTx/>
              <a:buFontTx/>
              <a:buNone/>
              <a:tabLst/>
              <a:defRPr/>
            </a:pPr>
            <a:endParaRPr kumimoji="0" lang="en-GB" sz="3000" b="1" i="0" u="none" strike="noStrike" kern="0" cap="none" spc="0" normalizeH="0" baseline="0" noProof="0" dirty="0" smtClean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2991640"/>
            <a:ext cx="2665338" cy="149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Intervention Areas (IAs)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7126" y="1124744"/>
            <a:ext cx="4218470" cy="54816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Sustainable management and efficient</a:t>
            </a:r>
            <a:r>
              <a:rPr lang="pl-PL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 smtClean="0">
                <a:solidFill>
                  <a:schemeClr val="accent6"/>
                </a:solidFill>
              </a:rPr>
              <a:t>use of natural resources</a:t>
            </a:r>
            <a:r>
              <a:rPr lang="pl-PL" sz="1600" dirty="0" smtClean="0">
                <a:solidFill>
                  <a:schemeClr val="accent6"/>
                </a:solidFill>
              </a:rPr>
              <a:t> 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Climate mitigation and adaptation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chemeClr val="accent6"/>
                </a:solidFill>
              </a:rPr>
              <a:t>Plant health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chemeClr val="accent6"/>
                </a:solidFill>
              </a:rPr>
              <a:t>Animal health and welfare </a:t>
            </a:r>
            <a:endParaRPr lang="pl-PL" sz="1600" b="0" dirty="0" smtClean="0">
              <a:solidFill>
                <a:schemeClr val="accent6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b="0" dirty="0" smtClean="0">
                <a:solidFill>
                  <a:schemeClr val="accent6"/>
                </a:solidFill>
              </a:rPr>
              <a:t>U</a:t>
            </a:r>
            <a:r>
              <a:rPr lang="en-US" sz="1600" b="0" dirty="0" smtClean="0">
                <a:solidFill>
                  <a:schemeClr val="accent6"/>
                </a:solidFill>
              </a:rPr>
              <a:t>se and delivery of ecosystem services</a:t>
            </a:r>
            <a:endParaRPr lang="pl-PL" sz="1600" b="0" dirty="0" smtClean="0">
              <a:solidFill>
                <a:schemeClr val="accent6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b="0" dirty="0" err="1" smtClean="0">
                <a:solidFill>
                  <a:schemeClr val="accent6"/>
                </a:solidFill>
              </a:rPr>
              <a:t>Sustainable</a:t>
            </a:r>
            <a:r>
              <a:rPr lang="pl-PL" sz="1600" b="0" dirty="0" smtClean="0">
                <a:solidFill>
                  <a:schemeClr val="accent6"/>
                </a:solidFill>
              </a:rPr>
              <a:t> </a:t>
            </a:r>
            <a:r>
              <a:rPr lang="pl-PL" sz="1600" b="0" dirty="0" err="1" smtClean="0">
                <a:solidFill>
                  <a:schemeClr val="accent6"/>
                </a:solidFill>
              </a:rPr>
              <a:t>forest</a:t>
            </a:r>
            <a:r>
              <a:rPr lang="pl-PL" sz="1600" b="0" dirty="0" smtClean="0">
                <a:solidFill>
                  <a:schemeClr val="accent6"/>
                </a:solidFill>
              </a:rPr>
              <a:t> management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b="0" dirty="0" smtClean="0">
                <a:solidFill>
                  <a:schemeClr val="accent6"/>
                </a:solidFill>
              </a:rPr>
              <a:t>EU </a:t>
            </a:r>
            <a:r>
              <a:rPr lang="pl-PL" sz="1600" b="0" dirty="0">
                <a:solidFill>
                  <a:schemeClr val="accent6"/>
                </a:solidFill>
              </a:rPr>
              <a:t>plant protein </a:t>
            </a:r>
            <a:r>
              <a:rPr lang="pl-PL" sz="1600" b="0" dirty="0" err="1">
                <a:solidFill>
                  <a:schemeClr val="accent6"/>
                </a:solidFill>
              </a:rPr>
              <a:t>production</a:t>
            </a:r>
            <a:r>
              <a:rPr lang="pl-PL" sz="1600" b="0" dirty="0">
                <a:solidFill>
                  <a:schemeClr val="accent6"/>
                </a:solidFill>
              </a:rPr>
              <a:t> </a:t>
            </a:r>
            <a:endParaRPr lang="pl-PL" sz="1600" b="0" dirty="0" smtClean="0">
              <a:solidFill>
                <a:schemeClr val="accent6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6"/>
                </a:solidFill>
              </a:rPr>
              <a:t>Sustainable </a:t>
            </a:r>
            <a:r>
              <a:rPr lang="en-US" sz="1600" b="0" dirty="0">
                <a:solidFill>
                  <a:schemeClr val="accent6"/>
                </a:solidFill>
              </a:rPr>
              <a:t>land use, rural development </a:t>
            </a:r>
            <a:r>
              <a:rPr lang="pl-PL" sz="1600" b="0" dirty="0">
                <a:solidFill>
                  <a:schemeClr val="accent6"/>
                </a:solidFill>
              </a:rPr>
              <a:t> </a:t>
            </a:r>
            <a:r>
              <a:rPr lang="en-US" sz="1600" b="0" dirty="0" smtClean="0">
                <a:solidFill>
                  <a:schemeClr val="accent6"/>
                </a:solidFill>
              </a:rPr>
              <a:t>and </a:t>
            </a:r>
            <a:r>
              <a:rPr lang="en-US" sz="1600" dirty="0">
                <a:solidFill>
                  <a:srgbClr val="42A62A"/>
                </a:solidFill>
              </a:rPr>
              <a:t>territorial </a:t>
            </a:r>
            <a:r>
              <a:rPr lang="en-US" sz="1600" dirty="0" smtClean="0">
                <a:solidFill>
                  <a:srgbClr val="42A62A"/>
                </a:solidFill>
              </a:rPr>
              <a:t>linkages</a:t>
            </a:r>
            <a:endParaRPr lang="pl-PL" sz="1600" dirty="0" smtClean="0">
              <a:solidFill>
                <a:srgbClr val="42A62A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42A62A"/>
                </a:solidFill>
              </a:rPr>
              <a:t>Digital </a:t>
            </a:r>
            <a:r>
              <a:rPr lang="pl-PL" sz="1600" dirty="0" err="1" smtClean="0">
                <a:solidFill>
                  <a:srgbClr val="42A62A"/>
                </a:solidFill>
              </a:rPr>
              <a:t>innovations</a:t>
            </a:r>
            <a:r>
              <a:rPr lang="pl-PL" sz="1600" dirty="0" smtClean="0">
                <a:solidFill>
                  <a:srgbClr val="42A62A"/>
                </a:solidFill>
              </a:rPr>
              <a:t> 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42A62A"/>
                </a:solidFill>
              </a:rPr>
              <a:t>AKIS</a:t>
            </a:r>
            <a:r>
              <a:rPr lang="pl-PL" sz="1600" b="0" dirty="0" smtClean="0">
                <a:solidFill>
                  <a:schemeClr val="accent6"/>
                </a:solidFill>
              </a:rPr>
              <a:t>; </a:t>
            </a:r>
            <a:r>
              <a:rPr lang="en-US" sz="1600" b="0" dirty="0">
                <a:solidFill>
                  <a:schemeClr val="accent6"/>
                </a:solidFill>
              </a:rPr>
              <a:t>advice, building skills, </a:t>
            </a:r>
            <a:r>
              <a:rPr lang="en-US" sz="1600" dirty="0">
                <a:solidFill>
                  <a:srgbClr val="42A62A"/>
                </a:solidFill>
              </a:rPr>
              <a:t>participatory approaches </a:t>
            </a:r>
            <a:r>
              <a:rPr lang="en-US" sz="1600" b="0" dirty="0">
                <a:solidFill>
                  <a:schemeClr val="accent6"/>
                </a:solidFill>
              </a:rPr>
              <a:t>and information sharing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600" b="0" dirty="0" smtClean="0">
                <a:solidFill>
                  <a:schemeClr val="accent6"/>
                </a:solidFill>
              </a:rPr>
              <a:t>I</a:t>
            </a:r>
            <a:r>
              <a:rPr lang="en-US" sz="1600" b="0" dirty="0" err="1" smtClean="0">
                <a:solidFill>
                  <a:schemeClr val="accent6"/>
                </a:solidFill>
              </a:rPr>
              <a:t>nternational</a:t>
            </a:r>
            <a:r>
              <a:rPr lang="en-US" sz="1600" b="0" dirty="0" smtClean="0">
                <a:solidFill>
                  <a:schemeClr val="accent6"/>
                </a:solidFill>
              </a:rPr>
              <a:t> </a:t>
            </a:r>
            <a:r>
              <a:rPr lang="en-US" sz="1600" b="0" dirty="0">
                <a:solidFill>
                  <a:schemeClr val="accent6"/>
                </a:solidFill>
              </a:rPr>
              <a:t>partnerships for sustainable agriculture for food and nutrition </a:t>
            </a:r>
            <a:r>
              <a:rPr lang="en-US" sz="1600" b="0" dirty="0" err="1" smtClean="0">
                <a:solidFill>
                  <a:schemeClr val="accent6"/>
                </a:solidFill>
              </a:rPr>
              <a:t>securit</a:t>
            </a:r>
            <a:r>
              <a:rPr lang="pl-PL" sz="1600" b="0" dirty="0" smtClean="0">
                <a:solidFill>
                  <a:schemeClr val="accent6"/>
                </a:solidFill>
              </a:rPr>
              <a:t>y</a:t>
            </a:r>
            <a:endParaRPr lang="en-GB" sz="1400" b="0" dirty="0">
              <a:solidFill>
                <a:schemeClr val="accent6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36811" y="1951472"/>
          <a:ext cx="4176464" cy="407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17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indent="92075" algn="ctr"/>
            <a:r>
              <a:rPr lang="en-GB" altLang="en-US" sz="2800" dirty="0" smtClean="0"/>
              <a:t>European Innovation Partnership </a:t>
            </a:r>
            <a:br>
              <a:rPr lang="en-GB" altLang="en-US" sz="2800" dirty="0" smtClean="0"/>
            </a:br>
            <a:r>
              <a:rPr lang="en-GB" altLang="en-US" sz="2000" dirty="0" smtClean="0"/>
              <a:t>for Agricultural Productivity and Sustainability</a:t>
            </a:r>
            <a:endParaRPr lang="en-US" altLang="en-US" sz="2000" dirty="0" smtClean="0"/>
          </a:p>
        </p:txBody>
      </p:sp>
      <p:sp>
        <p:nvSpPr>
          <p:cNvPr id="55299" name="Content Placeholder 2"/>
          <p:cNvSpPr txBox="1">
            <a:spLocks/>
          </p:cNvSpPr>
          <p:nvPr/>
        </p:nvSpPr>
        <p:spPr bwMode="auto">
          <a:xfrm>
            <a:off x="-314325" y="3260725"/>
            <a:ext cx="98472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4" tIns="52138" rIns="104274" bIns="52138"/>
          <a:lstStyle>
            <a:lvl1pPr defTabSz="40005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200025" indent="-285750" defTabSz="400050">
              <a:spcBef>
                <a:spcPct val="20000"/>
              </a:spcBef>
              <a:buClr>
                <a:srgbClr val="42A62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400050" indent="-228600" defTabSz="40005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600075" indent="-228600" defTabSz="4000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01688" indent="-228600" defTabSz="4000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58888" indent="-228600" defTabSz="400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16088" indent="-228600" defTabSz="400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73288" indent="-228600" defTabSz="400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30488" indent="-228600" defTabSz="400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00050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300" b="0" i="1" u="none" strike="noStrike" kern="1200" cap="none" spc="0" normalizeH="0" baseline="0" noProof="0" smtClean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PF Square Sans Pro"/>
              <a:ea typeface="+mn-ea"/>
              <a:cs typeface="+mn-cs"/>
            </a:endParaRPr>
          </a:p>
          <a:p>
            <a:pPr marL="0" marR="0" lvl="0" indent="0" algn="l" defTabSz="400050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300" b="0" i="1" u="none" strike="noStrike" kern="1200" cap="none" spc="0" normalizeH="0" baseline="0" noProof="0" smtClean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PF Square Sans Pro"/>
              <a:ea typeface="+mn-ea"/>
              <a:cs typeface="+mn-cs"/>
            </a:endParaRPr>
          </a:p>
        </p:txBody>
      </p:sp>
      <p:pic>
        <p:nvPicPr>
          <p:cNvPr id="5530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26695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ounded Rectangle 97"/>
          <p:cNvSpPr/>
          <p:nvPr/>
        </p:nvSpPr>
        <p:spPr bwMode="auto">
          <a:xfrm>
            <a:off x="323850" y="4541838"/>
            <a:ext cx="2097088" cy="1323975"/>
          </a:xfrm>
          <a:prstGeom prst="roundRect">
            <a:avLst/>
          </a:prstGeom>
          <a:solidFill>
            <a:srgbClr val="6CA62C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lIns="104274" tIns="52138" rIns="104274" bIns="52138" anchor="ctr"/>
          <a:lstStyle/>
          <a:p>
            <a:pPr marL="0" marR="0" lvl="0" indent="0" algn="ctr" defTabSz="104274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CAP</a:t>
            </a:r>
          </a:p>
        </p:txBody>
      </p:sp>
      <p:sp>
        <p:nvSpPr>
          <p:cNvPr id="99" name="Rounded Rectangle 98"/>
          <p:cNvSpPr/>
          <p:nvPr/>
        </p:nvSpPr>
        <p:spPr bwMode="auto">
          <a:xfrm>
            <a:off x="6616700" y="4516438"/>
            <a:ext cx="1933575" cy="1323975"/>
          </a:xfrm>
          <a:prstGeom prst="roundRect">
            <a:avLst/>
          </a:prstGeom>
          <a:solidFill>
            <a:srgbClr val="034EA2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lIns="104274" tIns="52138" rIns="104274" bIns="52138" anchor="ctr"/>
          <a:lstStyle/>
          <a:p>
            <a:pPr marL="0" marR="0" lvl="0" indent="0" algn="ctr" defTabSz="104274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HORIZON 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2020/EU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00" name="Up-Down Arrow 4"/>
          <p:cNvSpPr>
            <a:spLocks noChangeArrowheads="1"/>
          </p:cNvSpPr>
          <p:nvPr/>
        </p:nvSpPr>
        <p:spPr bwMode="auto">
          <a:xfrm rot="3203653">
            <a:off x="2670175" y="3365500"/>
            <a:ext cx="533400" cy="1422400"/>
          </a:xfrm>
          <a:prstGeom prst="upDownArrow">
            <a:avLst>
              <a:gd name="adj1" fmla="val 50000"/>
              <a:gd name="adj2" fmla="val 5004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lIns="104274" tIns="52138" rIns="104274" bIns="52138" anchor="ctr"/>
          <a:lstStyle>
            <a:lvl1pPr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4274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" name="Up-Down Arrow 13"/>
          <p:cNvSpPr>
            <a:spLocks noChangeArrowheads="1"/>
          </p:cNvSpPr>
          <p:nvPr/>
        </p:nvSpPr>
        <p:spPr bwMode="auto">
          <a:xfrm rot="-3695893">
            <a:off x="5877719" y="3366294"/>
            <a:ext cx="533400" cy="1420812"/>
          </a:xfrm>
          <a:prstGeom prst="upDownArrow">
            <a:avLst>
              <a:gd name="adj1" fmla="val 50000"/>
              <a:gd name="adj2" fmla="val 5004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lIns="104274" tIns="52138" rIns="104274" bIns="52138" anchor="ctr"/>
          <a:lstStyle>
            <a:lvl1pPr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4274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332A48-E7F6-448C-A05F-DF13E7F8D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682683"/>
            <a:ext cx="7649751" cy="941988"/>
          </a:xfrm>
        </p:spPr>
        <p:txBody>
          <a:bodyPr/>
          <a:lstStyle/>
          <a:p>
            <a:r>
              <a:rPr lang="nl-BE" dirty="0" smtClean="0"/>
              <a:t>EIP-AGRI Seminar: ‘New Skills </a:t>
            </a:r>
            <a:r>
              <a:rPr lang="nl-BE" dirty="0" err="1" smtClean="0"/>
              <a:t>for</a:t>
            </a:r>
            <a:r>
              <a:rPr lang="nl-BE" dirty="0" smtClean="0"/>
              <a:t> Digital </a:t>
            </a:r>
            <a:r>
              <a:rPr lang="nl-BE" dirty="0" err="1" smtClean="0"/>
              <a:t>Farming</a:t>
            </a:r>
            <a:r>
              <a:rPr lang="nl-BE" dirty="0" smtClean="0"/>
              <a:t>’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932" y="1624671"/>
            <a:ext cx="4261819" cy="1624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06444" y="1624670"/>
            <a:ext cx="4504487" cy="1624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i="0" kern="1200" smtClean="0">
                <a:solidFill>
                  <a:srgbClr val="6F6F6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AIM: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Contribute </a:t>
            </a:r>
            <a:r>
              <a:rPr lang="en-US" sz="1800" dirty="0">
                <a:solidFill>
                  <a:srgbClr val="002060"/>
                </a:solidFill>
              </a:rPr>
              <a:t>to the design and implementation of approaches and tools that can </a:t>
            </a:r>
            <a:r>
              <a:rPr lang="en-US" sz="1800" dirty="0" smtClean="0">
                <a:solidFill>
                  <a:srgbClr val="002060"/>
                </a:solidFill>
              </a:rPr>
              <a:t>help farmers </a:t>
            </a:r>
            <a:r>
              <a:rPr lang="en-US" sz="1800" dirty="0">
                <a:solidFill>
                  <a:srgbClr val="002060"/>
                </a:solidFill>
              </a:rPr>
              <a:t>and farm advisers develop the </a:t>
            </a:r>
            <a:r>
              <a:rPr lang="en-US" sz="1800" b="1" dirty="0">
                <a:solidFill>
                  <a:srgbClr val="002060"/>
                </a:solidFill>
              </a:rPr>
              <a:t>skills</a:t>
            </a:r>
            <a:r>
              <a:rPr lang="en-US" sz="1800" dirty="0">
                <a:solidFill>
                  <a:srgbClr val="002060"/>
                </a:solidFill>
              </a:rPr>
              <a:t> they need in the face of the digital transition in agriculture.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83" y="3576547"/>
            <a:ext cx="85497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collaboration with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 Ministry of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Who?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Farmers and their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advisors and innovation support services, RDP Managing Authorities/ Network Support Units, actors in the field of higher education and vocational education &amp; training (VET), ICT companies, European projects…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for expression of interest launched early September (closed on 7/10)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of applications + definition of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ongoing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 webpage: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https://ec.europa.eu/eip/agriculture/en/event/eip-agri-seminar-new-skills-digital-farming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I_overall presentation-20181018" id="{086E39EF-2E62-4076-8C6A-33EAD1DD7D11}" vid="{2F4AC7FA-5859-4390-A40A-982715F14E5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1264</Words>
  <Application>Microsoft Office PowerPoint</Application>
  <PresentationFormat>On-screen Show (4:3)</PresentationFormat>
  <Paragraphs>165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Cambria</vt:lpstr>
      <vt:lpstr>EC Square Sans Pro</vt:lpstr>
      <vt:lpstr>EC Square Sans Pro Light</vt:lpstr>
      <vt:lpstr>PF Square Sans Pro</vt:lpstr>
      <vt:lpstr>Verdana</vt:lpstr>
      <vt:lpstr>Blank</vt:lpstr>
      <vt:lpstr>Default Design</vt:lpstr>
      <vt:lpstr>1_Default Design</vt:lpstr>
      <vt:lpstr>1_Kantoorthema</vt:lpstr>
      <vt:lpstr>Needs and support  for 2019-2021  AGRI’s perspective</vt:lpstr>
      <vt:lpstr>Outline</vt:lpstr>
      <vt:lpstr>R&amp;I Horizon 2020</vt:lpstr>
      <vt:lpstr>Large-scale initiatives to keep in touch with:</vt:lpstr>
      <vt:lpstr>PowerPoint Presentation</vt:lpstr>
      <vt:lpstr>R&amp;I Horizon Europe (coming in 2021)</vt:lpstr>
      <vt:lpstr>PowerPoint Presentation</vt:lpstr>
      <vt:lpstr>European Innovation Partnership  for Agricultural Productivity and Sustainability</vt:lpstr>
      <vt:lpstr>EIP-AGRI Seminar: ‘New Skills for Digital Farming’</vt:lpstr>
      <vt:lpstr>EIP-AGRI supporting the digital transformation in agriculture </vt:lpstr>
      <vt:lpstr>EIP-AGRI Seminar: ‘New Skills for Digital Farming’</vt:lpstr>
      <vt:lpstr>EIP-AGRI Seminar: ‘New Skills for Digital Farming’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BRZEZINA Natalia (AGRI)</dc:creator>
  <cp:lastModifiedBy>ROUBY Alexia (AGRI)</cp:lastModifiedBy>
  <cp:revision>324</cp:revision>
  <cp:lastPrinted>2019-05-20T18:08:32Z</cp:lastPrinted>
  <dcterms:created xsi:type="dcterms:W3CDTF">2019-04-02T07:24:34Z</dcterms:created>
  <dcterms:modified xsi:type="dcterms:W3CDTF">2019-11-29T16:14:45Z</dcterms:modified>
</cp:coreProperties>
</file>