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1" r:id="rId5"/>
    <p:sldMasterId id="2147484050" r:id="rId6"/>
    <p:sldMasterId id="2147483872" r:id="rId7"/>
  </p:sldMasterIdLst>
  <p:notesMasterIdLst>
    <p:notesMasterId r:id="rId16"/>
  </p:notesMasterIdLst>
  <p:handoutMasterIdLst>
    <p:handoutMasterId r:id="rId17"/>
  </p:handoutMasterIdLst>
  <p:sldIdLst>
    <p:sldId id="375" r:id="rId8"/>
    <p:sldId id="377" r:id="rId9"/>
    <p:sldId id="380" r:id="rId10"/>
    <p:sldId id="371" r:id="rId11"/>
    <p:sldId id="374" r:id="rId12"/>
    <p:sldId id="379" r:id="rId13"/>
    <p:sldId id="378" r:id="rId14"/>
    <p:sldId id="347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alde, Celina Maria" initials="RCM" lastIdx="34" clrIdx="0">
    <p:extLst/>
  </p:cmAuthor>
  <p:cmAuthor id="2" name="Martrich, Andrew" initials="MA" lastIdx="1" clrIdx="1">
    <p:extLst/>
  </p:cmAuthor>
  <p:cmAuthor id="3" name="Martrich, Andrew" initials="MA [2]" lastIdx="1" clrIdx="2">
    <p:extLst/>
  </p:cmAuthor>
  <p:cmAuthor id="4" name="Martrich, Andrew" initials="MA [3]" lastIdx="1" clrIdx="3">
    <p:extLst/>
  </p:cmAuthor>
  <p:cmAuthor id="5" name="Martrich, Andrew" initials="MA [4]" lastIdx="1" clrIdx="4">
    <p:extLst/>
  </p:cmAuthor>
  <p:cmAuthor id="6" name="Martrich, Andrew" initials="MA [5]" lastIdx="1" clrIdx="5">
    <p:extLst/>
  </p:cmAuthor>
  <p:cmAuthor id="7" name="Martrich, Andrew" initials="MA [6]" lastIdx="1" clrIdx="6">
    <p:extLst/>
  </p:cmAuthor>
  <p:cmAuthor id="8" name="Martrich, Andrew" initials="MA [7]" lastIdx="1" clrIdx="7">
    <p:extLst/>
  </p:cmAuthor>
  <p:cmAuthor id="9" name="Martrich, Andrew" initials="MA [8]" lastIdx="1" clrIdx="8">
    <p:extLst/>
  </p:cmAuthor>
  <p:cmAuthor id="10" name="Martrich, Andrew" initials="MA [9]" lastIdx="1" clrIdx="9">
    <p:extLst/>
  </p:cmAuthor>
  <p:cmAuthor id="11" name="Martrich, Andrew" initials="MA [10]" lastIdx="1" clrIdx="10">
    <p:extLst/>
  </p:cmAuthor>
  <p:cmAuthor id="12" name="Martrich, Andrew" initials="MA [11]" lastIdx="1" clrIdx="11">
    <p:extLst/>
  </p:cmAuthor>
  <p:cmAuthor id="13" name="Lima Júnior, Wilson" initials="LJW" lastIdx="1" clrIdx="12">
    <p:extLst>
      <p:ext uri="{19B8F6BF-5375-455C-9EA6-DF929625EA0E}">
        <p15:presenceInfo xmlns:p15="http://schemas.microsoft.com/office/powerpoint/2012/main" userId="S-1-5-21-1606980848-1958367476-725345543-102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9F358B"/>
    <a:srgbClr val="0077D4"/>
    <a:srgbClr val="004D6D"/>
    <a:srgbClr val="004983"/>
    <a:srgbClr val="C5192D"/>
    <a:srgbClr val="00B1EB"/>
    <a:srgbClr val="EC619F"/>
    <a:srgbClr val="F39200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83033" autoAdjust="0"/>
  </p:normalViewPr>
  <p:slideViewPr>
    <p:cSldViewPr snapToGrid="0" snapToObjects="1">
      <p:cViewPr varScale="1">
        <p:scale>
          <a:sx n="55" d="100"/>
          <a:sy n="55" d="100"/>
        </p:scale>
        <p:origin x="912" y="36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3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00316-E807-4B2B-B719-F74A2324A5C1}" type="doc">
      <dgm:prSet loTypeId="urn:microsoft.com/office/officeart/2005/8/layout/cycle4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1C0C41-7CAC-4F2E-97A8-40B70416E2F0}">
      <dgm:prSet phldrT="[Text]" custT="1"/>
      <dgm:spPr/>
      <dgm:t>
        <a:bodyPr/>
        <a:lstStyle/>
        <a:p>
          <a:r>
            <a:rPr lang="en-US" sz="1400" dirty="0" smtClean="0"/>
            <a:t>Organizational Practices</a:t>
          </a:r>
          <a:endParaRPr lang="en-US" sz="1400" dirty="0"/>
        </a:p>
      </dgm:t>
    </dgm:pt>
    <dgm:pt modelId="{680E31DF-BECE-450F-94EC-07DE3C3B6DC9}" type="parTrans" cxnId="{F7E22BFC-5009-457A-ACDF-6D8ECAC59B0B}">
      <dgm:prSet/>
      <dgm:spPr/>
      <dgm:t>
        <a:bodyPr/>
        <a:lstStyle/>
        <a:p>
          <a:endParaRPr lang="en-US" sz="1400"/>
        </a:p>
      </dgm:t>
    </dgm:pt>
    <dgm:pt modelId="{2242DEC9-ED96-4722-B377-D5799E33F2A7}" type="sibTrans" cxnId="{F7E22BFC-5009-457A-ACDF-6D8ECAC59B0B}">
      <dgm:prSet/>
      <dgm:spPr/>
      <dgm:t>
        <a:bodyPr/>
        <a:lstStyle/>
        <a:p>
          <a:endParaRPr lang="en-US" sz="1400"/>
        </a:p>
      </dgm:t>
    </dgm:pt>
    <dgm:pt modelId="{85CE8CC5-FE50-4C77-8007-FCAB737DA259}">
      <dgm:prSet phldrT="[Text]" custT="1"/>
      <dgm:spPr/>
      <dgm:t>
        <a:bodyPr/>
        <a:lstStyle/>
        <a:p>
          <a:r>
            <a:rPr lang="en-US" sz="1400" dirty="0" smtClean="0"/>
            <a:t>Teaching and Learning Processes</a:t>
          </a:r>
          <a:endParaRPr lang="en-US" sz="1400" dirty="0"/>
        </a:p>
      </dgm:t>
    </dgm:pt>
    <dgm:pt modelId="{3BBA56C1-FBFB-4F6D-80CB-68BCB6DAB146}" type="parTrans" cxnId="{22D678DD-48CC-437B-9690-A718A2C09EAB}">
      <dgm:prSet/>
      <dgm:spPr/>
      <dgm:t>
        <a:bodyPr/>
        <a:lstStyle/>
        <a:p>
          <a:endParaRPr lang="en-US" sz="1400"/>
        </a:p>
      </dgm:t>
    </dgm:pt>
    <dgm:pt modelId="{F3038CD8-7A40-418A-A78B-4420A136D63E}" type="sibTrans" cxnId="{22D678DD-48CC-437B-9690-A718A2C09EAB}">
      <dgm:prSet/>
      <dgm:spPr/>
      <dgm:t>
        <a:bodyPr/>
        <a:lstStyle/>
        <a:p>
          <a:endParaRPr lang="en-US" sz="1400"/>
        </a:p>
      </dgm:t>
    </dgm:pt>
    <dgm:pt modelId="{6FA85DAF-A2D3-486E-AC3B-03ECA7704929}">
      <dgm:prSet phldrT="[Text]" custT="1"/>
      <dgm:spPr/>
      <dgm:t>
        <a:bodyPr/>
        <a:lstStyle/>
        <a:p>
          <a:r>
            <a:rPr lang="en-US" sz="1400" dirty="0" smtClean="0"/>
            <a:t>Products and Services</a:t>
          </a:r>
          <a:endParaRPr lang="en-US" sz="1400" dirty="0"/>
        </a:p>
      </dgm:t>
    </dgm:pt>
    <dgm:pt modelId="{CAEFCEC7-BD6E-496C-BF4C-F62DC15BED73}" type="parTrans" cxnId="{BEE6612E-0651-4111-B8C4-A5B401E442A5}">
      <dgm:prSet/>
      <dgm:spPr/>
      <dgm:t>
        <a:bodyPr/>
        <a:lstStyle/>
        <a:p>
          <a:endParaRPr lang="en-US" sz="1400"/>
        </a:p>
      </dgm:t>
    </dgm:pt>
    <dgm:pt modelId="{C1F566E7-BB2C-4C9D-8BAB-99A9318928BF}" type="sibTrans" cxnId="{BEE6612E-0651-4111-B8C4-A5B401E442A5}">
      <dgm:prSet/>
      <dgm:spPr/>
      <dgm:t>
        <a:bodyPr/>
        <a:lstStyle/>
        <a:p>
          <a:endParaRPr lang="en-US" sz="1400"/>
        </a:p>
      </dgm:t>
    </dgm:pt>
    <dgm:pt modelId="{FAD1A342-4963-40BB-863B-5DA6998CD292}">
      <dgm:prSet phldrT="[Text]" custT="1"/>
      <dgm:spPr/>
      <dgm:t>
        <a:bodyPr/>
        <a:lstStyle/>
        <a:p>
          <a:r>
            <a:rPr lang="en-US" sz="1400" dirty="0" smtClean="0"/>
            <a:t>Skills and Innovation Ecosystem</a:t>
          </a:r>
          <a:endParaRPr lang="en-US" sz="1400" dirty="0"/>
        </a:p>
      </dgm:t>
    </dgm:pt>
    <dgm:pt modelId="{988D78C3-96FE-4B62-8380-EB0B7C55BBC1}" type="parTrans" cxnId="{64EFC9A3-838F-44C6-9F3A-7299A4DA1C01}">
      <dgm:prSet/>
      <dgm:spPr/>
      <dgm:t>
        <a:bodyPr/>
        <a:lstStyle/>
        <a:p>
          <a:endParaRPr lang="en-US" sz="1400"/>
        </a:p>
      </dgm:t>
    </dgm:pt>
    <dgm:pt modelId="{E5123017-C259-4573-8341-0FE7092F5E81}" type="sibTrans" cxnId="{64EFC9A3-838F-44C6-9F3A-7299A4DA1C01}">
      <dgm:prSet/>
      <dgm:spPr/>
      <dgm:t>
        <a:bodyPr/>
        <a:lstStyle/>
        <a:p>
          <a:endParaRPr lang="en-US" sz="1400"/>
        </a:p>
      </dgm:t>
    </dgm:pt>
    <dgm:pt modelId="{760A7AE3-CED4-47A1-8556-E49DA97E3B7C}" type="pres">
      <dgm:prSet presAssocID="{2C500316-E807-4B2B-B719-F74A2324A5C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D707D6-E1EA-4F7F-9F58-BD105EE1AF41}" type="pres">
      <dgm:prSet presAssocID="{2C500316-E807-4B2B-B719-F74A2324A5C1}" presName="children" presStyleCnt="0"/>
      <dgm:spPr/>
    </dgm:pt>
    <dgm:pt modelId="{223D2F62-0C9B-4006-91C8-99D5708445E6}" type="pres">
      <dgm:prSet presAssocID="{2C500316-E807-4B2B-B719-F74A2324A5C1}" presName="childPlaceholder" presStyleCnt="0"/>
      <dgm:spPr/>
    </dgm:pt>
    <dgm:pt modelId="{B1732240-E64B-41A2-B425-C4C6347B1E4C}" type="pres">
      <dgm:prSet presAssocID="{2C500316-E807-4B2B-B719-F74A2324A5C1}" presName="circle" presStyleCnt="0"/>
      <dgm:spPr/>
    </dgm:pt>
    <dgm:pt modelId="{41763E3A-A422-40DF-B382-82A3014EF1A1}" type="pres">
      <dgm:prSet presAssocID="{2C500316-E807-4B2B-B719-F74A2324A5C1}" presName="quadrant1" presStyleLbl="node1" presStyleIdx="0" presStyleCnt="4" custScaleX="102234" custScaleY="974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3E5EE-38C4-451C-ADFE-F93136A8490D}" type="pres">
      <dgm:prSet presAssocID="{2C500316-E807-4B2B-B719-F74A2324A5C1}" presName="quadrant2" presStyleLbl="node1" presStyleIdx="1" presStyleCnt="4" custScaleX="102234" custScaleY="974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3FA90-71C7-4522-B6F1-6B169E9EB975}" type="pres">
      <dgm:prSet presAssocID="{2C500316-E807-4B2B-B719-F74A2324A5C1}" presName="quadrant3" presStyleLbl="node1" presStyleIdx="2" presStyleCnt="4" custScaleX="102234" custScaleY="974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8C261-FCB2-4949-909C-6B487C1C05D0}" type="pres">
      <dgm:prSet presAssocID="{2C500316-E807-4B2B-B719-F74A2324A5C1}" presName="quadrant4" presStyleLbl="node1" presStyleIdx="3" presStyleCnt="4" custScaleX="102234" custScaleY="974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276A8-3ADE-4ED1-8445-E31B0D1BF6E2}" type="pres">
      <dgm:prSet presAssocID="{2C500316-E807-4B2B-B719-F74A2324A5C1}" presName="quadrantPlaceholder" presStyleCnt="0"/>
      <dgm:spPr/>
    </dgm:pt>
    <dgm:pt modelId="{DD1C7964-0302-42F5-99E5-BB67BA56B712}" type="pres">
      <dgm:prSet presAssocID="{2C500316-E807-4B2B-B719-F74A2324A5C1}" presName="center1" presStyleLbl="fgShp" presStyleIdx="0" presStyleCnt="2"/>
      <dgm:spPr/>
    </dgm:pt>
    <dgm:pt modelId="{ABE0150D-D61A-40F5-B876-D1B09F0856B0}" type="pres">
      <dgm:prSet presAssocID="{2C500316-E807-4B2B-B719-F74A2324A5C1}" presName="center2" presStyleLbl="fgShp" presStyleIdx="1" presStyleCnt="2"/>
      <dgm:spPr/>
    </dgm:pt>
  </dgm:ptLst>
  <dgm:cxnLst>
    <dgm:cxn modelId="{EA5F961D-64AB-4AB2-8EE3-6627BAA79A6C}" type="presOf" srcId="{85CE8CC5-FE50-4C77-8007-FCAB737DA259}" destId="{E683E5EE-38C4-451C-ADFE-F93136A8490D}" srcOrd="0" destOrd="0" presId="urn:microsoft.com/office/officeart/2005/8/layout/cycle4"/>
    <dgm:cxn modelId="{9135E97F-9E83-49BC-BD03-D4DA7F01A493}" type="presOf" srcId="{FAD1A342-4963-40BB-863B-5DA6998CD292}" destId="{E228C261-FCB2-4949-909C-6B487C1C05D0}" srcOrd="0" destOrd="0" presId="urn:microsoft.com/office/officeart/2005/8/layout/cycle4"/>
    <dgm:cxn modelId="{64EFC9A3-838F-44C6-9F3A-7299A4DA1C01}" srcId="{2C500316-E807-4B2B-B719-F74A2324A5C1}" destId="{FAD1A342-4963-40BB-863B-5DA6998CD292}" srcOrd="3" destOrd="0" parTransId="{988D78C3-96FE-4B62-8380-EB0B7C55BBC1}" sibTransId="{E5123017-C259-4573-8341-0FE7092F5E81}"/>
    <dgm:cxn modelId="{D0107BDA-A873-40F7-8D42-D46B3849AA33}" type="presOf" srcId="{2C500316-E807-4B2B-B719-F74A2324A5C1}" destId="{760A7AE3-CED4-47A1-8556-E49DA97E3B7C}" srcOrd="0" destOrd="0" presId="urn:microsoft.com/office/officeart/2005/8/layout/cycle4"/>
    <dgm:cxn modelId="{22D678DD-48CC-437B-9690-A718A2C09EAB}" srcId="{2C500316-E807-4B2B-B719-F74A2324A5C1}" destId="{85CE8CC5-FE50-4C77-8007-FCAB737DA259}" srcOrd="1" destOrd="0" parTransId="{3BBA56C1-FBFB-4F6D-80CB-68BCB6DAB146}" sibTransId="{F3038CD8-7A40-418A-A78B-4420A136D63E}"/>
    <dgm:cxn modelId="{EAE98DD0-085A-4739-B8FF-F148930AB240}" type="presOf" srcId="{131C0C41-7CAC-4F2E-97A8-40B70416E2F0}" destId="{41763E3A-A422-40DF-B382-82A3014EF1A1}" srcOrd="0" destOrd="0" presId="urn:microsoft.com/office/officeart/2005/8/layout/cycle4"/>
    <dgm:cxn modelId="{BEE6612E-0651-4111-B8C4-A5B401E442A5}" srcId="{2C500316-E807-4B2B-B719-F74A2324A5C1}" destId="{6FA85DAF-A2D3-486E-AC3B-03ECA7704929}" srcOrd="2" destOrd="0" parTransId="{CAEFCEC7-BD6E-496C-BF4C-F62DC15BED73}" sibTransId="{C1F566E7-BB2C-4C9D-8BAB-99A9318928BF}"/>
    <dgm:cxn modelId="{F7E22BFC-5009-457A-ACDF-6D8ECAC59B0B}" srcId="{2C500316-E807-4B2B-B719-F74A2324A5C1}" destId="{131C0C41-7CAC-4F2E-97A8-40B70416E2F0}" srcOrd="0" destOrd="0" parTransId="{680E31DF-BECE-450F-94EC-07DE3C3B6DC9}" sibTransId="{2242DEC9-ED96-4722-B377-D5799E33F2A7}"/>
    <dgm:cxn modelId="{1C436A50-BBA8-45CC-A532-BD3A16D46EF1}" type="presOf" srcId="{6FA85DAF-A2D3-486E-AC3B-03ECA7704929}" destId="{4B93FA90-71C7-4522-B6F1-6B169E9EB975}" srcOrd="0" destOrd="0" presId="urn:microsoft.com/office/officeart/2005/8/layout/cycle4"/>
    <dgm:cxn modelId="{C3686B36-1E3E-4E5C-AD2E-BC6BD5A04C6B}" type="presParOf" srcId="{760A7AE3-CED4-47A1-8556-E49DA97E3B7C}" destId="{9DD707D6-E1EA-4F7F-9F58-BD105EE1AF41}" srcOrd="0" destOrd="0" presId="urn:microsoft.com/office/officeart/2005/8/layout/cycle4"/>
    <dgm:cxn modelId="{39232E5B-49A3-433E-B980-891FCEB3DEFF}" type="presParOf" srcId="{9DD707D6-E1EA-4F7F-9F58-BD105EE1AF41}" destId="{223D2F62-0C9B-4006-91C8-99D5708445E6}" srcOrd="0" destOrd="0" presId="urn:microsoft.com/office/officeart/2005/8/layout/cycle4"/>
    <dgm:cxn modelId="{1028354E-0422-4554-BCC8-5D3B5A12C42B}" type="presParOf" srcId="{760A7AE3-CED4-47A1-8556-E49DA97E3B7C}" destId="{B1732240-E64B-41A2-B425-C4C6347B1E4C}" srcOrd="1" destOrd="0" presId="urn:microsoft.com/office/officeart/2005/8/layout/cycle4"/>
    <dgm:cxn modelId="{30F070FB-1720-4615-BB39-CBF01C645589}" type="presParOf" srcId="{B1732240-E64B-41A2-B425-C4C6347B1E4C}" destId="{41763E3A-A422-40DF-B382-82A3014EF1A1}" srcOrd="0" destOrd="0" presId="urn:microsoft.com/office/officeart/2005/8/layout/cycle4"/>
    <dgm:cxn modelId="{4B81AFD7-E2CC-49FD-97DE-39D70FD2A70B}" type="presParOf" srcId="{B1732240-E64B-41A2-B425-C4C6347B1E4C}" destId="{E683E5EE-38C4-451C-ADFE-F93136A8490D}" srcOrd="1" destOrd="0" presId="urn:microsoft.com/office/officeart/2005/8/layout/cycle4"/>
    <dgm:cxn modelId="{7EAA41C0-F01D-4E96-BF94-F568F2A09429}" type="presParOf" srcId="{B1732240-E64B-41A2-B425-C4C6347B1E4C}" destId="{4B93FA90-71C7-4522-B6F1-6B169E9EB975}" srcOrd="2" destOrd="0" presId="urn:microsoft.com/office/officeart/2005/8/layout/cycle4"/>
    <dgm:cxn modelId="{1747DA46-5367-46AB-8622-EE48B861EC39}" type="presParOf" srcId="{B1732240-E64B-41A2-B425-C4C6347B1E4C}" destId="{E228C261-FCB2-4949-909C-6B487C1C05D0}" srcOrd="3" destOrd="0" presId="urn:microsoft.com/office/officeart/2005/8/layout/cycle4"/>
    <dgm:cxn modelId="{6EB2DB49-5BCD-42D2-9252-D2E0315509BC}" type="presParOf" srcId="{B1732240-E64B-41A2-B425-C4C6347B1E4C}" destId="{7ED276A8-3ADE-4ED1-8445-E31B0D1BF6E2}" srcOrd="4" destOrd="0" presId="urn:microsoft.com/office/officeart/2005/8/layout/cycle4"/>
    <dgm:cxn modelId="{732EC603-105D-4ABC-B69F-4ECC96620C15}" type="presParOf" srcId="{760A7AE3-CED4-47A1-8556-E49DA97E3B7C}" destId="{DD1C7964-0302-42F5-99E5-BB67BA56B712}" srcOrd="2" destOrd="0" presId="urn:microsoft.com/office/officeart/2005/8/layout/cycle4"/>
    <dgm:cxn modelId="{7B2630F6-0D27-4253-954D-A95D76D46D9B}" type="presParOf" srcId="{760A7AE3-CED4-47A1-8556-E49DA97E3B7C}" destId="{ABE0150D-D61A-40F5-B876-D1B09F0856B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63E3A-A422-40DF-B382-82A3014EF1A1}">
      <dsp:nvSpPr>
        <dsp:cNvPr id="0" name=""/>
        <dsp:cNvSpPr/>
      </dsp:nvSpPr>
      <dsp:spPr>
        <a:xfrm>
          <a:off x="1244945" y="252067"/>
          <a:ext cx="1782954" cy="169901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Organizational Practices</a:t>
          </a:r>
          <a:endParaRPr lang="en-US" sz="1400" kern="1200" dirty="0"/>
        </a:p>
      </dsp:txBody>
      <dsp:txXfrm>
        <a:off x="1767160" y="749697"/>
        <a:ext cx="1260739" cy="1201385"/>
      </dsp:txXfrm>
    </dsp:sp>
    <dsp:sp modelId="{E683E5EE-38C4-451C-ADFE-F93136A8490D}">
      <dsp:nvSpPr>
        <dsp:cNvPr id="0" name=""/>
        <dsp:cNvSpPr/>
      </dsp:nvSpPr>
      <dsp:spPr>
        <a:xfrm rot="5400000">
          <a:off x="3111461" y="210098"/>
          <a:ext cx="1699015" cy="1782954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Teaching and Learning Processes</a:t>
          </a:r>
          <a:endParaRPr lang="en-US" sz="1400" kern="1200" dirty="0"/>
        </a:p>
      </dsp:txBody>
      <dsp:txXfrm rot="-5400000">
        <a:off x="3069492" y="749698"/>
        <a:ext cx="1260739" cy="1201385"/>
      </dsp:txXfrm>
    </dsp:sp>
    <dsp:sp modelId="{4B93FA90-71C7-4522-B6F1-6B169E9EB975}">
      <dsp:nvSpPr>
        <dsp:cNvPr id="0" name=""/>
        <dsp:cNvSpPr/>
      </dsp:nvSpPr>
      <dsp:spPr>
        <a:xfrm rot="10800000">
          <a:off x="3069492" y="2076614"/>
          <a:ext cx="1782954" cy="1699015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Products and Services</a:t>
          </a:r>
          <a:endParaRPr lang="en-US" sz="1400" kern="1200" dirty="0"/>
        </a:p>
      </dsp:txBody>
      <dsp:txXfrm rot="10800000">
        <a:off x="3069492" y="2076614"/>
        <a:ext cx="1260739" cy="1201385"/>
      </dsp:txXfrm>
    </dsp:sp>
    <dsp:sp modelId="{E228C261-FCB2-4949-909C-6B487C1C05D0}">
      <dsp:nvSpPr>
        <dsp:cNvPr id="0" name=""/>
        <dsp:cNvSpPr/>
      </dsp:nvSpPr>
      <dsp:spPr>
        <a:xfrm rot="16200000">
          <a:off x="1286914" y="2034645"/>
          <a:ext cx="1699015" cy="1782954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Skills and Innovation Ecosystem</a:t>
          </a:r>
          <a:endParaRPr lang="en-US" sz="1400" kern="1200" dirty="0"/>
        </a:p>
      </dsp:txBody>
      <dsp:txXfrm rot="5400000">
        <a:off x="1767160" y="2076615"/>
        <a:ext cx="1260739" cy="1201385"/>
      </dsp:txXfrm>
    </dsp:sp>
    <dsp:sp modelId="{DD1C7964-0302-42F5-99E5-BB67BA56B712}">
      <dsp:nvSpPr>
        <dsp:cNvPr id="0" name=""/>
        <dsp:cNvSpPr/>
      </dsp:nvSpPr>
      <dsp:spPr>
        <a:xfrm>
          <a:off x="2747625" y="1651356"/>
          <a:ext cx="602140" cy="523600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E0150D-D61A-40F5-B876-D1B09F0856B0}">
      <dsp:nvSpPr>
        <dsp:cNvPr id="0" name=""/>
        <dsp:cNvSpPr/>
      </dsp:nvSpPr>
      <dsp:spPr>
        <a:xfrm rot="10800000">
          <a:off x="2747625" y="1852741"/>
          <a:ext cx="602140" cy="523600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E492-D792-6441-9112-0B83D33CADA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Source: Brookings analysis of BLS, Census, EMSI, and McKinsey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393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96DF3-502E-4843-9AFA-F3B0AA716C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C849-9E73-4753-8115-1B16BECAA21F}" type="datetimeFigureOut">
              <a:rPr lang="en-GB" smtClean="0"/>
              <a:t>30/01/2020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677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9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1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2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9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8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Analysis/OECD SME Policy Index – Balanced Scorecard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Tools for Policy Impact – Skills and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1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6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8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Education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7"/>
            <a:ext cx="12192000" cy="651911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9325" y="1553733"/>
            <a:ext cx="768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 or summary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469325" y="245009"/>
            <a:ext cx="8731363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ADD TITLE OF PRESENTATION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" y="87875"/>
            <a:ext cx="1736537" cy="121844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78367" y="2199699"/>
            <a:ext cx="11124208" cy="386296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24A84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094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065" y="1"/>
            <a:ext cx="12191997" cy="3335383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 smtClean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0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C61523"/>
                </a:solidFill>
              </a:defRPr>
            </a:lvl1pPr>
          </a:lstStyle>
          <a:p>
            <a:pPr lvl="0"/>
            <a:r>
              <a:rPr lang="en-US" dirty="0" smtClean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0" y="1845070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8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55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66" y="0"/>
            <a:ext cx="12193065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6" y="2085173"/>
            <a:ext cx="9183979" cy="2978286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marL="0" indent="0" algn="l">
              <a:buNone/>
              <a:defRPr sz="3600">
                <a:solidFill>
                  <a:srgbClr val="EEF3FA"/>
                </a:solidFill>
              </a:defRPr>
            </a:lvl1pPr>
            <a:lvl2pPr marL="457200" indent="0" algn="r">
              <a:buNone/>
              <a:defRPr sz="24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 dirty="0" smtClean="0"/>
              <a:t>Quotations are commonly printed as a means for inspiration and to </a:t>
            </a:r>
            <a:r>
              <a:rPr lang="en-US" dirty="0" err="1" smtClean="0"/>
              <a:t>to</a:t>
            </a:r>
            <a:r>
              <a:rPr lang="en-US" dirty="0" smtClean="0"/>
              <a:t> invoke philosophical thoughts from the reader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lvl="1"/>
            <a:r>
              <a:rPr lang="fr-FR" dirty="0" smtClean="0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6" y="5311287"/>
            <a:ext cx="3326669" cy="54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Source Name</a:t>
            </a:r>
            <a:endParaRPr lang="fr-FR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843087" y="1197794"/>
            <a:ext cx="752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solidFill>
                  <a:srgbClr val="EEF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fr-FR" sz="9600" dirty="0">
              <a:solidFill>
                <a:srgbClr val="EEF3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" y="87875"/>
            <a:ext cx="1736537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0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65" y="0"/>
            <a:ext cx="12191997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052614" y="4627245"/>
            <a:ext cx="3326669" cy="54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Source Name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95117" y="1860065"/>
            <a:ext cx="8784167" cy="581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USE BIG NUMBERS FOR BIG IMPACT</a:t>
            </a:r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0834" y="2700911"/>
            <a:ext cx="9605473" cy="14010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600" b="1" kern="1200" baseline="0" dirty="0" smtClean="0">
                <a:solidFill>
                  <a:srgbClr val="EEF3F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100.000.000$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" y="87875"/>
            <a:ext cx="1736537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7"/>
            <a:ext cx="12192000" cy="651911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9325" y="1373585"/>
            <a:ext cx="768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Seychelles Institute of Technology (SIT), Seychelles</a:t>
            </a:r>
          </a:p>
          <a:p>
            <a:r>
              <a:rPr lang="en-GB" dirty="0" smtClean="0"/>
              <a:t>9 – 23 August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469325" y="245009"/>
            <a:ext cx="8731363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Skills for Innovation Hubs</a:t>
            </a:r>
            <a:br>
              <a:rPr lang="en-GB" dirty="0" smtClean="0"/>
            </a:br>
            <a:r>
              <a:rPr lang="en-GB" dirty="0" smtClean="0"/>
              <a:t>High Level Seminar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" y="87875"/>
            <a:ext cx="1359144" cy="1218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000738"/>
            <a:ext cx="12187160" cy="48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7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7"/>
            <a:ext cx="12192000" cy="651911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9325" y="1373585"/>
            <a:ext cx="768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Seychelles Institute of Technology (SIT), Seychelles</a:t>
            </a:r>
          </a:p>
          <a:p>
            <a:r>
              <a:rPr lang="en-GB" dirty="0" smtClean="0"/>
              <a:t>9 – 23 August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469325" y="245009"/>
            <a:ext cx="8731363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Skills for Innovation Hubs</a:t>
            </a:r>
            <a:br>
              <a:rPr lang="en-GB" dirty="0" smtClean="0"/>
            </a:br>
            <a:r>
              <a:rPr lang="en-GB" dirty="0" smtClean="0"/>
              <a:t>High Level Seminar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" y="87875"/>
            <a:ext cx="1359144" cy="1218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000738"/>
            <a:ext cx="12187160" cy="48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797"/>
            <a:ext cx="12192000" cy="651911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9325" y="1373585"/>
            <a:ext cx="768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Seychelles Institute of Technology (SIT), Seychelles</a:t>
            </a:r>
          </a:p>
          <a:p>
            <a:r>
              <a:rPr lang="en-GB" dirty="0" smtClean="0"/>
              <a:t>9 – 23 August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469325" y="245009"/>
            <a:ext cx="8731363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Skills for Innovation Hubs</a:t>
            </a:r>
            <a:br>
              <a:rPr lang="en-GB" dirty="0" smtClean="0"/>
            </a:br>
            <a:r>
              <a:rPr lang="en-GB" dirty="0" smtClean="0"/>
              <a:t>High Level Seminar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" y="87875"/>
            <a:ext cx="1359144" cy="1218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000738"/>
            <a:ext cx="12187160" cy="48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9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558A-4E46-414C-BAD0-A5857C2EC3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9A-D319-474B-A107-AF3670B1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9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08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4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4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-18483" y="0"/>
            <a:ext cx="12210483" cy="6858000"/>
          </a:xfrm>
          <a:prstGeom prst="rect">
            <a:avLst/>
          </a:prstGeom>
          <a:solidFill>
            <a:srgbClr val="EEF3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9" name="Rectangle 38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Text Placeholder 74"/>
          <p:cNvSpPr>
            <a:spLocks noGrp="1"/>
          </p:cNvSpPr>
          <p:nvPr>
            <p:ph type="body" sz="quarter" idx="10" hasCustomPrompt="1"/>
          </p:nvPr>
        </p:nvSpPr>
        <p:spPr>
          <a:xfrm>
            <a:off x="-18483" y="5048549"/>
            <a:ext cx="4087224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 algn="ctr">
              <a:buNone/>
              <a:defRPr sz="3600" b="1"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SUMMARY</a:t>
            </a:r>
            <a:endParaRPr lang="fr-FR" dirty="0"/>
          </a:p>
        </p:txBody>
      </p:sp>
      <p:cxnSp>
        <p:nvCxnSpPr>
          <p:cNvPr id="340" name="Straight Connector 339"/>
          <p:cNvCxnSpPr/>
          <p:nvPr userDrawn="1"/>
        </p:nvCxnSpPr>
        <p:spPr>
          <a:xfrm>
            <a:off x="4081418" y="2248874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 userDrawn="1"/>
        </p:nvCxnSpPr>
        <p:spPr>
          <a:xfrm>
            <a:off x="3296193" y="2248874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cxnSp>
        <p:nvCxnSpPr>
          <p:cNvPr id="345" name="Straight Connector 344"/>
          <p:cNvCxnSpPr/>
          <p:nvPr userDrawn="1"/>
        </p:nvCxnSpPr>
        <p:spPr>
          <a:xfrm>
            <a:off x="4075614" y="2824049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 userDrawn="1"/>
        </p:nvCxnSpPr>
        <p:spPr>
          <a:xfrm>
            <a:off x="3290389" y="2824049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cxnSp>
        <p:nvCxnSpPr>
          <p:cNvPr id="355" name="Straight Connector 354"/>
          <p:cNvCxnSpPr/>
          <p:nvPr userDrawn="1"/>
        </p:nvCxnSpPr>
        <p:spPr>
          <a:xfrm>
            <a:off x="4081419" y="3396246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 userDrawn="1"/>
        </p:nvCxnSpPr>
        <p:spPr>
          <a:xfrm>
            <a:off x="3296195" y="3396246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5" y="3051759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cxnSp>
        <p:nvCxnSpPr>
          <p:cNvPr id="365" name="Straight Connector 364"/>
          <p:cNvCxnSpPr/>
          <p:nvPr userDrawn="1"/>
        </p:nvCxnSpPr>
        <p:spPr>
          <a:xfrm>
            <a:off x="4075612" y="3972388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 userDrawn="1"/>
        </p:nvCxnSpPr>
        <p:spPr>
          <a:xfrm>
            <a:off x="3290388" y="3972388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8" y="3627901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cxnSp>
        <p:nvCxnSpPr>
          <p:cNvPr id="370" name="Straight Connector 369"/>
          <p:cNvCxnSpPr/>
          <p:nvPr userDrawn="1"/>
        </p:nvCxnSpPr>
        <p:spPr>
          <a:xfrm>
            <a:off x="4081420" y="4537699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 userDrawn="1"/>
        </p:nvCxnSpPr>
        <p:spPr>
          <a:xfrm>
            <a:off x="3296196" y="4537699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6" y="4193212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cxnSp>
        <p:nvCxnSpPr>
          <p:cNvPr id="375" name="Straight Connector 374"/>
          <p:cNvCxnSpPr/>
          <p:nvPr userDrawn="1"/>
        </p:nvCxnSpPr>
        <p:spPr>
          <a:xfrm>
            <a:off x="4087222" y="1708408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 userDrawn="1"/>
        </p:nvCxnSpPr>
        <p:spPr>
          <a:xfrm>
            <a:off x="3301997" y="1708408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" y="87875"/>
            <a:ext cx="1736537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0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10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2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3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2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1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0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48797"/>
            <a:ext cx="12192000" cy="651911"/>
          </a:xfrm>
          <a:prstGeom prst="rect">
            <a:avLst/>
          </a:prstGeom>
          <a:solidFill>
            <a:srgbClr val="00B1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9325" y="1553733"/>
            <a:ext cx="7680000" cy="239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 or summary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469325" y="245009"/>
            <a:ext cx="8731363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ADD TITLE OF PRESENTATION</a:t>
            </a:r>
            <a:endParaRPr lang="en-US" dirty="0"/>
          </a:p>
        </p:txBody>
      </p:sp>
      <p:pic>
        <p:nvPicPr>
          <p:cNvPr id="12" name="Picture 2" descr="Image result for digita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/>
          <a:stretch/>
        </p:blipFill>
        <p:spPr bwMode="auto">
          <a:xfrm>
            <a:off x="0" y="1996974"/>
            <a:ext cx="12192000" cy="48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" y="87875"/>
            <a:ext cx="1335060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8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-18483" y="0"/>
            <a:ext cx="12210483" cy="6858000"/>
          </a:xfrm>
          <a:prstGeom prst="rect">
            <a:avLst/>
          </a:prstGeom>
          <a:solidFill>
            <a:srgbClr val="EEF3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9" name="Rectangle 38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100000">
                <a:srgbClr val="0077D4"/>
              </a:gs>
              <a:gs pos="0">
                <a:srgbClr val="004983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Text Placeholder 74"/>
          <p:cNvSpPr>
            <a:spLocks noGrp="1"/>
          </p:cNvSpPr>
          <p:nvPr>
            <p:ph type="body" sz="quarter" idx="10" hasCustomPrompt="1"/>
          </p:nvPr>
        </p:nvSpPr>
        <p:spPr>
          <a:xfrm>
            <a:off x="-18483" y="5048549"/>
            <a:ext cx="4087224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 algn="ctr">
              <a:buNone/>
              <a:defRPr sz="3600" b="1"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SUMMARY</a:t>
            </a:r>
            <a:endParaRPr lang="fr-FR" dirty="0"/>
          </a:p>
        </p:txBody>
      </p:sp>
      <p:cxnSp>
        <p:nvCxnSpPr>
          <p:cNvPr id="340" name="Straight Connector 339"/>
          <p:cNvCxnSpPr/>
          <p:nvPr userDrawn="1"/>
        </p:nvCxnSpPr>
        <p:spPr>
          <a:xfrm>
            <a:off x="4081418" y="2248874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 userDrawn="1"/>
        </p:nvCxnSpPr>
        <p:spPr>
          <a:xfrm>
            <a:off x="3296193" y="2248874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cxnSp>
        <p:nvCxnSpPr>
          <p:cNvPr id="345" name="Straight Connector 344"/>
          <p:cNvCxnSpPr/>
          <p:nvPr userDrawn="1"/>
        </p:nvCxnSpPr>
        <p:spPr>
          <a:xfrm>
            <a:off x="4075614" y="2824049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 userDrawn="1"/>
        </p:nvCxnSpPr>
        <p:spPr>
          <a:xfrm>
            <a:off x="3290389" y="2824049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cxnSp>
        <p:nvCxnSpPr>
          <p:cNvPr id="355" name="Straight Connector 354"/>
          <p:cNvCxnSpPr/>
          <p:nvPr userDrawn="1"/>
        </p:nvCxnSpPr>
        <p:spPr>
          <a:xfrm>
            <a:off x="4081419" y="3396246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 userDrawn="1"/>
        </p:nvCxnSpPr>
        <p:spPr>
          <a:xfrm>
            <a:off x="3296195" y="3396246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5" y="3051759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cxnSp>
        <p:nvCxnSpPr>
          <p:cNvPr id="365" name="Straight Connector 364"/>
          <p:cNvCxnSpPr/>
          <p:nvPr userDrawn="1"/>
        </p:nvCxnSpPr>
        <p:spPr>
          <a:xfrm>
            <a:off x="4075612" y="3972388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 userDrawn="1"/>
        </p:nvCxnSpPr>
        <p:spPr>
          <a:xfrm>
            <a:off x="3290388" y="3972388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8" y="3627901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cxnSp>
        <p:nvCxnSpPr>
          <p:cNvPr id="370" name="Straight Connector 369"/>
          <p:cNvCxnSpPr/>
          <p:nvPr userDrawn="1"/>
        </p:nvCxnSpPr>
        <p:spPr>
          <a:xfrm>
            <a:off x="4081420" y="4537699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 userDrawn="1"/>
        </p:nvCxnSpPr>
        <p:spPr>
          <a:xfrm>
            <a:off x="3296196" y="4537699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6" y="4193212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cxnSp>
        <p:nvCxnSpPr>
          <p:cNvPr id="375" name="Straight Connector 374"/>
          <p:cNvCxnSpPr/>
          <p:nvPr userDrawn="1"/>
        </p:nvCxnSpPr>
        <p:spPr>
          <a:xfrm>
            <a:off x="4087222" y="1708408"/>
            <a:ext cx="5933439" cy="0"/>
          </a:xfrm>
          <a:prstGeom prst="line">
            <a:avLst/>
          </a:prstGeom>
          <a:ln>
            <a:solidFill>
              <a:srgbClr val="0077D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 userDrawn="1"/>
        </p:nvCxnSpPr>
        <p:spPr>
          <a:xfrm>
            <a:off x="3301997" y="1708408"/>
            <a:ext cx="785224" cy="0"/>
          </a:xfrm>
          <a:prstGeom prst="line">
            <a:avLst/>
          </a:prstGeom>
          <a:ln>
            <a:solidFill>
              <a:srgbClr val="EEF3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 smtClean="0"/>
              <a:t>title</a:t>
            </a:r>
            <a:r>
              <a:rPr lang="fr-FR" dirty="0" smtClean="0"/>
              <a:t> 1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 smtClean="0"/>
              <a:t>p.X</a:t>
            </a:r>
            <a:endParaRPr lang="fr-FR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" y="87875"/>
            <a:ext cx="1335060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6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8366" y="978011"/>
            <a:ext cx="11124209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C61523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07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8366" y="978011"/>
            <a:ext cx="11124209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04D6D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9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463730" y="978010"/>
            <a:ext cx="5138847" cy="5084374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8367" y="978011"/>
            <a:ext cx="5395384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04D6D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6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890875" y="978010"/>
            <a:ext cx="4711701" cy="2307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905692" y="3755375"/>
            <a:ext cx="4711701" cy="2307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8367" y="978011"/>
            <a:ext cx="5395384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04D6D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9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183023" y="3511825"/>
            <a:ext cx="3086332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183023" y="1424608"/>
            <a:ext cx="3086332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8516243" y="1424608"/>
            <a:ext cx="3086332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516245" y="3511826"/>
            <a:ext cx="3086332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8367" y="978011"/>
            <a:ext cx="4457767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04D6D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2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78369" y="1071157"/>
            <a:ext cx="5384393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78366" y="3588459"/>
            <a:ext cx="5384395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18181" y="3588458"/>
            <a:ext cx="5384395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218181" y="1071157"/>
            <a:ext cx="5384395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4401475" y="1240403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4401475" y="3775587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78366" y="1240403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78366" y="3775587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8320701" y="1240403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8320701" y="3775587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77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5934" y="5298602"/>
            <a:ext cx="3378399" cy="358923"/>
          </a:xfrm>
          <a:prstGeom prst="rect">
            <a:avLst/>
          </a:prstGeom>
          <a:solidFill>
            <a:srgbClr val="0077D4"/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EEF3FA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smtClean="0"/>
              <a:t>DESCRIPTION PHOTO</a:t>
            </a:r>
            <a:endParaRPr lang="fr-FR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5934" y="4816448"/>
            <a:ext cx="4073457" cy="418803"/>
          </a:xfrm>
          <a:prstGeom prst="rect">
            <a:avLst/>
          </a:prstGeom>
          <a:solidFill>
            <a:srgbClr val="0077D4"/>
          </a:solidFill>
        </p:spPr>
        <p:txBody>
          <a:bodyPr/>
          <a:lstStyle>
            <a:lvl1pPr marL="0" indent="0">
              <a:buNone/>
              <a:defRPr sz="2400">
                <a:solidFill>
                  <a:srgbClr val="EEF3FA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smtClean="0"/>
              <a:t>DESCRIPTION PHOTO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02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065" y="1"/>
            <a:ext cx="12191997" cy="3335383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4D6D"/>
                </a:solidFill>
              </a:defRPr>
            </a:lvl1pPr>
          </a:lstStyle>
          <a:p>
            <a:pPr lvl="0"/>
            <a:r>
              <a:rPr lang="en-US" dirty="0" smtClean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0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 smtClean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0" y="1845070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8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13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66" y="0"/>
            <a:ext cx="12193065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6" y="2085173"/>
            <a:ext cx="9183979" cy="2978286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marL="0" indent="0" algn="l">
              <a:buNone/>
              <a:defRPr sz="3600">
                <a:solidFill>
                  <a:srgbClr val="EEF3FA"/>
                </a:solidFill>
              </a:defRPr>
            </a:lvl1pPr>
            <a:lvl2pPr marL="457200" indent="0" algn="r">
              <a:buNone/>
              <a:defRPr sz="24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 dirty="0" smtClean="0"/>
              <a:t>Quotations are commonly printed as a means for inspiration and to </a:t>
            </a:r>
            <a:r>
              <a:rPr lang="en-US" dirty="0" err="1" smtClean="0"/>
              <a:t>to</a:t>
            </a:r>
            <a:r>
              <a:rPr lang="en-US" dirty="0" smtClean="0"/>
              <a:t> invoke philosophical thoughts from the reader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lvl="1"/>
            <a:r>
              <a:rPr lang="fr-FR" dirty="0" smtClean="0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6" y="5311287"/>
            <a:ext cx="3326669" cy="54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Source Name</a:t>
            </a:r>
            <a:endParaRPr lang="fr-FR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843087" y="1197794"/>
            <a:ext cx="752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solidFill>
                  <a:srgbClr val="EEF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fr-FR" sz="9600" dirty="0">
              <a:solidFill>
                <a:srgbClr val="EEF3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" y="87875"/>
            <a:ext cx="1335060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20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65" y="0"/>
            <a:ext cx="12191997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052614" y="4627245"/>
            <a:ext cx="3326669" cy="54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Source Name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95117" y="1860065"/>
            <a:ext cx="8784167" cy="581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USE BIG NUMBERS FOR BIG IMPACT</a:t>
            </a:r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50834" y="2700911"/>
            <a:ext cx="9605473" cy="14010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600" b="1" kern="1200" baseline="0" dirty="0" smtClean="0">
                <a:solidFill>
                  <a:srgbClr val="EEF3F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100.000.001$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" y="87875"/>
            <a:ext cx="1335060" cy="12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2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463730" y="978010"/>
            <a:ext cx="5138847" cy="5084374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8367" y="978011"/>
            <a:ext cx="5395384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C61523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5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890875" y="978010"/>
            <a:ext cx="4711701" cy="2307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905692" y="3755375"/>
            <a:ext cx="4711701" cy="2307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8367" y="978011"/>
            <a:ext cx="5395384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C61523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2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183023" y="3511825"/>
            <a:ext cx="3086332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183023" y="1424608"/>
            <a:ext cx="3086332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8516243" y="1424608"/>
            <a:ext cx="3086332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516245" y="3511826"/>
            <a:ext cx="3086332" cy="1898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8367" y="978011"/>
            <a:ext cx="4265912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C61523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42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78369" y="1071157"/>
            <a:ext cx="5384393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78366" y="3588459"/>
            <a:ext cx="5384395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18181" y="3588458"/>
            <a:ext cx="5384395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218181" y="1071157"/>
            <a:ext cx="5384395" cy="230019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to insert picture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7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4401475" y="1240403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4401475" y="3775587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78366" y="1240403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78366" y="3775587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8320701" y="1240403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8320701" y="3775587"/>
            <a:ext cx="3285252" cy="1995778"/>
          </a:xfrm>
          <a:prstGeom prst="rect">
            <a:avLst/>
          </a:prstGeom>
          <a:solidFill>
            <a:schemeClr val="bg1"/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 smtClean="0"/>
              <a:t>Click icon or drag image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9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8563" y="5525197"/>
            <a:ext cx="3378399" cy="358923"/>
          </a:xfrm>
          <a:prstGeom prst="rect">
            <a:avLst/>
          </a:prstGeom>
          <a:solidFill>
            <a:srgbClr val="C61523">
              <a:alpha val="84000"/>
            </a:srgbClr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EEF3FA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smtClean="0"/>
              <a:t>DESCRIPTION PHOTO</a:t>
            </a:r>
            <a:endParaRPr lang="fr-FR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88564" y="5043043"/>
            <a:ext cx="4073457" cy="418803"/>
          </a:xfrm>
          <a:prstGeom prst="rect">
            <a:avLst/>
          </a:prstGeom>
          <a:solidFill>
            <a:srgbClr val="C61523">
              <a:alpha val="84000"/>
            </a:srgbClr>
          </a:solidFill>
        </p:spPr>
        <p:txBody>
          <a:bodyPr/>
          <a:lstStyle>
            <a:lvl1pPr marL="0" indent="0">
              <a:buNone/>
              <a:defRPr sz="2400">
                <a:solidFill>
                  <a:srgbClr val="EEF3FA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smtClean="0"/>
              <a:t>DESCRIPTION PHOTO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315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429314" y="6336080"/>
            <a:ext cx="3774563" cy="535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0" y="6336079"/>
            <a:ext cx="8417437" cy="531975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9" y="6370548"/>
            <a:ext cx="968574" cy="496044"/>
          </a:xfrm>
          <a:prstGeom prst="rect">
            <a:avLst/>
          </a:prstGeom>
        </p:spPr>
      </p:pic>
      <p:sp>
        <p:nvSpPr>
          <p:cNvPr id="40" name="Text Placeholder 30"/>
          <p:cNvSpPr txBox="1">
            <a:spLocks/>
          </p:cNvSpPr>
          <p:nvPr userDrawn="1"/>
        </p:nvSpPr>
        <p:spPr>
          <a:xfrm>
            <a:off x="3758213" y="6413268"/>
            <a:ext cx="4001368" cy="3937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8417437" y="6343840"/>
            <a:ext cx="0" cy="53197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061471" y="6339786"/>
            <a:ext cx="0" cy="5319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2"/>
          <p:cNvSpPr txBox="1">
            <a:spLocks/>
          </p:cNvSpPr>
          <p:nvPr userDrawn="1"/>
        </p:nvSpPr>
        <p:spPr>
          <a:xfrm>
            <a:off x="3166491" y="6504607"/>
            <a:ext cx="5019567" cy="221936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Learning for the World of Work</a:t>
            </a:r>
            <a:endParaRPr lang="fr-FR" sz="9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8"/>
          <a:stretch/>
        </p:blipFill>
        <p:spPr>
          <a:xfrm>
            <a:off x="555773" y="6349098"/>
            <a:ext cx="608009" cy="754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1" t="23628" r="-3177" b="32324"/>
          <a:stretch/>
        </p:blipFill>
        <p:spPr>
          <a:xfrm>
            <a:off x="1181880" y="6364780"/>
            <a:ext cx="1218368" cy="5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4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12" r:id="rId13"/>
    <p:sldLayoutId id="2147484063" r:id="rId14"/>
    <p:sldLayoutId id="2147484062" r:id="rId15"/>
    <p:sldLayoutId id="21474840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47B4-1468-401B-BD42-132DDBAAC26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1EF0-A691-4050-AFDF-A693C491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8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6336079"/>
            <a:ext cx="8417437" cy="531975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-1" y="6324868"/>
            <a:ext cx="12192001" cy="53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Text Placeholder 30"/>
          <p:cNvSpPr txBox="1">
            <a:spLocks/>
          </p:cNvSpPr>
          <p:nvPr userDrawn="1"/>
        </p:nvSpPr>
        <p:spPr>
          <a:xfrm>
            <a:off x="3758213" y="6413268"/>
            <a:ext cx="4001368" cy="3937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22" y="6375484"/>
            <a:ext cx="1109557" cy="482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488" y="6362205"/>
            <a:ext cx="626075" cy="473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264" y="6374651"/>
            <a:ext cx="637893" cy="489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57" y="6344915"/>
            <a:ext cx="773843" cy="507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85" y="6364719"/>
            <a:ext cx="636799" cy="49914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2945351" y="6339786"/>
            <a:ext cx="0" cy="5319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22"/>
          <p:cNvSpPr txBox="1">
            <a:spLocks/>
          </p:cNvSpPr>
          <p:nvPr userDrawn="1"/>
        </p:nvSpPr>
        <p:spPr>
          <a:xfrm>
            <a:off x="3166491" y="6438724"/>
            <a:ext cx="5019567" cy="306332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endParaRPr lang="fr-FR" sz="9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/>
          <p:cNvSpPr txBox="1">
            <a:spLocks/>
          </p:cNvSpPr>
          <p:nvPr userDrawn="1"/>
        </p:nvSpPr>
        <p:spPr>
          <a:xfrm>
            <a:off x="1110449" y="6402545"/>
            <a:ext cx="1866011" cy="354245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</a:t>
            </a:r>
            <a:endParaRPr lang="fr-FR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6" y="6412597"/>
            <a:ext cx="456368" cy="331788"/>
          </a:xfrm>
          <a:prstGeom prst="rect">
            <a:avLst/>
          </a:prstGeom>
        </p:spPr>
      </p:pic>
      <p:pic>
        <p:nvPicPr>
          <p:cNvPr id="25" name="Image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666" y="6412597"/>
            <a:ext cx="203924" cy="4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4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78" r:id="rId9"/>
    <p:sldLayoutId id="2147483875" r:id="rId10"/>
    <p:sldLayoutId id="2147483899" r:id="rId11"/>
    <p:sldLayoutId id="214748390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7.png"/><Relationship Id="rId7" Type="http://schemas.openxmlformats.org/officeDocument/2006/relationships/hyperlink" Target="mailto:unevoc.i-hubs@unesco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38.jpeg"/><Relationship Id="rId4" Type="http://schemas.openxmlformats.org/officeDocument/2006/relationships/hyperlink" Target="https://unevoc.unesco.org/i-hubs" TargetMode="External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5988"/>
          <a:stretch/>
        </p:blipFill>
        <p:spPr>
          <a:xfrm>
            <a:off x="0" y="1756510"/>
            <a:ext cx="12192000" cy="51013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21382588">
            <a:off x="-76201" y="2723535"/>
            <a:ext cx="11150601" cy="2158181"/>
            <a:chOff x="-1" y="2266335"/>
            <a:chExt cx="11150601" cy="2158181"/>
          </a:xfrm>
        </p:grpSpPr>
        <p:sp>
          <p:nvSpPr>
            <p:cNvPr id="5" name="Rectangle 4"/>
            <p:cNvSpPr/>
            <p:nvPr/>
          </p:nvSpPr>
          <p:spPr>
            <a:xfrm rot="463706">
              <a:off x="1" y="2266335"/>
              <a:ext cx="5295900" cy="1010265"/>
            </a:xfrm>
            <a:prstGeom prst="rect">
              <a:avLst/>
            </a:prstGeom>
            <a:solidFill>
              <a:srgbClr val="217CB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400" b="1" dirty="0" smtClean="0">
                  <a:latin typeface="Myriad Pro" panose="020B0503030403020204" pitchFamily="34" charset="0"/>
                </a:rPr>
                <a:t>UNESCO-UNEVOC</a:t>
              </a:r>
              <a:endParaRPr lang="en-GB" sz="4400" b="1" dirty="0">
                <a:latin typeface="Myriad Pro" panose="020B0503030403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2953">
              <a:off x="-1" y="3414251"/>
              <a:ext cx="11150601" cy="1010265"/>
            </a:xfrm>
            <a:prstGeom prst="rect">
              <a:avLst/>
            </a:prstGeom>
            <a:solidFill>
              <a:srgbClr val="BA002C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200" b="1" dirty="0" smtClean="0">
                  <a:latin typeface="Myriad Pro" panose="020B0503030403020204" pitchFamily="34" charset="0"/>
                </a:rPr>
                <a:t>Skills for Innovation Hubs</a:t>
              </a:r>
              <a:endParaRPr lang="en-GB" sz="72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1" y="411620"/>
            <a:ext cx="2255019" cy="1071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411620"/>
            <a:ext cx="2790366" cy="11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8367" y="84455"/>
            <a:ext cx="11124208" cy="425733"/>
          </a:xfrm>
        </p:spPr>
        <p:txBody>
          <a:bodyPr/>
          <a:lstStyle/>
          <a:p>
            <a:r>
              <a:rPr lang="en-GB" dirty="0" smtClean="0"/>
              <a:t>Skills for Innovation Hubs – Project Context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125" y="2139292"/>
            <a:ext cx="2983791" cy="40113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04060" y="812917"/>
            <a:ext cx="3440979" cy="120032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Trends Mapping on </a:t>
            </a:r>
            <a:r>
              <a:rPr lang="en-US" sz="2400" b="1" dirty="0" smtClean="0">
                <a:solidFill>
                  <a:schemeClr val="tx2"/>
                </a:solidFill>
              </a:rPr>
              <a:t>Innovation, Jun - Dec 2018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81916" y="997582"/>
            <a:ext cx="3626817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The Project – Skill for Innovation </a:t>
            </a:r>
            <a:r>
              <a:rPr lang="en-US" sz="2400" b="1" dirty="0" smtClean="0">
                <a:solidFill>
                  <a:schemeClr val="tx2"/>
                </a:solidFill>
              </a:rPr>
              <a:t>Hubs, Jan 2019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75" y="1991637"/>
            <a:ext cx="2776709" cy="40873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5366" y="919683"/>
            <a:ext cx="3592008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UNEVOC Global Forum </a:t>
            </a:r>
            <a:r>
              <a:rPr lang="en-US" sz="2400" b="1" dirty="0" smtClean="0">
                <a:solidFill>
                  <a:schemeClr val="tx2"/>
                </a:solidFill>
              </a:rPr>
              <a:t>2018, May 2018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7218" y="2315973"/>
            <a:ext cx="2976211" cy="330895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9535" y="938963"/>
            <a:ext cx="2654699" cy="120032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Partner’s Previous Experiences Jun – Nov 2018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666" y="2157941"/>
            <a:ext cx="1699855" cy="23901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234" y="3637228"/>
            <a:ext cx="1885166" cy="24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286092" y="3006649"/>
            <a:ext cx="5593714" cy="30371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Specific </a:t>
            </a:r>
            <a:r>
              <a:rPr lang="en-US" sz="2800" dirty="0"/>
              <a:t>Objectives</a:t>
            </a:r>
          </a:p>
          <a:p>
            <a:pPr marL="285750" lvl="1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cs typeface="Times New Roman" panose="02020603050405020304" pitchFamily="18" charset="0"/>
              </a:rPr>
              <a:t>Co-develop and test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i-hubs innovation framework </a:t>
            </a:r>
          </a:p>
          <a:p>
            <a:pPr marL="285750" lvl="1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cs typeface="Times New Roman" panose="02020603050405020304" pitchFamily="18" charset="0"/>
              </a:rPr>
              <a:t>Compile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Innovative Practices</a:t>
            </a:r>
          </a:p>
          <a:p>
            <a:pPr marL="285750" lvl="1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cs typeface="Times New Roman" panose="02020603050405020304" pitchFamily="18" charset="0"/>
              </a:rPr>
              <a:t>Design interventions to improve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i-hubs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innovation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capacity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Skills for Innovation Hubs – Project Outline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05783" y="3189309"/>
            <a:ext cx="542539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C61523"/>
                </a:solidFill>
              </a:rPr>
              <a:t>Thematic Areas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Entrepreneurship, Digitalization and Greening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66558" y="4860280"/>
            <a:ext cx="42175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C61523"/>
                </a:solidFill>
              </a:rPr>
              <a:t>Timeframe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cs typeface="Times New Roman" panose="02020603050405020304" pitchFamily="18" charset="0"/>
              </a:rPr>
              <a:t>January 2019 – March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83" y="922485"/>
            <a:ext cx="4627751" cy="20023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092" y="893180"/>
            <a:ext cx="600197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C61523"/>
                </a:solidFill>
              </a:rPr>
              <a:t>Overall Objective</a:t>
            </a:r>
            <a:endParaRPr lang="en-US" sz="2800" b="1" dirty="0">
              <a:solidFill>
                <a:srgbClr val="C61523"/>
              </a:solidFill>
            </a:endParaRPr>
          </a:p>
          <a:p>
            <a:pPr marL="28575" indent="-28575"/>
            <a:r>
              <a:rPr lang="en-US" sz="2800" dirty="0"/>
              <a:t>TVET institutions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mainstream innovation </a:t>
            </a:r>
            <a:r>
              <a:rPr lang="en-US" sz="2800" dirty="0" smtClean="0"/>
              <a:t>in their strategic planning through a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Innovation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5270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12" y="871343"/>
            <a:ext cx="6118272" cy="5164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Skills for Innovation Hubs – i-hubs Project Partners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9797" y="4078375"/>
            <a:ext cx="134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Africa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392" y="1882404"/>
            <a:ext cx="2270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Asia – Pacific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978" y="930249"/>
            <a:ext cx="147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Europe</a:t>
            </a:r>
          </a:p>
        </p:txBody>
      </p:sp>
      <p:pic>
        <p:nvPicPr>
          <p:cNvPr id="9" name="Picture 8" descr="C:\Users\k_ormuz\AppData\Local\Microsoft\Windows\INetCache\Content.Word\untitle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4" y="3381439"/>
            <a:ext cx="1837690" cy="53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5" y="1154945"/>
            <a:ext cx="1676400" cy="54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k_ormuz\AppData\Local\Microsoft\Windows\INetCache\Content.Word\logo-tknika-1024x44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8" y="2439590"/>
            <a:ext cx="1714500" cy="74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_Logo_Bkal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69" y="1803009"/>
            <a:ext cx="1676400" cy="60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k_ormuz\AppData\Local\Microsoft\Windows\INetCache\Content.Word\shenzhen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524" y="3172738"/>
            <a:ext cx="1978660" cy="37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esda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524" y="4279011"/>
            <a:ext cx="1762125" cy="57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Univotec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24" y="5457247"/>
            <a:ext cx="2115185" cy="45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k_ormuz\AppData\Local\Microsoft\Windows\INetCache\Content.Word\th9NJYFKN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17" y="5129820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65" y="5378309"/>
            <a:ext cx="859790" cy="774065"/>
          </a:xfrm>
          <a:prstGeom prst="rect">
            <a:avLst/>
          </a:prstGeom>
          <a:noFill/>
        </p:spPr>
      </p:pic>
      <p:pic>
        <p:nvPicPr>
          <p:cNvPr id="21" name="Picture 20" descr="logss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79" y="4688580"/>
            <a:ext cx="1762125" cy="52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Curved Connector 46"/>
          <p:cNvCxnSpPr/>
          <p:nvPr/>
        </p:nvCxnSpPr>
        <p:spPr>
          <a:xfrm>
            <a:off x="3997817" y="1453469"/>
            <a:ext cx="621075" cy="428935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9" idx="3"/>
          </p:cNvCxnSpPr>
          <p:nvPr/>
        </p:nvCxnSpPr>
        <p:spPr>
          <a:xfrm flipV="1">
            <a:off x="2459994" y="3215871"/>
            <a:ext cx="1772037" cy="43099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flipV="1">
            <a:off x="3738057" y="4601595"/>
            <a:ext cx="1170626" cy="108076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>
            <a:off x="7959969" y="4147774"/>
            <a:ext cx="1587555" cy="436384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flipV="1">
            <a:off x="7766538" y="3300049"/>
            <a:ext cx="1696321" cy="29893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 rot="10800000">
            <a:off x="5719524" y="4812210"/>
            <a:ext cx="661906" cy="317613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>
            <a:off x="2629740" y="2177386"/>
            <a:ext cx="1325215" cy="39669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flipV="1">
            <a:off x="2766502" y="4417079"/>
            <a:ext cx="1188453" cy="578650"/>
          </a:xfrm>
          <a:prstGeom prst="curvedConnector3">
            <a:avLst>
              <a:gd name="adj1" fmla="val 6183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3"/>
          </p:cNvCxnSpPr>
          <p:nvPr/>
        </p:nvCxnSpPr>
        <p:spPr>
          <a:xfrm>
            <a:off x="2883778" y="2810748"/>
            <a:ext cx="580391" cy="896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endCxn id="18" idx="1"/>
          </p:cNvCxnSpPr>
          <p:nvPr/>
        </p:nvCxnSpPr>
        <p:spPr>
          <a:xfrm rot="16200000" flipH="1">
            <a:off x="6452399" y="4439029"/>
            <a:ext cx="1314655" cy="1171995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1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8367" y="73569"/>
            <a:ext cx="11124208" cy="425733"/>
          </a:xfrm>
        </p:spPr>
        <p:txBody>
          <a:bodyPr/>
          <a:lstStyle/>
          <a:p>
            <a:r>
              <a:rPr lang="en-GB" dirty="0" smtClean="0"/>
              <a:t>Skills for Innovation Hubs – The Innovation Framework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681674186"/>
              </p:ext>
            </p:extLst>
          </p:nvPr>
        </p:nvGraphicFramePr>
        <p:xfrm>
          <a:off x="6769076" y="1711444"/>
          <a:ext cx="6097392" cy="402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366" y="765100"/>
            <a:ext cx="8239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Innovation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Substantial</a:t>
            </a:r>
            <a:r>
              <a:rPr lang="en-US" sz="2400" b="1" dirty="0" smtClean="0">
                <a:solidFill>
                  <a:srgbClr val="B61734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change</a:t>
            </a:r>
            <a:r>
              <a:rPr lang="en-US" sz="2400" b="1" dirty="0">
                <a:solidFill>
                  <a:srgbClr val="B61734"/>
                </a:solidFill>
              </a:rPr>
              <a:t> </a:t>
            </a:r>
            <a:r>
              <a:rPr lang="en-US" sz="2400" dirty="0"/>
              <a:t>in the way TVET is practiced by an institution, making it </a:t>
            </a:r>
            <a:r>
              <a:rPr lang="en-US" sz="2400" b="1" dirty="0">
                <a:solidFill>
                  <a:schemeClr val="tx2"/>
                </a:solidFill>
              </a:rPr>
              <a:t>progressively</a:t>
            </a:r>
            <a:r>
              <a:rPr lang="en-US" sz="2400" b="1" dirty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more</a:t>
            </a:r>
            <a:r>
              <a:rPr lang="en-US" sz="2400" b="1" dirty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relevant</a:t>
            </a:r>
            <a:r>
              <a:rPr lang="en-US" sz="2400" dirty="0"/>
              <a:t> to its economic, social and environmental </a:t>
            </a:r>
            <a:r>
              <a:rPr lang="en-US" sz="2400" b="1" dirty="0">
                <a:solidFill>
                  <a:schemeClr val="tx2"/>
                </a:solidFill>
              </a:rPr>
              <a:t>context</a:t>
            </a:r>
            <a:r>
              <a:rPr lang="en-US" sz="2400" dirty="0"/>
              <a:t>. 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7484908" y="2024258"/>
            <a:ext cx="3926432" cy="34020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79074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Commitment to Skills Development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6630168" y="798623"/>
            <a:ext cx="4559294" cy="58533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809843"/>
              </a:avLst>
            </a:prstTxWarp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D5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Innovation Leverage Potential</a:t>
            </a:r>
            <a:endParaRPr lang="en-US" sz="3600" b="0" cap="none" spc="0" dirty="0">
              <a:ln w="0"/>
              <a:solidFill>
                <a:srgbClr val="FFD5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365" y="2276795"/>
            <a:ext cx="7024617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B61734"/>
                </a:solidFill>
              </a:rPr>
              <a:t>Dimensions</a:t>
            </a:r>
          </a:p>
          <a:p>
            <a:pPr>
              <a:spcAft>
                <a:spcPts val="450"/>
              </a:spcAft>
            </a:pPr>
            <a:r>
              <a:rPr lang="en-GB" sz="2400" b="1" dirty="0" smtClean="0">
                <a:solidFill>
                  <a:srgbClr val="B61734"/>
                </a:solidFill>
              </a:rPr>
              <a:t>Leadership </a:t>
            </a:r>
            <a:r>
              <a:rPr lang="en-GB" sz="2400" b="1" dirty="0">
                <a:solidFill>
                  <a:srgbClr val="B61734"/>
                </a:solidFill>
              </a:rPr>
              <a:t>and Organisational Practices: </a:t>
            </a:r>
            <a:r>
              <a:rPr lang="en-GB" sz="2400" dirty="0"/>
              <a:t>s</a:t>
            </a:r>
            <a:r>
              <a:rPr lang="en-GB" sz="2400" dirty="0" smtClean="0"/>
              <a:t>trategy </a:t>
            </a:r>
            <a:r>
              <a:rPr lang="en-GB" sz="2400" dirty="0"/>
              <a:t>and </a:t>
            </a:r>
            <a:r>
              <a:rPr lang="en-GB" sz="2400" dirty="0" smtClean="0"/>
              <a:t>planning, internal processes, human </a:t>
            </a:r>
            <a:r>
              <a:rPr lang="en-GB" sz="2400" dirty="0"/>
              <a:t>and </a:t>
            </a:r>
            <a:r>
              <a:rPr lang="en-GB" sz="2400" dirty="0" smtClean="0"/>
              <a:t>financial resources, </a:t>
            </a:r>
            <a:r>
              <a:rPr lang="en-GB" sz="2400" dirty="0"/>
              <a:t>communication.</a:t>
            </a:r>
          </a:p>
          <a:p>
            <a:pPr>
              <a:spcAft>
                <a:spcPts val="450"/>
              </a:spcAft>
            </a:pPr>
            <a:r>
              <a:rPr lang="en-GB" sz="2400" b="1" dirty="0">
                <a:solidFill>
                  <a:srgbClr val="B61734"/>
                </a:solidFill>
              </a:rPr>
              <a:t>Teaching and Learning Processes: </a:t>
            </a:r>
            <a:r>
              <a:rPr lang="en-GB" sz="2400" dirty="0"/>
              <a:t>o</a:t>
            </a:r>
            <a:r>
              <a:rPr lang="en-GB" sz="2400" dirty="0" smtClean="0"/>
              <a:t>pen </a:t>
            </a:r>
            <a:r>
              <a:rPr lang="en-GB" sz="2400" dirty="0"/>
              <a:t>and distance </a:t>
            </a:r>
            <a:r>
              <a:rPr lang="en-GB" sz="2400" dirty="0" smtClean="0"/>
              <a:t>learning, ICT technologies, apprenticeship. </a:t>
            </a:r>
            <a:endParaRPr lang="en-GB" sz="2400" dirty="0"/>
          </a:p>
          <a:p>
            <a:pPr>
              <a:spcAft>
                <a:spcPts val="450"/>
              </a:spcAft>
            </a:pPr>
            <a:r>
              <a:rPr lang="en-GB" sz="2400" b="1" dirty="0">
                <a:solidFill>
                  <a:srgbClr val="B61734"/>
                </a:solidFill>
              </a:rPr>
              <a:t>Products and Services: </a:t>
            </a:r>
            <a:r>
              <a:rPr lang="en-GB" sz="2400" dirty="0"/>
              <a:t>a</a:t>
            </a:r>
            <a:r>
              <a:rPr lang="en-GB" sz="2400" dirty="0" smtClean="0"/>
              <a:t>pplied research,  technological development, prototyping.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8368" y="5408964"/>
            <a:ext cx="8571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B61734"/>
                </a:solidFill>
              </a:rPr>
              <a:t>Skills and Innovation Ecosystem:  </a:t>
            </a:r>
            <a:r>
              <a:rPr lang="en-GB" sz="2400" dirty="0" smtClean="0"/>
              <a:t>Advocacy and external monitoring; networking; external engagement; internationalization.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26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1175" y="84455"/>
            <a:ext cx="10010688" cy="425733"/>
          </a:xfrm>
        </p:spPr>
        <p:txBody>
          <a:bodyPr/>
          <a:lstStyle/>
          <a:p>
            <a:r>
              <a:rPr lang="en-GB" dirty="0" smtClean="0"/>
              <a:t>Skills for Innovation Hubs – The Innovation </a:t>
            </a:r>
            <a:r>
              <a:rPr lang="en-GB" dirty="0"/>
              <a:t>F</a:t>
            </a:r>
            <a:r>
              <a:rPr lang="en-GB" dirty="0" smtClean="0"/>
              <a:t>ramework</a:t>
            </a:r>
            <a:endParaRPr lang="en-GB" dirty="0"/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214881" y="37116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endParaRPr lang="en-US" altLang="en-US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2214881" y="63485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endParaRPr lang="en-US" altLang="en-US"/>
          </a:p>
        </p:txBody>
      </p:sp>
      <p:grpSp>
        <p:nvGrpSpPr>
          <p:cNvPr id="71" name="Group 70"/>
          <p:cNvGrpSpPr/>
          <p:nvPr/>
        </p:nvGrpSpPr>
        <p:grpSpPr>
          <a:xfrm>
            <a:off x="859728" y="2398840"/>
            <a:ext cx="6641209" cy="1233396"/>
            <a:chOff x="31" y="807033"/>
            <a:chExt cx="5905765" cy="1197935"/>
          </a:xfrm>
        </p:grpSpPr>
        <p:sp>
          <p:nvSpPr>
            <p:cNvPr id="86" name="Rounded Rectangle 85"/>
            <p:cNvSpPr/>
            <p:nvPr/>
          </p:nvSpPr>
          <p:spPr>
            <a:xfrm>
              <a:off x="31" y="975389"/>
              <a:ext cx="5303251" cy="843517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Isosceles Triangle 86"/>
            <p:cNvSpPr/>
            <p:nvPr/>
          </p:nvSpPr>
          <p:spPr>
            <a:xfrm rot="5400000">
              <a:off x="4987852" y="1087024"/>
              <a:ext cx="1197935" cy="6379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72" name="Picture 7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11" y="2271316"/>
            <a:ext cx="1521650" cy="1393182"/>
          </a:xfrm>
          <a:prstGeom prst="rect">
            <a:avLst/>
          </a:prstGeom>
        </p:spPr>
      </p:pic>
      <p:pic>
        <p:nvPicPr>
          <p:cNvPr id="73" name="Picture 72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64" y="2281432"/>
            <a:ext cx="1521650" cy="1393182"/>
          </a:xfrm>
          <a:prstGeom prst="rect">
            <a:avLst/>
          </a:prstGeom>
        </p:spPr>
      </p:pic>
      <p:sp>
        <p:nvSpPr>
          <p:cNvPr id="74" name="Rounded Rectangle 73"/>
          <p:cNvSpPr/>
          <p:nvPr/>
        </p:nvSpPr>
        <p:spPr>
          <a:xfrm>
            <a:off x="1012417" y="1464187"/>
            <a:ext cx="5659471" cy="3780313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5" name="TextBox 9"/>
          <p:cNvSpPr txBox="1"/>
          <p:nvPr/>
        </p:nvSpPr>
        <p:spPr>
          <a:xfrm>
            <a:off x="3622207" y="3606300"/>
            <a:ext cx="316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Skills </a:t>
            </a: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 Innovation Ecosystem 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Map</a:t>
            </a:r>
            <a:endParaRPr lang="en-US" dirty="0">
              <a:latin typeface="Times New Roman" panose="02020603050405020304" pitchFamily="18" charset="0"/>
              <a:ea typeface="Yu Mincho"/>
            </a:endParaRPr>
          </a:p>
        </p:txBody>
      </p:sp>
      <p:sp>
        <p:nvSpPr>
          <p:cNvPr id="76" name="TextBox 10"/>
          <p:cNvSpPr txBox="1"/>
          <p:nvPr/>
        </p:nvSpPr>
        <p:spPr>
          <a:xfrm>
            <a:off x="1805886" y="3623423"/>
            <a:ext cx="181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Balanced Scorecard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77" name="TextBox 11"/>
          <p:cNvSpPr txBox="1"/>
          <p:nvPr/>
        </p:nvSpPr>
        <p:spPr>
          <a:xfrm>
            <a:off x="5117727" y="4454378"/>
            <a:ext cx="1295869" cy="30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latin typeface="Times New Roman" panose="02020603050405020304" pitchFamily="18" charset="0"/>
                <a:ea typeface="Yu Mincho"/>
              </a:rPr>
              <a:t> </a:t>
            </a:r>
            <a:endParaRPr lang="en-US" sz="1200">
              <a:latin typeface="Times New Roman" panose="02020603050405020304" pitchFamily="18" charset="0"/>
              <a:ea typeface="Yu Mincho"/>
            </a:endParaRPr>
          </a:p>
        </p:txBody>
      </p:sp>
      <p:sp>
        <p:nvSpPr>
          <p:cNvPr id="78" name="Rounded Rectangle 77">
            <a:hlinkClick r:id="" action="ppaction://noaction"/>
          </p:cNvPr>
          <p:cNvSpPr/>
          <p:nvPr/>
        </p:nvSpPr>
        <p:spPr>
          <a:xfrm>
            <a:off x="2546543" y="1129613"/>
            <a:ext cx="3252202" cy="70826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 err="1">
                <a:solidFill>
                  <a:srgbClr val="FFFFFF"/>
                </a:solidFill>
                <a:ea typeface="Yu Mincho"/>
                <a:cs typeface="Times New Roman" panose="02020603050405020304" pitchFamily="18" charset="0"/>
              </a:rPr>
              <a:t>Guided</a:t>
            </a:r>
            <a:r>
              <a:rPr lang="de-DE" sz="2400" dirty="0">
                <a:solidFill>
                  <a:srgbClr val="FFFFFF"/>
                </a:solidFill>
                <a:ea typeface="Yu Mincho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ea typeface="Yu Mincho"/>
                <a:cs typeface="Times New Roman" panose="02020603050405020304" pitchFamily="18" charset="0"/>
              </a:rPr>
              <a:t>Self</a:t>
            </a:r>
            <a:r>
              <a:rPr lang="de-DE" sz="2400" dirty="0">
                <a:solidFill>
                  <a:srgbClr val="FFFFFF"/>
                </a:solidFill>
                <a:ea typeface="Yu Mincho"/>
                <a:cs typeface="Times New Roman" panose="02020603050405020304" pitchFamily="18" charset="0"/>
              </a:rPr>
              <a:t>-Assessment</a:t>
            </a:r>
            <a:endParaRPr lang="en-US" sz="2400" dirty="0">
              <a:latin typeface="Times New Roman" panose="02020603050405020304" pitchFamily="18" charset="0"/>
              <a:ea typeface="Yu Mincho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846203" y="1646474"/>
            <a:ext cx="3365904" cy="562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solidFill>
                  <a:srgbClr val="FFFFFF"/>
                </a:solidFill>
                <a:ea typeface="Yu Mincho"/>
                <a:cs typeface="Times New Roman" panose="02020603050405020304" pitchFamily="18" charset="0"/>
              </a:rPr>
              <a:t>Outputs</a:t>
            </a:r>
            <a:endParaRPr lang="en-US" sz="2400" dirty="0">
              <a:latin typeface="Times New Roman" panose="02020603050405020304" pitchFamily="18" charset="0"/>
              <a:ea typeface="Yu Mincho"/>
            </a:endParaRPr>
          </a:p>
        </p:txBody>
      </p:sp>
      <p:sp>
        <p:nvSpPr>
          <p:cNvPr id="80" name="Rounded Rectangle 79">
            <a:hlinkClick r:id="" action="ppaction://noaction"/>
          </p:cNvPr>
          <p:cNvSpPr/>
          <p:nvPr/>
        </p:nvSpPr>
        <p:spPr>
          <a:xfrm>
            <a:off x="7846979" y="2314500"/>
            <a:ext cx="1582136" cy="1357320"/>
          </a:xfrm>
          <a:prstGeom prst="roundRect">
            <a:avLst>
              <a:gd name="adj" fmla="val 698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solidFill>
                  <a:srgbClr val="FFFFFF"/>
                </a:solidFill>
                <a:ea typeface="Yu Mincho"/>
                <a:cs typeface="Times New Roman" panose="02020603050405020304" pitchFamily="18" charset="0"/>
              </a:rPr>
              <a:t>Innovative Practice</a:t>
            </a:r>
            <a:endParaRPr lang="en-US" sz="2400" dirty="0">
              <a:latin typeface="Times New Roman" panose="02020603050405020304" pitchFamily="18" charset="0"/>
              <a:ea typeface="Yu Mincho"/>
            </a:endParaRPr>
          </a:p>
        </p:txBody>
      </p:sp>
      <p:sp>
        <p:nvSpPr>
          <p:cNvPr id="81" name="Rounded Rectangle 80">
            <a:hlinkClick r:id="" action="ppaction://noaction"/>
          </p:cNvPr>
          <p:cNvSpPr/>
          <p:nvPr/>
        </p:nvSpPr>
        <p:spPr>
          <a:xfrm>
            <a:off x="9516565" y="2314430"/>
            <a:ext cx="1685977" cy="1357321"/>
          </a:xfrm>
          <a:prstGeom prst="roundRect">
            <a:avLst>
              <a:gd name="adj" fmla="val 698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solidFill>
                  <a:srgbClr val="FFFFFF"/>
                </a:solidFill>
                <a:ea typeface="Yu Mincho"/>
                <a:cs typeface="Times New Roman" panose="02020603050405020304" pitchFamily="18" charset="0"/>
              </a:rPr>
              <a:t>Innovation Action Plan</a:t>
            </a:r>
            <a:endParaRPr lang="en-US" sz="2400" dirty="0">
              <a:latin typeface="Times New Roman" panose="02020603050405020304" pitchFamily="18" charset="0"/>
              <a:ea typeface="Yu Mincho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845816" y="3753233"/>
            <a:ext cx="3396544" cy="1357319"/>
          </a:xfrm>
          <a:prstGeom prst="roundRect">
            <a:avLst>
              <a:gd name="adj" fmla="val 698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ea typeface="Yu Mincho"/>
                <a:cs typeface="Times New Roman" panose="02020603050405020304" pitchFamily="18" charset="0"/>
              </a:rPr>
              <a:t>Recommendations to </a:t>
            </a:r>
            <a:r>
              <a:rPr lang="en-GB" sz="2400" dirty="0" smtClean="0">
                <a:solidFill>
                  <a:srgbClr val="FFFFFF"/>
                </a:solidFill>
                <a:ea typeface="Yu Mincho"/>
                <a:cs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rgbClr val="FFFFFF"/>
                </a:solidFill>
                <a:ea typeface="Yu Mincho"/>
                <a:cs typeface="Times New Roman" panose="02020603050405020304" pitchFamily="18" charset="0"/>
              </a:rPr>
              <a:t>i-hubs Innovation Framework</a:t>
            </a:r>
            <a:endParaRPr lang="en-US" sz="2400" dirty="0">
              <a:latin typeface="Times New Roman" panose="02020603050405020304" pitchFamily="18" charset="0"/>
              <a:ea typeface="Yu Mincho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647460" y="1436845"/>
            <a:ext cx="3719040" cy="3808594"/>
          </a:xfrm>
          <a:prstGeom prst="roundRect">
            <a:avLst>
              <a:gd name="adj" fmla="val 10417"/>
            </a:avLst>
          </a:prstGeom>
          <a:noFill/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4" name="Elbow Connector 83"/>
          <p:cNvCxnSpPr/>
          <p:nvPr/>
        </p:nvCxnSpPr>
        <p:spPr>
          <a:xfrm rot="5400000" flipH="1">
            <a:off x="4473775" y="212629"/>
            <a:ext cx="1419498" cy="8647663"/>
          </a:xfrm>
          <a:prstGeom prst="bentConnector4">
            <a:avLst>
              <a:gd name="adj1" fmla="val -34267"/>
              <a:gd name="adj2" fmla="val 106540"/>
            </a:avLst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2758264" y="5511179"/>
            <a:ext cx="3252202" cy="5739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solidFill>
                  <a:srgbClr val="FFFFFF"/>
                </a:solidFill>
                <a:ea typeface="Yu Mincho"/>
                <a:cs typeface="Times New Roman" panose="02020603050405020304" pitchFamily="18" charset="0"/>
              </a:rPr>
              <a:t>Periodic Review</a:t>
            </a:r>
            <a:endParaRPr lang="en-US" sz="2400" dirty="0">
              <a:latin typeface="Times New Roman" panose="02020603050405020304" pitchFamily="18" charset="0"/>
              <a:ea typeface="Yu Mincho"/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852021" y="4263903"/>
            <a:ext cx="6641245" cy="687232"/>
          </a:xfrm>
          <a:prstGeom prst="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>
                <a:ea typeface="Yu Mincho"/>
                <a:cs typeface="Times New Roman" panose="02020603050405020304" pitchFamily="18" charset="0"/>
              </a:rPr>
              <a:t>Peer Review</a:t>
            </a:r>
            <a:endParaRPr lang="en-US" sz="1200">
              <a:latin typeface="Times New Roman" panose="02020603050405020304" pitchFamily="18" charset="0"/>
              <a:ea typeface="Yu Mincho"/>
            </a:endParaRPr>
          </a:p>
          <a:p>
            <a:pPr algn="ctr"/>
            <a:r>
              <a:rPr lang="en-US" sz="500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0733" y="4407522"/>
            <a:ext cx="26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i-hub Peer Reviewer</a:t>
            </a:r>
          </a:p>
        </p:txBody>
      </p:sp>
    </p:spTree>
    <p:extLst>
      <p:ext uri="{BB962C8B-B14F-4D97-AF65-F5344CB8AC3E}">
        <p14:creationId xmlns:p14="http://schemas.microsoft.com/office/powerpoint/2010/main" val="1966234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8367" y="84455"/>
            <a:ext cx="11124208" cy="425733"/>
          </a:xfrm>
        </p:spPr>
        <p:txBody>
          <a:bodyPr/>
          <a:lstStyle/>
          <a:p>
            <a:r>
              <a:rPr lang="en-GB" dirty="0" smtClean="0"/>
              <a:t>Skills for Innovation Hubs – </a:t>
            </a:r>
            <a:r>
              <a:rPr lang="en-US" dirty="0" smtClean="0"/>
              <a:t>i-hubs + </a:t>
            </a:r>
            <a:r>
              <a:rPr lang="en-US" dirty="0" err="1" smtClean="0"/>
              <a:t>CoVEs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5192" y="4859042"/>
            <a:ext cx="8448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4538" lvl="1" indent="-457200" defTabSz="541338">
              <a:buFont typeface="+mj-lt"/>
              <a:buAutoNum type="alphaLcParenR"/>
            </a:pPr>
            <a:r>
              <a:rPr lang="en-US" sz="2400" dirty="0"/>
              <a:t>Provision of </a:t>
            </a:r>
            <a:r>
              <a:rPr lang="en-US" sz="2400" b="1" dirty="0">
                <a:solidFill>
                  <a:schemeClr val="tx2"/>
                </a:solidFill>
              </a:rPr>
              <a:t>non-traditional services </a:t>
            </a:r>
            <a:r>
              <a:rPr lang="en-US" sz="2400" dirty="0"/>
              <a:t>(TRL 4 – 7);</a:t>
            </a:r>
          </a:p>
          <a:p>
            <a:pPr marL="744538" lvl="1" indent="-457200" defTabSz="541338">
              <a:buFont typeface="+mj-lt"/>
              <a:buAutoNum type="alphaLcParenR"/>
            </a:pPr>
            <a:r>
              <a:rPr lang="en-US" sz="2400" dirty="0"/>
              <a:t>Multi-stakeholder </a:t>
            </a:r>
            <a:r>
              <a:rPr lang="en-US" sz="2400" b="1" dirty="0">
                <a:solidFill>
                  <a:schemeClr val="tx2"/>
                </a:solidFill>
              </a:rPr>
              <a:t>coordination platform.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367" y="1297121"/>
            <a:ext cx="737994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tx2"/>
                </a:solidFill>
              </a:rPr>
              <a:t>network of TVET </a:t>
            </a:r>
            <a:r>
              <a:rPr lang="en-US" sz="2400" b="1" dirty="0" smtClean="0">
                <a:solidFill>
                  <a:schemeClr val="tx2"/>
                </a:solidFill>
              </a:rPr>
              <a:t>institutions </a:t>
            </a:r>
            <a:r>
              <a:rPr lang="en-US" sz="2400" dirty="0"/>
              <a:t>pursuing the path of innovation;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b="1" dirty="0">
                <a:solidFill>
                  <a:schemeClr val="tx2"/>
                </a:solidFill>
              </a:rPr>
              <a:t>solid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tx2"/>
                </a:solidFill>
              </a:rPr>
              <a:t>methodology</a:t>
            </a:r>
            <a:r>
              <a:rPr lang="en-US" sz="2400" dirty="0"/>
              <a:t> for data collection on innovation in different </a:t>
            </a:r>
            <a:r>
              <a:rPr lang="en-US" sz="2400" dirty="0" smtClean="0"/>
              <a:t>settings/dimensions;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b="1" dirty="0">
                <a:solidFill>
                  <a:schemeClr val="tx2"/>
                </a:solidFill>
              </a:rPr>
              <a:t>comprehensive tool </a:t>
            </a:r>
            <a:r>
              <a:rPr lang="en-US" sz="2400" dirty="0"/>
              <a:t>to map the TVET institutions’ skills and innovation ecosystem</a:t>
            </a:r>
            <a:r>
              <a:rPr lang="en-US" sz="2400" dirty="0" smtClean="0"/>
              <a:t>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Innovative practices </a:t>
            </a:r>
            <a:r>
              <a:rPr lang="en-US" sz="2400" dirty="0" smtClean="0"/>
              <a:t>with </a:t>
            </a:r>
            <a:r>
              <a:rPr lang="en-US" sz="2400" dirty="0"/>
              <a:t>a concrete set of </a:t>
            </a:r>
            <a:r>
              <a:rPr lang="en-US" sz="2400" dirty="0" smtClean="0"/>
              <a:t>“transferable” </a:t>
            </a:r>
            <a:r>
              <a:rPr lang="en-US" sz="2400" dirty="0"/>
              <a:t>features and respective enabling conditions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313" y="966853"/>
            <a:ext cx="2337195" cy="3243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857" y="2958773"/>
            <a:ext cx="2337195" cy="33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Skills for Innovation Hubs – Resources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06815" y="986905"/>
            <a:ext cx="2028954" cy="38100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1473" y="986905"/>
            <a:ext cx="2028954" cy="2638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88688" y="3671414"/>
            <a:ext cx="192457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UNEVOC </a:t>
            </a:r>
            <a:r>
              <a:rPr lang="en-US" sz="1600" b="1" dirty="0"/>
              <a:t>Trends Mapping </a:t>
            </a:r>
            <a:r>
              <a:rPr lang="en-US" sz="1600" b="1" dirty="0" smtClean="0"/>
              <a:t>Study of </a:t>
            </a:r>
            <a:r>
              <a:rPr lang="en-US" sz="1600" dirty="0"/>
              <a:t>– </a:t>
            </a:r>
            <a:r>
              <a:rPr lang="en-US" sz="1600" b="1" dirty="0"/>
              <a:t>Innovation in TVET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027" t="4199" r="20972" b="10370"/>
          <a:stretch/>
        </p:blipFill>
        <p:spPr>
          <a:xfrm>
            <a:off x="9333419" y="964470"/>
            <a:ext cx="2483095" cy="2646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3418" y="3625323"/>
            <a:ext cx="248309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Project website</a:t>
            </a:r>
            <a:r>
              <a:rPr lang="en-US" dirty="0" smtClean="0"/>
              <a:t> </a:t>
            </a:r>
            <a:endParaRPr lang="en-US" dirty="0"/>
          </a:p>
          <a:p>
            <a:pPr algn="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unevoc.unesco.org/i-hubs</a:t>
            </a:r>
            <a:endParaRPr lang="en-US" dirty="0" smtClean="0"/>
          </a:p>
          <a:p>
            <a:pPr algn="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3685" y="987493"/>
            <a:ext cx="2355076" cy="2562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79990" y="1189073"/>
            <a:ext cx="2123113" cy="23606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025" y="3549711"/>
            <a:ext cx="2318610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i-hubs Innovation Framework </a:t>
            </a:r>
            <a:r>
              <a:rPr lang="en-US" sz="1600" b="1" dirty="0" smtClean="0"/>
              <a:t>- working draft</a:t>
            </a:r>
            <a:endParaRPr lang="en-US" sz="1600" i="1" dirty="0" smtClean="0"/>
          </a:p>
          <a:p>
            <a:endParaRPr lang="en-US" sz="1400" i="1" dirty="0" smtClean="0"/>
          </a:p>
          <a:p>
            <a:endParaRPr lang="en-US" sz="14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8834" y="1134532"/>
            <a:ext cx="1803768" cy="25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1474" y="3611266"/>
            <a:ext cx="202895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i-hubs Brochure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27075" y="5015916"/>
            <a:ext cx="11414490" cy="952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i-hubs Team @ UNEVOC in collaboration with the i-hubs Project Partners</a:t>
            </a:r>
          </a:p>
          <a:p>
            <a:pPr algn="ctr"/>
            <a:r>
              <a:rPr lang="en-US" b="1" dirty="0" smtClean="0"/>
              <a:t>Wilson Lima Junior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Kenneth </a:t>
            </a:r>
            <a:r>
              <a:rPr lang="en-US" dirty="0" smtClean="0"/>
              <a:t>Barrientos </a:t>
            </a:r>
          </a:p>
          <a:p>
            <a:pPr algn="ctr"/>
            <a:r>
              <a:rPr lang="en-US" dirty="0" smtClean="0">
                <a:hlinkClick r:id="rId7"/>
              </a:rPr>
              <a:t>unevoc.i-hubs@unesco.org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569" y="1090691"/>
            <a:ext cx="1842286" cy="247673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65816" y="1000962"/>
            <a:ext cx="2028954" cy="38100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70193" y="3781739"/>
            <a:ext cx="19245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Innovative Practices at a Glance</a:t>
            </a:r>
            <a:endParaRPr lang="en-US" sz="16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123" y="1123365"/>
            <a:ext cx="1774201" cy="25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SDG4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7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MI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7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8e932d1-8919-4331-b239-5cc8cbf973ca">DN3HXZNSAUTS-1966143938-7</_dlc_DocId>
    <_dlc_DocIdUrl xmlns="58e932d1-8919-4331-b239-5cc8cbf973ca">
      <Url>https://teams.unesco.org/cop/innov/blog/_layouts/15/DocIdRedir.aspx?ID=DN3HXZNSAUTS-1966143938-7</Url>
      <Description>DN3HXZNSAUTS-1966143938-7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82086213F68C4DA61F2993094B3E0F" ma:contentTypeVersion="1" ma:contentTypeDescription="Create a new document." ma:contentTypeScope="" ma:versionID="dc239c59267072e05e5e938d35f2b61f">
  <xsd:schema xmlns:xsd="http://www.w3.org/2001/XMLSchema" xmlns:xs="http://www.w3.org/2001/XMLSchema" xmlns:p="http://schemas.microsoft.com/office/2006/metadata/properties" xmlns:ns1="http://schemas.microsoft.com/sharepoint/v3" xmlns:ns2="58e932d1-8919-4331-b239-5cc8cbf973ca" targetNamespace="http://schemas.microsoft.com/office/2006/metadata/properties" ma:root="true" ma:fieldsID="82b6bab95ef1b083415978c511861581" ns1:_="" ns2:_="">
    <xsd:import namespace="http://schemas.microsoft.com/sharepoint/v3"/>
    <xsd:import namespace="58e932d1-8919-4331-b239-5cc8cbf973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932d1-8919-4331-b239-5cc8cbf973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A59251-EA0E-41E0-9E65-0BA5C5F1BD7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8e932d1-8919-4331-b239-5cc8cbf973ca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08F446-977A-49C8-A613-5F7AA63AD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932d1-8919-4331-b239-5cc8cbf973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7656FF-5B46-42A0-8849-277EFB1A334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90FFD13-F5C8-4988-B7E5-D703711F0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40352</TotalTime>
  <Words>422</Words>
  <Application>Microsoft Office PowerPoint</Application>
  <PresentationFormat>Widescreen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Times New Roman</vt:lpstr>
      <vt:lpstr>Yu Mincho</vt:lpstr>
      <vt:lpstr>EDUCATION SDG4 Master</vt:lpstr>
      <vt:lpstr>Custom Design</vt:lpstr>
      <vt:lpstr>KMI Master</vt:lpstr>
      <vt:lpstr>PowerPoint Presentation</vt:lpstr>
      <vt:lpstr>Skills for Innovation Hubs – Project Context</vt:lpstr>
      <vt:lpstr>Skills for Innovation Hubs – Project Outline</vt:lpstr>
      <vt:lpstr>Skills for Innovation Hubs – i-hubs Project Partners</vt:lpstr>
      <vt:lpstr>Skills for Innovation Hubs – The Innovation Framework </vt:lpstr>
      <vt:lpstr>Skills for Innovation Hubs – The Innovation Framework</vt:lpstr>
      <vt:lpstr>Skills for Innovation Hubs – i-hubs + CoVEs </vt:lpstr>
      <vt:lpstr>Skills for Innovation Hubs – Resources</vt:lpstr>
    </vt:vector>
  </TitlesOfParts>
  <Company>Thomas and Trotman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Thomas</dc:creator>
  <cp:lastModifiedBy>Lima Júnior, Wilson</cp:lastModifiedBy>
  <cp:revision>1316</cp:revision>
  <cp:lastPrinted>2020-01-29T09:53:47Z</cp:lastPrinted>
  <dcterms:created xsi:type="dcterms:W3CDTF">2016-10-12T11:18:09Z</dcterms:created>
  <dcterms:modified xsi:type="dcterms:W3CDTF">2020-01-30T12:16:55Z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0x0101006682086213F68C4DA61F2993094B3E0F</vt:lpwstr>
  </property>
  <property fmtid="{D5CDD505-2E9C-101B-9397-08002B2CF9AE}" pid="3" name="_dlc_DocIdItemGuid">
    <vt:lpwstr>113e0d3c-7a38-473e-be80-f14a4a8d5b03</vt:lpwstr>
  </property>
</Properties>
</file>