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703" r:id="rId2"/>
  </p:sldMasterIdLst>
  <p:notesMasterIdLst>
    <p:notesMasterId r:id="rId11"/>
  </p:notesMasterIdLst>
  <p:handoutMasterIdLst>
    <p:handoutMasterId r:id="rId12"/>
  </p:handoutMasterIdLst>
  <p:sldIdLst>
    <p:sldId id="263" r:id="rId3"/>
    <p:sldId id="523" r:id="rId4"/>
    <p:sldId id="524" r:id="rId5"/>
    <p:sldId id="543" r:id="rId6"/>
    <p:sldId id="544" r:id="rId7"/>
    <p:sldId id="518" r:id="rId8"/>
    <p:sldId id="533" r:id="rId9"/>
    <p:sldId id="489" r:id="rId10"/>
  </p:sldIdLst>
  <p:sldSz cx="9144000" cy="6858000" type="screen4x3"/>
  <p:notesSz cx="6669088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92" userDrawn="1">
          <p15:clr>
            <a:srgbClr val="A4A3A4"/>
          </p15:clr>
        </p15:guide>
        <p15:guide id="2" orient="horz" pos="3097" userDrawn="1">
          <p15:clr>
            <a:srgbClr val="A4A3A4"/>
          </p15:clr>
        </p15:guide>
        <p15:guide id="3" orient="horz" pos="3121" userDrawn="1">
          <p15:clr>
            <a:srgbClr val="A4A3A4"/>
          </p15:clr>
        </p15:guide>
        <p15:guide id="4" orient="horz" pos="3125" userDrawn="1">
          <p15:clr>
            <a:srgbClr val="A4A3A4"/>
          </p15:clr>
        </p15:guide>
        <p15:guide id="5" pos="2071" userDrawn="1">
          <p15:clr>
            <a:srgbClr val="A4A3A4"/>
          </p15:clr>
        </p15:guide>
        <p15:guide id="6" pos="2073" userDrawn="1">
          <p15:clr>
            <a:srgbClr val="A4A3A4"/>
          </p15:clr>
        </p15:guide>
        <p15:guide id="7" pos="2098" userDrawn="1">
          <p15:clr>
            <a:srgbClr val="A4A3A4"/>
          </p15:clr>
        </p15:guide>
        <p15:guide id="8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RMOL MARCINCAK Barbara (REGIO)" initials="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F5494"/>
    <a:srgbClr val="3166CF"/>
    <a:srgbClr val="FDF7ED"/>
    <a:srgbClr val="FAEDD7"/>
    <a:srgbClr val="20AA63"/>
    <a:srgbClr val="FFD624"/>
    <a:srgbClr val="2D5EC1"/>
    <a:srgbClr val="3E6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35" autoAdjust="0"/>
    <p:restoredTop sz="88217" autoAdjust="0"/>
  </p:normalViewPr>
  <p:slideViewPr>
    <p:cSldViewPr>
      <p:cViewPr varScale="1">
        <p:scale>
          <a:sx n="71" d="100"/>
          <a:sy n="71" d="100"/>
        </p:scale>
        <p:origin x="109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72" y="-96"/>
      </p:cViewPr>
      <p:guideLst>
        <p:guide orient="horz" pos="3092"/>
        <p:guide orient="horz" pos="3097"/>
        <p:guide orient="horz" pos="3121"/>
        <p:guide orient="horz" pos="3125"/>
        <p:guide pos="2071"/>
        <p:guide pos="2073"/>
        <p:guide pos="2098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69AE48-0997-4C2C-8A0E-DACE9D33DD0F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F96E6AE-D134-4EFD-948A-0B9C6ACF3339}">
      <dgm:prSet phldrT="[Text]"/>
      <dgm:spPr/>
      <dgm:t>
        <a:bodyPr/>
        <a:lstStyle/>
        <a:p>
          <a:r>
            <a:rPr lang="en-GB" noProof="0" dirty="0">
              <a:solidFill>
                <a:srgbClr val="C00000"/>
              </a:solidFill>
            </a:rPr>
            <a:t>Smart Specialisation </a:t>
          </a:r>
          <a:r>
            <a:rPr lang="de-DE" noProof="0" dirty="0" err="1">
              <a:solidFill>
                <a:srgbClr val="C00000"/>
              </a:solidFill>
            </a:rPr>
            <a:t>Strategies</a:t>
          </a:r>
          <a:endParaRPr lang="en-GB" noProof="0" dirty="0"/>
        </a:p>
      </dgm:t>
    </dgm:pt>
    <dgm:pt modelId="{541ADEFE-0939-4F9F-B6D6-2AD90EF553AF}" type="parTrans" cxnId="{E87C3A19-7C4A-4521-AF96-FFDED9C1215D}">
      <dgm:prSet/>
      <dgm:spPr/>
      <dgm:t>
        <a:bodyPr/>
        <a:lstStyle/>
        <a:p>
          <a:endParaRPr lang="en-GB"/>
        </a:p>
      </dgm:t>
    </dgm:pt>
    <dgm:pt modelId="{6847BF1A-51AA-4086-9856-A4463C438379}" type="sibTrans" cxnId="{E87C3A19-7C4A-4521-AF96-FFDED9C1215D}">
      <dgm:prSet/>
      <dgm:spPr/>
      <dgm:t>
        <a:bodyPr/>
        <a:lstStyle/>
        <a:p>
          <a:endParaRPr lang="en-GB"/>
        </a:p>
      </dgm:t>
    </dgm:pt>
    <dgm:pt modelId="{15F478A7-663C-4D39-B3D4-52F05C6C7E49}">
      <dgm:prSet phldrT="[Text]"/>
      <dgm:spPr/>
      <dgm:t>
        <a:bodyPr/>
        <a:lstStyle/>
        <a:p>
          <a:r>
            <a:rPr lang="pl-PL" b="0" noProof="0" dirty="0" err="1">
              <a:solidFill>
                <a:schemeClr val="bg2"/>
              </a:solidFill>
            </a:rPr>
            <a:t>Enhancing</a:t>
          </a:r>
          <a:r>
            <a:rPr lang="pl-PL" b="0" noProof="0" dirty="0">
              <a:solidFill>
                <a:schemeClr val="bg2"/>
              </a:solidFill>
            </a:rPr>
            <a:t> R&amp;I</a:t>
          </a:r>
          <a:r>
            <a:rPr lang="pl-PL" b="1" noProof="0" dirty="0">
              <a:solidFill>
                <a:schemeClr val="bg2"/>
              </a:solidFill>
            </a:rPr>
            <a:t> </a:t>
          </a:r>
          <a:r>
            <a:rPr lang="pl-PL" b="0" noProof="0" dirty="0" err="1">
              <a:solidFill>
                <a:schemeClr val="bg2"/>
              </a:solidFill>
            </a:rPr>
            <a:t>capacities</a:t>
          </a:r>
          <a:r>
            <a:rPr lang="en-GB" noProof="0" dirty="0">
              <a:solidFill>
                <a:schemeClr val="bg2"/>
              </a:solidFill>
            </a:rPr>
            <a:t> + </a:t>
          </a:r>
          <a:r>
            <a:rPr lang="en-GB" b="0" noProof="0" dirty="0">
              <a:solidFill>
                <a:schemeClr val="bg2"/>
              </a:solidFill>
            </a:rPr>
            <a:t>uptake</a:t>
          </a:r>
          <a:r>
            <a:rPr lang="en-GB" noProof="0" dirty="0">
              <a:solidFill>
                <a:schemeClr val="bg2"/>
              </a:solidFill>
            </a:rPr>
            <a:t> of advanced technologies </a:t>
          </a:r>
          <a:endParaRPr lang="en-GB" noProof="0" dirty="0" smtClean="0">
            <a:solidFill>
              <a:schemeClr val="bg2"/>
            </a:solidFill>
          </a:endParaRPr>
        </a:p>
        <a:p>
          <a:r>
            <a:rPr lang="fr-FR" b="0" noProof="0" dirty="0" smtClean="0">
              <a:solidFill>
                <a:schemeClr val="bg2"/>
              </a:solidFill>
            </a:rPr>
            <a:t>(SO 1)</a:t>
          </a:r>
          <a:endParaRPr lang="en-GB" b="0" noProof="0" dirty="0">
            <a:solidFill>
              <a:schemeClr val="bg2"/>
            </a:solidFill>
          </a:endParaRPr>
        </a:p>
      </dgm:t>
    </dgm:pt>
    <dgm:pt modelId="{0AE20E62-54ED-4D3C-AEE7-5A12A859228B}" type="parTrans" cxnId="{05D8910F-EF2F-4252-BDF8-757F1E93490C}">
      <dgm:prSet/>
      <dgm:spPr/>
      <dgm:t>
        <a:bodyPr/>
        <a:lstStyle/>
        <a:p>
          <a:endParaRPr lang="en-GB"/>
        </a:p>
      </dgm:t>
    </dgm:pt>
    <dgm:pt modelId="{1E63F59E-EFAF-46F8-AF13-F5851A1929D6}" type="sibTrans" cxnId="{05D8910F-EF2F-4252-BDF8-757F1E93490C}">
      <dgm:prSet/>
      <dgm:spPr/>
      <dgm:t>
        <a:bodyPr/>
        <a:lstStyle/>
        <a:p>
          <a:endParaRPr lang="en-GB"/>
        </a:p>
      </dgm:t>
    </dgm:pt>
    <dgm:pt modelId="{A220774E-CFCC-4685-A64E-A0B2FAB76E14}">
      <dgm:prSet phldrT="[Text]"/>
      <dgm:spPr/>
      <dgm:t>
        <a:bodyPr/>
        <a:lstStyle/>
        <a:p>
          <a:r>
            <a:rPr lang="en-GB" b="0" noProof="0" dirty="0">
              <a:solidFill>
                <a:schemeClr val="bg2"/>
              </a:solidFill>
            </a:rPr>
            <a:t>Digitisation</a:t>
          </a:r>
          <a:r>
            <a:rPr lang="en-GB" noProof="0" dirty="0">
              <a:solidFill>
                <a:schemeClr val="bg2"/>
              </a:solidFill>
            </a:rPr>
            <a:t> </a:t>
          </a:r>
          <a:br>
            <a:rPr lang="en-GB" noProof="0" dirty="0">
              <a:solidFill>
                <a:schemeClr val="bg2"/>
              </a:solidFill>
            </a:rPr>
          </a:br>
          <a:r>
            <a:rPr lang="pl-PL" noProof="0" dirty="0">
              <a:solidFill>
                <a:schemeClr val="bg2"/>
              </a:solidFill>
            </a:rPr>
            <a:t>for </a:t>
          </a:r>
          <a:r>
            <a:rPr lang="pl-PL" noProof="0" dirty="0" err="1">
              <a:solidFill>
                <a:schemeClr val="bg2"/>
              </a:solidFill>
            </a:rPr>
            <a:t>citizens</a:t>
          </a:r>
          <a:r>
            <a:rPr lang="pl-PL" noProof="0" dirty="0">
              <a:solidFill>
                <a:schemeClr val="bg2"/>
              </a:solidFill>
            </a:rPr>
            <a:t>, </a:t>
          </a:r>
          <a:r>
            <a:rPr lang="pl-PL" noProof="0" dirty="0" err="1">
              <a:solidFill>
                <a:schemeClr val="bg2"/>
              </a:solidFill>
            </a:rPr>
            <a:t>companies</a:t>
          </a:r>
          <a:r>
            <a:rPr lang="pl-PL" noProof="0" dirty="0">
              <a:solidFill>
                <a:schemeClr val="bg2"/>
              </a:solidFill>
            </a:rPr>
            <a:t> and </a:t>
          </a:r>
          <a:r>
            <a:rPr lang="pl-PL" noProof="0" dirty="0" err="1" smtClean="0">
              <a:solidFill>
                <a:schemeClr val="bg2"/>
              </a:solidFill>
            </a:rPr>
            <a:t>governments</a:t>
          </a:r>
          <a:endParaRPr lang="fr-FR" noProof="0" dirty="0" smtClean="0">
            <a:solidFill>
              <a:schemeClr val="bg2"/>
            </a:solidFill>
          </a:endParaRPr>
        </a:p>
        <a:p>
          <a:r>
            <a:rPr lang="fr-FR" noProof="0" dirty="0" smtClean="0">
              <a:solidFill>
                <a:schemeClr val="bg2"/>
              </a:solidFill>
            </a:rPr>
            <a:t>(SO 2)</a:t>
          </a:r>
          <a:endParaRPr lang="en-GB" noProof="0" dirty="0">
            <a:solidFill>
              <a:schemeClr val="bg2"/>
            </a:solidFill>
          </a:endParaRPr>
        </a:p>
      </dgm:t>
    </dgm:pt>
    <dgm:pt modelId="{1D691315-5BDC-4DBB-8289-7818D48342FB}" type="parTrans" cxnId="{86EA7A32-1BDF-438F-9DE3-6385B7776FA7}">
      <dgm:prSet/>
      <dgm:spPr/>
      <dgm:t>
        <a:bodyPr/>
        <a:lstStyle/>
        <a:p>
          <a:endParaRPr lang="en-GB"/>
        </a:p>
      </dgm:t>
    </dgm:pt>
    <dgm:pt modelId="{82A4DA50-AF97-465A-BCDA-075CA5F97342}" type="sibTrans" cxnId="{86EA7A32-1BDF-438F-9DE3-6385B7776FA7}">
      <dgm:prSet/>
      <dgm:spPr/>
      <dgm:t>
        <a:bodyPr/>
        <a:lstStyle/>
        <a:p>
          <a:endParaRPr lang="en-GB"/>
        </a:p>
      </dgm:t>
    </dgm:pt>
    <dgm:pt modelId="{A27F6AEE-F543-4A22-8602-53AF1B84BACA}">
      <dgm:prSet phldrT="[Text]" custT="1"/>
      <dgm:spPr/>
      <dgm:t>
        <a:bodyPr/>
        <a:lstStyle/>
        <a:p>
          <a:r>
            <a:rPr lang="en-GB" sz="1800" noProof="0" dirty="0">
              <a:solidFill>
                <a:schemeClr val="bg2"/>
              </a:solidFill>
            </a:rPr>
            <a:t>Develop</a:t>
          </a:r>
          <a:r>
            <a:rPr lang="pl-PL" sz="1800" noProof="0" dirty="0" err="1">
              <a:solidFill>
                <a:schemeClr val="bg2"/>
              </a:solidFill>
            </a:rPr>
            <a:t>ing</a:t>
          </a:r>
          <a:r>
            <a:rPr lang="en-GB" sz="1800" noProof="0" dirty="0">
              <a:solidFill>
                <a:schemeClr val="bg2"/>
              </a:solidFill>
            </a:rPr>
            <a:t> </a:t>
          </a:r>
          <a:r>
            <a:rPr lang="en-GB" sz="1800" b="1" noProof="0" dirty="0">
              <a:solidFill>
                <a:schemeClr val="bg2"/>
              </a:solidFill>
            </a:rPr>
            <a:t>skills </a:t>
          </a:r>
          <a:r>
            <a:rPr lang="en-GB" sz="1800" b="0" noProof="0" dirty="0">
              <a:solidFill>
                <a:schemeClr val="bg2"/>
              </a:solidFill>
            </a:rPr>
            <a:t>for smart specialisation, industrial transition and </a:t>
          </a:r>
          <a:r>
            <a:rPr lang="en-GB" sz="1800" b="0" noProof="0" dirty="0" smtClean="0">
              <a:solidFill>
                <a:schemeClr val="bg2"/>
              </a:solidFill>
            </a:rPr>
            <a:t>entrepreneurship</a:t>
          </a:r>
        </a:p>
        <a:p>
          <a:r>
            <a:rPr lang="fr-FR" sz="1800" b="0" noProof="0" dirty="0" smtClean="0">
              <a:solidFill>
                <a:schemeClr val="bg2"/>
              </a:solidFill>
            </a:rPr>
            <a:t>(SO 4)</a:t>
          </a:r>
          <a:endParaRPr lang="en-GB" sz="1800" b="1" noProof="0" dirty="0">
            <a:solidFill>
              <a:schemeClr val="bg2"/>
            </a:solidFill>
          </a:endParaRPr>
        </a:p>
      </dgm:t>
    </dgm:pt>
    <dgm:pt modelId="{8C8E33B4-22AC-45E9-BE82-3F2C477BFB69}" type="parTrans" cxnId="{D65A0110-E93A-4A76-9397-2224406A2F1F}">
      <dgm:prSet/>
      <dgm:spPr/>
      <dgm:t>
        <a:bodyPr/>
        <a:lstStyle/>
        <a:p>
          <a:endParaRPr lang="en-GB"/>
        </a:p>
      </dgm:t>
    </dgm:pt>
    <dgm:pt modelId="{6C429C1B-5FA0-47DC-8B37-ADC2FB4B8FC4}" type="sibTrans" cxnId="{D65A0110-E93A-4A76-9397-2224406A2F1F}">
      <dgm:prSet/>
      <dgm:spPr/>
      <dgm:t>
        <a:bodyPr/>
        <a:lstStyle/>
        <a:p>
          <a:endParaRPr lang="en-GB"/>
        </a:p>
      </dgm:t>
    </dgm:pt>
    <dgm:pt modelId="{3E006661-CD71-4D44-A1A1-2A48DF33884B}">
      <dgm:prSet phldrT="[Text]"/>
      <dgm:spPr/>
      <dgm:t>
        <a:bodyPr/>
        <a:lstStyle/>
        <a:p>
          <a:r>
            <a:rPr lang="pl-PL" noProof="0" dirty="0" err="1">
              <a:solidFill>
                <a:schemeClr val="bg2"/>
              </a:solidFill>
            </a:rPr>
            <a:t>Growth</a:t>
          </a:r>
          <a:r>
            <a:rPr lang="pl-PL" noProof="0" dirty="0">
              <a:solidFill>
                <a:schemeClr val="bg2"/>
              </a:solidFill>
            </a:rPr>
            <a:t> and </a:t>
          </a:r>
          <a:r>
            <a:rPr lang="pl-PL" noProof="0" dirty="0" err="1" smtClean="0">
              <a:solidFill>
                <a:schemeClr val="bg2"/>
              </a:solidFill>
            </a:rPr>
            <a:t>competi</a:t>
          </a:r>
          <a:r>
            <a:rPr lang="fr-FR" noProof="0" dirty="0" err="1" smtClean="0">
              <a:solidFill>
                <a:schemeClr val="bg2"/>
              </a:solidFill>
            </a:rPr>
            <a:t>tiveness</a:t>
          </a:r>
          <a:r>
            <a:rPr lang="pl-PL" noProof="0" dirty="0" smtClean="0">
              <a:solidFill>
                <a:schemeClr val="bg2"/>
              </a:solidFill>
            </a:rPr>
            <a:t> </a:t>
          </a:r>
          <a:r>
            <a:rPr lang="pl-PL" noProof="0" dirty="0">
              <a:solidFill>
                <a:schemeClr val="bg2"/>
              </a:solidFill>
            </a:rPr>
            <a:t>of </a:t>
          </a:r>
          <a:r>
            <a:rPr lang="en-GB" b="0" noProof="0" dirty="0">
              <a:solidFill>
                <a:schemeClr val="bg2"/>
              </a:solidFill>
            </a:rPr>
            <a:t>SMEs</a:t>
          </a:r>
          <a:endParaRPr lang="pl-PL" b="0" noProof="0" dirty="0">
            <a:solidFill>
              <a:schemeClr val="bg2"/>
            </a:solidFill>
          </a:endParaRPr>
        </a:p>
        <a:p>
          <a:r>
            <a:rPr lang="fr-FR" b="0" noProof="0" dirty="0" smtClean="0">
              <a:solidFill>
                <a:schemeClr val="bg2"/>
              </a:solidFill>
            </a:rPr>
            <a:t>(SO 3)</a:t>
          </a:r>
          <a:endParaRPr lang="en-GB" b="0" noProof="0" dirty="0">
            <a:solidFill>
              <a:schemeClr val="bg2"/>
            </a:solidFill>
          </a:endParaRPr>
        </a:p>
      </dgm:t>
    </dgm:pt>
    <dgm:pt modelId="{B5FACFC3-B81D-4B40-99CC-532951A9E523}" type="parTrans" cxnId="{CB033ACF-72C4-43DA-BEA0-37D3D91785A7}">
      <dgm:prSet/>
      <dgm:spPr/>
      <dgm:t>
        <a:bodyPr/>
        <a:lstStyle/>
        <a:p>
          <a:endParaRPr lang="en-GB"/>
        </a:p>
      </dgm:t>
    </dgm:pt>
    <dgm:pt modelId="{291A624A-7F04-4977-8677-B0609EA49851}" type="sibTrans" cxnId="{CB033ACF-72C4-43DA-BEA0-37D3D91785A7}">
      <dgm:prSet/>
      <dgm:spPr/>
      <dgm:t>
        <a:bodyPr/>
        <a:lstStyle/>
        <a:p>
          <a:endParaRPr lang="en-GB"/>
        </a:p>
      </dgm:t>
    </dgm:pt>
    <dgm:pt modelId="{2232DE96-D7D5-4F39-807F-BD765CF2F0DA}" type="pres">
      <dgm:prSet presAssocID="{D569AE48-0997-4C2C-8A0E-DACE9D33DD0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4ED952-EC66-4451-A675-C1F6B493F080}" type="pres">
      <dgm:prSet presAssocID="{D569AE48-0997-4C2C-8A0E-DACE9D33DD0F}" presName="matrix" presStyleCnt="0"/>
      <dgm:spPr/>
    </dgm:pt>
    <dgm:pt modelId="{A0EEB9C4-175A-4D98-B17E-193557FDC42B}" type="pres">
      <dgm:prSet presAssocID="{D569AE48-0997-4C2C-8A0E-DACE9D33DD0F}" presName="tile1" presStyleLbl="node1" presStyleIdx="0" presStyleCnt="4" custScaleY="103982"/>
      <dgm:spPr/>
      <dgm:t>
        <a:bodyPr/>
        <a:lstStyle/>
        <a:p>
          <a:endParaRPr lang="en-US"/>
        </a:p>
      </dgm:t>
    </dgm:pt>
    <dgm:pt modelId="{4AB819E4-E0FF-4534-A8C8-2C1A6BA5CC75}" type="pres">
      <dgm:prSet presAssocID="{D569AE48-0997-4C2C-8A0E-DACE9D33DD0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2F5BBB-07FE-43BD-A5D0-091F273E9A72}" type="pres">
      <dgm:prSet presAssocID="{D569AE48-0997-4C2C-8A0E-DACE9D33DD0F}" presName="tile2" presStyleLbl="node1" presStyleIdx="1" presStyleCnt="4"/>
      <dgm:spPr/>
      <dgm:t>
        <a:bodyPr/>
        <a:lstStyle/>
        <a:p>
          <a:endParaRPr lang="en-US"/>
        </a:p>
      </dgm:t>
    </dgm:pt>
    <dgm:pt modelId="{A9E2BAFB-D519-462A-A3D8-04A45A58F9B1}" type="pres">
      <dgm:prSet presAssocID="{D569AE48-0997-4C2C-8A0E-DACE9D33DD0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9E049C-0A80-41ED-A74B-D731031EECB4}" type="pres">
      <dgm:prSet presAssocID="{D569AE48-0997-4C2C-8A0E-DACE9D33DD0F}" presName="tile3" presStyleLbl="node1" presStyleIdx="2" presStyleCnt="4" custLinFactNeighborX="-783" custLinFactNeighborY="24806"/>
      <dgm:spPr/>
      <dgm:t>
        <a:bodyPr/>
        <a:lstStyle/>
        <a:p>
          <a:endParaRPr lang="en-US"/>
        </a:p>
      </dgm:t>
    </dgm:pt>
    <dgm:pt modelId="{13F1370D-FEB5-4B60-A4F4-37DC181E863D}" type="pres">
      <dgm:prSet presAssocID="{D569AE48-0997-4C2C-8A0E-DACE9D33DD0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49C624-E00F-45ED-8579-8E4A537BA66D}" type="pres">
      <dgm:prSet presAssocID="{D569AE48-0997-4C2C-8A0E-DACE9D33DD0F}" presName="tile4" presStyleLbl="node1" presStyleIdx="3" presStyleCnt="4"/>
      <dgm:spPr/>
      <dgm:t>
        <a:bodyPr/>
        <a:lstStyle/>
        <a:p>
          <a:endParaRPr lang="en-US"/>
        </a:p>
      </dgm:t>
    </dgm:pt>
    <dgm:pt modelId="{5BA3AB66-DC48-4E27-B9DF-0F487FD01286}" type="pres">
      <dgm:prSet presAssocID="{D569AE48-0997-4C2C-8A0E-DACE9D33DD0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C88171-49AF-4374-9C3E-A547E5B34CEF}" type="pres">
      <dgm:prSet presAssocID="{D569AE48-0997-4C2C-8A0E-DACE9D33DD0F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89144B07-832E-4C69-A6E9-C1F704608B87}" type="presOf" srcId="{A27F6AEE-F543-4A22-8602-53AF1B84BACA}" destId="{DD9E049C-0A80-41ED-A74B-D731031EECB4}" srcOrd="0" destOrd="0" presId="urn:microsoft.com/office/officeart/2005/8/layout/matrix1"/>
    <dgm:cxn modelId="{2408086E-2C2C-4F5A-AC8B-E5B6F68757B2}" type="presOf" srcId="{15F478A7-663C-4D39-B3D4-52F05C6C7E49}" destId="{4AB819E4-E0FF-4534-A8C8-2C1A6BA5CC75}" srcOrd="1" destOrd="0" presId="urn:microsoft.com/office/officeart/2005/8/layout/matrix1"/>
    <dgm:cxn modelId="{089C4945-2F0D-4997-B4BB-F8E35E1F2031}" type="presOf" srcId="{15F478A7-663C-4D39-B3D4-52F05C6C7E49}" destId="{A0EEB9C4-175A-4D98-B17E-193557FDC42B}" srcOrd="0" destOrd="0" presId="urn:microsoft.com/office/officeart/2005/8/layout/matrix1"/>
    <dgm:cxn modelId="{16D64D57-1F34-4D93-BAA2-0745AD43A6FA}" type="presOf" srcId="{A27F6AEE-F543-4A22-8602-53AF1B84BACA}" destId="{13F1370D-FEB5-4B60-A4F4-37DC181E863D}" srcOrd="1" destOrd="0" presId="urn:microsoft.com/office/officeart/2005/8/layout/matrix1"/>
    <dgm:cxn modelId="{E87C3A19-7C4A-4521-AF96-FFDED9C1215D}" srcId="{D569AE48-0997-4C2C-8A0E-DACE9D33DD0F}" destId="{4F96E6AE-D134-4EFD-948A-0B9C6ACF3339}" srcOrd="0" destOrd="0" parTransId="{541ADEFE-0939-4F9F-B6D6-2AD90EF553AF}" sibTransId="{6847BF1A-51AA-4086-9856-A4463C438379}"/>
    <dgm:cxn modelId="{DAA1FFF7-B704-4872-AD73-903FCA2610DF}" type="presOf" srcId="{4F96E6AE-D134-4EFD-948A-0B9C6ACF3339}" destId="{9AC88171-49AF-4374-9C3E-A547E5B34CEF}" srcOrd="0" destOrd="0" presId="urn:microsoft.com/office/officeart/2005/8/layout/matrix1"/>
    <dgm:cxn modelId="{86EA7A32-1BDF-438F-9DE3-6385B7776FA7}" srcId="{4F96E6AE-D134-4EFD-948A-0B9C6ACF3339}" destId="{A220774E-CFCC-4685-A64E-A0B2FAB76E14}" srcOrd="1" destOrd="0" parTransId="{1D691315-5BDC-4DBB-8289-7818D48342FB}" sibTransId="{82A4DA50-AF97-465A-BCDA-075CA5F97342}"/>
    <dgm:cxn modelId="{C0D7DC3B-4932-43F2-B3DA-C10884263570}" type="presOf" srcId="{A220774E-CFCC-4685-A64E-A0B2FAB76E14}" destId="{142F5BBB-07FE-43BD-A5D0-091F273E9A72}" srcOrd="0" destOrd="0" presId="urn:microsoft.com/office/officeart/2005/8/layout/matrix1"/>
    <dgm:cxn modelId="{C37CF3ED-683A-4ED7-B16B-581F1035DBA9}" type="presOf" srcId="{3E006661-CD71-4D44-A1A1-2A48DF33884B}" destId="{5BA3AB66-DC48-4E27-B9DF-0F487FD01286}" srcOrd="1" destOrd="0" presId="urn:microsoft.com/office/officeart/2005/8/layout/matrix1"/>
    <dgm:cxn modelId="{24E59FE4-3356-493C-A3E2-9CC86C2249F7}" type="presOf" srcId="{3E006661-CD71-4D44-A1A1-2A48DF33884B}" destId="{1D49C624-E00F-45ED-8579-8E4A537BA66D}" srcOrd="0" destOrd="0" presId="urn:microsoft.com/office/officeart/2005/8/layout/matrix1"/>
    <dgm:cxn modelId="{B636A403-4C24-4097-994B-AEC39F914268}" type="presOf" srcId="{D569AE48-0997-4C2C-8A0E-DACE9D33DD0F}" destId="{2232DE96-D7D5-4F39-807F-BD765CF2F0DA}" srcOrd="0" destOrd="0" presId="urn:microsoft.com/office/officeart/2005/8/layout/matrix1"/>
    <dgm:cxn modelId="{CB033ACF-72C4-43DA-BEA0-37D3D91785A7}" srcId="{4F96E6AE-D134-4EFD-948A-0B9C6ACF3339}" destId="{3E006661-CD71-4D44-A1A1-2A48DF33884B}" srcOrd="3" destOrd="0" parTransId="{B5FACFC3-B81D-4B40-99CC-532951A9E523}" sibTransId="{291A624A-7F04-4977-8677-B0609EA49851}"/>
    <dgm:cxn modelId="{05D8910F-EF2F-4252-BDF8-757F1E93490C}" srcId="{4F96E6AE-D134-4EFD-948A-0B9C6ACF3339}" destId="{15F478A7-663C-4D39-B3D4-52F05C6C7E49}" srcOrd="0" destOrd="0" parTransId="{0AE20E62-54ED-4D3C-AEE7-5A12A859228B}" sibTransId="{1E63F59E-EFAF-46F8-AF13-F5851A1929D6}"/>
    <dgm:cxn modelId="{3BD9BCE7-656D-48C9-A604-0BBAC27809D9}" type="presOf" srcId="{A220774E-CFCC-4685-A64E-A0B2FAB76E14}" destId="{A9E2BAFB-D519-462A-A3D8-04A45A58F9B1}" srcOrd="1" destOrd="0" presId="urn:microsoft.com/office/officeart/2005/8/layout/matrix1"/>
    <dgm:cxn modelId="{D65A0110-E93A-4A76-9397-2224406A2F1F}" srcId="{4F96E6AE-D134-4EFD-948A-0B9C6ACF3339}" destId="{A27F6AEE-F543-4A22-8602-53AF1B84BACA}" srcOrd="2" destOrd="0" parTransId="{8C8E33B4-22AC-45E9-BE82-3F2C477BFB69}" sibTransId="{6C429C1B-5FA0-47DC-8B37-ADC2FB4B8FC4}"/>
    <dgm:cxn modelId="{A312AE21-C02D-4A00-BC4C-B10BBD94F9C1}" type="presParOf" srcId="{2232DE96-D7D5-4F39-807F-BD765CF2F0DA}" destId="{5F4ED952-EC66-4451-A675-C1F6B493F080}" srcOrd="0" destOrd="0" presId="urn:microsoft.com/office/officeart/2005/8/layout/matrix1"/>
    <dgm:cxn modelId="{1576F1D2-7512-4825-83D4-747EF46E016C}" type="presParOf" srcId="{5F4ED952-EC66-4451-A675-C1F6B493F080}" destId="{A0EEB9C4-175A-4D98-B17E-193557FDC42B}" srcOrd="0" destOrd="0" presId="urn:microsoft.com/office/officeart/2005/8/layout/matrix1"/>
    <dgm:cxn modelId="{2C922E29-6A1E-4844-8BE3-71E045DA4843}" type="presParOf" srcId="{5F4ED952-EC66-4451-A675-C1F6B493F080}" destId="{4AB819E4-E0FF-4534-A8C8-2C1A6BA5CC75}" srcOrd="1" destOrd="0" presId="urn:microsoft.com/office/officeart/2005/8/layout/matrix1"/>
    <dgm:cxn modelId="{74C560F3-2671-4C8B-94C4-3D6A0042A5BD}" type="presParOf" srcId="{5F4ED952-EC66-4451-A675-C1F6B493F080}" destId="{142F5BBB-07FE-43BD-A5D0-091F273E9A72}" srcOrd="2" destOrd="0" presId="urn:microsoft.com/office/officeart/2005/8/layout/matrix1"/>
    <dgm:cxn modelId="{FEAF4A37-4996-4652-A296-ED642E352332}" type="presParOf" srcId="{5F4ED952-EC66-4451-A675-C1F6B493F080}" destId="{A9E2BAFB-D519-462A-A3D8-04A45A58F9B1}" srcOrd="3" destOrd="0" presId="urn:microsoft.com/office/officeart/2005/8/layout/matrix1"/>
    <dgm:cxn modelId="{866157D6-A1F7-4DEA-B3B1-B869B1F2AFAA}" type="presParOf" srcId="{5F4ED952-EC66-4451-A675-C1F6B493F080}" destId="{DD9E049C-0A80-41ED-A74B-D731031EECB4}" srcOrd="4" destOrd="0" presId="urn:microsoft.com/office/officeart/2005/8/layout/matrix1"/>
    <dgm:cxn modelId="{7CC62EE6-255F-474F-BE3E-E4D413F0F91C}" type="presParOf" srcId="{5F4ED952-EC66-4451-A675-C1F6B493F080}" destId="{13F1370D-FEB5-4B60-A4F4-37DC181E863D}" srcOrd="5" destOrd="0" presId="urn:microsoft.com/office/officeart/2005/8/layout/matrix1"/>
    <dgm:cxn modelId="{E7A56749-4763-4B1D-A3EC-EE7CFD4FEA9B}" type="presParOf" srcId="{5F4ED952-EC66-4451-A675-C1F6B493F080}" destId="{1D49C624-E00F-45ED-8579-8E4A537BA66D}" srcOrd="6" destOrd="0" presId="urn:microsoft.com/office/officeart/2005/8/layout/matrix1"/>
    <dgm:cxn modelId="{CF7F462B-1734-40EC-8313-302945160107}" type="presParOf" srcId="{5F4ED952-EC66-4451-A675-C1F6B493F080}" destId="{5BA3AB66-DC48-4E27-B9DF-0F487FD01286}" srcOrd="7" destOrd="0" presId="urn:microsoft.com/office/officeart/2005/8/layout/matrix1"/>
    <dgm:cxn modelId="{01769289-72B6-450F-85D2-90C22E38C0EC}" type="presParOf" srcId="{2232DE96-D7D5-4F39-807F-BD765CF2F0DA}" destId="{9AC88171-49AF-4374-9C3E-A547E5B34CE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EB9C4-175A-4D98-B17E-193557FDC42B}">
      <dsp:nvSpPr>
        <dsp:cNvPr id="0" name=""/>
        <dsp:cNvSpPr/>
      </dsp:nvSpPr>
      <dsp:spPr>
        <a:xfrm rot="16200000">
          <a:off x="467542" y="-487771"/>
          <a:ext cx="2112914" cy="3048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b="0" kern="1200" noProof="0" dirty="0" err="1">
              <a:solidFill>
                <a:schemeClr val="bg2"/>
              </a:solidFill>
            </a:rPr>
            <a:t>Enhancing</a:t>
          </a:r>
          <a:r>
            <a:rPr lang="pl-PL" sz="1900" b="0" kern="1200" noProof="0" dirty="0">
              <a:solidFill>
                <a:schemeClr val="bg2"/>
              </a:solidFill>
            </a:rPr>
            <a:t> R&amp;I</a:t>
          </a:r>
          <a:r>
            <a:rPr lang="pl-PL" sz="1900" b="1" kern="1200" noProof="0" dirty="0">
              <a:solidFill>
                <a:schemeClr val="bg2"/>
              </a:solidFill>
            </a:rPr>
            <a:t> </a:t>
          </a:r>
          <a:r>
            <a:rPr lang="pl-PL" sz="1900" b="0" kern="1200" noProof="0" dirty="0" err="1">
              <a:solidFill>
                <a:schemeClr val="bg2"/>
              </a:solidFill>
            </a:rPr>
            <a:t>capacities</a:t>
          </a:r>
          <a:r>
            <a:rPr lang="en-GB" sz="1900" kern="1200" noProof="0" dirty="0">
              <a:solidFill>
                <a:schemeClr val="bg2"/>
              </a:solidFill>
            </a:rPr>
            <a:t> + </a:t>
          </a:r>
          <a:r>
            <a:rPr lang="en-GB" sz="1900" b="0" kern="1200" noProof="0" dirty="0">
              <a:solidFill>
                <a:schemeClr val="bg2"/>
              </a:solidFill>
            </a:rPr>
            <a:t>uptake</a:t>
          </a:r>
          <a:r>
            <a:rPr lang="en-GB" sz="1900" kern="1200" noProof="0" dirty="0">
              <a:solidFill>
                <a:schemeClr val="bg2"/>
              </a:solidFill>
            </a:rPr>
            <a:t> of advanced technologies </a:t>
          </a:r>
          <a:endParaRPr lang="en-GB" sz="1900" kern="1200" noProof="0" dirty="0" smtClean="0">
            <a:solidFill>
              <a:schemeClr val="bg2"/>
            </a:solidFill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0" kern="1200" noProof="0" dirty="0" smtClean="0">
              <a:solidFill>
                <a:schemeClr val="bg2"/>
              </a:solidFill>
            </a:rPr>
            <a:t>(SO 1)</a:t>
          </a:r>
          <a:endParaRPr lang="en-GB" sz="1900" b="0" kern="1200" noProof="0" dirty="0">
            <a:solidFill>
              <a:schemeClr val="bg2"/>
            </a:solidFill>
          </a:endParaRPr>
        </a:p>
      </dsp:txBody>
      <dsp:txXfrm rot="5400000">
        <a:off x="0" y="-20228"/>
        <a:ext cx="3048000" cy="1584685"/>
      </dsp:txXfrm>
    </dsp:sp>
    <dsp:sp modelId="{142F5BBB-07FE-43BD-A5D0-091F273E9A72}">
      <dsp:nvSpPr>
        <dsp:cNvPr id="0" name=""/>
        <dsp:cNvSpPr/>
      </dsp:nvSpPr>
      <dsp:spPr>
        <a:xfrm>
          <a:off x="3048000" y="20228"/>
          <a:ext cx="3048000" cy="203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0" kern="1200" noProof="0" dirty="0">
              <a:solidFill>
                <a:schemeClr val="bg2"/>
              </a:solidFill>
            </a:rPr>
            <a:t>Digitisation</a:t>
          </a:r>
          <a:r>
            <a:rPr lang="en-GB" sz="1900" kern="1200" noProof="0" dirty="0">
              <a:solidFill>
                <a:schemeClr val="bg2"/>
              </a:solidFill>
            </a:rPr>
            <a:t> </a:t>
          </a:r>
          <a:br>
            <a:rPr lang="en-GB" sz="1900" kern="1200" noProof="0" dirty="0">
              <a:solidFill>
                <a:schemeClr val="bg2"/>
              </a:solidFill>
            </a:rPr>
          </a:br>
          <a:r>
            <a:rPr lang="pl-PL" sz="1900" kern="1200" noProof="0" dirty="0">
              <a:solidFill>
                <a:schemeClr val="bg2"/>
              </a:solidFill>
            </a:rPr>
            <a:t>for </a:t>
          </a:r>
          <a:r>
            <a:rPr lang="pl-PL" sz="1900" kern="1200" noProof="0" dirty="0" err="1">
              <a:solidFill>
                <a:schemeClr val="bg2"/>
              </a:solidFill>
            </a:rPr>
            <a:t>citizens</a:t>
          </a:r>
          <a:r>
            <a:rPr lang="pl-PL" sz="1900" kern="1200" noProof="0" dirty="0">
              <a:solidFill>
                <a:schemeClr val="bg2"/>
              </a:solidFill>
            </a:rPr>
            <a:t>, </a:t>
          </a:r>
          <a:r>
            <a:rPr lang="pl-PL" sz="1900" kern="1200" noProof="0" dirty="0" err="1">
              <a:solidFill>
                <a:schemeClr val="bg2"/>
              </a:solidFill>
            </a:rPr>
            <a:t>companies</a:t>
          </a:r>
          <a:r>
            <a:rPr lang="pl-PL" sz="1900" kern="1200" noProof="0" dirty="0">
              <a:solidFill>
                <a:schemeClr val="bg2"/>
              </a:solidFill>
            </a:rPr>
            <a:t> and </a:t>
          </a:r>
          <a:r>
            <a:rPr lang="pl-PL" sz="1900" kern="1200" noProof="0" dirty="0" err="1" smtClean="0">
              <a:solidFill>
                <a:schemeClr val="bg2"/>
              </a:solidFill>
            </a:rPr>
            <a:t>governments</a:t>
          </a:r>
          <a:endParaRPr lang="fr-FR" sz="1900" kern="1200" noProof="0" dirty="0" smtClean="0">
            <a:solidFill>
              <a:schemeClr val="bg2"/>
            </a:solidFill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noProof="0" dirty="0" smtClean="0">
              <a:solidFill>
                <a:schemeClr val="bg2"/>
              </a:solidFill>
            </a:rPr>
            <a:t>(SO 2)</a:t>
          </a:r>
          <a:endParaRPr lang="en-GB" sz="1900" kern="1200" noProof="0" dirty="0">
            <a:solidFill>
              <a:schemeClr val="bg2"/>
            </a:solidFill>
          </a:endParaRPr>
        </a:p>
      </dsp:txBody>
      <dsp:txXfrm>
        <a:off x="3048000" y="20228"/>
        <a:ext cx="3048000" cy="1524000"/>
      </dsp:txXfrm>
    </dsp:sp>
    <dsp:sp modelId="{DD9E049C-0A80-41ED-A74B-D731031EECB4}">
      <dsp:nvSpPr>
        <dsp:cNvPr id="0" name=""/>
        <dsp:cNvSpPr/>
      </dsp:nvSpPr>
      <dsp:spPr>
        <a:xfrm rot="10800000">
          <a:off x="0" y="2052228"/>
          <a:ext cx="3048000" cy="203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>
              <a:solidFill>
                <a:schemeClr val="bg2"/>
              </a:solidFill>
            </a:rPr>
            <a:t>Develop</a:t>
          </a:r>
          <a:r>
            <a:rPr lang="pl-PL" sz="1800" kern="1200" noProof="0" dirty="0" err="1">
              <a:solidFill>
                <a:schemeClr val="bg2"/>
              </a:solidFill>
            </a:rPr>
            <a:t>ing</a:t>
          </a:r>
          <a:r>
            <a:rPr lang="en-GB" sz="1800" kern="1200" noProof="0" dirty="0">
              <a:solidFill>
                <a:schemeClr val="bg2"/>
              </a:solidFill>
            </a:rPr>
            <a:t> </a:t>
          </a:r>
          <a:r>
            <a:rPr lang="en-GB" sz="1800" b="1" kern="1200" noProof="0" dirty="0">
              <a:solidFill>
                <a:schemeClr val="bg2"/>
              </a:solidFill>
            </a:rPr>
            <a:t>skills </a:t>
          </a:r>
          <a:r>
            <a:rPr lang="en-GB" sz="1800" b="0" kern="1200" noProof="0" dirty="0">
              <a:solidFill>
                <a:schemeClr val="bg2"/>
              </a:solidFill>
            </a:rPr>
            <a:t>for smart specialisation, industrial transition and </a:t>
          </a:r>
          <a:r>
            <a:rPr lang="en-GB" sz="1800" b="0" kern="1200" noProof="0" dirty="0" smtClean="0">
              <a:solidFill>
                <a:schemeClr val="bg2"/>
              </a:solidFill>
            </a:rPr>
            <a:t>entrepreneurship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0" kern="1200" noProof="0" dirty="0" smtClean="0">
              <a:solidFill>
                <a:schemeClr val="bg2"/>
              </a:solidFill>
            </a:rPr>
            <a:t>(SO 4)</a:t>
          </a:r>
          <a:endParaRPr lang="en-GB" sz="1800" b="1" kern="1200" noProof="0" dirty="0">
            <a:solidFill>
              <a:schemeClr val="bg2"/>
            </a:solidFill>
          </a:endParaRPr>
        </a:p>
      </dsp:txBody>
      <dsp:txXfrm rot="10800000">
        <a:off x="0" y="2560228"/>
        <a:ext cx="3048000" cy="1524000"/>
      </dsp:txXfrm>
    </dsp:sp>
    <dsp:sp modelId="{1D49C624-E00F-45ED-8579-8E4A537BA66D}">
      <dsp:nvSpPr>
        <dsp:cNvPr id="0" name=""/>
        <dsp:cNvSpPr/>
      </dsp:nvSpPr>
      <dsp:spPr>
        <a:xfrm rot="5400000">
          <a:off x="3556000" y="1544228"/>
          <a:ext cx="2032000" cy="3048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noProof="0" dirty="0" err="1">
              <a:solidFill>
                <a:schemeClr val="bg2"/>
              </a:solidFill>
            </a:rPr>
            <a:t>Growth</a:t>
          </a:r>
          <a:r>
            <a:rPr lang="pl-PL" sz="1900" kern="1200" noProof="0" dirty="0">
              <a:solidFill>
                <a:schemeClr val="bg2"/>
              </a:solidFill>
            </a:rPr>
            <a:t> and </a:t>
          </a:r>
          <a:r>
            <a:rPr lang="pl-PL" sz="1900" kern="1200" noProof="0" dirty="0" err="1" smtClean="0">
              <a:solidFill>
                <a:schemeClr val="bg2"/>
              </a:solidFill>
            </a:rPr>
            <a:t>competi</a:t>
          </a:r>
          <a:r>
            <a:rPr lang="fr-FR" sz="1900" kern="1200" noProof="0" dirty="0" err="1" smtClean="0">
              <a:solidFill>
                <a:schemeClr val="bg2"/>
              </a:solidFill>
            </a:rPr>
            <a:t>tiveness</a:t>
          </a:r>
          <a:r>
            <a:rPr lang="pl-PL" sz="1900" kern="1200" noProof="0" dirty="0" smtClean="0">
              <a:solidFill>
                <a:schemeClr val="bg2"/>
              </a:solidFill>
            </a:rPr>
            <a:t> </a:t>
          </a:r>
          <a:r>
            <a:rPr lang="pl-PL" sz="1900" kern="1200" noProof="0" dirty="0">
              <a:solidFill>
                <a:schemeClr val="bg2"/>
              </a:solidFill>
            </a:rPr>
            <a:t>of </a:t>
          </a:r>
          <a:r>
            <a:rPr lang="en-GB" sz="1900" b="0" kern="1200" noProof="0" dirty="0">
              <a:solidFill>
                <a:schemeClr val="bg2"/>
              </a:solidFill>
            </a:rPr>
            <a:t>SMEs</a:t>
          </a:r>
          <a:endParaRPr lang="pl-PL" sz="1900" b="0" kern="1200" noProof="0" dirty="0">
            <a:solidFill>
              <a:schemeClr val="bg2"/>
            </a:solidFill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0" kern="1200" noProof="0" dirty="0" smtClean="0">
              <a:solidFill>
                <a:schemeClr val="bg2"/>
              </a:solidFill>
            </a:rPr>
            <a:t>(SO 3)</a:t>
          </a:r>
          <a:endParaRPr lang="en-GB" sz="1900" b="0" kern="1200" noProof="0" dirty="0">
            <a:solidFill>
              <a:schemeClr val="bg2"/>
            </a:solidFill>
          </a:endParaRPr>
        </a:p>
      </dsp:txBody>
      <dsp:txXfrm rot="-5400000">
        <a:off x="3048000" y="2560228"/>
        <a:ext cx="3048000" cy="1524000"/>
      </dsp:txXfrm>
    </dsp:sp>
    <dsp:sp modelId="{9AC88171-49AF-4374-9C3E-A547E5B34CEF}">
      <dsp:nvSpPr>
        <dsp:cNvPr id="0" name=""/>
        <dsp:cNvSpPr/>
      </dsp:nvSpPr>
      <dsp:spPr>
        <a:xfrm>
          <a:off x="2133600" y="1523999"/>
          <a:ext cx="1828800" cy="101600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noProof="0" dirty="0">
              <a:solidFill>
                <a:srgbClr val="C00000"/>
              </a:solidFill>
            </a:rPr>
            <a:t>Smart Specialisation </a:t>
          </a:r>
          <a:r>
            <a:rPr lang="de-DE" sz="1900" kern="1200" noProof="0" dirty="0" err="1">
              <a:solidFill>
                <a:srgbClr val="C00000"/>
              </a:solidFill>
            </a:rPr>
            <a:t>Strategies</a:t>
          </a:r>
          <a:endParaRPr lang="en-GB" sz="1900" kern="1200" noProof="0" dirty="0"/>
        </a:p>
      </dsp:txBody>
      <dsp:txXfrm>
        <a:off x="2183197" y="1573596"/>
        <a:ext cx="1729606" cy="9168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2890405" cy="49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8" tIns="46466" rIns="92928" bIns="46466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7131" y="3"/>
            <a:ext cx="2890405" cy="49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8" tIns="46466" rIns="92928" bIns="46466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7456"/>
            <a:ext cx="2890405" cy="49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8" tIns="46466" rIns="92928" bIns="46466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7131" y="9427456"/>
            <a:ext cx="2890405" cy="49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8" tIns="46466" rIns="92928" bIns="46466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B7BD774-3E49-4794-AC05-3DC4271D4F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2890405" cy="49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8" tIns="46466" rIns="92928" bIns="46466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131" y="3"/>
            <a:ext cx="2890405" cy="49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8" tIns="46466" rIns="92928" bIns="46466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747713"/>
            <a:ext cx="4957763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7378" y="4714522"/>
            <a:ext cx="5335892" cy="4467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8" tIns="46466" rIns="92928" bIns="464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7456"/>
            <a:ext cx="2890405" cy="49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8" tIns="46466" rIns="92928" bIns="46466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131" y="9427456"/>
            <a:ext cx="2890405" cy="49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8" tIns="46466" rIns="92928" bIns="46466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6B4BD3E-7314-4E29-A56C-44F80F7E0C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EFF273-B6C8-4CAE-9D2B-4A17B7738DED}" type="slidenum">
              <a:rPr lang="en-GB" smtClean="0">
                <a:cs typeface="Arial" charset="0"/>
              </a:rPr>
              <a:pPr/>
              <a:t>1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2038">
              <a:defRPr/>
            </a:pPr>
            <a:fld id="{76558F5D-A590-4C21-8C8C-1F3D9B164A06}" type="slidenum">
              <a:rPr lang="en-GB">
                <a:solidFill>
                  <a:srgbClr val="000000"/>
                </a:solidFill>
                <a:cs typeface="Arial" charset="0"/>
              </a:rPr>
              <a:pPr defTabSz="942038">
                <a:defRPr/>
              </a:pPr>
              <a:t>2</a:t>
            </a:fld>
            <a:endParaRPr lang="en-GB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436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2038">
              <a:defRPr/>
            </a:pPr>
            <a:fld id="{36441B25-C4D1-47DB-817D-B9C4FC5392FB}" type="slidenum">
              <a:rPr lang="en-GB">
                <a:solidFill>
                  <a:srgbClr val="000000"/>
                </a:solidFill>
              </a:rPr>
              <a:pPr defTabSz="942038">
                <a:defRPr/>
              </a:pPr>
              <a:t>3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895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Not </a:t>
            </a:r>
            <a:r>
              <a:rPr lang="de-DE" dirty="0" err="1"/>
              <a:t>eligible</a:t>
            </a:r>
            <a:r>
              <a:rPr lang="de-DE" dirty="0"/>
              <a:t>:</a:t>
            </a:r>
          </a:p>
          <a:p>
            <a:pPr marL="172177" indent="-172177">
              <a:buFontTx/>
              <a:buChar char="-"/>
            </a:pPr>
            <a:r>
              <a:rPr lang="de-DE" dirty="0"/>
              <a:t>Operating </a:t>
            </a:r>
            <a:r>
              <a:rPr lang="de-DE" dirty="0" err="1"/>
              <a:t>costs</a:t>
            </a:r>
            <a:r>
              <a:rPr lang="de-DE" dirty="0"/>
              <a:t> (</a:t>
            </a:r>
            <a:r>
              <a:rPr lang="de-DE" dirty="0" err="1"/>
              <a:t>except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outermost</a:t>
            </a:r>
            <a:r>
              <a:rPr lang="de-DE" dirty="0"/>
              <a:t> </a:t>
            </a:r>
            <a:r>
              <a:rPr lang="de-DE" dirty="0" err="1"/>
              <a:t>regions</a:t>
            </a:r>
            <a:r>
              <a:rPr lang="de-DE" dirty="0"/>
              <a:t>)</a:t>
            </a:r>
          </a:p>
          <a:p>
            <a:pPr marL="172177" indent="-172177">
              <a:buFontTx/>
              <a:buChar char="-"/>
            </a:pPr>
            <a:r>
              <a:rPr lang="de-DE" dirty="0" err="1"/>
              <a:t>Funding</a:t>
            </a:r>
            <a:r>
              <a:rPr lang="de-DE" dirty="0"/>
              <a:t> </a:t>
            </a:r>
            <a:r>
              <a:rPr lang="de-DE" dirty="0" err="1"/>
              <a:t>undertakings</a:t>
            </a:r>
            <a:r>
              <a:rPr lang="de-DE" dirty="0"/>
              <a:t> in </a:t>
            </a:r>
            <a:r>
              <a:rPr lang="de-DE" dirty="0" err="1"/>
              <a:t>difficulty</a:t>
            </a:r>
            <a:endParaRPr lang="de-DE" dirty="0"/>
          </a:p>
          <a:p>
            <a:endParaRPr lang="de-DE" dirty="0"/>
          </a:p>
          <a:p>
            <a:r>
              <a:rPr lang="de-DE" dirty="0"/>
              <a:t>Checks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selection</a:t>
            </a:r>
            <a:r>
              <a:rPr lang="de-DE" dirty="0"/>
              <a:t> of </a:t>
            </a:r>
            <a:r>
              <a:rPr lang="de-DE" dirty="0" err="1"/>
              <a:t>projects</a:t>
            </a:r>
            <a:r>
              <a:rPr lang="de-DE" dirty="0"/>
              <a:t> </a:t>
            </a:r>
            <a:r>
              <a:rPr lang="de-DE" dirty="0" err="1"/>
              <a:t>include</a:t>
            </a:r>
            <a:r>
              <a:rPr lang="de-DE" dirty="0"/>
              <a:t> (Art. 67(3) CPR):</a:t>
            </a:r>
          </a:p>
          <a:p>
            <a:pPr marL="172177" indent="-172177">
              <a:buFont typeface="Arial" panose="020B0604020202020204" pitchFamily="34" charset="0"/>
              <a:buChar char="•"/>
            </a:pPr>
            <a:r>
              <a:rPr lang="en-GB" dirty="0"/>
              <a:t>verify that the beneficiary has the necessary financial resources and mechanisms to cover operation and maintenance costs;</a:t>
            </a:r>
          </a:p>
          <a:p>
            <a:pPr marL="172177" indent="-172177">
              <a:buFont typeface="Arial" panose="020B0604020202020204" pitchFamily="34" charset="0"/>
              <a:buChar char="•"/>
            </a:pPr>
            <a:r>
              <a:rPr lang="en-GB" dirty="0"/>
              <a:t>consistent with the corresponding strategies and planning documents established for the fulfilment of enabling conditions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8116">
              <a:defRPr/>
            </a:pPr>
            <a:fld id="{36441B25-C4D1-47DB-817D-B9C4FC5392FB}" type="slidenum">
              <a:rPr lang="en-GB">
                <a:solidFill>
                  <a:srgbClr val="000000"/>
                </a:solidFill>
              </a:rPr>
              <a:pPr defTabSz="928116">
                <a:defRPr/>
              </a:pPr>
              <a:t>4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483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B4BD3E-7314-4E29-A56C-44F80F7E0C53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321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8003">
              <a:defRPr/>
            </a:pPr>
            <a:fld id="{36441B25-C4D1-47DB-817D-B9C4FC5392FB}" type="slidenum">
              <a:rPr lang="en-GB">
                <a:solidFill>
                  <a:srgbClr val="000000"/>
                </a:solidFill>
              </a:rPr>
              <a:pPr defTabSz="928003">
                <a:defRPr/>
              </a:pPr>
              <a:t>8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9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0" b="1701"/>
          <a:stretch/>
        </p:blipFill>
        <p:spPr>
          <a:xfrm>
            <a:off x="0" y="1104900"/>
            <a:ext cx="9144000" cy="5753100"/>
          </a:xfrm>
          <a:prstGeom prst="rect">
            <a:avLst/>
          </a:prstGeom>
        </p:spPr>
      </p:pic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6000" y="332656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306" y="2708920"/>
            <a:ext cx="3682646" cy="2880320"/>
          </a:xfrm>
          <a:prstGeom prst="rect">
            <a:avLst/>
          </a:prstGeom>
        </p:spPr>
        <p:txBody>
          <a:bodyPr anchor="t"/>
          <a:lstStyle>
            <a:lvl1pPr marL="0" indent="0">
              <a:defRPr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757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" y="6286501"/>
            <a:ext cx="9137498" cy="5714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9"/>
          <a:stretch/>
        </p:blipFill>
        <p:spPr>
          <a:xfrm>
            <a:off x="3609974" y="0"/>
            <a:ext cx="5534025" cy="6857999"/>
          </a:xfrm>
          <a:prstGeom prst="rect">
            <a:avLst/>
          </a:prstGeom>
        </p:spPr>
      </p:pic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248" y="5592996"/>
            <a:ext cx="2015901" cy="52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0447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577014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80730"/>
            <a:ext cx="8229600" cy="936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633788"/>
          </a:xfrm>
        </p:spPr>
        <p:txBody>
          <a:bodyPr/>
          <a:lstStyle>
            <a:lvl1pPr marL="257175" indent="-257175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77013" y="115888"/>
            <a:ext cx="2133600" cy="476250"/>
          </a:xfrm>
        </p:spPr>
        <p:txBody>
          <a:bodyPr/>
          <a:lstStyle>
            <a:lvl1pPr>
              <a:defRPr sz="900" dirty="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37300"/>
            <a:ext cx="2895600" cy="476250"/>
          </a:xfrm>
        </p:spPr>
        <p:txBody>
          <a:bodyPr/>
          <a:lstStyle>
            <a:lvl1pPr>
              <a:defRPr dirty="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8313" y="6297613"/>
            <a:ext cx="2133600" cy="476250"/>
          </a:xfrm>
        </p:spPr>
        <p:txBody>
          <a:bodyPr/>
          <a:lstStyle>
            <a:lvl1pPr algn="l">
              <a:defRPr smtClean="0">
                <a:cs typeface="+mn-cs"/>
              </a:defRPr>
            </a:lvl1pPr>
          </a:lstStyle>
          <a:p>
            <a:pPr>
              <a:defRPr/>
            </a:pPr>
            <a:fld id="{7B56CD0B-AD60-4622-8A3E-6F83D8D038C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1830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/>
          <a:srcRect t="14410" b="1701"/>
          <a:stretch>
            <a:fillRect/>
          </a:stretch>
        </p:blipFill>
        <p:spPr bwMode="auto">
          <a:xfrm>
            <a:off x="0" y="1104900"/>
            <a:ext cx="914400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LOGO CE-EN-quadri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905251" y="333375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/>
          <p:nvPr userDrawn="1"/>
        </p:nvSpPr>
        <p:spPr>
          <a:xfrm>
            <a:off x="4230688" y="6669088"/>
            <a:ext cx="684212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b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306" y="2708920"/>
            <a:ext cx="3682646" cy="2880320"/>
          </a:xfrm>
          <a:prstGeom prst="rect">
            <a:avLst/>
          </a:prstGeom>
        </p:spPr>
        <p:txBody>
          <a:bodyPr anchor="t"/>
          <a:lstStyle>
            <a:lvl1pPr marL="0" indent="0">
              <a:defRPr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3389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577014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3976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 userDrawn="1"/>
        </p:nvSpPr>
        <p:spPr>
          <a:xfrm>
            <a:off x="0" y="6021388"/>
            <a:ext cx="9144000" cy="8366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350" b="0"/>
          </a:p>
        </p:txBody>
      </p:sp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577014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1961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351" y="6286500"/>
            <a:ext cx="91376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/>
          <p:cNvPicPr>
            <a:picLocks noChangeAspect="1"/>
          </p:cNvPicPr>
          <p:nvPr userDrawn="1"/>
        </p:nvPicPr>
        <p:blipFill>
          <a:blip r:embed="rId3"/>
          <a:srcRect l="39479"/>
          <a:stretch>
            <a:fillRect/>
          </a:stretch>
        </p:blipFill>
        <p:spPr bwMode="auto">
          <a:xfrm>
            <a:off x="3609976" y="0"/>
            <a:ext cx="5534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804026" y="5592765"/>
            <a:ext cx="2016125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4341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/>
          <a:srcRect t="14410" b="1701"/>
          <a:stretch>
            <a:fillRect/>
          </a:stretch>
        </p:blipFill>
        <p:spPr bwMode="auto">
          <a:xfrm>
            <a:off x="0" y="1104900"/>
            <a:ext cx="914400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LOGO CE-EN-quadri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905250" y="333375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/>
          <p:nvPr userDrawn="1"/>
        </p:nvSpPr>
        <p:spPr>
          <a:xfrm>
            <a:off x="4230688" y="6669088"/>
            <a:ext cx="684212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306" y="2708920"/>
            <a:ext cx="3682646" cy="2880320"/>
          </a:xfrm>
          <a:prstGeom prst="rect">
            <a:avLst/>
          </a:prstGeom>
        </p:spPr>
        <p:txBody>
          <a:bodyPr anchor="t"/>
          <a:lstStyle>
            <a:lvl1pPr marL="0" indent="0">
              <a:defRPr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 userDrawn="1"/>
        </p:nvSpPr>
        <p:spPr>
          <a:xfrm>
            <a:off x="0" y="6021388"/>
            <a:ext cx="9144000" cy="8366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b="0"/>
          </a:p>
        </p:txBody>
      </p:sp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350" y="6286500"/>
            <a:ext cx="91376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/>
          <p:cNvPicPr>
            <a:picLocks noChangeAspect="1"/>
          </p:cNvPicPr>
          <p:nvPr userDrawn="1"/>
        </p:nvPicPr>
        <p:blipFill>
          <a:blip r:embed="rId3"/>
          <a:srcRect l="39479"/>
          <a:stretch>
            <a:fillRect/>
          </a:stretch>
        </p:blipFill>
        <p:spPr bwMode="auto">
          <a:xfrm>
            <a:off x="3609975" y="0"/>
            <a:ext cx="5534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5592763"/>
            <a:ext cx="2016125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15631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80728"/>
            <a:ext cx="8229600" cy="936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77013" y="115888"/>
            <a:ext cx="2133600" cy="476250"/>
          </a:xfrm>
        </p:spPr>
        <p:txBody>
          <a:bodyPr/>
          <a:lstStyle>
            <a:lvl1pPr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37300"/>
            <a:ext cx="2895600" cy="476250"/>
          </a:xfrm>
        </p:spPr>
        <p:txBody>
          <a:bodyPr/>
          <a:lstStyle>
            <a:lvl1pPr>
              <a:defRPr dirty="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8313" y="6297613"/>
            <a:ext cx="2133600" cy="476250"/>
          </a:xfrm>
        </p:spPr>
        <p:txBody>
          <a:bodyPr/>
          <a:lstStyle>
            <a:lvl1pPr algn="l">
              <a:defRPr smtClean="0">
                <a:cs typeface="+mn-cs"/>
              </a:defRPr>
            </a:lvl1pPr>
          </a:lstStyle>
          <a:p>
            <a:pPr>
              <a:defRPr/>
            </a:pPr>
            <a:fld id="{7B56CD0B-AD60-4622-8A3E-6F83D8D038C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" y="0"/>
            <a:ext cx="9143182" cy="685799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6021288"/>
            <a:ext cx="9143592" cy="83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153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" y="6286501"/>
            <a:ext cx="9137498" cy="5714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9"/>
          <a:stretch/>
        </p:blipFill>
        <p:spPr>
          <a:xfrm>
            <a:off x="3609974" y="0"/>
            <a:ext cx="5534025" cy="6857999"/>
          </a:xfrm>
          <a:prstGeom prst="rect">
            <a:avLst/>
          </a:prstGeom>
        </p:spPr>
      </p:pic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248" y="5592996"/>
            <a:ext cx="2015901" cy="52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1231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716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1523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0" b="1701"/>
          <a:stretch/>
        </p:blipFill>
        <p:spPr>
          <a:xfrm>
            <a:off x="0" y="1104900"/>
            <a:ext cx="9144000" cy="5753100"/>
          </a:xfrm>
          <a:prstGeom prst="rect">
            <a:avLst/>
          </a:prstGeom>
        </p:spPr>
      </p:pic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6000" y="332656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306" y="2708920"/>
            <a:ext cx="3682646" cy="2880320"/>
          </a:xfrm>
          <a:prstGeom prst="rect">
            <a:avLst/>
          </a:prstGeom>
        </p:spPr>
        <p:txBody>
          <a:bodyPr anchor="t"/>
          <a:lstStyle>
            <a:lvl1pPr marL="0" indent="0">
              <a:defRPr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3180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1609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" y="0"/>
            <a:ext cx="9143182" cy="685799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6021288"/>
            <a:ext cx="9143592" cy="83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8443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251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71" r:id="rId6"/>
  </p:sldLayoutIdLst>
  <p:hf sldNum="0" hdr="0" ftr="0" dt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chemeClr val="accent2">
              <a:lumMod val="50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accent2">
              <a:lumMod val="50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5316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9" r:id="rId5"/>
    <p:sldLayoutId id="2147483681" r:id="rId6"/>
    <p:sldLayoutId id="2147483682" r:id="rId7"/>
    <p:sldLayoutId id="2147483683" r:id="rId8"/>
    <p:sldLayoutId id="2147483684" r:id="rId9"/>
    <p:sldLayoutId id="2147483656" r:id="rId10"/>
    <p:sldLayoutId id="2147483657" r:id="rId11"/>
    <p:sldLayoutId id="2147483658" r:id="rId12"/>
    <p:sldLayoutId id="2147483659" r:id="rId13"/>
    <p:sldLayoutId id="2147483662" r:id="rId14"/>
  </p:sldLayoutIdLst>
  <p:hf sldNum="0" hdr="0" ftr="0" dt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chemeClr val="accent2">
              <a:lumMod val="50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accent2">
              <a:lumMod val="50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2"/>
          <p:cNvSpPr>
            <a:spLocks noGrp="1"/>
          </p:cNvSpPr>
          <p:nvPr>
            <p:ph type="title"/>
          </p:nvPr>
        </p:nvSpPr>
        <p:spPr bwMode="auto">
          <a:xfrm>
            <a:off x="107950" y="2060575"/>
            <a:ext cx="4248150" cy="33131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2400" dirty="0" smtClean="0">
                <a:latin typeface="Arial" charset="0"/>
                <a:cs typeface="Arial" charset="0"/>
              </a:rPr>
              <a:t>Vocational excellence and smart </a:t>
            </a:r>
            <a:r>
              <a:rPr lang="en-US" sz="2400" dirty="0" err="1" smtClean="0">
                <a:latin typeface="Arial" charset="0"/>
                <a:cs typeface="Arial" charset="0"/>
              </a:rPr>
              <a:t>specialisation</a:t>
            </a:r>
            <a:r>
              <a:rPr lang="en-US" sz="2400" dirty="0" smtClean="0">
                <a:latin typeface="Arial" charset="0"/>
                <a:cs typeface="Arial" charset="0"/>
              </a:rPr>
              <a:t>: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smtClean="0">
                <a:latin typeface="Arial" charset="0"/>
                <a:cs typeface="Arial" charset="0"/>
              </a:rPr>
              <a:t>support by ERDF</a:t>
            </a:r>
            <a:r>
              <a:rPr lang="en-US" sz="2400" dirty="0">
                <a:latin typeface="Arial" charset="0"/>
                <a:cs typeface="Arial" charset="0"/>
              </a:rPr>
              <a:t/>
            </a:r>
            <a:br>
              <a:rPr lang="en-US" sz="2400" dirty="0">
                <a:latin typeface="Arial" charset="0"/>
                <a:cs typeface="Arial" charset="0"/>
              </a:rPr>
            </a:br>
            <a:r>
              <a:rPr lang="en-US" sz="2800" dirty="0">
                <a:latin typeface="Arial" charset="0"/>
                <a:cs typeface="Arial" charset="0"/>
              </a:rPr>
              <a:t/>
            </a:r>
            <a:br>
              <a:rPr lang="en-US" sz="2800" dirty="0">
                <a:latin typeface="Arial" charset="0"/>
                <a:cs typeface="Arial" charset="0"/>
              </a:rPr>
            </a:br>
            <a:r>
              <a:rPr lang="en-US" sz="2800" dirty="0">
                <a:latin typeface="Arial" charset="0"/>
                <a:cs typeface="Arial" charset="0"/>
              </a:rPr>
              <a:t/>
            </a:r>
            <a:br>
              <a:rPr lang="en-US" sz="2800" dirty="0">
                <a:latin typeface="Arial" charset="0"/>
                <a:cs typeface="Arial" charset="0"/>
              </a:rPr>
            </a:br>
            <a:r>
              <a:rPr lang="en-US" sz="1600" b="0" dirty="0" smtClean="0">
                <a:latin typeface="Arial" charset="0"/>
                <a:cs typeface="Arial" charset="0"/>
              </a:rPr>
              <a:t>Laurent de </a:t>
            </a:r>
            <a:r>
              <a:rPr lang="en-US" sz="1600" b="0" dirty="0" err="1" smtClean="0">
                <a:latin typeface="Arial" charset="0"/>
                <a:cs typeface="Arial" charset="0"/>
              </a:rPr>
              <a:t>Mercey</a:t>
            </a:r>
            <a:r>
              <a:rPr lang="en-US" sz="1600" b="0" dirty="0">
                <a:latin typeface="Arial" charset="0"/>
                <a:cs typeface="Arial" charset="0"/>
              </a:rPr>
              <a:t/>
            </a:r>
            <a:br>
              <a:rPr lang="en-US" sz="1600" b="0" dirty="0">
                <a:latin typeface="Arial" charset="0"/>
                <a:cs typeface="Arial" charset="0"/>
              </a:rPr>
            </a:br>
            <a:r>
              <a:rPr lang="en-US" sz="1600" b="0" dirty="0">
                <a:latin typeface="Arial" charset="0"/>
                <a:cs typeface="Arial" charset="0"/>
              </a:rPr>
              <a:t>Unit G1 - Smart and Sustainable Growth</a:t>
            </a:r>
            <a:br>
              <a:rPr lang="en-US" sz="1600" b="0" dirty="0">
                <a:latin typeface="Arial" charset="0"/>
                <a:cs typeface="Arial" charset="0"/>
              </a:rPr>
            </a:br>
            <a:r>
              <a:rPr lang="en-US" sz="1600" b="0" dirty="0" smtClean="0">
                <a:latin typeface="Arial" charset="0"/>
                <a:cs typeface="Arial" charset="0"/>
              </a:rPr>
              <a:t>DG </a:t>
            </a:r>
            <a:r>
              <a:rPr lang="en-US" sz="1600" b="0" dirty="0">
                <a:latin typeface="Arial" charset="0"/>
                <a:cs typeface="Arial" charset="0"/>
              </a:rPr>
              <a:t>Regional and Urban Policy</a:t>
            </a:r>
            <a:endParaRPr lang="en-GB" sz="2800" b="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 bwMode="auto">
          <a:xfrm>
            <a:off x="539553" y="333375"/>
            <a:ext cx="8280598" cy="936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0" algn="ctr"/>
            <a:r>
              <a:rPr lang="fr-BE" sz="2400" dirty="0"/>
              <a:t>Key issues for </a:t>
            </a:r>
            <a:r>
              <a:rPr lang="fr-BE" sz="2400" dirty="0" err="1"/>
              <a:t>regional</a:t>
            </a:r>
            <a:r>
              <a:rPr lang="fr-BE" sz="2400" dirty="0"/>
              <a:t> </a:t>
            </a:r>
            <a:r>
              <a:rPr lang="fr-BE" sz="2400" dirty="0" err="1"/>
              <a:t>skills</a:t>
            </a:r>
            <a:r>
              <a:rPr lang="fr-BE" sz="2400" dirty="0"/>
              <a:t> </a:t>
            </a:r>
            <a:r>
              <a:rPr lang="fr-BE" sz="2400" dirty="0" err="1"/>
              <a:t>ecosystems</a:t>
            </a:r>
            <a:endParaRPr lang="en-GB" sz="2400" b="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219700" y="1412875"/>
            <a:ext cx="3744913" cy="48628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B316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B316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The supply of high skills needs to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B316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match the specific needs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B316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of EU territories.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B316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B316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For the development of skills which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B316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will enable the diffusion of innovation and industrial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B316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transformation, 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B316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closer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B316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cooperation between education, business and wider 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B316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society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B316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is crucial.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B316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B316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sz="1600" b="0" dirty="0">
                <a:solidFill>
                  <a:srgbClr val="0B316F"/>
                </a:solidFill>
                <a:latin typeface="Arial" charset="0"/>
              </a:rPr>
              <a:t>Skill development should be considered as integral part of developing and implementing national or regional </a:t>
            </a:r>
            <a:r>
              <a:rPr lang="en-US" sz="1600" dirty="0">
                <a:solidFill>
                  <a:srgbClr val="0B316F"/>
                </a:solidFill>
                <a:latin typeface="Arial" charset="0"/>
              </a:rPr>
              <a:t>smart </a:t>
            </a:r>
            <a:r>
              <a:rPr lang="en-US" sz="1600" dirty="0" err="1">
                <a:solidFill>
                  <a:srgbClr val="0B316F"/>
                </a:solidFill>
                <a:latin typeface="Arial" charset="0"/>
              </a:rPr>
              <a:t>specialisation</a:t>
            </a:r>
            <a:r>
              <a:rPr lang="en-US" sz="1600" dirty="0">
                <a:solidFill>
                  <a:srgbClr val="0B316F"/>
                </a:solidFill>
                <a:latin typeface="Arial" charset="0"/>
              </a:rPr>
              <a:t> strategies</a:t>
            </a:r>
            <a:r>
              <a:rPr lang="en-US" sz="1600" b="0" dirty="0">
                <a:solidFill>
                  <a:srgbClr val="0B316F"/>
                </a:solidFill>
                <a:latin typeface="Arial" charset="0"/>
              </a:rPr>
              <a:t>.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B316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" name="Picture 4" descr="\\main.oecd.org\transfer\CFE\Eric\Map_Sandra\1_RISK_AUTO_Europe_Risk_sup5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33835"/>
            <a:ext cx="4869952" cy="464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531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7504" y="404664"/>
            <a:ext cx="8928992" cy="72008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pl-PL" sz="2400" dirty="0">
                <a:solidFill>
                  <a:srgbClr val="20A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2021-27 </a:t>
            </a:r>
            <a:r>
              <a:rPr lang="pl-PL" sz="2400" dirty="0" err="1">
                <a:solidFill>
                  <a:srgbClr val="20A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Cohesion</a:t>
            </a:r>
            <a:r>
              <a:rPr lang="pl-PL" sz="2400" dirty="0">
                <a:solidFill>
                  <a:srgbClr val="20A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solidFill>
                  <a:srgbClr val="20A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Objective 1</a:t>
            </a:r>
            <a:r>
              <a:rPr lang="pl-PL" sz="2400" dirty="0">
                <a:solidFill>
                  <a:srgbClr val="20A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400" dirty="0">
                <a:solidFill>
                  <a:srgbClr val="20A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smarter Europe </a:t>
            </a:r>
            <a:br>
              <a:rPr lang="en-GB" sz="2400" dirty="0">
                <a:solidFill>
                  <a:srgbClr val="20AA6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specific </a:t>
            </a:r>
            <a:r>
              <a:rPr lang="en-GB" sz="2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 supported by ERDF</a:t>
            </a:r>
            <a:r>
              <a:rPr lang="en-GB" sz="2000" dirty="0" smtClean="0">
                <a:solidFill>
                  <a:srgbClr val="20A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enabling condition</a:t>
            </a:r>
            <a:endParaRPr lang="en-GB" sz="2000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52039481"/>
              </p:ext>
            </p:extLst>
          </p:nvPr>
        </p:nvGraphicFramePr>
        <p:xfrm>
          <a:off x="1524000" y="15252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1331640" y="5805264"/>
            <a:ext cx="6552728" cy="432048"/>
          </a:xfrm>
          <a:prstGeom prst="rect">
            <a:avLst/>
          </a:prstGeom>
          <a:solidFill>
            <a:srgbClr val="FAEDD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Interregional cooperation in value chains</a:t>
            </a:r>
          </a:p>
        </p:txBody>
      </p:sp>
    </p:spTree>
    <p:extLst>
      <p:ext uri="{BB962C8B-B14F-4D97-AF65-F5344CB8AC3E}">
        <p14:creationId xmlns:p14="http://schemas.microsoft.com/office/powerpoint/2010/main" val="140272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8376" y="188640"/>
            <a:ext cx="8147248" cy="72008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sz="3200" dirty="0"/>
              <a:t>Scope of support from </a:t>
            </a:r>
            <a:r>
              <a:rPr lang="fr-FR" sz="3200" dirty="0"/>
              <a:t>ERDF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7544" y="1124744"/>
            <a:ext cx="8424936" cy="4968552"/>
          </a:xfrm>
          <a:prstGeom prst="rect">
            <a:avLst/>
          </a:prstGeom>
        </p:spPr>
        <p:txBody>
          <a:bodyPr/>
          <a:lstStyle/>
          <a:p>
            <a:pPr marL="0" lvl="0" indent="0" algn="just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en-GB" sz="2000" i="0" kern="1200" dirty="0">
                <a:solidFill>
                  <a:srgbClr val="333333"/>
                </a:solidFill>
              </a:rPr>
              <a:t>The ERDF shall support (Art. 4 of ERDF Regulation</a:t>
            </a:r>
            <a:r>
              <a:rPr lang="pl-PL" sz="2000" i="0" kern="1200" dirty="0">
                <a:solidFill>
                  <a:srgbClr val="333333"/>
                </a:solidFill>
              </a:rPr>
              <a:t> </a:t>
            </a:r>
            <a:r>
              <a:rPr lang="pl-PL" sz="2000" i="0" kern="1200" dirty="0" err="1">
                <a:solidFill>
                  <a:srgbClr val="333333"/>
                </a:solidFill>
              </a:rPr>
              <a:t>proposal</a:t>
            </a:r>
            <a:r>
              <a:rPr lang="en-GB" sz="2000" i="0" kern="1200" dirty="0">
                <a:solidFill>
                  <a:srgbClr val="333333"/>
                </a:solidFill>
              </a:rPr>
              <a:t>):	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Tx/>
            </a:pPr>
            <a:r>
              <a:rPr lang="en-GB" sz="1800" b="0" kern="1200" dirty="0">
                <a:solidFill>
                  <a:schemeClr val="bg2"/>
                </a:solidFill>
                <a:ea typeface="+mn-ea"/>
                <a:cs typeface="+mn-cs"/>
              </a:rPr>
              <a:t>investments in infrastructure;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Tx/>
            </a:pPr>
            <a:r>
              <a:rPr lang="en-GB" sz="1800" b="0" kern="1200" dirty="0">
                <a:solidFill>
                  <a:schemeClr val="bg2"/>
                </a:solidFill>
                <a:ea typeface="+mn-ea"/>
                <a:cs typeface="+mn-cs"/>
              </a:rPr>
              <a:t>investments in access to services;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Tx/>
            </a:pPr>
            <a:r>
              <a:rPr lang="en-GB" sz="1800" b="0" kern="1200" dirty="0">
                <a:solidFill>
                  <a:schemeClr val="bg2"/>
                </a:solidFill>
                <a:ea typeface="+mn-ea"/>
                <a:cs typeface="+mn-cs"/>
              </a:rPr>
              <a:t>productive investments in SMEs;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Tx/>
            </a:pPr>
            <a:r>
              <a:rPr lang="en-GB" sz="1800" b="0" kern="1200" dirty="0">
                <a:solidFill>
                  <a:schemeClr val="bg2"/>
                </a:solidFill>
                <a:ea typeface="+mn-ea"/>
                <a:cs typeface="+mn-cs"/>
              </a:rPr>
              <a:t>equipment, software and intangible assets;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Tx/>
            </a:pPr>
            <a:r>
              <a:rPr lang="en-GB" sz="1800" b="0" kern="1200" dirty="0">
                <a:solidFill>
                  <a:schemeClr val="bg2"/>
                </a:solidFill>
                <a:ea typeface="+mn-ea"/>
                <a:cs typeface="+mn-cs"/>
              </a:rPr>
              <a:t>information, communication, studies, networking, cooperation, exchange of experience and activities involving clusters; 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Tx/>
            </a:pPr>
            <a:r>
              <a:rPr lang="en-GB" sz="1800" b="0" kern="1200" dirty="0">
                <a:solidFill>
                  <a:schemeClr val="bg2"/>
                </a:solidFill>
                <a:ea typeface="+mn-ea"/>
                <a:cs typeface="+mn-cs"/>
              </a:rPr>
              <a:t> technical assistance. </a:t>
            </a:r>
          </a:p>
          <a:p>
            <a:pPr marL="0" lvl="0" indent="0" algn="just">
              <a:spcBef>
                <a:spcPts val="0"/>
              </a:spcBef>
              <a:spcAft>
                <a:spcPts val="1200"/>
              </a:spcAft>
              <a:buClrTx/>
              <a:buNone/>
            </a:pPr>
            <a:r>
              <a:rPr lang="en-GB" sz="2000" i="0" kern="1200" dirty="0">
                <a:solidFill>
                  <a:schemeClr val="bg2"/>
                </a:solidFill>
              </a:rPr>
              <a:t>In addition, the ERDF shall </a:t>
            </a:r>
            <a:r>
              <a:rPr lang="en-GB" sz="2000" i="0" kern="1200" dirty="0" smtClean="0">
                <a:solidFill>
                  <a:schemeClr val="bg2"/>
                </a:solidFill>
              </a:rPr>
              <a:t>support</a:t>
            </a:r>
            <a:r>
              <a:rPr lang="en-GB" sz="2000" i="0" kern="1200" dirty="0">
                <a:solidFill>
                  <a:schemeClr val="bg2"/>
                </a:solidFill>
              </a:rPr>
              <a:t>:</a:t>
            </a:r>
          </a:p>
          <a:p>
            <a:pPr marL="514350" lvl="1" indent="-171450" algn="just" defTabSz="685800" fontAlgn="auto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Font typeface="Arial" panose="020B0604020202020204" pitchFamily="34" charset="0"/>
              <a:buChar char="•"/>
            </a:pPr>
            <a:r>
              <a:rPr lang="en-GB" sz="1800" b="0" kern="1200" dirty="0">
                <a:solidFill>
                  <a:prstClr val="black"/>
                </a:solidFill>
                <a:ea typeface="+mn-ea"/>
                <a:cs typeface="+mn-cs"/>
              </a:rPr>
              <a:t>productive investments in enterprises other than SMEs when they involve cooperation with SMEs in research and innovation </a:t>
            </a:r>
            <a:r>
              <a:rPr lang="en-US" sz="1800" b="0" kern="1200" dirty="0">
                <a:solidFill>
                  <a:prstClr val="black"/>
                </a:solidFill>
                <a:ea typeface="+mn-ea"/>
                <a:cs typeface="+mn-cs"/>
              </a:rPr>
              <a:t>activities supported under </a:t>
            </a:r>
            <a:r>
              <a:rPr lang="fr-FR" sz="1800" b="0" kern="1200" dirty="0">
                <a:solidFill>
                  <a:prstClr val="black"/>
                </a:solidFill>
                <a:ea typeface="+mn-ea"/>
                <a:cs typeface="+mn-cs"/>
              </a:rPr>
              <a:t>PO1 – SO1</a:t>
            </a:r>
            <a:endParaRPr lang="en-GB" sz="1800" i="0" kern="1200" dirty="0">
              <a:solidFill>
                <a:schemeClr val="bg2"/>
              </a:solidFill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</a:pPr>
            <a:r>
              <a:rPr lang="en-GB" i="0" kern="1200" dirty="0">
                <a:solidFill>
                  <a:schemeClr val="bg2"/>
                </a:solidFill>
              </a:rPr>
              <a:t>training, life-long learning and education activities </a:t>
            </a:r>
            <a:r>
              <a:rPr lang="en-US" i="0" kern="1200" dirty="0">
                <a:solidFill>
                  <a:schemeClr val="bg2"/>
                </a:solidFill>
              </a:rPr>
              <a:t>in order to contribute to PO1 – SO4 </a:t>
            </a:r>
            <a:r>
              <a:rPr lang="en-US" i="0" kern="1200" dirty="0" smtClean="0">
                <a:solidFill>
                  <a:schemeClr val="bg2"/>
                </a:solidFill>
              </a:rPr>
              <a:t>(development </a:t>
            </a:r>
            <a:r>
              <a:rPr lang="en-US" i="0" kern="1200" dirty="0">
                <a:solidFill>
                  <a:schemeClr val="bg2"/>
                </a:solidFill>
              </a:rPr>
              <a:t>of skills for S3, industrial transition and </a:t>
            </a:r>
            <a:r>
              <a:rPr lang="en-US" i="0" kern="1200" dirty="0" smtClean="0">
                <a:solidFill>
                  <a:schemeClr val="bg2"/>
                </a:solidFill>
              </a:rPr>
              <a:t>entrepreneurship) </a:t>
            </a:r>
            <a:endParaRPr lang="en-US" i="0" kern="1200" dirty="0">
              <a:solidFill>
                <a:schemeClr val="bg2"/>
              </a:solidFill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</a:pPr>
            <a:endParaRPr lang="en-GB" sz="3200" i="0" kern="1200" dirty="0">
              <a:solidFill>
                <a:schemeClr val="bg2"/>
              </a:solidFill>
              <a:latin typeface="Verdana" pitchFamily="34" charset="0"/>
            </a:endParaRPr>
          </a:p>
          <a:p>
            <a:pPr>
              <a:spcAft>
                <a:spcPts val="1200"/>
              </a:spcAft>
            </a:pPr>
            <a:endParaRPr lang="en-GB" b="1" i="0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11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332657"/>
            <a:ext cx="8229600" cy="648072"/>
          </a:xfrm>
        </p:spPr>
        <p:txBody>
          <a:bodyPr/>
          <a:lstStyle/>
          <a:p>
            <a:pPr algn="ctr"/>
            <a:r>
              <a:rPr lang="fr-FR" dirty="0"/>
              <a:t>I</a:t>
            </a:r>
            <a:r>
              <a:rPr lang="pl-PL" dirty="0" err="1" smtClean="0"/>
              <a:t>nvestment</a:t>
            </a:r>
            <a:r>
              <a:rPr lang="pl-PL" dirty="0" smtClean="0"/>
              <a:t> </a:t>
            </a:r>
            <a:r>
              <a:rPr lang="fr-FR" dirty="0" err="1" smtClean="0"/>
              <a:t>priorities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497" y="964907"/>
            <a:ext cx="8229600" cy="5328592"/>
          </a:xfrm>
        </p:spPr>
        <p:txBody>
          <a:bodyPr/>
          <a:lstStyle/>
          <a:p>
            <a:pPr marL="0" indent="0">
              <a:buNone/>
            </a:pPr>
            <a:endParaRPr lang="en-US" sz="2000" i="0" dirty="0">
              <a:solidFill>
                <a:schemeClr val="bg2"/>
              </a:solidFill>
            </a:endParaRPr>
          </a:p>
          <a:p>
            <a:r>
              <a:rPr lang="en-US" sz="2000" i="0" dirty="0">
                <a:solidFill>
                  <a:schemeClr val="bg2"/>
                </a:solidFill>
              </a:rPr>
              <a:t>ERDF investments under </a:t>
            </a:r>
            <a:r>
              <a:rPr lang="en-US" sz="2000" i="0" dirty="0" smtClean="0">
                <a:solidFill>
                  <a:schemeClr val="bg2"/>
                </a:solidFill>
              </a:rPr>
              <a:t>PO1-SO4 (development of skills…) </a:t>
            </a:r>
            <a:r>
              <a:rPr lang="en-US" sz="2000" i="0" dirty="0">
                <a:solidFill>
                  <a:schemeClr val="bg2"/>
                </a:solidFill>
              </a:rPr>
              <a:t>should </a:t>
            </a:r>
            <a:r>
              <a:rPr lang="en-US" sz="2000" b="1" i="0" dirty="0">
                <a:solidFill>
                  <a:schemeClr val="bg2"/>
                </a:solidFill>
              </a:rPr>
              <a:t>focus on the smart </a:t>
            </a:r>
            <a:r>
              <a:rPr lang="en-US" sz="2000" b="1" i="0" dirty="0" err="1">
                <a:solidFill>
                  <a:schemeClr val="bg2"/>
                </a:solidFill>
              </a:rPr>
              <a:t>specialisation</a:t>
            </a:r>
            <a:r>
              <a:rPr lang="en-US" sz="2000" b="1" i="0" dirty="0">
                <a:solidFill>
                  <a:schemeClr val="bg2"/>
                </a:solidFill>
              </a:rPr>
              <a:t> priority areas</a:t>
            </a:r>
            <a:r>
              <a:rPr lang="en-US" sz="2000" i="0" dirty="0">
                <a:solidFill>
                  <a:schemeClr val="bg2"/>
                </a:solidFill>
              </a:rPr>
              <a:t> identified in the process of entrepreneurial discovery. </a:t>
            </a:r>
            <a:endParaRPr lang="en-US" sz="2000" i="0" dirty="0" smtClean="0">
              <a:solidFill>
                <a:schemeClr val="bg2"/>
              </a:solidFill>
            </a:endParaRPr>
          </a:p>
          <a:p>
            <a:endParaRPr lang="en-US" sz="2000" i="0" dirty="0" smtClean="0">
              <a:solidFill>
                <a:schemeClr val="bg2"/>
              </a:solidFill>
            </a:endParaRPr>
          </a:p>
          <a:p>
            <a:r>
              <a:rPr lang="en-US" sz="2000" i="0" dirty="0" smtClean="0">
                <a:solidFill>
                  <a:schemeClr val="bg2"/>
                </a:solidFill>
              </a:rPr>
              <a:t>The following types of actions can be supported: </a:t>
            </a:r>
            <a:endParaRPr lang="en-US" sz="2000" i="0" dirty="0">
              <a:solidFill>
                <a:schemeClr val="bg2"/>
              </a:solidFill>
            </a:endParaRPr>
          </a:p>
          <a:p>
            <a:pPr lvl="1"/>
            <a:r>
              <a:rPr lang="en-US" sz="1600" b="0" dirty="0">
                <a:solidFill>
                  <a:schemeClr val="bg2"/>
                </a:solidFill>
              </a:rPr>
              <a:t>Innovation management in SMEs</a:t>
            </a:r>
          </a:p>
          <a:p>
            <a:pPr lvl="1"/>
            <a:r>
              <a:rPr lang="en-US" sz="1600" b="0" dirty="0">
                <a:solidFill>
                  <a:schemeClr val="bg2"/>
                </a:solidFill>
              </a:rPr>
              <a:t>Skills for (training, re/upskilling) within firms</a:t>
            </a:r>
          </a:p>
          <a:p>
            <a:pPr lvl="1"/>
            <a:r>
              <a:rPr lang="en-US" sz="1600" b="0" dirty="0">
                <a:solidFill>
                  <a:srgbClr val="0070C0"/>
                </a:solidFill>
              </a:rPr>
              <a:t>Integration of education and training institutions in technology diffusion ecosystems</a:t>
            </a:r>
          </a:p>
          <a:p>
            <a:pPr lvl="1"/>
            <a:r>
              <a:rPr lang="en-US" sz="1600" b="0" dirty="0">
                <a:solidFill>
                  <a:schemeClr val="bg2"/>
                </a:solidFill>
              </a:rPr>
              <a:t>Skills for higher education to increase commercial </a:t>
            </a:r>
            <a:r>
              <a:rPr lang="en-US" sz="1600" b="0" dirty="0" smtClean="0">
                <a:solidFill>
                  <a:schemeClr val="bg2"/>
                </a:solidFill>
              </a:rPr>
              <a:t>viability</a:t>
            </a:r>
            <a:endParaRPr lang="pl-PL" sz="1600" b="0" dirty="0" smtClean="0">
              <a:solidFill>
                <a:schemeClr val="bg2"/>
              </a:solidFill>
            </a:endParaRPr>
          </a:p>
          <a:p>
            <a:pPr lvl="1"/>
            <a:endParaRPr lang="en-US" sz="2000" i="0" dirty="0">
              <a:solidFill>
                <a:schemeClr val="bg2"/>
              </a:solidFill>
            </a:endParaRPr>
          </a:p>
          <a:p>
            <a:r>
              <a:rPr lang="en-US" sz="2000" i="0" dirty="0">
                <a:solidFill>
                  <a:schemeClr val="bg2"/>
                </a:solidFill>
              </a:rPr>
              <a:t>The following should </a:t>
            </a:r>
            <a:r>
              <a:rPr lang="en-US" sz="2000" i="0" u="sng" dirty="0">
                <a:solidFill>
                  <a:schemeClr val="bg2"/>
                </a:solidFill>
              </a:rPr>
              <a:t>not</a:t>
            </a:r>
            <a:r>
              <a:rPr lang="en-US" sz="2000" i="0" dirty="0">
                <a:solidFill>
                  <a:schemeClr val="bg2"/>
                </a:solidFill>
              </a:rPr>
              <a:t>, except under specific conditions, be a priority for ERDF investment:</a:t>
            </a:r>
          </a:p>
          <a:p>
            <a:pPr marL="0" indent="0">
              <a:buNone/>
            </a:pPr>
            <a:r>
              <a:rPr lang="en-US" sz="2000" i="0" dirty="0">
                <a:solidFill>
                  <a:schemeClr val="bg2"/>
                </a:solidFill>
              </a:rPr>
              <a:t>	</a:t>
            </a:r>
            <a:r>
              <a:rPr lang="en-US" sz="1800" i="0" dirty="0">
                <a:solidFill>
                  <a:schemeClr val="bg2"/>
                </a:solidFill>
              </a:rPr>
              <a:t>- training for horizontal skills which are not an integral part of the 	regional or national smart </a:t>
            </a:r>
            <a:r>
              <a:rPr lang="en-US" sz="1800" i="0" dirty="0" err="1">
                <a:solidFill>
                  <a:schemeClr val="bg2"/>
                </a:solidFill>
              </a:rPr>
              <a:t>specialisation</a:t>
            </a:r>
            <a:r>
              <a:rPr lang="en-US" sz="1800" i="0" dirty="0">
                <a:solidFill>
                  <a:schemeClr val="bg2"/>
                </a:solidFill>
              </a:rPr>
              <a:t> strategy;</a:t>
            </a:r>
          </a:p>
          <a:p>
            <a:pPr marL="0" indent="0">
              <a:buNone/>
            </a:pPr>
            <a:r>
              <a:rPr lang="en-US" sz="1800" i="0" dirty="0">
                <a:solidFill>
                  <a:schemeClr val="bg2"/>
                </a:solidFill>
              </a:rPr>
              <a:t>	- </a:t>
            </a:r>
            <a:r>
              <a:rPr lang="en-US" sz="1800" i="0" dirty="0" smtClean="0">
                <a:solidFill>
                  <a:schemeClr val="bg2"/>
                </a:solidFill>
              </a:rPr>
              <a:t>activities falling within ESF+ remit (in policy areas of employment, 	education, social inclusion and health)</a:t>
            </a:r>
            <a:endParaRPr lang="en-US" sz="2000" i="0" dirty="0">
              <a:solidFill>
                <a:schemeClr val="bg2"/>
              </a:solidFill>
            </a:endParaRPr>
          </a:p>
          <a:p>
            <a:endParaRPr lang="en-US" sz="1800" i="0" dirty="0">
              <a:solidFill>
                <a:schemeClr val="bg2"/>
              </a:solidFill>
            </a:endParaRPr>
          </a:p>
          <a:p>
            <a:endParaRPr lang="en-US" sz="1800" i="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 sz="1800" i="0" dirty="0">
                <a:solidFill>
                  <a:schemeClr val="bg2"/>
                </a:solidFill>
              </a:rPr>
              <a:t>	</a:t>
            </a:r>
            <a:endParaRPr lang="en-GB" sz="1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40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52159" cy="2232248"/>
          </a:xfrm>
        </p:spPr>
        <p:txBody>
          <a:bodyPr/>
          <a:lstStyle/>
          <a:p>
            <a:pPr marL="0" indent="0"/>
            <a:r>
              <a:rPr lang="en-US" sz="2800" dirty="0"/>
              <a:t>Integration of education and training institutions in technology diffusion ecosystems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2" y="2564904"/>
            <a:ext cx="8229600" cy="2880320"/>
          </a:xfrm>
        </p:spPr>
        <p:txBody>
          <a:bodyPr/>
          <a:lstStyle/>
          <a:p>
            <a:r>
              <a:rPr lang="en-US" i="0" dirty="0">
                <a:solidFill>
                  <a:schemeClr val="bg2"/>
                </a:solidFill>
              </a:rPr>
              <a:t>Strengthening the integration of education and training institutions </a:t>
            </a:r>
            <a:r>
              <a:rPr lang="en-US" i="0" dirty="0" smtClean="0">
                <a:solidFill>
                  <a:schemeClr val="bg2"/>
                </a:solidFill>
              </a:rPr>
              <a:t>including </a:t>
            </a:r>
            <a:r>
              <a:rPr lang="en-US" i="0" dirty="0">
                <a:solidFill>
                  <a:schemeClr val="bg2"/>
                </a:solidFill>
              </a:rPr>
              <a:t>high education and </a:t>
            </a:r>
            <a:r>
              <a:rPr lang="en-US" b="1" i="0" dirty="0">
                <a:solidFill>
                  <a:schemeClr val="bg2"/>
                </a:solidFill>
              </a:rPr>
              <a:t>centers of vocational excellence</a:t>
            </a:r>
            <a:r>
              <a:rPr lang="en-US" i="0" dirty="0">
                <a:solidFill>
                  <a:schemeClr val="bg2"/>
                </a:solidFill>
              </a:rPr>
              <a:t> within national and regional innovation, technology diffusion and skills development ecosystems.</a:t>
            </a:r>
            <a:endParaRPr lang="en-GB" i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97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GB" dirty="0" smtClean="0"/>
              <a:t>Example: </a:t>
            </a:r>
            <a:r>
              <a:rPr lang="en-GB" dirty="0"/>
              <a:t>Region </a:t>
            </a:r>
            <a:r>
              <a:rPr lang="en-GB" dirty="0" err="1" smtClean="0"/>
              <a:t>Värmland</a:t>
            </a:r>
            <a:r>
              <a:rPr lang="en-GB" dirty="0" smtClean="0"/>
              <a:t> (SE) </a:t>
            </a:r>
            <a:r>
              <a:rPr lang="en-GB" dirty="0"/>
              <a:t>Academy for Smart Specialisation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i="0" dirty="0" err="1" smtClean="0">
                <a:solidFill>
                  <a:schemeClr val="bg2"/>
                </a:solidFill>
              </a:rPr>
              <a:t>Värmland</a:t>
            </a:r>
            <a:r>
              <a:rPr lang="en-GB" i="0" dirty="0">
                <a:solidFill>
                  <a:schemeClr val="bg2"/>
                </a:solidFill>
              </a:rPr>
              <a:t> </a:t>
            </a:r>
            <a:r>
              <a:rPr lang="en-GB" i="0" dirty="0" smtClean="0">
                <a:solidFill>
                  <a:schemeClr val="bg2"/>
                </a:solidFill>
              </a:rPr>
              <a:t>is faced with low innovation capacity among SMEs (skills gap)</a:t>
            </a:r>
            <a:endParaRPr lang="en-GB" b="0" i="0" dirty="0">
              <a:solidFill>
                <a:schemeClr val="bg2"/>
              </a:solidFill>
            </a:endParaRPr>
          </a:p>
          <a:p>
            <a:r>
              <a:rPr lang="en-GB" b="0" i="0" dirty="0" smtClean="0">
                <a:solidFill>
                  <a:schemeClr val="bg2"/>
                </a:solidFill>
              </a:rPr>
              <a:t>The Academy will help the Region to implement its S3, by improving the links between the education and business sectors in the various areas of regional specialisation.</a:t>
            </a:r>
            <a:endParaRPr lang="en-GB" b="0" i="0" dirty="0">
              <a:solidFill>
                <a:schemeClr val="bg2"/>
              </a:solidFill>
            </a:endParaRPr>
          </a:p>
          <a:p>
            <a:r>
              <a:rPr lang="en-GB" b="0" i="0" dirty="0">
                <a:solidFill>
                  <a:schemeClr val="bg2"/>
                </a:solidFill>
              </a:rPr>
              <a:t>Knowledge from research </a:t>
            </a:r>
            <a:r>
              <a:rPr lang="en-GB" b="0" i="0" dirty="0" smtClean="0">
                <a:solidFill>
                  <a:schemeClr val="bg2"/>
                </a:solidFill>
              </a:rPr>
              <a:t>will be </a:t>
            </a:r>
            <a:r>
              <a:rPr lang="en-GB" b="0" i="0" dirty="0">
                <a:solidFill>
                  <a:schemeClr val="bg2"/>
                </a:solidFill>
              </a:rPr>
              <a:t>fed into training courses. </a:t>
            </a:r>
          </a:p>
          <a:p>
            <a:r>
              <a:rPr lang="en-GB" b="0" i="0" dirty="0">
                <a:solidFill>
                  <a:schemeClr val="bg2"/>
                </a:solidFill>
              </a:rPr>
              <a:t>A new multidisciplinary competence centre on Industry 4.0 called “Smart Adaptive Factory” is about to be launched. </a:t>
            </a:r>
          </a:p>
          <a:p>
            <a:endParaRPr lang="en-GB" i="0" dirty="0">
              <a:solidFill>
                <a:schemeClr val="bg2"/>
              </a:solidFill>
            </a:endParaRPr>
          </a:p>
          <a:p>
            <a:endParaRPr lang="en-GB" i="0" dirty="0">
              <a:solidFill>
                <a:schemeClr val="bg2"/>
              </a:solidFill>
            </a:endParaRPr>
          </a:p>
          <a:p>
            <a:endParaRPr lang="en-GB" i="0" dirty="0">
              <a:solidFill>
                <a:schemeClr val="bg2"/>
              </a:solidFill>
            </a:endParaRPr>
          </a:p>
          <a:p>
            <a:endParaRPr lang="en-GB" i="0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310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2553364"/>
            <a:ext cx="5157192" cy="507831"/>
          </a:xfrm>
          <a:prstGeom prst="rect">
            <a:avLst/>
          </a:prstGeom>
          <a:solidFill>
            <a:schemeClr val="tx1"/>
          </a:solidFill>
        </p:spPr>
        <p:txBody>
          <a:bodyPr wrap="square" lIns="0" rtlCol="0" anchor="ctr" anchorCtr="0">
            <a:spAutoFit/>
          </a:bodyPr>
          <a:lstStyle/>
          <a:p>
            <a:pPr marL="342900" lvl="1" defTabSz="685800"/>
            <a:r>
              <a:rPr lang="en-GB" sz="2700" dirty="0">
                <a:solidFill>
                  <a:srgbClr val="FFFFFF"/>
                </a:solidFill>
                <a:latin typeface="Arial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544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">
  <a:themeElements>
    <a:clrScheme name="MFF Sector Colour 8">
      <a:dk1>
        <a:srgbClr val="20AA63"/>
      </a:dk1>
      <a:lt1>
        <a:srgbClr val="FFFFFF"/>
      </a:lt1>
      <a:dk2>
        <a:srgbClr val="0E4194"/>
      </a:dk2>
      <a:lt2>
        <a:srgbClr val="333333"/>
      </a:lt2>
      <a:accent1>
        <a:srgbClr val="FAEDD7"/>
      </a:accent1>
      <a:accent2>
        <a:srgbClr val="FFD15E"/>
      </a:accent2>
      <a:accent3>
        <a:srgbClr val="E6BF8A"/>
      </a:accent3>
      <a:accent4>
        <a:srgbClr val="EB5D64"/>
      </a:accent4>
      <a:accent5>
        <a:srgbClr val="036830"/>
      </a:accent5>
      <a:accent6>
        <a:srgbClr val="6BBE9B"/>
      </a:accent6>
      <a:hlink>
        <a:srgbClr val="0E4194"/>
      </a:hlink>
      <a:folHlink>
        <a:srgbClr val="03683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Blank">
  <a:themeElements>
    <a:clrScheme name="MFF Sector Colour 8">
      <a:dk1>
        <a:srgbClr val="20AA63"/>
      </a:dk1>
      <a:lt1>
        <a:srgbClr val="FFFFFF"/>
      </a:lt1>
      <a:dk2>
        <a:srgbClr val="0E4194"/>
      </a:dk2>
      <a:lt2>
        <a:srgbClr val="333333"/>
      </a:lt2>
      <a:accent1>
        <a:srgbClr val="FAEDD7"/>
      </a:accent1>
      <a:accent2>
        <a:srgbClr val="FFD15E"/>
      </a:accent2>
      <a:accent3>
        <a:srgbClr val="E6BF8A"/>
      </a:accent3>
      <a:accent4>
        <a:srgbClr val="EB5D64"/>
      </a:accent4>
      <a:accent5>
        <a:srgbClr val="036830"/>
      </a:accent5>
      <a:accent6>
        <a:srgbClr val="6BBE9B"/>
      </a:accent6>
      <a:hlink>
        <a:srgbClr val="0E4194"/>
      </a:hlink>
      <a:folHlink>
        <a:srgbClr val="03683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700</TotalTime>
  <Words>619</Words>
  <Application>Microsoft Office PowerPoint</Application>
  <PresentationFormat>On-screen Show (4:3)</PresentationFormat>
  <Paragraphs>70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Verdana</vt:lpstr>
      <vt:lpstr>1_Blank</vt:lpstr>
      <vt:lpstr>5_Blank</vt:lpstr>
      <vt:lpstr>Vocational excellence and smart specialisation: support by ERDF   Laurent de Mercey Unit G1 - Smart and Sustainable Growth DG Regional and Urban Policy</vt:lpstr>
      <vt:lpstr>Key issues for regional skills ecosystems</vt:lpstr>
      <vt:lpstr>2021-27 Cohesion Policy Objective 1: A smarter Europe  4 specific objectives supported by ERDF, 1 enabling condition</vt:lpstr>
      <vt:lpstr>Scope of support from ERDF</vt:lpstr>
      <vt:lpstr>Investment priorities</vt:lpstr>
      <vt:lpstr>Integration of education and training institutions in technology diffusion ecosystems</vt:lpstr>
      <vt:lpstr>Example: Region Värmland (SE) Academy for Smart Specialisation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MOUQUE Daniel (REGIO)</dc:creator>
  <cp:lastModifiedBy>DE MERCEY Laurent (REGIO)</cp:lastModifiedBy>
  <cp:revision>528</cp:revision>
  <cp:lastPrinted>2020-01-30T10:03:19Z</cp:lastPrinted>
  <dcterms:created xsi:type="dcterms:W3CDTF">2018-03-19T13:44:15Z</dcterms:created>
  <dcterms:modified xsi:type="dcterms:W3CDTF">2020-01-30T10:57:52Z</dcterms:modified>
</cp:coreProperties>
</file>