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9" r:id="rId2"/>
    <p:sldId id="503" r:id="rId3"/>
    <p:sldId id="507" r:id="rId4"/>
    <p:sldId id="516" r:id="rId5"/>
    <p:sldId id="512" r:id="rId6"/>
    <p:sldId id="517" r:id="rId7"/>
    <p:sldId id="518" r:id="rId8"/>
    <p:sldId id="5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IRO Sofia" initials="MS" lastIdx="22" clrIdx="0">
    <p:extLst>
      <p:ext uri="{19B8F6BF-5375-455C-9EA6-DF929625EA0E}">
        <p15:presenceInfo xmlns:p15="http://schemas.microsoft.com/office/powerpoint/2012/main" userId="S-1-5-21-2123242984-1537360481-1219115889-98614" providerId="AD"/>
      </p:ext>
    </p:extLst>
  </p:cmAuthor>
  <p:cmAuthor id="2" name="MALPAS Karen" initials="MK" lastIdx="7" clrIdx="1">
    <p:extLst>
      <p:ext uri="{19B8F6BF-5375-455C-9EA6-DF929625EA0E}">
        <p15:presenceInfo xmlns:p15="http://schemas.microsoft.com/office/powerpoint/2012/main" userId="S-1-5-21-2123242984-1537360481-1219115889-82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585"/>
    <a:srgbClr val="FF5AFB"/>
    <a:srgbClr val="9793C0"/>
    <a:srgbClr val="FFD500"/>
    <a:srgbClr val="6450A0"/>
    <a:srgbClr val="00EBF0"/>
    <a:srgbClr val="D6D4E7"/>
    <a:srgbClr val="C2BFD9"/>
    <a:srgbClr val="D7D4E7"/>
    <a:srgbClr val="016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3945" autoAdjust="0"/>
  </p:normalViewPr>
  <p:slideViewPr>
    <p:cSldViewPr snapToGrid="0" snapToObjects="1">
      <p:cViewPr varScale="1">
        <p:scale>
          <a:sx n="111" d="100"/>
          <a:sy n="111" d="100"/>
        </p:scale>
        <p:origin x="672" y="114"/>
      </p:cViewPr>
      <p:guideLst>
        <p:guide orient="horz" pos="7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1E3E5-41F1-7440-8797-761E59619085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C1F0E-6C91-C24C-B033-A3734C92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2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Animation: first</a:t>
            </a:r>
            <a:r>
              <a:rPr lang="en-US" baseline="0" dirty="0"/>
              <a:t> EC, GAPS, </a:t>
            </a:r>
            <a:r>
              <a:rPr lang="en-US" baseline="0" dirty="0" err="1"/>
              <a:t>eif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1F0E-6C91-C24C-B033-A3734C92D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SBM Comment: Please check if a </a:t>
            </a:r>
            <a:r>
              <a:rPr lang="en-US" dirty="0" err="1"/>
              <a:t>CoVE</a:t>
            </a:r>
            <a:r>
              <a:rPr lang="en-US" dirty="0"/>
              <a:t> is a Vocational </a:t>
            </a:r>
            <a:r>
              <a:rPr lang="en-US" dirty="0" err="1"/>
              <a:t>Tranning</a:t>
            </a:r>
            <a:r>
              <a:rPr lang="en-US" dirty="0"/>
              <a:t> Centre- </a:t>
            </a:r>
            <a:r>
              <a:rPr lang="en-US" dirty="0" err="1"/>
              <a:t>CoVE</a:t>
            </a:r>
            <a:r>
              <a:rPr lang="en-US" dirty="0"/>
              <a:t> (</a:t>
            </a:r>
            <a:r>
              <a:rPr lang="en-US" dirty="0" err="1"/>
              <a:t>centre</a:t>
            </a:r>
            <a:r>
              <a:rPr lang="en-US" dirty="0"/>
              <a:t> for Vocational Excellence) was the terminology I found online</a:t>
            </a:r>
          </a:p>
          <a:p>
            <a:r>
              <a:rPr lang="en-US" dirty="0"/>
              <a:t>LN: see comments in previous slide</a:t>
            </a:r>
          </a:p>
          <a:p>
            <a:endParaRPr lang="en-US" dirty="0"/>
          </a:p>
          <a:p>
            <a:r>
              <a:rPr lang="en-US" dirty="0"/>
              <a:t>Notes: </a:t>
            </a:r>
          </a:p>
          <a:p>
            <a:r>
              <a:rPr lang="en-US" baseline="0" dirty="0"/>
              <a:t>=&gt; Overall benefit of this mechanism greater availability of financing =&gt; greater access to </a:t>
            </a:r>
            <a:r>
              <a:rPr lang="en-US" baseline="0" dirty="0" err="1"/>
              <a:t>finace</a:t>
            </a:r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1F0E-6C91-C24C-B033-A3734C92D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SBM Comment: Please check if a </a:t>
            </a:r>
            <a:r>
              <a:rPr lang="en-US" dirty="0" err="1"/>
              <a:t>CoVE</a:t>
            </a:r>
            <a:r>
              <a:rPr lang="en-US" dirty="0"/>
              <a:t> is a Vocational </a:t>
            </a:r>
            <a:r>
              <a:rPr lang="en-US" dirty="0" err="1"/>
              <a:t>Tranning</a:t>
            </a:r>
            <a:r>
              <a:rPr lang="en-US" dirty="0"/>
              <a:t> Centre- </a:t>
            </a:r>
            <a:r>
              <a:rPr lang="en-US" dirty="0" err="1"/>
              <a:t>CoVE</a:t>
            </a:r>
            <a:r>
              <a:rPr lang="en-US" dirty="0"/>
              <a:t> (</a:t>
            </a:r>
            <a:r>
              <a:rPr lang="en-US" dirty="0" err="1"/>
              <a:t>centre</a:t>
            </a:r>
            <a:r>
              <a:rPr lang="en-US" dirty="0"/>
              <a:t> for Vocational Excellence) was the terminology I found online</a:t>
            </a:r>
          </a:p>
          <a:p>
            <a:r>
              <a:rPr lang="en-US" dirty="0"/>
              <a:t>LN: see comments in previous slide</a:t>
            </a:r>
          </a:p>
          <a:p>
            <a:endParaRPr lang="en-US" dirty="0"/>
          </a:p>
          <a:p>
            <a:r>
              <a:rPr lang="en-US" dirty="0"/>
              <a:t>Notes: </a:t>
            </a:r>
          </a:p>
          <a:p>
            <a:r>
              <a:rPr lang="en-US" baseline="0" dirty="0"/>
              <a:t>=&gt; Overall benefit of this mechanism greater availability of financing =&gt; greater access to </a:t>
            </a:r>
            <a:r>
              <a:rPr lang="en-US" baseline="0" dirty="0" err="1"/>
              <a:t>finace</a:t>
            </a:r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1F0E-6C91-C24C-B033-A3734C92D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Karen,</a:t>
            </a:r>
            <a:r>
              <a:rPr lang="en-US" baseline="0" dirty="0"/>
              <a:t> overall note: in these 3 slides I didn’t highlight too much certain information as most of it is cumulative (so all should be highlighted) and the slides are already fairly </a:t>
            </a:r>
            <a:r>
              <a:rPr lang="en-US" baseline="0" dirty="0" err="1"/>
              <a:t>texty</a:t>
            </a:r>
            <a:r>
              <a:rPr lang="en-US" baseline="0" dirty="0"/>
              <a:t>. Instead I tried to simplify the text, increase font size and spacing. See what you think.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1F0E-6C91-C24C-B033-A3734C92D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0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1F0E-6C91-C24C-B033-A3734C92D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2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Karen,</a:t>
            </a:r>
            <a:r>
              <a:rPr lang="en-US" baseline="0" dirty="0"/>
              <a:t> overall note: in these 3 slides I didn’t highlight too much certain information as most of it is cumulative (so all should be highlighted) and the slides are already fairly </a:t>
            </a:r>
            <a:r>
              <a:rPr lang="en-US" baseline="0" dirty="0" err="1"/>
              <a:t>texty</a:t>
            </a:r>
            <a:r>
              <a:rPr lang="en-US" baseline="0" dirty="0"/>
              <a:t>. Instead I tried to simplify the text, increase font size and spacing. See what you think.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C1F0E-6C91-C24C-B033-A3734C92D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3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03A9-C955-8347-AFB3-DCA5BA309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221A-53AE-AD41-B1A8-D5B7BAED9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515A9-B1EB-3348-B805-C580587C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A440-B0D7-6D4B-862B-008426CA11D5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915B-35C9-3B4C-AD51-A5352E03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995CB-621E-844D-A28F-C3514169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48B4-84D7-A641-8A51-5D07D7A8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D9E07-464C-8F46-9AC6-CFB2BFA8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844F4-A8BD-9741-85FF-733A8BAA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8A61-9F42-D748-87D5-C40E7F0896EB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98705-4011-8C4C-BDC3-0A042AEE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C1DB-50A2-FD45-B550-0C000CDE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1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FEA66-0F79-0147-9D9C-F805A37CC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BBD95-404A-3C47-BBB6-403857A05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876F0-4DFD-8643-A586-366A33E5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C4A5-9FD7-1040-A0A0-F1FBDD732507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58917-A966-D541-84BE-CFB2BB86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FDE75-5632-F941-B3C3-B67F4181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7993-92E0-E34B-825D-BDE353DC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0" y="235282"/>
            <a:ext cx="7027258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B69B-B3EF-1C48-ACA2-B3B9AC855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DC26E-8B32-B84C-882A-720319E7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B45F-0DD2-7D43-A125-D447E86CDE8F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CCA6-ECE5-C14C-B5A2-678AB365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4D500-06B0-2548-A8E0-474A32A5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5AFB"/>
                </a:solidFill>
              </a:defRPr>
            </a:lvl1pPr>
          </a:lstStyle>
          <a:p>
            <a:fld id="{75B2B58E-A418-D344-B61C-64BD7D483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4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D387-23F4-174E-A553-51F164A3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AAAE4-6885-FB44-BDB1-65EA98FBB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5D978-F19E-3743-945F-C424B170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0E2B-2F34-0D4A-840D-6292B3DC2607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DBCB-B0C5-344A-896C-0F2E8601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09B7-2F97-B242-93FB-61089C83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3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DB30-D3EF-6D4B-B8F4-E06351B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D3BA9-BA29-7641-B109-C7717FEDA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DA7BF-FB8A-1344-AA5C-67DBF23D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4B109-A2AC-284C-B3F8-9B58A9C7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5C2B-C628-D44E-A6A8-A95CEABB57F4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8B50A-EE14-7747-A744-E6D4C9C1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A0A60-B7B1-E243-9624-D9A4CC34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7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5631-60C8-1745-AEBC-ECA37251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CE6E-50BC-1146-AA0D-D267DF2B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8FD62-02D2-8145-86F0-E5AFE3440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88934-706E-9D4A-A973-6A64F19D0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8AC1D-6B0E-0648-BE69-3F5946AD7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96449-AB62-E848-B545-757349F8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1B98-05CC-BA4A-B9F5-B1C1784B9376}" type="datetime1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4D46F-2A6F-B749-A679-8E7F3C8B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02DBD-37CA-764F-9EA6-0114F705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5140-56AB-BC40-8420-ED11ED71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D4B1E-2CBE-C14A-AA35-DF77AA60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4B4C-45AA-CF44-8D55-2C93FD247458}" type="datetime1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77694-5A84-4846-A94E-760E702B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92ABF-1028-BC4A-81AE-B6FA60FC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03660-E94D-9744-A6CA-8EE84EC4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93B2-5200-0C45-A28E-3807EB87C30A}" type="datetime1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DC047-2BD7-824E-946D-993275AF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D9E6B-1E30-824B-9E3D-C9DD63F8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983F-D83D-B14A-8036-7477992C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906C-30ED-E64A-952A-19668FB6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B710D-2C43-0840-8F94-02E3A96FE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599B8-E684-AE46-94E1-8683A492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E984-0290-A449-A960-122522845BA5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DAB03-18D3-1645-B27B-22F117B1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45E74-62CD-304B-805F-9AF3C5D4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895D-2C6D-C845-AF9E-ABEE501B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B0E32-EAED-F24A-AAC1-5FEF3AC8B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F1F82-2EAF-C840-A836-BD9474C17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36AEF-9B79-7A4C-9924-88D51530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3F53-01E4-3A42-A8E4-2753A5E34464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B5A88-CA97-6246-BFD5-23D408EE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1F9D1-85FD-8641-9873-D9129D61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B58E-A418-D344-B61C-64BD7D4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F4988-A41B-BC40-BD51-8BF93878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22" y="-83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4083E-572A-7A46-84AB-7143D098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FFAF5-186C-C847-B592-7C5E72100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40BE-3E0D-9142-9C3F-F83FF82DD9F5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EBB0-C335-514B-AD97-EECECC669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9B67B-CA61-9E4B-8909-CC29C2C8D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40" y="287324"/>
            <a:ext cx="543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FF5AFB"/>
                </a:solidFill>
                <a:latin typeface="Canela Text Light" pitchFamily="2" charset="0"/>
              </a:defRPr>
            </a:lvl1pPr>
          </a:lstStyle>
          <a:p>
            <a:fld id="{75B2B58E-A418-D344-B61C-64BD7D483B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49" y="230028"/>
            <a:ext cx="1439145" cy="4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322585"/>
          </a:solidFill>
          <a:latin typeface="Canela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22585"/>
          </a:solidFill>
          <a:latin typeface="Canela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22585"/>
          </a:solidFill>
          <a:latin typeface="Canela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22585"/>
          </a:solidFill>
          <a:latin typeface="Canela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22585"/>
          </a:solidFill>
          <a:latin typeface="Canela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22585"/>
          </a:solidFill>
          <a:latin typeface="Canela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8.png"/><Relationship Id="rId21" Type="http://schemas.openxmlformats.org/officeDocument/2006/relationships/image" Target="../media/image40.png"/><Relationship Id="rId7" Type="http://schemas.openxmlformats.org/officeDocument/2006/relationships/image" Target="../media/image20.png"/><Relationship Id="rId12" Type="http://schemas.openxmlformats.org/officeDocument/2006/relationships/image" Target="../media/image3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5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43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microsoft.com/office/2007/relationships/hdphoto" Target="../media/hdphoto1.wdp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91E8D8-1AC5-464A-BB7E-013E2559E7AC}"/>
              </a:ext>
            </a:extLst>
          </p:cNvPr>
          <p:cNvSpPr/>
          <p:nvPr/>
        </p:nvSpPr>
        <p:spPr>
          <a:xfrm>
            <a:off x="0" y="-50006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FE element 2">
            <a:extLst>
              <a:ext uri="{FF2B5EF4-FFF2-40B4-BE49-F238E27FC236}">
                <a16:creationId xmlns:a16="http://schemas.microsoft.com/office/drawing/2014/main" id="{B4846F7F-DEDC-5942-919F-FD7989F3F9D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3" y="508348"/>
            <a:ext cx="10834688" cy="2095500"/>
          </a:xfrm>
          <a:prstGeom prst="rect">
            <a:avLst/>
          </a:prstGeom>
        </p:spPr>
      </p:pic>
      <p:pic>
        <p:nvPicPr>
          <p:cNvPr id="17" name="PFE element 3">
            <a:extLst>
              <a:ext uri="{FF2B5EF4-FFF2-40B4-BE49-F238E27FC236}">
                <a16:creationId xmlns:a16="http://schemas.microsoft.com/office/drawing/2014/main" id="{CF2C8818-92A5-3C4D-8C62-95B3271E60F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7454" y="2808329"/>
            <a:ext cx="5245894" cy="1385888"/>
          </a:xfrm>
          <a:prstGeom prst="rect">
            <a:avLst/>
          </a:prstGeom>
        </p:spPr>
      </p:pic>
      <p:pic>
        <p:nvPicPr>
          <p:cNvPr id="19" name="PFE element 4">
            <a:extLst>
              <a:ext uri="{FF2B5EF4-FFF2-40B4-BE49-F238E27FC236}">
                <a16:creationId xmlns:a16="http://schemas.microsoft.com/office/drawing/2014/main" id="{C040B375-4DB6-794E-86DE-8FD5214DB8C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8735" y="5205214"/>
            <a:ext cx="1728788" cy="396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C956B2-85D0-1041-9688-F06B3A88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" y="5751461"/>
            <a:ext cx="1619591" cy="518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19" y="5751461"/>
            <a:ext cx="774065" cy="5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endCxn id="43" idx="0"/>
          </p:cNvCxnSpPr>
          <p:nvPr/>
        </p:nvCxnSpPr>
        <p:spPr>
          <a:xfrm>
            <a:off x="3539450" y="2665550"/>
            <a:ext cx="4685313" cy="1191444"/>
          </a:xfrm>
          <a:prstGeom prst="line">
            <a:avLst/>
          </a:prstGeom>
          <a:ln w="28575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FE element 9">
            <a:extLst>
              <a:ext uri="{FF2B5EF4-FFF2-40B4-BE49-F238E27FC236}">
                <a16:creationId xmlns:a16="http://schemas.microsoft.com/office/drawing/2014/main" id="{7D23A3C5-6762-1C4B-842B-D9D2F7B65DE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6" y="236531"/>
            <a:ext cx="8167688" cy="1245394"/>
          </a:xfrm>
          <a:prstGeom prst="rect">
            <a:avLst/>
          </a:prstGeom>
        </p:spPr>
      </p:pic>
      <p:pic>
        <p:nvPicPr>
          <p:cNvPr id="23" name="PFE element 10">
            <a:extLst>
              <a:ext uri="{FF2B5EF4-FFF2-40B4-BE49-F238E27FC236}">
                <a16:creationId xmlns:a16="http://schemas.microsoft.com/office/drawing/2014/main" id="{D506CAFE-CCBC-004C-A26C-B802BED7CE0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9" y="1820214"/>
            <a:ext cx="3086100" cy="1764506"/>
          </a:xfrm>
          <a:prstGeom prst="rect">
            <a:avLst/>
          </a:prstGeom>
        </p:spPr>
      </p:pic>
      <p:pic>
        <p:nvPicPr>
          <p:cNvPr id="25" name="PFE element 11">
            <a:extLst>
              <a:ext uri="{FF2B5EF4-FFF2-40B4-BE49-F238E27FC236}">
                <a16:creationId xmlns:a16="http://schemas.microsoft.com/office/drawing/2014/main" id="{689FBAA0-DD70-A644-87E4-33E94F186F5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89231" y="5708924"/>
            <a:ext cx="1943100" cy="1016794"/>
          </a:xfrm>
          <a:prstGeom prst="rect">
            <a:avLst/>
          </a:prstGeom>
        </p:spPr>
      </p:pic>
      <p:grpSp>
        <p:nvGrpSpPr>
          <p:cNvPr id="7" name="pfehide12" hidden="1"/>
          <p:cNvGrpSpPr/>
          <p:nvPr/>
        </p:nvGrpSpPr>
        <p:grpSpPr>
          <a:xfrm>
            <a:off x="9074002" y="4811060"/>
            <a:ext cx="2833973" cy="1958956"/>
            <a:chOff x="9074002" y="4811060"/>
            <a:chExt cx="2833973" cy="1958956"/>
          </a:xfrm>
        </p:grpSpPr>
        <p:grpSp>
          <p:nvGrpSpPr>
            <p:cNvPr id="13" name="Group 12" hidden="1"/>
            <p:cNvGrpSpPr/>
            <p:nvPr/>
          </p:nvGrpSpPr>
          <p:grpSpPr>
            <a:xfrm>
              <a:off x="9295275" y="4811060"/>
              <a:ext cx="2334238" cy="1308277"/>
              <a:chOff x="9220137" y="5115860"/>
              <a:chExt cx="2334238" cy="1308277"/>
            </a:xfrm>
          </p:grpSpPr>
          <p:sp>
            <p:nvSpPr>
              <p:cNvPr id="63" name="Rounded Rectangle 62" hidden="1">
                <a:extLst>
                  <a:ext uri="{FF2B5EF4-FFF2-40B4-BE49-F238E27FC236}">
                    <a16:creationId xmlns:a16="http://schemas.microsoft.com/office/drawing/2014/main" id="{5D2061C1-ED93-F14C-AE79-685C1CF3B492}"/>
                  </a:ext>
                </a:extLst>
              </p:cNvPr>
              <p:cNvSpPr/>
              <p:nvPr/>
            </p:nvSpPr>
            <p:spPr>
              <a:xfrm>
                <a:off x="9220137" y="5115860"/>
                <a:ext cx="2334238" cy="1308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nela Light" pitchFamily="2" charset="77"/>
                </a:endParaRPr>
              </a:p>
            </p:txBody>
          </p:sp>
          <p:sp>
            <p:nvSpPr>
              <p:cNvPr id="64" name="Rectangle 63" hidden="1"/>
              <p:cNvSpPr/>
              <p:nvPr/>
            </p:nvSpPr>
            <p:spPr>
              <a:xfrm>
                <a:off x="9238613" y="5262167"/>
                <a:ext cx="2297286" cy="10156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ela Light" pitchFamily="2" charset="77"/>
                  </a:rPr>
                  <a:t>Organisations supplying education and training</a:t>
                </a:r>
              </a:p>
            </p:txBody>
          </p:sp>
        </p:grpSp>
        <p:sp>
          <p:nvSpPr>
            <p:cNvPr id="73" name="TextBox 72" hidden="1">
              <a:extLst>
                <a:ext uri="{FF2B5EF4-FFF2-40B4-BE49-F238E27FC236}">
                  <a16:creationId xmlns:a16="http://schemas.microsoft.com/office/drawing/2014/main" id="{A631701D-D022-914C-B513-B45661C338AB}"/>
                </a:ext>
              </a:extLst>
            </p:cNvPr>
            <p:cNvSpPr txBox="1"/>
            <p:nvPr/>
          </p:nvSpPr>
          <p:spPr>
            <a:xfrm>
              <a:off x="9074002" y="6185241"/>
              <a:ext cx="2833973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322585"/>
                  </a:solidFill>
                  <a:latin typeface="Canela Light" pitchFamily="2" charset="77"/>
                </a:rPr>
                <a:t>Fund their </a:t>
              </a:r>
              <a:r>
                <a:rPr lang="en-US" sz="1600" i="1" dirty="0">
                  <a:solidFill>
                    <a:srgbClr val="FF5AFB"/>
                  </a:solidFill>
                  <a:latin typeface="Canela Light" pitchFamily="2" charset="77"/>
                </a:rPr>
                <a:t>business needs,</a:t>
              </a:r>
            </a:p>
            <a:p>
              <a:pPr algn="ctr"/>
              <a:r>
                <a:rPr lang="en-US" sz="1600" i="1" dirty="0">
                  <a:solidFill>
                    <a:srgbClr val="FF5AFB"/>
                  </a:solidFill>
                  <a:latin typeface="Canela Light" pitchFamily="2" charset="77"/>
                </a:rPr>
                <a:t>expand their </a:t>
              </a:r>
              <a:r>
                <a:rPr lang="pt-PT" sz="1600" i="1" dirty="0">
                  <a:solidFill>
                    <a:srgbClr val="FF5AFB"/>
                  </a:solidFill>
                  <a:latin typeface="Canela Light" pitchFamily="2" charset="77"/>
                </a:rPr>
                <a:t>business</a:t>
              </a:r>
              <a:endParaRPr lang="en-US" sz="1600" i="1" dirty="0">
                <a:solidFill>
                  <a:srgbClr val="FF5AFB"/>
                </a:solidFill>
                <a:latin typeface="Canela Light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5731A3-0FBF-1B4B-A3EF-0DA5DB9558D1}"/>
              </a:ext>
            </a:extLst>
          </p:cNvPr>
          <p:cNvGrpSpPr/>
          <p:nvPr/>
        </p:nvGrpSpPr>
        <p:grpSpPr>
          <a:xfrm>
            <a:off x="9069382" y="4813035"/>
            <a:ext cx="2843213" cy="1955006"/>
            <a:chOff x="317500" y="317500"/>
            <a:chExt cx="2843213" cy="1955006"/>
          </a:xfrm>
        </p:grpSpPr>
        <p:pic>
          <p:nvPicPr>
            <p:cNvPr id="27" name="PFE element 12">
              <a:extLst>
                <a:ext uri="{FF2B5EF4-FFF2-40B4-BE49-F238E27FC236}">
                  <a16:creationId xmlns:a16="http://schemas.microsoft.com/office/drawing/2014/main" id="{ECE23E69-BAD2-3C45-8513-85BC5FC5CC6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00" y="317500"/>
              <a:ext cx="2843213" cy="1955006"/>
            </a:xfrm>
            <a:prstGeom prst="rect">
              <a:avLst/>
            </a:prstGeom>
          </p:spPr>
        </p:pic>
        <p:sp>
          <p:nvSpPr>
            <p:cNvPr id="28" name="Shape_19">
              <a:extLst>
                <a:ext uri="{FF2B5EF4-FFF2-40B4-BE49-F238E27FC236}">
                  <a16:creationId xmlns:a16="http://schemas.microsoft.com/office/drawing/2014/main" id="{240093C6-917A-0042-A8BE-DFEBF6C8BEBD}"/>
                </a:ext>
              </a:extLst>
            </p:cNvPr>
            <p:cNvSpPr/>
            <p:nvPr/>
          </p:nvSpPr>
          <p:spPr>
            <a:xfrm>
              <a:off x="317500" y="317500"/>
              <a:ext cx="2843213" cy="195500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FE element 13">
            <a:extLst>
              <a:ext uri="{FF2B5EF4-FFF2-40B4-BE49-F238E27FC236}">
                <a16:creationId xmlns:a16="http://schemas.microsoft.com/office/drawing/2014/main" id="{5C98EBAC-9334-4244-8CAC-F719B164119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90619" y="3832128"/>
            <a:ext cx="2745581" cy="1628775"/>
          </a:xfrm>
          <a:prstGeom prst="rect">
            <a:avLst/>
          </a:prstGeom>
        </p:spPr>
      </p:pic>
      <p:grpSp>
        <p:nvGrpSpPr>
          <p:cNvPr id="8" name="pfehide14" hidden="1"/>
          <p:cNvGrpSpPr/>
          <p:nvPr/>
        </p:nvGrpSpPr>
        <p:grpSpPr>
          <a:xfrm>
            <a:off x="4945139" y="2322886"/>
            <a:ext cx="2301722" cy="2212228"/>
            <a:chOff x="5226941" y="1929891"/>
            <a:chExt cx="2301722" cy="2212228"/>
          </a:xfrm>
        </p:grpSpPr>
        <p:sp>
          <p:nvSpPr>
            <p:cNvPr id="50" name="Rounded Rectangle 49" hidden="1">
              <a:extLst>
                <a:ext uri="{FF2B5EF4-FFF2-40B4-BE49-F238E27FC236}">
                  <a16:creationId xmlns:a16="http://schemas.microsoft.com/office/drawing/2014/main" id="{5D2061C1-ED93-F14C-AE79-685C1CF3B492}"/>
                </a:ext>
              </a:extLst>
            </p:cNvPr>
            <p:cNvSpPr/>
            <p:nvPr/>
          </p:nvSpPr>
          <p:spPr>
            <a:xfrm>
              <a:off x="5226941" y="1929891"/>
              <a:ext cx="2301722" cy="2212228"/>
            </a:xfrm>
            <a:prstGeom prst="roundRect">
              <a:avLst>
                <a:gd name="adj" fmla="val 50000"/>
              </a:avLst>
            </a:prstGeom>
            <a:solidFill>
              <a:srgbClr val="322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nela Light" pitchFamily="2" charset="77"/>
              </a:endParaRPr>
            </a:p>
          </p:txBody>
        </p:sp>
        <p:sp>
          <p:nvSpPr>
            <p:cNvPr id="51" name="Rectangle 50" hidden="1"/>
            <p:cNvSpPr/>
            <p:nvPr/>
          </p:nvSpPr>
          <p:spPr>
            <a:xfrm>
              <a:off x="5317938" y="2543563"/>
              <a:ext cx="212666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Canela Light" pitchFamily="50" charset="0"/>
                </a:rPr>
                <a:t>EIF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nela Light" pitchFamily="50" charset="0"/>
                </a:rPr>
                <a:t>European Investment Fund</a:t>
              </a:r>
              <a:endParaRPr lang="en-US" sz="1400" dirty="0">
                <a:solidFill>
                  <a:schemeClr val="bg1"/>
                </a:solidFill>
                <a:latin typeface="Canela Light" pitchFamily="50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3FA2FA-A7AC-8E47-9957-9B2780570C51}"/>
              </a:ext>
            </a:extLst>
          </p:cNvPr>
          <p:cNvGrpSpPr/>
          <p:nvPr/>
        </p:nvGrpSpPr>
        <p:grpSpPr>
          <a:xfrm>
            <a:off x="4941093" y="2324100"/>
            <a:ext cx="2309813" cy="2209800"/>
            <a:chOff x="317500" y="317500"/>
            <a:chExt cx="2309813" cy="2209800"/>
          </a:xfrm>
        </p:grpSpPr>
        <p:pic>
          <p:nvPicPr>
            <p:cNvPr id="39" name="PFE element 14">
              <a:extLst>
                <a:ext uri="{FF2B5EF4-FFF2-40B4-BE49-F238E27FC236}">
                  <a16:creationId xmlns:a16="http://schemas.microsoft.com/office/drawing/2014/main" id="{98440145-D409-CC49-B8F9-B4755FDFD0E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7500" y="317500"/>
              <a:ext cx="2309813" cy="2209800"/>
            </a:xfrm>
            <a:prstGeom prst="rect">
              <a:avLst/>
            </a:prstGeom>
          </p:spPr>
        </p:pic>
        <p:sp>
          <p:nvSpPr>
            <p:cNvPr id="40" name="Shape_20">
              <a:extLst>
                <a:ext uri="{FF2B5EF4-FFF2-40B4-BE49-F238E27FC236}">
                  <a16:creationId xmlns:a16="http://schemas.microsoft.com/office/drawing/2014/main" id="{AB9DA169-0DFC-8449-A716-0C722608C095}"/>
                </a:ext>
              </a:extLst>
            </p:cNvPr>
            <p:cNvSpPr/>
            <p:nvPr/>
          </p:nvSpPr>
          <p:spPr>
            <a:xfrm>
              <a:off x="317500" y="317500"/>
              <a:ext cx="2309813" cy="22098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pfehide15" hidden="1"/>
          <p:cNvSpPr/>
          <p:nvPr/>
        </p:nvSpPr>
        <p:spPr>
          <a:xfrm>
            <a:off x="4607023" y="4885535"/>
            <a:ext cx="3116275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322585"/>
                </a:solidFill>
                <a:latin typeface="Canela Text Light" pitchFamily="50" charset="0"/>
              </a:rPr>
              <a:t>We support </a:t>
            </a:r>
            <a:r>
              <a:rPr lang="en-US" sz="2000" b="1" dirty="0">
                <a:solidFill>
                  <a:srgbClr val="322585"/>
                </a:solidFill>
                <a:latin typeface="Canela Text Light" pitchFamily="50" charset="0"/>
              </a:rPr>
              <a:t>SMEs</a:t>
            </a:r>
            <a:r>
              <a:rPr lang="en-US" sz="2000" dirty="0">
                <a:solidFill>
                  <a:srgbClr val="322585"/>
                </a:solidFill>
                <a:latin typeface="Canela Text Light" pitchFamily="50" charset="0"/>
              </a:rPr>
              <a:t> and </a:t>
            </a:r>
            <a:r>
              <a:rPr lang="en-US" sz="2000" b="1" dirty="0">
                <a:solidFill>
                  <a:srgbClr val="322585"/>
                </a:solidFill>
                <a:latin typeface="Canela Text Light" pitchFamily="50" charset="0"/>
              </a:rPr>
              <a:t>key policy objectives </a:t>
            </a:r>
            <a:r>
              <a:rPr lang="en-US" sz="2000" dirty="0">
                <a:solidFill>
                  <a:srgbClr val="322585"/>
                </a:solidFill>
                <a:latin typeface="Canela Text Light" pitchFamily="50" charset="0"/>
              </a:rPr>
              <a:t>of the EU by </a:t>
            </a:r>
            <a:r>
              <a:rPr lang="en-US" sz="2000" b="1" i="1" dirty="0">
                <a:solidFill>
                  <a:srgbClr val="FF5AFB"/>
                </a:solidFill>
                <a:latin typeface="Canela Text Light" pitchFamily="50" charset="0"/>
              </a:rPr>
              <a:t>facilitating access to finance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84EC0D-2725-174F-9F84-6E3E634C334D}"/>
              </a:ext>
            </a:extLst>
          </p:cNvPr>
          <p:cNvGrpSpPr/>
          <p:nvPr/>
        </p:nvGrpSpPr>
        <p:grpSpPr>
          <a:xfrm>
            <a:off x="4607023" y="4885267"/>
            <a:ext cx="3112294" cy="1323975"/>
            <a:chOff x="317500" y="317500"/>
            <a:chExt cx="3112294" cy="1323975"/>
          </a:xfrm>
        </p:grpSpPr>
        <p:pic>
          <p:nvPicPr>
            <p:cNvPr id="49" name="PFE element 15">
              <a:extLst>
                <a:ext uri="{FF2B5EF4-FFF2-40B4-BE49-F238E27FC236}">
                  <a16:creationId xmlns:a16="http://schemas.microsoft.com/office/drawing/2014/main" id="{E37D2D88-2276-454A-A41B-A256158DEBD4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7500" y="317500"/>
              <a:ext cx="3112294" cy="1323975"/>
            </a:xfrm>
            <a:prstGeom prst="rect">
              <a:avLst/>
            </a:prstGeom>
          </p:spPr>
        </p:pic>
        <p:sp>
          <p:nvSpPr>
            <p:cNvPr id="52" name="Shape_21">
              <a:extLst>
                <a:ext uri="{FF2B5EF4-FFF2-40B4-BE49-F238E27FC236}">
                  <a16:creationId xmlns:a16="http://schemas.microsoft.com/office/drawing/2014/main" id="{7E1F3EA8-BB99-4149-A3C1-1E207F0ACB1A}"/>
                </a:ext>
              </a:extLst>
            </p:cNvPr>
            <p:cNvSpPr/>
            <p:nvPr/>
          </p:nvSpPr>
          <p:spPr>
            <a:xfrm>
              <a:off x="317500" y="317500"/>
              <a:ext cx="3112294" cy="13239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pfehide16" hidden="1"/>
          <p:cNvGrpSpPr/>
          <p:nvPr/>
        </p:nvGrpSpPr>
        <p:grpSpPr>
          <a:xfrm>
            <a:off x="9074002" y="2900281"/>
            <a:ext cx="2913650" cy="1689592"/>
            <a:chOff x="9074002" y="2900281"/>
            <a:chExt cx="2913650" cy="1689592"/>
          </a:xfrm>
        </p:grpSpPr>
        <p:sp>
          <p:nvSpPr>
            <p:cNvPr id="46" name="TextBox 45" hidden="1">
              <a:extLst>
                <a:ext uri="{FF2B5EF4-FFF2-40B4-BE49-F238E27FC236}">
                  <a16:creationId xmlns:a16="http://schemas.microsoft.com/office/drawing/2014/main" id="{A631701D-D022-914C-B513-B45661C338AB}"/>
                </a:ext>
              </a:extLst>
            </p:cNvPr>
            <p:cNvSpPr txBox="1"/>
            <p:nvPr/>
          </p:nvSpPr>
          <p:spPr>
            <a:xfrm>
              <a:off x="9074002" y="4251319"/>
              <a:ext cx="291365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322585"/>
                  </a:solidFill>
                  <a:latin typeface="Canela Light" pitchFamily="2" charset="77"/>
                </a:rPr>
                <a:t>Invest in their </a:t>
              </a:r>
              <a:r>
                <a:rPr lang="en-US" sz="1600" i="1" dirty="0">
                  <a:solidFill>
                    <a:srgbClr val="FF5AFB"/>
                  </a:solidFill>
                  <a:latin typeface="Canela Light" pitchFamily="2" charset="77"/>
                </a:rPr>
                <a:t>workforce upskilling</a:t>
              </a:r>
            </a:p>
          </p:txBody>
        </p:sp>
        <p:grpSp>
          <p:nvGrpSpPr>
            <p:cNvPr id="22" name="Group 21" hidden="1"/>
            <p:cNvGrpSpPr/>
            <p:nvPr/>
          </p:nvGrpSpPr>
          <p:grpSpPr>
            <a:xfrm>
              <a:off x="9295275" y="2900281"/>
              <a:ext cx="2334238" cy="1308277"/>
              <a:chOff x="9295275" y="2900281"/>
              <a:chExt cx="2334238" cy="1308277"/>
            </a:xfrm>
          </p:grpSpPr>
          <p:sp>
            <p:nvSpPr>
              <p:cNvPr id="38" name="Rounded Rectangle 37" hidden="1">
                <a:extLst>
                  <a:ext uri="{FF2B5EF4-FFF2-40B4-BE49-F238E27FC236}">
                    <a16:creationId xmlns:a16="http://schemas.microsoft.com/office/drawing/2014/main" id="{5D2061C1-ED93-F14C-AE79-685C1CF3B492}"/>
                  </a:ext>
                </a:extLst>
              </p:cNvPr>
              <p:cNvSpPr/>
              <p:nvPr/>
            </p:nvSpPr>
            <p:spPr>
              <a:xfrm>
                <a:off x="9295275" y="2900281"/>
                <a:ext cx="2334238" cy="1308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nela Light" pitchFamily="2" charset="77"/>
                </a:endParaRPr>
              </a:p>
            </p:txBody>
          </p:sp>
          <p:sp>
            <p:nvSpPr>
              <p:cNvPr id="33" name="Rectangle 32" hidden="1"/>
              <p:cNvSpPr/>
              <p:nvPr/>
            </p:nvSpPr>
            <p:spPr>
              <a:xfrm>
                <a:off x="9319327" y="3200476"/>
                <a:ext cx="2286134" cy="7078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ela Light" pitchFamily="2" charset="77"/>
                  </a:rPr>
                  <a:t>Enterprises investing in skills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38E9EE9-4547-4240-9A52-DA0CBAF8A90F}"/>
              </a:ext>
            </a:extLst>
          </p:cNvPr>
          <p:cNvGrpSpPr/>
          <p:nvPr/>
        </p:nvGrpSpPr>
        <p:grpSpPr>
          <a:xfrm>
            <a:off x="9071121" y="2900924"/>
            <a:ext cx="2919413" cy="1688306"/>
            <a:chOff x="317500" y="317500"/>
            <a:chExt cx="2919413" cy="1688306"/>
          </a:xfrm>
        </p:grpSpPr>
        <p:pic>
          <p:nvPicPr>
            <p:cNvPr id="55" name="PFE element 16">
              <a:extLst>
                <a:ext uri="{FF2B5EF4-FFF2-40B4-BE49-F238E27FC236}">
                  <a16:creationId xmlns:a16="http://schemas.microsoft.com/office/drawing/2014/main" id="{0F3E0855-2C3C-6543-BEDB-2B457D8C701F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7500" y="317500"/>
              <a:ext cx="2919413" cy="1688306"/>
            </a:xfrm>
            <a:prstGeom prst="rect">
              <a:avLst/>
            </a:prstGeom>
          </p:spPr>
        </p:pic>
        <p:sp>
          <p:nvSpPr>
            <p:cNvPr id="56" name="Shape_22">
              <a:extLst>
                <a:ext uri="{FF2B5EF4-FFF2-40B4-BE49-F238E27FC236}">
                  <a16:creationId xmlns:a16="http://schemas.microsoft.com/office/drawing/2014/main" id="{EBE585F8-6685-2D44-8BE5-3D57B4AFA113}"/>
                </a:ext>
              </a:extLst>
            </p:cNvPr>
            <p:cNvSpPr/>
            <p:nvPr/>
          </p:nvSpPr>
          <p:spPr>
            <a:xfrm>
              <a:off x="317500" y="317500"/>
              <a:ext cx="2919413" cy="168830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pfehide17" hidden="1"/>
          <p:cNvGrpSpPr/>
          <p:nvPr/>
        </p:nvGrpSpPr>
        <p:grpSpPr>
          <a:xfrm>
            <a:off x="9168522" y="1058083"/>
            <a:ext cx="2587743" cy="1669897"/>
            <a:chOff x="9168522" y="1058083"/>
            <a:chExt cx="2587743" cy="1669897"/>
          </a:xfrm>
        </p:grpSpPr>
        <p:sp>
          <p:nvSpPr>
            <p:cNvPr id="47" name="TextBox 46" hidden="1">
              <a:extLst>
                <a:ext uri="{FF2B5EF4-FFF2-40B4-BE49-F238E27FC236}">
                  <a16:creationId xmlns:a16="http://schemas.microsoft.com/office/drawing/2014/main" id="{A631701D-D022-914C-B513-B45661C338AB}"/>
                </a:ext>
              </a:extLst>
            </p:cNvPr>
            <p:cNvSpPr txBox="1"/>
            <p:nvPr/>
          </p:nvSpPr>
          <p:spPr>
            <a:xfrm>
              <a:off x="9168522" y="2389426"/>
              <a:ext cx="2587743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322585"/>
                  </a:solidFill>
                  <a:latin typeface="Canela Light" pitchFamily="2" charset="77"/>
                </a:rPr>
                <a:t>Fund personal </a:t>
              </a:r>
              <a:r>
                <a:rPr lang="en-US" sz="1600" i="1" dirty="0">
                  <a:solidFill>
                    <a:srgbClr val="FF5AFB"/>
                  </a:solidFill>
                  <a:latin typeface="Canela Light" pitchFamily="2" charset="77"/>
                </a:rPr>
                <a:t>development</a:t>
              </a:r>
            </a:p>
          </p:txBody>
        </p:sp>
        <p:grpSp>
          <p:nvGrpSpPr>
            <p:cNvPr id="15" name="Group 14" hidden="1"/>
            <p:cNvGrpSpPr/>
            <p:nvPr/>
          </p:nvGrpSpPr>
          <p:grpSpPr>
            <a:xfrm>
              <a:off x="9295274" y="1058083"/>
              <a:ext cx="2334238" cy="1308277"/>
              <a:chOff x="9127635" y="1096183"/>
              <a:chExt cx="2334238" cy="1308277"/>
            </a:xfrm>
          </p:grpSpPr>
          <p:sp>
            <p:nvSpPr>
              <p:cNvPr id="41" name="Rounded Rectangle 40" hidden="1">
                <a:extLst>
                  <a:ext uri="{FF2B5EF4-FFF2-40B4-BE49-F238E27FC236}">
                    <a16:creationId xmlns:a16="http://schemas.microsoft.com/office/drawing/2014/main" id="{5D2061C1-ED93-F14C-AE79-685C1CF3B492}"/>
                  </a:ext>
                </a:extLst>
              </p:cNvPr>
              <p:cNvSpPr/>
              <p:nvPr/>
            </p:nvSpPr>
            <p:spPr>
              <a:xfrm>
                <a:off x="9127635" y="1096183"/>
                <a:ext cx="2334238" cy="1308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nela Light" pitchFamily="2" charset="77"/>
                </a:endParaRPr>
              </a:p>
            </p:txBody>
          </p:sp>
          <p:sp>
            <p:nvSpPr>
              <p:cNvPr id="36" name="Rectangle 35" hidden="1"/>
              <p:cNvSpPr/>
              <p:nvPr/>
            </p:nvSpPr>
            <p:spPr>
              <a:xfrm>
                <a:off x="9151687" y="1396378"/>
                <a:ext cx="2286134" cy="7078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ela Light" pitchFamily="2" charset="77"/>
                  </a:rPr>
                  <a:t>Students and learners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CBDE1A-C957-9148-9A10-C71F71DEBAD9}"/>
              </a:ext>
            </a:extLst>
          </p:cNvPr>
          <p:cNvGrpSpPr/>
          <p:nvPr/>
        </p:nvGrpSpPr>
        <p:grpSpPr>
          <a:xfrm>
            <a:off x="9166993" y="1054831"/>
            <a:ext cx="2590800" cy="1676400"/>
            <a:chOff x="317500" y="317500"/>
            <a:chExt cx="2590800" cy="1676400"/>
          </a:xfrm>
        </p:grpSpPr>
        <p:pic>
          <p:nvPicPr>
            <p:cNvPr id="59" name="PFE element 17">
              <a:extLst>
                <a:ext uri="{FF2B5EF4-FFF2-40B4-BE49-F238E27FC236}">
                  <a16:creationId xmlns:a16="http://schemas.microsoft.com/office/drawing/2014/main" id="{69CA646F-DF82-F44F-B627-C95424DA8414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7500" y="317500"/>
              <a:ext cx="2590800" cy="1676400"/>
            </a:xfrm>
            <a:prstGeom prst="rect">
              <a:avLst/>
            </a:prstGeom>
          </p:spPr>
        </p:pic>
        <p:sp>
          <p:nvSpPr>
            <p:cNvPr id="60" name="Shape_23">
              <a:extLst>
                <a:ext uri="{FF2B5EF4-FFF2-40B4-BE49-F238E27FC236}">
                  <a16:creationId xmlns:a16="http://schemas.microsoft.com/office/drawing/2014/main" id="{376863B6-6153-5047-9307-197CA1438F0C}"/>
                </a:ext>
              </a:extLst>
            </p:cNvPr>
            <p:cNvSpPr/>
            <p:nvPr/>
          </p:nvSpPr>
          <p:spPr>
            <a:xfrm>
              <a:off x="317500" y="317500"/>
              <a:ext cx="2590800" cy="167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pfehide18" hidden="1"/>
          <p:cNvGrpSpPr/>
          <p:nvPr/>
        </p:nvGrpSpPr>
        <p:grpSpPr>
          <a:xfrm>
            <a:off x="8224763" y="943970"/>
            <a:ext cx="840785" cy="5826048"/>
            <a:chOff x="8011403" y="943970"/>
            <a:chExt cx="840785" cy="5826048"/>
          </a:xfrm>
        </p:grpSpPr>
        <p:sp>
          <p:nvSpPr>
            <p:cNvPr id="43" name="TextBox 42" hidden="1">
              <a:extLst>
                <a:ext uri="{FF2B5EF4-FFF2-40B4-BE49-F238E27FC236}">
                  <a16:creationId xmlns:a16="http://schemas.microsoft.com/office/drawing/2014/main" id="{A631701D-D022-914C-B513-B45661C338AB}"/>
                </a:ext>
              </a:extLst>
            </p:cNvPr>
            <p:cNvSpPr txBox="1"/>
            <p:nvPr/>
          </p:nvSpPr>
          <p:spPr>
            <a:xfrm rot="16200000">
              <a:off x="7365358" y="3656939"/>
              <a:ext cx="1692199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322585"/>
                  </a:solidFill>
                  <a:latin typeface="Canela Light" pitchFamily="2" charset="77"/>
                </a:rPr>
                <a:t>Funding gap</a:t>
              </a:r>
            </a:p>
          </p:txBody>
        </p:sp>
        <p:grpSp>
          <p:nvGrpSpPr>
            <p:cNvPr id="17" name="Group 16" hidden="1"/>
            <p:cNvGrpSpPr/>
            <p:nvPr/>
          </p:nvGrpSpPr>
          <p:grpSpPr>
            <a:xfrm>
              <a:off x="8260238" y="943970"/>
              <a:ext cx="591950" cy="5826048"/>
              <a:chOff x="8260238" y="943970"/>
              <a:chExt cx="591950" cy="5826048"/>
            </a:xfrm>
          </p:grpSpPr>
          <p:sp>
            <p:nvSpPr>
              <p:cNvPr id="44" name="Line" hidden="1">
                <a:extLst>
                  <a:ext uri="{FF2B5EF4-FFF2-40B4-BE49-F238E27FC236}">
                    <a16:creationId xmlns:a16="http://schemas.microsoft.com/office/drawing/2014/main" id="{76719843-89AD-5149-8E59-18FB37F62C55}"/>
                  </a:ext>
                </a:extLst>
              </p:cNvPr>
              <p:cNvSpPr/>
              <p:nvPr/>
            </p:nvSpPr>
            <p:spPr>
              <a:xfrm rot="16200000">
                <a:off x="7664209" y="1540001"/>
                <a:ext cx="1784009" cy="591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740" y="0"/>
                    </a:lnTo>
                    <a:cubicBezTo>
                      <a:pt x="10844" y="0"/>
                      <a:pt x="14559" y="2048"/>
                      <a:pt x="17248" y="5358"/>
                    </a:cubicBezTo>
                    <a:cubicBezTo>
                      <a:pt x="19937" y="8669"/>
                      <a:pt x="21600" y="13242"/>
                      <a:pt x="21600" y="18294"/>
                    </a:cubicBezTo>
                    <a:lnTo>
                      <a:pt x="21600" y="21600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423997"/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5" name="Line" hidden="1">
                <a:extLst>
                  <a:ext uri="{FF2B5EF4-FFF2-40B4-BE49-F238E27FC236}">
                    <a16:creationId xmlns:a16="http://schemas.microsoft.com/office/drawing/2014/main" id="{D29D3224-614B-BC41-90A2-AF05498B070A}"/>
                  </a:ext>
                </a:extLst>
              </p:cNvPr>
              <p:cNvSpPr/>
              <p:nvPr/>
            </p:nvSpPr>
            <p:spPr>
              <a:xfrm rot="16200000">
                <a:off x="7613970" y="5531802"/>
                <a:ext cx="1884484" cy="591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860" y="0"/>
                    </a:lnTo>
                    <a:cubicBezTo>
                      <a:pt x="10756" y="0"/>
                      <a:pt x="7041" y="2048"/>
                      <a:pt x="4352" y="5358"/>
                    </a:cubicBezTo>
                    <a:cubicBezTo>
                      <a:pt x="1663" y="8669"/>
                      <a:pt x="0" y="13242"/>
                      <a:pt x="0" y="18294"/>
                    </a:cubicBezTo>
                    <a:lnTo>
                      <a:pt x="0" y="21600"/>
                    </a:lnTo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423997"/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8D08A6-DC8E-404E-A114-CFC7A349EE5B}"/>
              </a:ext>
            </a:extLst>
          </p:cNvPr>
          <p:cNvGrpSpPr/>
          <p:nvPr/>
        </p:nvGrpSpPr>
        <p:grpSpPr>
          <a:xfrm>
            <a:off x="8222483" y="936391"/>
            <a:ext cx="845344" cy="5841206"/>
            <a:chOff x="317500" y="317500"/>
            <a:chExt cx="845344" cy="5841206"/>
          </a:xfrm>
        </p:grpSpPr>
        <p:pic>
          <p:nvPicPr>
            <p:cNvPr id="65" name="PFE element 18">
              <a:extLst>
                <a:ext uri="{FF2B5EF4-FFF2-40B4-BE49-F238E27FC236}">
                  <a16:creationId xmlns:a16="http://schemas.microsoft.com/office/drawing/2014/main" id="{D4512753-AEAA-AF49-B3B5-B457974ECF7D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7500" y="317500"/>
              <a:ext cx="845344" cy="5841206"/>
            </a:xfrm>
            <a:prstGeom prst="rect">
              <a:avLst/>
            </a:prstGeom>
          </p:spPr>
        </p:pic>
        <p:sp>
          <p:nvSpPr>
            <p:cNvPr id="66" name="Shape_24">
              <a:extLst>
                <a:ext uri="{FF2B5EF4-FFF2-40B4-BE49-F238E27FC236}">
                  <a16:creationId xmlns:a16="http://schemas.microsoft.com/office/drawing/2014/main" id="{5566B351-7949-2243-B03E-5711735A64C2}"/>
                </a:ext>
              </a:extLst>
            </p:cNvPr>
            <p:cNvSpPr/>
            <p:nvPr/>
          </p:nvSpPr>
          <p:spPr>
            <a:xfrm>
              <a:off x="317500" y="317500"/>
              <a:ext cx="845344" cy="584120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FE element 19">
            <a:extLst>
              <a:ext uri="{FF2B5EF4-FFF2-40B4-BE49-F238E27FC236}">
                <a16:creationId xmlns:a16="http://schemas.microsoft.com/office/drawing/2014/main" id="{48D941A5-F30A-094D-9DD5-540217AE746C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1454742" y="291554"/>
            <a:ext cx="549117" cy="3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20">
            <a:extLst>
              <a:ext uri="{FF2B5EF4-FFF2-40B4-BE49-F238E27FC236}">
                <a16:creationId xmlns:a16="http://schemas.microsoft.com/office/drawing/2014/main" id="{A9123250-D55A-9D44-8A91-686B890D0D2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7" y="236256"/>
            <a:ext cx="7265194" cy="1309688"/>
          </a:xfrm>
          <a:prstGeom prst="rect">
            <a:avLst/>
          </a:prstGeom>
        </p:spPr>
      </p:pic>
      <p:pic>
        <p:nvPicPr>
          <p:cNvPr id="12" name="PFE element 21">
            <a:extLst>
              <a:ext uri="{FF2B5EF4-FFF2-40B4-BE49-F238E27FC236}">
                <a16:creationId xmlns:a16="http://schemas.microsoft.com/office/drawing/2014/main" id="{555103C5-E99D-CF40-AA74-76198485313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742" y="291554"/>
            <a:ext cx="549117" cy="356664"/>
          </a:xfrm>
          <a:prstGeom prst="rect">
            <a:avLst/>
          </a:prstGeom>
        </p:spPr>
      </p:pic>
      <p:sp>
        <p:nvSpPr>
          <p:cNvPr id="74" name="pfehide22" hidden="1"/>
          <p:cNvSpPr/>
          <p:nvPr/>
        </p:nvSpPr>
        <p:spPr>
          <a:xfrm>
            <a:off x="2340115" y="4567626"/>
            <a:ext cx="1620552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322585"/>
                </a:solidFill>
                <a:latin typeface="Canela Light" pitchFamily="50" charset="0"/>
              </a:rPr>
              <a:t>Guarantee </a:t>
            </a:r>
            <a:r>
              <a:rPr lang="en-US" sz="1600" dirty="0">
                <a:solidFill>
                  <a:srgbClr val="FF5AFB"/>
                </a:solidFill>
                <a:latin typeface="Canela Light" pitchFamily="50" charset="0"/>
              </a:rPr>
              <a:t>80% </a:t>
            </a:r>
            <a:r>
              <a:rPr lang="en-US" sz="1600" dirty="0">
                <a:solidFill>
                  <a:srgbClr val="322585"/>
                </a:solidFill>
                <a:latin typeface="Canela Light" pitchFamily="50" charset="0"/>
              </a:rPr>
              <a:t>of non-repayment of deferred fees*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F07997-227E-3844-BAFF-A380E1A030F3}"/>
              </a:ext>
            </a:extLst>
          </p:cNvPr>
          <p:cNvGrpSpPr/>
          <p:nvPr/>
        </p:nvGrpSpPr>
        <p:grpSpPr>
          <a:xfrm>
            <a:off x="2338384" y="4567626"/>
            <a:ext cx="1624013" cy="1069181"/>
            <a:chOff x="317500" y="317500"/>
            <a:chExt cx="1624013" cy="1069181"/>
          </a:xfrm>
        </p:grpSpPr>
        <p:pic>
          <p:nvPicPr>
            <p:cNvPr id="14" name="PFE element 22">
              <a:extLst>
                <a:ext uri="{FF2B5EF4-FFF2-40B4-BE49-F238E27FC236}">
                  <a16:creationId xmlns:a16="http://schemas.microsoft.com/office/drawing/2014/main" id="{6E62CF83-2142-C549-889B-5AF08A94AE9A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500" y="317500"/>
              <a:ext cx="1624013" cy="1069181"/>
            </a:xfrm>
            <a:prstGeom prst="rect">
              <a:avLst/>
            </a:prstGeom>
          </p:spPr>
        </p:pic>
        <p:sp>
          <p:nvSpPr>
            <p:cNvPr id="15" name="Shape_25">
              <a:extLst>
                <a:ext uri="{FF2B5EF4-FFF2-40B4-BE49-F238E27FC236}">
                  <a16:creationId xmlns:a16="http://schemas.microsoft.com/office/drawing/2014/main" id="{35B9BD47-EE48-C740-8E28-873205989A75}"/>
                </a:ext>
              </a:extLst>
            </p:cNvPr>
            <p:cNvSpPr/>
            <p:nvPr/>
          </p:nvSpPr>
          <p:spPr>
            <a:xfrm>
              <a:off x="317500" y="317500"/>
              <a:ext cx="1624013" cy="106918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pfehide23" hidden="1"/>
          <p:cNvSpPr/>
          <p:nvPr/>
        </p:nvSpPr>
        <p:spPr>
          <a:xfrm>
            <a:off x="373380" y="4685372"/>
            <a:ext cx="1887192" cy="184665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322585"/>
              </a:solidFill>
              <a:latin typeface="Canela Light" pitchFamily="50" charset="0"/>
            </a:endParaRPr>
          </a:p>
          <a:p>
            <a:pPr algn="ctr"/>
            <a:r>
              <a:rPr lang="en-US" sz="2000" dirty="0">
                <a:solidFill>
                  <a:srgbClr val="322585"/>
                </a:solidFill>
                <a:latin typeface="Canela Text Light" pitchFamily="50" charset="0"/>
              </a:rPr>
              <a:t>We </a:t>
            </a:r>
            <a:r>
              <a:rPr lang="en-US" sz="2000" b="1" i="1" dirty="0">
                <a:solidFill>
                  <a:srgbClr val="FF5AFB"/>
                </a:solidFill>
                <a:latin typeface="Canela Text Light" pitchFamily="50" charset="0"/>
              </a:rPr>
              <a:t>share risks </a:t>
            </a:r>
            <a:r>
              <a:rPr lang="en-US" sz="2000" dirty="0">
                <a:solidFill>
                  <a:srgbClr val="322585"/>
                </a:solidFill>
                <a:latin typeface="Canela Text Light" pitchFamily="50" charset="0"/>
              </a:rPr>
              <a:t>with our partners to </a:t>
            </a:r>
            <a:r>
              <a:rPr lang="en-US" sz="2000" i="1" dirty="0" err="1">
                <a:solidFill>
                  <a:srgbClr val="FF5AFB"/>
                </a:solidFill>
                <a:latin typeface="Canela Text Light" pitchFamily="50" charset="0"/>
              </a:rPr>
              <a:t>incentivise</a:t>
            </a:r>
            <a:r>
              <a:rPr lang="en-US" sz="2000" i="1" dirty="0">
                <a:solidFill>
                  <a:srgbClr val="FF5AFB"/>
                </a:solidFill>
                <a:latin typeface="Canela Text Light" pitchFamily="50" charset="0"/>
              </a:rPr>
              <a:t> lending</a:t>
            </a:r>
            <a:endParaRPr lang="en-US" sz="2000" dirty="0">
              <a:solidFill>
                <a:srgbClr val="322585"/>
              </a:solidFill>
              <a:latin typeface="Canela Text Light" pitchFamily="50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65DD35-D236-9E43-AE35-DA34294632F7}"/>
              </a:ext>
            </a:extLst>
          </p:cNvPr>
          <p:cNvGrpSpPr/>
          <p:nvPr/>
        </p:nvGrpSpPr>
        <p:grpSpPr>
          <a:xfrm>
            <a:off x="370429" y="4685372"/>
            <a:ext cx="1893094" cy="1843088"/>
            <a:chOff x="317500" y="317500"/>
            <a:chExt cx="1893094" cy="1843088"/>
          </a:xfrm>
        </p:grpSpPr>
        <p:pic>
          <p:nvPicPr>
            <p:cNvPr id="18" name="PFE element 23">
              <a:extLst>
                <a:ext uri="{FF2B5EF4-FFF2-40B4-BE49-F238E27FC236}">
                  <a16:creationId xmlns:a16="http://schemas.microsoft.com/office/drawing/2014/main" id="{1769B6BB-A1A7-944A-9DE7-13D323E5F641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00" y="317500"/>
              <a:ext cx="1893094" cy="1843088"/>
            </a:xfrm>
            <a:prstGeom prst="rect">
              <a:avLst/>
            </a:prstGeom>
          </p:spPr>
        </p:pic>
        <p:sp>
          <p:nvSpPr>
            <p:cNvPr id="19" name="Shape_26">
              <a:extLst>
                <a:ext uri="{FF2B5EF4-FFF2-40B4-BE49-F238E27FC236}">
                  <a16:creationId xmlns:a16="http://schemas.microsoft.com/office/drawing/2014/main" id="{848B4965-87B1-D44C-AF02-145BBD8FFE3C}"/>
                </a:ext>
              </a:extLst>
            </p:cNvPr>
            <p:cNvSpPr/>
            <p:nvPr/>
          </p:nvSpPr>
          <p:spPr>
            <a:xfrm>
              <a:off x="317500" y="317500"/>
              <a:ext cx="1893094" cy="18430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D2061C1-ED93-F14C-AE79-685C1CF3B492}"/>
              </a:ext>
            </a:extLst>
          </p:cNvPr>
          <p:cNvSpPr/>
          <p:nvPr/>
        </p:nvSpPr>
        <p:spPr>
          <a:xfrm>
            <a:off x="7621645" y="2589976"/>
            <a:ext cx="2363531" cy="367873"/>
          </a:xfrm>
          <a:prstGeom prst="roundRect">
            <a:avLst>
              <a:gd name="adj" fmla="val 50000"/>
            </a:avLst>
          </a:prstGeom>
        </p:spPr>
        <p:txBody>
          <a:bodyPr wrap="square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anela Light" pitchFamily="2" charset="77"/>
            </a:endParaRPr>
          </a:p>
        </p:txBody>
      </p:sp>
      <p:grpSp>
        <p:nvGrpSpPr>
          <p:cNvPr id="3" name="pfehide25" hidden="1"/>
          <p:cNvGrpSpPr/>
          <p:nvPr/>
        </p:nvGrpSpPr>
        <p:grpSpPr>
          <a:xfrm>
            <a:off x="1388906" y="1186932"/>
            <a:ext cx="9181155" cy="4539635"/>
            <a:chOff x="1388906" y="1186932"/>
            <a:chExt cx="9181155" cy="4539635"/>
          </a:xfrm>
        </p:grpSpPr>
        <p:sp>
          <p:nvSpPr>
            <p:cNvPr id="59" name="Rectangle 58" hidden="1"/>
            <p:cNvSpPr/>
            <p:nvPr/>
          </p:nvSpPr>
          <p:spPr>
            <a:xfrm>
              <a:off x="3868692" y="1212255"/>
              <a:ext cx="2674311" cy="4514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 hidden="1">
              <a:extLst>
                <a:ext uri="{FF2B5EF4-FFF2-40B4-BE49-F238E27FC236}">
                  <a16:creationId xmlns:a16="http://schemas.microsoft.com/office/drawing/2014/main" id="{A631701D-D022-914C-B513-B45661C338AB}"/>
                </a:ext>
              </a:extLst>
            </p:cNvPr>
            <p:cNvSpPr txBox="1"/>
            <p:nvPr/>
          </p:nvSpPr>
          <p:spPr>
            <a:xfrm>
              <a:off x="3883085" y="1216891"/>
              <a:ext cx="2659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rgbClr val="322585"/>
                  </a:solidFill>
                  <a:latin typeface="Canela Light" pitchFamily="2" charset="77"/>
                </a:rPr>
                <a:t>Financial intermediaries</a:t>
              </a:r>
            </a:p>
          </p:txBody>
        </p:sp>
        <p:sp>
          <p:nvSpPr>
            <p:cNvPr id="61" name="Line" hidden="1">
              <a:extLst>
                <a:ext uri="{FF2B5EF4-FFF2-40B4-BE49-F238E27FC236}">
                  <a16:creationId xmlns:a16="http://schemas.microsoft.com/office/drawing/2014/main" id="{EB031603-0D8A-0E45-AD2E-86E060F9C010}"/>
                </a:ext>
              </a:extLst>
            </p:cNvPr>
            <p:cNvSpPr/>
            <p:nvPr/>
          </p:nvSpPr>
          <p:spPr>
            <a:xfrm flipV="1">
              <a:off x="1388906" y="2803351"/>
              <a:ext cx="3248495" cy="95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513" y="0"/>
                  </a:lnTo>
                  <a:cubicBezTo>
                    <a:pt x="7466" y="0"/>
                    <a:pt x="8356" y="808"/>
                    <a:pt x="9063" y="2188"/>
                  </a:cubicBezTo>
                  <a:cubicBezTo>
                    <a:pt x="9770" y="3567"/>
                    <a:pt x="10294" y="5519"/>
                    <a:pt x="10513" y="7807"/>
                  </a:cubicBezTo>
                  <a:lnTo>
                    <a:pt x="11087" y="13793"/>
                  </a:lnTo>
                  <a:cubicBezTo>
                    <a:pt x="11306" y="16081"/>
                    <a:pt x="11830" y="18033"/>
                    <a:pt x="12537" y="19412"/>
                  </a:cubicBezTo>
                  <a:cubicBezTo>
                    <a:pt x="13244" y="20792"/>
                    <a:pt x="14134" y="21600"/>
                    <a:pt x="15087" y="21600"/>
                  </a:cubicBezTo>
                  <a:lnTo>
                    <a:pt x="21600" y="21600"/>
                  </a:lnTo>
                </a:path>
              </a:pathLst>
            </a:custGeom>
            <a:ln w="19050">
              <a:solidFill>
                <a:srgbClr val="FF5AF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71" name="Rectangle 70" hidden="1"/>
            <p:cNvSpPr/>
            <p:nvPr/>
          </p:nvSpPr>
          <p:spPr>
            <a:xfrm>
              <a:off x="2340115" y="2075703"/>
              <a:ext cx="16205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322585"/>
                  </a:solidFill>
                  <a:latin typeface="Canela Light" pitchFamily="50" charset="0"/>
                </a:rPr>
                <a:t>Guarantee </a:t>
              </a:r>
              <a:r>
                <a:rPr lang="en-US" sz="1600" dirty="0">
                  <a:solidFill>
                    <a:srgbClr val="FF5AFB"/>
                  </a:solidFill>
                  <a:latin typeface="Canela Light" pitchFamily="50" charset="0"/>
                </a:rPr>
                <a:t>70%-80% </a:t>
              </a:r>
              <a:r>
                <a:rPr lang="en-US" sz="1600" dirty="0">
                  <a:solidFill>
                    <a:srgbClr val="322585"/>
                  </a:solidFill>
                  <a:latin typeface="Canela Light" pitchFamily="50" charset="0"/>
                </a:rPr>
                <a:t>of loan default*</a:t>
              </a:r>
            </a:p>
          </p:txBody>
        </p:sp>
        <p:sp>
          <p:nvSpPr>
            <p:cNvPr id="77" name="Rectangle 76" hidden="1"/>
            <p:cNvSpPr/>
            <p:nvPr/>
          </p:nvSpPr>
          <p:spPr>
            <a:xfrm>
              <a:off x="6578578" y="2225799"/>
              <a:ext cx="10023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322585"/>
                  </a:solidFill>
                  <a:latin typeface="Canela Light" pitchFamily="50" charset="0"/>
                </a:rPr>
                <a:t>Access to</a:t>
              </a:r>
            </a:p>
            <a:p>
              <a:pPr algn="ctr"/>
              <a:r>
                <a:rPr lang="en-US" sz="1600" dirty="0">
                  <a:solidFill>
                    <a:srgbClr val="322585"/>
                  </a:solidFill>
                  <a:latin typeface="Canela Light" pitchFamily="50" charset="0"/>
                </a:rPr>
                <a:t> a loan</a:t>
              </a:r>
              <a:endParaRPr lang="en-US" sz="1600" dirty="0">
                <a:solidFill>
                  <a:srgbClr val="FF5AFB"/>
                </a:solidFill>
                <a:latin typeface="Canela Light" pitchFamily="50" charset="0"/>
              </a:endParaRPr>
            </a:p>
          </p:txBody>
        </p:sp>
        <p:sp>
          <p:nvSpPr>
            <p:cNvPr id="79" name="Rectangle 78" hidden="1"/>
            <p:cNvSpPr/>
            <p:nvPr/>
          </p:nvSpPr>
          <p:spPr>
            <a:xfrm>
              <a:off x="7583257" y="1186932"/>
              <a:ext cx="2986804" cy="4514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 hidden="1">
              <a:extLst>
                <a:ext uri="{FF2B5EF4-FFF2-40B4-BE49-F238E27FC236}">
                  <a16:creationId xmlns:a16="http://schemas.microsoft.com/office/drawing/2014/main" id="{A631701D-D022-914C-B513-B45661C338AB}"/>
                </a:ext>
              </a:extLst>
            </p:cNvPr>
            <p:cNvSpPr txBox="1"/>
            <p:nvPr/>
          </p:nvSpPr>
          <p:spPr>
            <a:xfrm>
              <a:off x="7580883" y="1212255"/>
              <a:ext cx="2970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rgbClr val="322585"/>
                  </a:solidFill>
                  <a:latin typeface="Canela Light" pitchFamily="2" charset="77"/>
                </a:rPr>
                <a:t>Final beneficiaries</a:t>
              </a:r>
            </a:p>
          </p:txBody>
        </p:sp>
        <p:sp>
          <p:nvSpPr>
            <p:cNvPr id="82" name="Rounded Rectangle 81" hidden="1">
              <a:extLst>
                <a:ext uri="{FF2B5EF4-FFF2-40B4-BE49-F238E27FC236}">
                  <a16:creationId xmlns:a16="http://schemas.microsoft.com/office/drawing/2014/main" id="{5D2061C1-ED93-F14C-AE79-685C1CF3B492}"/>
                </a:ext>
              </a:extLst>
            </p:cNvPr>
            <p:cNvSpPr/>
            <p:nvPr/>
          </p:nvSpPr>
          <p:spPr>
            <a:xfrm>
              <a:off x="7815588" y="3259132"/>
              <a:ext cx="2485245" cy="647893"/>
            </a:xfrm>
            <a:prstGeom prst="roundRect">
              <a:avLst>
                <a:gd name="adj" fmla="val 50000"/>
              </a:avLst>
            </a:prstGeom>
            <a:solidFill>
              <a:srgbClr val="322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Canela Light" pitchFamily="2" charset="77"/>
              </a:endParaRPr>
            </a:p>
          </p:txBody>
        </p:sp>
        <p:sp>
          <p:nvSpPr>
            <p:cNvPr id="83" name="Rectangle 82" hidden="1"/>
            <p:cNvSpPr/>
            <p:nvPr/>
          </p:nvSpPr>
          <p:spPr>
            <a:xfrm>
              <a:off x="7831825" y="3290691"/>
              <a:ext cx="245277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ela Light" pitchFamily="2" charset="77"/>
                </a:rPr>
                <a:t>Organisations supplying education and training</a:t>
              </a:r>
            </a:p>
          </p:txBody>
        </p:sp>
        <p:sp>
          <p:nvSpPr>
            <p:cNvPr id="84" name="Rounded Rectangle 83" hidden="1">
              <a:extLst>
                <a:ext uri="{FF2B5EF4-FFF2-40B4-BE49-F238E27FC236}">
                  <a16:creationId xmlns:a16="http://schemas.microsoft.com/office/drawing/2014/main" id="{5D2061C1-ED93-F14C-AE79-685C1CF3B492}"/>
                </a:ext>
              </a:extLst>
            </p:cNvPr>
            <p:cNvSpPr/>
            <p:nvPr/>
          </p:nvSpPr>
          <p:spPr>
            <a:xfrm>
              <a:off x="7815588" y="2467071"/>
              <a:ext cx="2485245" cy="647893"/>
            </a:xfrm>
            <a:prstGeom prst="roundRect">
              <a:avLst>
                <a:gd name="adj" fmla="val 50000"/>
              </a:avLst>
            </a:prstGeom>
            <a:solidFill>
              <a:srgbClr val="322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Canela Light" pitchFamily="2" charset="77"/>
              </a:endParaRPr>
            </a:p>
          </p:txBody>
        </p:sp>
        <p:sp>
          <p:nvSpPr>
            <p:cNvPr id="85" name="Rectangle 84" hidden="1"/>
            <p:cNvSpPr/>
            <p:nvPr/>
          </p:nvSpPr>
          <p:spPr>
            <a:xfrm>
              <a:off x="7828392" y="2498630"/>
              <a:ext cx="24596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ela Light" pitchFamily="2" charset="77"/>
                </a:rPr>
                <a:t>Enterprises investing in skills</a:t>
              </a:r>
            </a:p>
          </p:txBody>
        </p:sp>
        <p:grpSp>
          <p:nvGrpSpPr>
            <p:cNvPr id="87" name="Group 86" hidden="1"/>
            <p:cNvGrpSpPr/>
            <p:nvPr/>
          </p:nvGrpSpPr>
          <p:grpSpPr>
            <a:xfrm>
              <a:off x="7815588" y="1675011"/>
              <a:ext cx="2485245" cy="647893"/>
              <a:chOff x="9391033" y="1120780"/>
              <a:chExt cx="2485245" cy="647893"/>
            </a:xfrm>
          </p:grpSpPr>
          <p:sp>
            <p:nvSpPr>
              <p:cNvPr id="89" name="Rounded Rectangle 88" hidden="1">
                <a:extLst>
                  <a:ext uri="{FF2B5EF4-FFF2-40B4-BE49-F238E27FC236}">
                    <a16:creationId xmlns:a16="http://schemas.microsoft.com/office/drawing/2014/main" id="{5D2061C1-ED93-F14C-AE79-685C1CF3B492}"/>
                  </a:ext>
                </a:extLst>
              </p:cNvPr>
              <p:cNvSpPr/>
              <p:nvPr/>
            </p:nvSpPr>
            <p:spPr>
              <a:xfrm>
                <a:off x="9391033" y="1120780"/>
                <a:ext cx="2485245" cy="647893"/>
              </a:xfrm>
              <a:prstGeom prst="roundRect">
                <a:avLst>
                  <a:gd name="adj" fmla="val 50000"/>
                </a:avLst>
              </a:prstGeom>
              <a:solidFill>
                <a:srgbClr val="322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Canela Light" pitchFamily="2" charset="77"/>
                </a:endParaRPr>
              </a:p>
            </p:txBody>
          </p:sp>
          <p:sp>
            <p:nvSpPr>
              <p:cNvPr id="90" name="Rectangle 89" hidden="1"/>
              <p:cNvSpPr/>
              <p:nvPr/>
            </p:nvSpPr>
            <p:spPr>
              <a:xfrm>
                <a:off x="9461424" y="1275449"/>
                <a:ext cx="234446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Canela Light" pitchFamily="2" charset="77"/>
                  </a:rPr>
                  <a:t>Students and learners</a:t>
                </a:r>
              </a:p>
            </p:txBody>
          </p:sp>
        </p:grpSp>
        <p:cxnSp>
          <p:nvCxnSpPr>
            <p:cNvPr id="101" name="Straight Connector 100" hidden="1"/>
            <p:cNvCxnSpPr/>
            <p:nvPr/>
          </p:nvCxnSpPr>
          <p:spPr>
            <a:xfrm>
              <a:off x="6127373" y="2787713"/>
              <a:ext cx="1325880" cy="0"/>
            </a:xfrm>
            <a:prstGeom prst="line">
              <a:avLst/>
            </a:prstGeom>
            <a:ln w="19050">
              <a:solidFill>
                <a:srgbClr val="FF5AF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 hidden="1"/>
            <p:cNvCxnSpPr/>
            <p:nvPr/>
          </p:nvCxnSpPr>
          <p:spPr>
            <a:xfrm flipV="1">
              <a:off x="7458604" y="2034540"/>
              <a:ext cx="321409" cy="760466"/>
            </a:xfrm>
            <a:prstGeom prst="line">
              <a:avLst/>
            </a:prstGeom>
            <a:ln w="19050">
              <a:solidFill>
                <a:srgbClr val="FF5AF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 hidden="1"/>
            <p:cNvCxnSpPr/>
            <p:nvPr/>
          </p:nvCxnSpPr>
          <p:spPr>
            <a:xfrm>
              <a:off x="7458604" y="2787713"/>
              <a:ext cx="321409" cy="897702"/>
            </a:xfrm>
            <a:prstGeom prst="line">
              <a:avLst/>
            </a:prstGeom>
            <a:ln w="19050">
              <a:solidFill>
                <a:srgbClr val="FF5AF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 hidden="1"/>
            <p:cNvCxnSpPr/>
            <p:nvPr/>
          </p:nvCxnSpPr>
          <p:spPr>
            <a:xfrm>
              <a:off x="7453253" y="2787713"/>
              <a:ext cx="326760" cy="0"/>
            </a:xfrm>
            <a:prstGeom prst="line">
              <a:avLst/>
            </a:prstGeom>
            <a:ln w="19050">
              <a:solidFill>
                <a:srgbClr val="FF5AF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 hidden="1"/>
            <p:cNvGrpSpPr/>
            <p:nvPr/>
          </p:nvGrpSpPr>
          <p:grpSpPr>
            <a:xfrm>
              <a:off x="4040211" y="2182168"/>
              <a:ext cx="2334238" cy="1308277"/>
              <a:chOff x="4095864" y="2113797"/>
              <a:chExt cx="2334238" cy="1308277"/>
            </a:xfrm>
          </p:grpSpPr>
          <p:sp>
            <p:nvSpPr>
              <p:cNvPr id="107" name="Rounded Rectangle 106" hidden="1">
                <a:extLst>
                  <a:ext uri="{FF2B5EF4-FFF2-40B4-BE49-F238E27FC236}">
                    <a16:creationId xmlns:a16="http://schemas.microsoft.com/office/drawing/2014/main" id="{5D2061C1-ED93-F14C-AE79-685C1CF3B492}"/>
                  </a:ext>
                </a:extLst>
              </p:cNvPr>
              <p:cNvSpPr/>
              <p:nvPr/>
            </p:nvSpPr>
            <p:spPr>
              <a:xfrm>
                <a:off x="4095864" y="2113797"/>
                <a:ext cx="2334238" cy="1308277"/>
              </a:xfrm>
              <a:prstGeom prst="roundRect">
                <a:avLst>
                  <a:gd name="adj" fmla="val 50000"/>
                </a:avLst>
              </a:prstGeom>
              <a:solidFill>
                <a:srgbClr val="322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nela Light" pitchFamily="2" charset="77"/>
                </a:endParaRPr>
              </a:p>
            </p:txBody>
          </p:sp>
          <p:sp>
            <p:nvSpPr>
              <p:cNvPr id="108" name="Rectangle 107" hidden="1"/>
              <p:cNvSpPr/>
              <p:nvPr/>
            </p:nvSpPr>
            <p:spPr>
              <a:xfrm>
                <a:off x="4114340" y="2413992"/>
                <a:ext cx="229728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ela Light" pitchFamily="2" charset="77"/>
                  </a:rPr>
                  <a:t>Financial 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ela Light" pitchFamily="2" charset="77"/>
                  </a:rPr>
                  <a:t>institutions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E8F50D-2ACC-124E-9E8F-D87B4192CE81}"/>
              </a:ext>
            </a:extLst>
          </p:cNvPr>
          <p:cNvGrpSpPr/>
          <p:nvPr/>
        </p:nvGrpSpPr>
        <p:grpSpPr>
          <a:xfrm>
            <a:off x="1388434" y="1183847"/>
            <a:ext cx="9182100" cy="4545806"/>
            <a:chOff x="317500" y="317500"/>
            <a:chExt cx="9182100" cy="4545806"/>
          </a:xfrm>
        </p:grpSpPr>
        <p:pic>
          <p:nvPicPr>
            <p:cNvPr id="22" name="PFE element 25">
              <a:extLst>
                <a:ext uri="{FF2B5EF4-FFF2-40B4-BE49-F238E27FC236}">
                  <a16:creationId xmlns:a16="http://schemas.microsoft.com/office/drawing/2014/main" id="{ADC8B89E-26A7-534C-98AB-6A1F9B331DDA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500" y="317500"/>
              <a:ext cx="9182100" cy="4545806"/>
            </a:xfrm>
            <a:prstGeom prst="rect">
              <a:avLst/>
            </a:prstGeom>
          </p:spPr>
        </p:pic>
        <p:sp>
          <p:nvSpPr>
            <p:cNvPr id="23" name="Shape_27">
              <a:extLst>
                <a:ext uri="{FF2B5EF4-FFF2-40B4-BE49-F238E27FC236}">
                  <a16:creationId xmlns:a16="http://schemas.microsoft.com/office/drawing/2014/main" id="{916C34B1-19BE-C74A-93A6-E16A9C8DD371}"/>
                </a:ext>
              </a:extLst>
            </p:cNvPr>
            <p:cNvSpPr/>
            <p:nvPr/>
          </p:nvSpPr>
          <p:spPr>
            <a:xfrm>
              <a:off x="317500" y="317500"/>
              <a:ext cx="9182100" cy="454580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pfehide26" hidden="1"/>
          <p:cNvSpPr/>
          <p:nvPr/>
        </p:nvSpPr>
        <p:spPr>
          <a:xfrm>
            <a:off x="6578578" y="4585877"/>
            <a:ext cx="98623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322585"/>
                </a:solidFill>
                <a:latin typeface="Canela Light" pitchFamily="50" charset="0"/>
              </a:rPr>
              <a:t>Access to deferred payment of fees</a:t>
            </a:r>
            <a:endParaRPr lang="en-US" sz="1400" dirty="0">
              <a:solidFill>
                <a:srgbClr val="FF5AFB"/>
              </a:solidFill>
              <a:latin typeface="Canela Light" pitchFamily="50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0E2AE7-9F9E-D841-BC6A-43D2F3FF59A5}"/>
              </a:ext>
            </a:extLst>
          </p:cNvPr>
          <p:cNvGrpSpPr/>
          <p:nvPr/>
        </p:nvGrpSpPr>
        <p:grpSpPr>
          <a:xfrm>
            <a:off x="6576393" y="4582531"/>
            <a:ext cx="990600" cy="1083910"/>
            <a:chOff x="317500" y="317500"/>
            <a:chExt cx="990600" cy="1083910"/>
          </a:xfrm>
        </p:grpSpPr>
        <p:pic>
          <p:nvPicPr>
            <p:cNvPr id="26" name="PFE element 26">
              <a:extLst>
                <a:ext uri="{FF2B5EF4-FFF2-40B4-BE49-F238E27FC236}">
                  <a16:creationId xmlns:a16="http://schemas.microsoft.com/office/drawing/2014/main" id="{7ED69A89-53DC-7B4E-9C45-AE03A88EA672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7500" y="317500"/>
              <a:ext cx="990600" cy="1083910"/>
            </a:xfrm>
            <a:prstGeom prst="rect">
              <a:avLst/>
            </a:prstGeom>
          </p:spPr>
        </p:pic>
        <p:sp>
          <p:nvSpPr>
            <p:cNvPr id="27" name="Shape_28">
              <a:extLst>
                <a:ext uri="{FF2B5EF4-FFF2-40B4-BE49-F238E27FC236}">
                  <a16:creationId xmlns:a16="http://schemas.microsoft.com/office/drawing/2014/main" id="{928C45F8-F1F6-6843-BFD1-F3A137B76100}"/>
                </a:ext>
              </a:extLst>
            </p:cNvPr>
            <p:cNvSpPr/>
            <p:nvPr/>
          </p:nvSpPr>
          <p:spPr>
            <a:xfrm>
              <a:off x="317500" y="317500"/>
              <a:ext cx="990600" cy="108391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pfehide27" hidden="1"/>
          <p:cNvSpPr txBox="1"/>
          <p:nvPr/>
        </p:nvSpPr>
        <p:spPr>
          <a:xfrm>
            <a:off x="63766" y="6597513"/>
            <a:ext cx="278608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rgbClr val="322585"/>
                </a:solidFill>
                <a:latin typeface="Canela Text Light" pitchFamily="50" charset="0"/>
              </a:rPr>
              <a:t>* Capped up to 25% of the portfolio </a:t>
            </a:r>
            <a:endParaRPr lang="en-GB" sz="1200" i="1" dirty="0">
              <a:solidFill>
                <a:srgbClr val="322585"/>
              </a:solidFill>
              <a:latin typeface="Canela Text Light" pitchFamily="50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FFDD23-AAF9-8A4D-8F2E-FC5E0A874157}"/>
              </a:ext>
            </a:extLst>
          </p:cNvPr>
          <p:cNvGrpSpPr/>
          <p:nvPr/>
        </p:nvGrpSpPr>
        <p:grpSpPr>
          <a:xfrm>
            <a:off x="63766" y="6595518"/>
            <a:ext cx="2781300" cy="280988"/>
            <a:chOff x="317500" y="317500"/>
            <a:chExt cx="2781300" cy="280988"/>
          </a:xfrm>
        </p:grpSpPr>
        <p:pic>
          <p:nvPicPr>
            <p:cNvPr id="30" name="PFE element 27">
              <a:extLst>
                <a:ext uri="{FF2B5EF4-FFF2-40B4-BE49-F238E27FC236}">
                  <a16:creationId xmlns:a16="http://schemas.microsoft.com/office/drawing/2014/main" id="{2C9F958C-B628-4A49-9419-BB636B4B66C4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7500" y="317500"/>
              <a:ext cx="2781300" cy="280988"/>
            </a:xfrm>
            <a:prstGeom prst="rect">
              <a:avLst/>
            </a:prstGeom>
          </p:spPr>
        </p:pic>
        <p:sp>
          <p:nvSpPr>
            <p:cNvPr id="31" name="Shape_29">
              <a:extLst>
                <a:ext uri="{FF2B5EF4-FFF2-40B4-BE49-F238E27FC236}">
                  <a16:creationId xmlns:a16="http://schemas.microsoft.com/office/drawing/2014/main" id="{8B613C3D-30D0-AE47-98A8-5EF064EB3807}"/>
                </a:ext>
              </a:extLst>
            </p:cNvPr>
            <p:cNvSpPr/>
            <p:nvPr/>
          </p:nvSpPr>
          <p:spPr>
            <a:xfrm>
              <a:off x="317500" y="317500"/>
              <a:ext cx="2781300" cy="2809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pfehide28" hidden="1"/>
          <p:cNvGrpSpPr/>
          <p:nvPr/>
        </p:nvGrpSpPr>
        <p:grpSpPr>
          <a:xfrm>
            <a:off x="7815588" y="4294226"/>
            <a:ext cx="2485245" cy="647893"/>
            <a:chOff x="9391033" y="1120780"/>
            <a:chExt cx="2485245" cy="647893"/>
          </a:xfrm>
        </p:grpSpPr>
        <p:sp>
          <p:nvSpPr>
            <p:cNvPr id="97" name="Rounded Rectangle 96" hidden="1">
              <a:extLst>
                <a:ext uri="{FF2B5EF4-FFF2-40B4-BE49-F238E27FC236}">
                  <a16:creationId xmlns:a16="http://schemas.microsoft.com/office/drawing/2014/main" id="{5D2061C1-ED93-F14C-AE79-685C1CF3B492}"/>
                </a:ext>
              </a:extLst>
            </p:cNvPr>
            <p:cNvSpPr/>
            <p:nvPr/>
          </p:nvSpPr>
          <p:spPr>
            <a:xfrm>
              <a:off x="9391033" y="1120780"/>
              <a:ext cx="2485245" cy="647893"/>
            </a:xfrm>
            <a:prstGeom prst="roundRect">
              <a:avLst>
                <a:gd name="adj" fmla="val 50000"/>
              </a:avLst>
            </a:prstGeom>
            <a:solidFill>
              <a:srgbClr val="322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Canela Light" pitchFamily="2" charset="77"/>
              </a:endParaRPr>
            </a:p>
          </p:txBody>
        </p:sp>
        <p:sp>
          <p:nvSpPr>
            <p:cNvPr id="100" name="Rectangle 99" hidden="1"/>
            <p:cNvSpPr/>
            <p:nvPr/>
          </p:nvSpPr>
          <p:spPr>
            <a:xfrm>
              <a:off x="9461424" y="1275449"/>
              <a:ext cx="23444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ela Light" pitchFamily="2" charset="77"/>
                </a:rPr>
                <a:t>Students and learners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298969-527A-564D-98E7-CAB80CB8DECA}"/>
              </a:ext>
            </a:extLst>
          </p:cNvPr>
          <p:cNvGrpSpPr/>
          <p:nvPr/>
        </p:nvGrpSpPr>
        <p:grpSpPr>
          <a:xfrm>
            <a:off x="7814008" y="4294322"/>
            <a:ext cx="2488406" cy="647700"/>
            <a:chOff x="317500" y="317500"/>
            <a:chExt cx="2488406" cy="647700"/>
          </a:xfrm>
        </p:grpSpPr>
        <p:pic>
          <p:nvPicPr>
            <p:cNvPr id="34" name="PFE element 28">
              <a:extLst>
                <a:ext uri="{FF2B5EF4-FFF2-40B4-BE49-F238E27FC236}">
                  <a16:creationId xmlns:a16="http://schemas.microsoft.com/office/drawing/2014/main" id="{231F4F79-4BA8-4C4B-9D89-EE0B0E4FB5AD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7500" y="317500"/>
              <a:ext cx="2488406" cy="647700"/>
            </a:xfrm>
            <a:prstGeom prst="rect">
              <a:avLst/>
            </a:prstGeom>
          </p:spPr>
        </p:pic>
        <p:sp>
          <p:nvSpPr>
            <p:cNvPr id="35" name="Shape_30">
              <a:extLst>
                <a:ext uri="{FF2B5EF4-FFF2-40B4-BE49-F238E27FC236}">
                  <a16:creationId xmlns:a16="http://schemas.microsoft.com/office/drawing/2014/main" id="{B65603D2-6AB2-5F47-A71F-30206DD2CEA1}"/>
                </a:ext>
              </a:extLst>
            </p:cNvPr>
            <p:cNvSpPr/>
            <p:nvPr/>
          </p:nvSpPr>
          <p:spPr>
            <a:xfrm>
              <a:off x="317500" y="317500"/>
              <a:ext cx="2488406" cy="6477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Line">
            <a:extLst>
              <a:ext uri="{FF2B5EF4-FFF2-40B4-BE49-F238E27FC236}">
                <a16:creationId xmlns:a16="http://schemas.microsoft.com/office/drawing/2014/main" id="{EB031603-0D8A-0E45-AD2E-86E060F9C010}"/>
              </a:ext>
            </a:extLst>
          </p:cNvPr>
          <p:cNvSpPr/>
          <p:nvPr/>
        </p:nvSpPr>
        <p:spPr>
          <a:xfrm>
            <a:off x="1381158" y="3790640"/>
            <a:ext cx="3239278" cy="75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513" y="0"/>
                </a:lnTo>
                <a:cubicBezTo>
                  <a:pt x="7466" y="0"/>
                  <a:pt x="8356" y="808"/>
                  <a:pt x="9063" y="2188"/>
                </a:cubicBezTo>
                <a:cubicBezTo>
                  <a:pt x="9770" y="3567"/>
                  <a:pt x="10294" y="5519"/>
                  <a:pt x="10513" y="7807"/>
                </a:cubicBezTo>
                <a:lnTo>
                  <a:pt x="11087" y="13793"/>
                </a:lnTo>
                <a:cubicBezTo>
                  <a:pt x="11306" y="16081"/>
                  <a:pt x="11830" y="18033"/>
                  <a:pt x="12537" y="19412"/>
                </a:cubicBezTo>
                <a:cubicBezTo>
                  <a:pt x="13244" y="20792"/>
                  <a:pt x="14134" y="21600"/>
                  <a:pt x="15087" y="21600"/>
                </a:cubicBezTo>
                <a:lnTo>
                  <a:pt x="21600" y="21600"/>
                </a:lnTo>
              </a:path>
            </a:pathLst>
          </a:cu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100" tIns="38100" rIns="38100" bIns="38100" anchor="ctr"/>
          <a:lstStyle/>
          <a:p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" name="pfehide30" hidden="1"/>
          <p:cNvGrpSpPr/>
          <p:nvPr/>
        </p:nvGrpSpPr>
        <p:grpSpPr>
          <a:xfrm>
            <a:off x="4040211" y="3902882"/>
            <a:ext cx="2334238" cy="1308277"/>
            <a:chOff x="4040211" y="3902882"/>
            <a:chExt cx="2334238" cy="1308277"/>
          </a:xfrm>
        </p:grpSpPr>
        <p:sp>
          <p:nvSpPr>
            <p:cNvPr id="110" name="Rounded Rectangle 109" hidden="1">
              <a:extLst>
                <a:ext uri="{FF2B5EF4-FFF2-40B4-BE49-F238E27FC236}">
                  <a16:creationId xmlns:a16="http://schemas.microsoft.com/office/drawing/2014/main" id="{5D2061C1-ED93-F14C-AE79-685C1CF3B492}"/>
                </a:ext>
              </a:extLst>
            </p:cNvPr>
            <p:cNvSpPr/>
            <p:nvPr/>
          </p:nvSpPr>
          <p:spPr>
            <a:xfrm>
              <a:off x="4040211" y="3902882"/>
              <a:ext cx="2334238" cy="13082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nela Light" pitchFamily="2" charset="77"/>
              </a:endParaRPr>
            </a:p>
          </p:txBody>
        </p:sp>
        <p:sp>
          <p:nvSpPr>
            <p:cNvPr id="111" name="Rectangle 110" hidden="1"/>
            <p:cNvSpPr/>
            <p:nvPr/>
          </p:nvSpPr>
          <p:spPr>
            <a:xfrm>
              <a:off x="4058687" y="4049189"/>
              <a:ext cx="2297286" cy="1015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nela Light" pitchFamily="2" charset="77"/>
                </a:rPr>
                <a:t>Organisations supplying education and training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8DFC4E-628A-E74F-B62C-0295B3511A68}"/>
              </a:ext>
            </a:extLst>
          </p:cNvPr>
          <p:cNvGrpSpPr/>
          <p:nvPr/>
        </p:nvGrpSpPr>
        <p:grpSpPr>
          <a:xfrm>
            <a:off x="4038136" y="3903368"/>
            <a:ext cx="2338388" cy="1307306"/>
            <a:chOff x="317500" y="317500"/>
            <a:chExt cx="2338388" cy="1307306"/>
          </a:xfrm>
        </p:grpSpPr>
        <p:pic>
          <p:nvPicPr>
            <p:cNvPr id="38" name="PFE element 30">
              <a:extLst>
                <a:ext uri="{FF2B5EF4-FFF2-40B4-BE49-F238E27FC236}">
                  <a16:creationId xmlns:a16="http://schemas.microsoft.com/office/drawing/2014/main" id="{4CB96628-1337-B04D-BC7D-03AA584941F7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7500" y="317500"/>
              <a:ext cx="2338388" cy="1307306"/>
            </a:xfrm>
            <a:prstGeom prst="rect">
              <a:avLst/>
            </a:prstGeom>
          </p:spPr>
        </p:pic>
        <p:sp>
          <p:nvSpPr>
            <p:cNvPr id="39" name="Shape_31">
              <a:extLst>
                <a:ext uri="{FF2B5EF4-FFF2-40B4-BE49-F238E27FC236}">
                  <a16:creationId xmlns:a16="http://schemas.microsoft.com/office/drawing/2014/main" id="{143ED5CC-8FE4-1B48-A20E-7F2AB4E9E294}"/>
                </a:ext>
              </a:extLst>
            </p:cNvPr>
            <p:cNvSpPr/>
            <p:nvPr/>
          </p:nvSpPr>
          <p:spPr>
            <a:xfrm>
              <a:off x="317500" y="317500"/>
              <a:ext cx="2338388" cy="130730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pfehide31" hidden="1"/>
          <p:cNvGrpSpPr/>
          <p:nvPr/>
        </p:nvGrpSpPr>
        <p:grpSpPr>
          <a:xfrm>
            <a:off x="151247" y="2708472"/>
            <a:ext cx="2301722" cy="2212228"/>
            <a:chOff x="5226941" y="1929891"/>
            <a:chExt cx="2301722" cy="2212228"/>
          </a:xfrm>
        </p:grpSpPr>
        <p:sp>
          <p:nvSpPr>
            <p:cNvPr id="64" name="Rounded Rectangle 63" hidden="1">
              <a:extLst>
                <a:ext uri="{FF2B5EF4-FFF2-40B4-BE49-F238E27FC236}">
                  <a16:creationId xmlns:a16="http://schemas.microsoft.com/office/drawing/2014/main" id="{5D2061C1-ED93-F14C-AE79-685C1CF3B492}"/>
                </a:ext>
              </a:extLst>
            </p:cNvPr>
            <p:cNvSpPr/>
            <p:nvPr/>
          </p:nvSpPr>
          <p:spPr>
            <a:xfrm>
              <a:off x="5226941" y="1929891"/>
              <a:ext cx="2301722" cy="2212228"/>
            </a:xfrm>
            <a:prstGeom prst="roundRect">
              <a:avLst>
                <a:gd name="adj" fmla="val 50000"/>
              </a:avLst>
            </a:prstGeom>
            <a:solidFill>
              <a:srgbClr val="322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nela Light" pitchFamily="2" charset="77"/>
              </a:endParaRPr>
            </a:p>
          </p:txBody>
        </p:sp>
        <p:sp>
          <p:nvSpPr>
            <p:cNvPr id="66" name="Rectangle 65" hidden="1"/>
            <p:cNvSpPr/>
            <p:nvPr/>
          </p:nvSpPr>
          <p:spPr>
            <a:xfrm>
              <a:off x="5317938" y="2543563"/>
              <a:ext cx="212666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Canela Light" pitchFamily="50" charset="0"/>
                </a:rPr>
                <a:t>EIF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nela Light" pitchFamily="50" charset="0"/>
                </a:rPr>
                <a:t>European Investment Fund</a:t>
              </a:r>
              <a:endParaRPr lang="en-US" sz="1400" dirty="0">
                <a:solidFill>
                  <a:schemeClr val="bg1"/>
                </a:solidFill>
                <a:latin typeface="Canela Light" pitchFamily="50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24E242-59EA-6446-933F-4845BD2B8591}"/>
              </a:ext>
            </a:extLst>
          </p:cNvPr>
          <p:cNvGrpSpPr/>
          <p:nvPr/>
        </p:nvGrpSpPr>
        <p:grpSpPr>
          <a:xfrm>
            <a:off x="153155" y="2709686"/>
            <a:ext cx="2297906" cy="2209800"/>
            <a:chOff x="317500" y="317500"/>
            <a:chExt cx="2297906" cy="2209800"/>
          </a:xfrm>
        </p:grpSpPr>
        <p:pic>
          <p:nvPicPr>
            <p:cNvPr id="42" name="PFE element 31">
              <a:extLst>
                <a:ext uri="{FF2B5EF4-FFF2-40B4-BE49-F238E27FC236}">
                  <a16:creationId xmlns:a16="http://schemas.microsoft.com/office/drawing/2014/main" id="{B4D7E4FD-66ED-5147-BB20-844F065C56F3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7500" y="317500"/>
              <a:ext cx="2297906" cy="2209800"/>
            </a:xfrm>
            <a:prstGeom prst="rect">
              <a:avLst/>
            </a:prstGeom>
          </p:spPr>
        </p:pic>
        <p:sp>
          <p:nvSpPr>
            <p:cNvPr id="43" name="Shape_32">
              <a:extLst>
                <a:ext uri="{FF2B5EF4-FFF2-40B4-BE49-F238E27FC236}">
                  <a16:creationId xmlns:a16="http://schemas.microsoft.com/office/drawing/2014/main" id="{398FB1B8-8844-A24F-BD2C-C0DEB92BF8A0}"/>
                </a:ext>
              </a:extLst>
            </p:cNvPr>
            <p:cNvSpPr/>
            <p:nvPr/>
          </p:nvSpPr>
          <p:spPr>
            <a:xfrm>
              <a:off x="317500" y="317500"/>
              <a:ext cx="2297906" cy="22098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Connector 104"/>
          <p:cNvCxnSpPr>
            <a:stCxn id="110" idx="3"/>
          </p:cNvCxnSpPr>
          <p:nvPr/>
        </p:nvCxnSpPr>
        <p:spPr>
          <a:xfrm>
            <a:off x="6374449" y="4557021"/>
            <a:ext cx="1441139" cy="15432"/>
          </a:xfrm>
          <a:prstGeom prst="line">
            <a:avLst/>
          </a:pr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109" grpId="0"/>
      <p:bldP spid="113" grpId="0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33">
            <a:extLst>
              <a:ext uri="{FF2B5EF4-FFF2-40B4-BE49-F238E27FC236}">
                <a16:creationId xmlns:a16="http://schemas.microsoft.com/office/drawing/2014/main" id="{BBB6AF2B-2A57-FE49-9233-4354F69B14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48" y="1208414"/>
            <a:ext cx="2667000" cy="4521994"/>
          </a:xfrm>
          <a:prstGeom prst="rect">
            <a:avLst/>
          </a:prstGeom>
        </p:spPr>
      </p:pic>
      <p:sp>
        <p:nvSpPr>
          <p:cNvPr id="56" name="Line">
            <a:extLst>
              <a:ext uri="{FF2B5EF4-FFF2-40B4-BE49-F238E27FC236}">
                <a16:creationId xmlns:a16="http://schemas.microsoft.com/office/drawing/2014/main" id="{EB031603-0D8A-0E45-AD2E-86E060F9C010}"/>
              </a:ext>
            </a:extLst>
          </p:cNvPr>
          <p:cNvSpPr/>
          <p:nvPr/>
        </p:nvSpPr>
        <p:spPr>
          <a:xfrm flipV="1">
            <a:off x="1388906" y="2803351"/>
            <a:ext cx="3248495" cy="953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513" y="0"/>
                </a:lnTo>
                <a:cubicBezTo>
                  <a:pt x="7466" y="0"/>
                  <a:pt x="8356" y="808"/>
                  <a:pt x="9063" y="2188"/>
                </a:cubicBezTo>
                <a:cubicBezTo>
                  <a:pt x="9770" y="3567"/>
                  <a:pt x="10294" y="5519"/>
                  <a:pt x="10513" y="7807"/>
                </a:cubicBezTo>
                <a:lnTo>
                  <a:pt x="11087" y="13793"/>
                </a:lnTo>
                <a:cubicBezTo>
                  <a:pt x="11306" y="16081"/>
                  <a:pt x="11830" y="18033"/>
                  <a:pt x="12537" y="19412"/>
                </a:cubicBezTo>
                <a:cubicBezTo>
                  <a:pt x="13244" y="20792"/>
                  <a:pt x="14134" y="21600"/>
                  <a:pt x="15087" y="21600"/>
                </a:cubicBezTo>
                <a:lnTo>
                  <a:pt x="21600" y="21600"/>
                </a:lnTo>
              </a:path>
            </a:pathLst>
          </a:cu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62" name="Line">
            <a:extLst>
              <a:ext uri="{FF2B5EF4-FFF2-40B4-BE49-F238E27FC236}">
                <a16:creationId xmlns:a16="http://schemas.microsoft.com/office/drawing/2014/main" id="{EB031603-0D8A-0E45-AD2E-86E060F9C010}"/>
              </a:ext>
            </a:extLst>
          </p:cNvPr>
          <p:cNvSpPr/>
          <p:nvPr/>
        </p:nvSpPr>
        <p:spPr>
          <a:xfrm>
            <a:off x="1381158" y="3790640"/>
            <a:ext cx="3239278" cy="75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513" y="0"/>
                </a:lnTo>
                <a:cubicBezTo>
                  <a:pt x="7466" y="0"/>
                  <a:pt x="8356" y="808"/>
                  <a:pt x="9063" y="2188"/>
                </a:cubicBezTo>
                <a:cubicBezTo>
                  <a:pt x="9770" y="3567"/>
                  <a:pt x="10294" y="5519"/>
                  <a:pt x="10513" y="7807"/>
                </a:cubicBezTo>
                <a:lnTo>
                  <a:pt x="11087" y="13793"/>
                </a:lnTo>
                <a:cubicBezTo>
                  <a:pt x="11306" y="16081"/>
                  <a:pt x="11830" y="18033"/>
                  <a:pt x="12537" y="19412"/>
                </a:cubicBezTo>
                <a:cubicBezTo>
                  <a:pt x="13244" y="20792"/>
                  <a:pt x="14134" y="21600"/>
                  <a:pt x="15087" y="21600"/>
                </a:cubicBezTo>
                <a:lnTo>
                  <a:pt x="21600" y="21600"/>
                </a:lnTo>
              </a:path>
            </a:pathLst>
          </a:cu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100" tIns="38100" rIns="38100" bIns="38100" anchor="ctr"/>
          <a:lstStyle/>
          <a:p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FE element 36">
            <a:extLst>
              <a:ext uri="{FF2B5EF4-FFF2-40B4-BE49-F238E27FC236}">
                <a16:creationId xmlns:a16="http://schemas.microsoft.com/office/drawing/2014/main" id="{77EC193D-521F-D245-B43B-B07DD26FB47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8427" y="236256"/>
            <a:ext cx="7265194" cy="1309688"/>
          </a:xfrm>
          <a:prstGeom prst="rect">
            <a:avLst/>
          </a:prstGeom>
        </p:spPr>
      </p:pic>
      <p:pic>
        <p:nvPicPr>
          <p:cNvPr id="19" name="PFE element 37">
            <a:extLst>
              <a:ext uri="{FF2B5EF4-FFF2-40B4-BE49-F238E27FC236}">
                <a16:creationId xmlns:a16="http://schemas.microsoft.com/office/drawing/2014/main" id="{6A446EBD-493E-4F42-B5A9-2A33757D884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155" y="2709686"/>
            <a:ext cx="2297906" cy="2209800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:a16="http://schemas.microsoft.com/office/drawing/2014/main" id="{44DE13C5-D3A1-4242-A10A-99655B5CB00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38384" y="2070911"/>
            <a:ext cx="1624013" cy="840581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:a16="http://schemas.microsoft.com/office/drawing/2014/main" id="{18447269-987A-2C41-A935-6A07D9030A8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338384" y="4567626"/>
            <a:ext cx="1624013" cy="1069181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:a16="http://schemas.microsoft.com/office/drawing/2014/main" id="{6B156941-657A-9C4B-8341-BB984CC4229F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70429" y="4685372"/>
            <a:ext cx="1893094" cy="1843088"/>
          </a:xfrm>
          <a:prstGeom prst="rect">
            <a:avLst/>
          </a:prstGeom>
        </p:spPr>
      </p:pic>
      <p:pic>
        <p:nvPicPr>
          <p:cNvPr id="28" name="PFE element 41">
            <a:extLst>
              <a:ext uri="{FF2B5EF4-FFF2-40B4-BE49-F238E27FC236}">
                <a16:creationId xmlns:a16="http://schemas.microsoft.com/office/drawing/2014/main" id="{B494DAAB-A5BF-4D4F-8BFE-02625B12C9FE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577287" y="2224528"/>
            <a:ext cx="1004888" cy="587317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5D2061C1-ED93-F14C-AE79-685C1CF3B492}"/>
              </a:ext>
            </a:extLst>
          </p:cNvPr>
          <p:cNvSpPr/>
          <p:nvPr/>
        </p:nvSpPr>
        <p:spPr>
          <a:xfrm>
            <a:off x="7621645" y="2589976"/>
            <a:ext cx="2363531" cy="367873"/>
          </a:xfrm>
          <a:prstGeom prst="roundRect">
            <a:avLst>
              <a:gd name="adj" fmla="val 50000"/>
            </a:avLst>
          </a:prstGeom>
        </p:spPr>
        <p:txBody>
          <a:bodyPr wrap="square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anela Light" pitchFamily="2" charset="77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573434" y="1198993"/>
            <a:ext cx="2986804" cy="4514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FE element 44">
            <a:extLst>
              <a:ext uri="{FF2B5EF4-FFF2-40B4-BE49-F238E27FC236}">
                <a16:creationId xmlns:a16="http://schemas.microsoft.com/office/drawing/2014/main" id="{05686C27-0984-FC45-9B4F-59C3A589E68F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580347" y="1204730"/>
            <a:ext cx="2971800" cy="384382"/>
          </a:xfrm>
          <a:prstGeom prst="rect">
            <a:avLst/>
          </a:prstGeom>
        </p:spPr>
      </p:pic>
      <p:pic>
        <p:nvPicPr>
          <p:cNvPr id="32" name="PFE element 45">
            <a:extLst>
              <a:ext uri="{FF2B5EF4-FFF2-40B4-BE49-F238E27FC236}">
                <a16:creationId xmlns:a16="http://schemas.microsoft.com/office/drawing/2014/main" id="{8833B962-21F9-6141-8DAA-12CB73C4FF71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814008" y="1675107"/>
            <a:ext cx="2488406" cy="647700"/>
          </a:xfrm>
          <a:prstGeom prst="rect">
            <a:avLst/>
          </a:prstGeom>
        </p:spPr>
      </p:pic>
      <p:pic>
        <p:nvPicPr>
          <p:cNvPr id="34" name="PFE element 46">
            <a:extLst>
              <a:ext uri="{FF2B5EF4-FFF2-40B4-BE49-F238E27FC236}">
                <a16:creationId xmlns:a16="http://schemas.microsoft.com/office/drawing/2014/main" id="{89E0D645-9CB1-044B-A11B-517F561070DE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814008" y="4294322"/>
            <a:ext cx="2488406" cy="647700"/>
          </a:xfrm>
          <a:prstGeom prst="rect">
            <a:avLst/>
          </a:prstGeom>
        </p:spPr>
      </p:pic>
      <p:cxnSp>
        <p:nvCxnSpPr>
          <p:cNvPr id="100" name="Straight Connector 99"/>
          <p:cNvCxnSpPr/>
          <p:nvPr/>
        </p:nvCxnSpPr>
        <p:spPr>
          <a:xfrm>
            <a:off x="6127373" y="2787713"/>
            <a:ext cx="1325880" cy="0"/>
          </a:xfrm>
          <a:prstGeom prst="line">
            <a:avLst/>
          </a:pr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458604" y="2034540"/>
            <a:ext cx="321409" cy="760466"/>
          </a:xfrm>
          <a:prstGeom prst="line">
            <a:avLst/>
          </a:pr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458604" y="2787713"/>
            <a:ext cx="321409" cy="897702"/>
          </a:xfrm>
          <a:prstGeom prst="line">
            <a:avLst/>
          </a:pr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453253" y="2787713"/>
            <a:ext cx="326760" cy="0"/>
          </a:xfrm>
          <a:prstGeom prst="line">
            <a:avLst/>
          </a:pr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FE element 51">
            <a:extLst>
              <a:ext uri="{FF2B5EF4-FFF2-40B4-BE49-F238E27FC236}">
                <a16:creationId xmlns:a16="http://schemas.microsoft.com/office/drawing/2014/main" id="{E929B176-E61C-E64F-BD92-A016611D115C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039327" y="2182654"/>
            <a:ext cx="2336006" cy="1307306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D2061C1-ED93-F14C-AE79-685C1CF3B492}"/>
              </a:ext>
            </a:extLst>
          </p:cNvPr>
          <p:cNvSpPr/>
          <p:nvPr/>
        </p:nvSpPr>
        <p:spPr>
          <a:xfrm>
            <a:off x="7815588" y="3259132"/>
            <a:ext cx="2485245" cy="647893"/>
          </a:xfrm>
          <a:prstGeom prst="roundRect">
            <a:avLst>
              <a:gd name="adj" fmla="val 50000"/>
            </a:avLst>
          </a:prstGeom>
          <a:solidFill>
            <a:srgbClr val="322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nela Light" pitchFamily="2" charset="77"/>
            </a:endParaRPr>
          </a:p>
        </p:txBody>
      </p:sp>
      <p:pic>
        <p:nvPicPr>
          <p:cNvPr id="38" name="PFE element 53">
            <a:extLst>
              <a:ext uri="{FF2B5EF4-FFF2-40B4-BE49-F238E27FC236}">
                <a16:creationId xmlns:a16="http://schemas.microsoft.com/office/drawing/2014/main" id="{2FFD4CCC-116D-CC45-A4B5-149301170EAD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831825" y="3290184"/>
            <a:ext cx="2450306" cy="585788"/>
          </a:xfrm>
          <a:prstGeom prst="rect">
            <a:avLst/>
          </a:prstGeom>
        </p:spPr>
      </p:pic>
      <p:grpSp>
        <p:nvGrpSpPr>
          <p:cNvPr id="7" name="pfehide54" hidden="1"/>
          <p:cNvGrpSpPr/>
          <p:nvPr/>
        </p:nvGrpSpPr>
        <p:grpSpPr>
          <a:xfrm>
            <a:off x="10308453" y="3114964"/>
            <a:ext cx="1808994" cy="1477328"/>
            <a:chOff x="10308453" y="3114964"/>
            <a:chExt cx="1808994" cy="1477328"/>
          </a:xfrm>
        </p:grpSpPr>
        <p:sp>
          <p:nvSpPr>
            <p:cNvPr id="106" name="TextBox 105" hidden="1">
              <a:extLst>
                <a:ext uri="{FF2B5EF4-FFF2-40B4-BE49-F238E27FC236}">
                  <a16:creationId xmlns:a16="http://schemas.microsoft.com/office/drawing/2014/main" id="{A631701D-D022-914C-B513-B45661C338AB}"/>
                </a:ext>
              </a:extLst>
            </p:cNvPr>
            <p:cNvSpPr txBox="1"/>
            <p:nvPr/>
          </p:nvSpPr>
          <p:spPr>
            <a:xfrm>
              <a:off x="10492738" y="3114964"/>
              <a:ext cx="1624709" cy="147732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322585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i="1" dirty="0">
                  <a:solidFill>
                    <a:srgbClr val="FF5AFB"/>
                  </a:solidFill>
                  <a:latin typeface="Canela Text Light" pitchFamily="50" charset="0"/>
                </a:rPr>
                <a:t>2. </a:t>
              </a:r>
              <a:r>
                <a:rPr lang="en-US" sz="1400" i="1" dirty="0">
                  <a:solidFill>
                    <a:srgbClr val="FF5AFB"/>
                  </a:solidFill>
                  <a:latin typeface="Canela Text Light" pitchFamily="50" charset="0"/>
                </a:rPr>
                <a:t>Finance your  </a:t>
              </a:r>
              <a:r>
                <a:rPr lang="en-US" sz="1400" b="1" i="1" dirty="0">
                  <a:solidFill>
                    <a:srgbClr val="FF5AFB"/>
                  </a:solidFill>
                  <a:latin typeface="Canela Text Light" pitchFamily="50" charset="0"/>
                </a:rPr>
                <a:t>business’ needs,</a:t>
              </a:r>
              <a:r>
                <a:rPr lang="en-US" sz="1400" i="1" dirty="0">
                  <a:solidFill>
                    <a:srgbClr val="FF5AFB"/>
                  </a:solidFill>
                  <a:latin typeface="Canela Text Light" pitchFamily="50" charset="0"/>
                </a:rPr>
                <a:t> </a:t>
              </a:r>
              <a:r>
                <a:rPr lang="en-US" sz="1400" b="1" i="1" dirty="0">
                  <a:solidFill>
                    <a:srgbClr val="FF5AFB"/>
                  </a:solidFill>
                  <a:latin typeface="Canela Text Light" pitchFamily="50" charset="0"/>
                </a:rPr>
                <a:t>expand</a:t>
              </a:r>
              <a:r>
                <a:rPr lang="en-US" sz="1400" i="1" dirty="0">
                  <a:solidFill>
                    <a:srgbClr val="FF5AFB"/>
                  </a:solidFill>
                  <a:latin typeface="Canela Text Light" pitchFamily="50" charset="0"/>
                </a:rPr>
                <a:t> your business or finance an </a:t>
              </a:r>
              <a:r>
                <a:rPr lang="en-US" sz="1400" b="1" i="1" dirty="0">
                  <a:solidFill>
                    <a:srgbClr val="FF5AFB"/>
                  </a:solidFill>
                  <a:latin typeface="Canela Text Light" pitchFamily="50" charset="0"/>
                </a:rPr>
                <a:t>educational project</a:t>
              </a:r>
            </a:p>
          </p:txBody>
        </p:sp>
        <p:cxnSp>
          <p:nvCxnSpPr>
            <p:cNvPr id="110" name="Straight Connector 109" hidden="1"/>
            <p:cNvCxnSpPr/>
            <p:nvPr/>
          </p:nvCxnSpPr>
          <p:spPr>
            <a:xfrm>
              <a:off x="10308453" y="3615252"/>
              <a:ext cx="184287" cy="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rgbClr val="3225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676A3E-5974-684B-B251-488168B762A6}"/>
              </a:ext>
            </a:extLst>
          </p:cNvPr>
          <p:cNvGrpSpPr/>
          <p:nvPr/>
        </p:nvGrpSpPr>
        <p:grpSpPr>
          <a:xfrm>
            <a:off x="10304503" y="3097581"/>
            <a:ext cx="1816894" cy="1512094"/>
            <a:chOff x="317500" y="317500"/>
            <a:chExt cx="1816894" cy="1512094"/>
          </a:xfrm>
        </p:grpSpPr>
        <p:pic>
          <p:nvPicPr>
            <p:cNvPr id="40" name="PFE element 54">
              <a:extLst>
                <a:ext uri="{FF2B5EF4-FFF2-40B4-BE49-F238E27FC236}">
                  <a16:creationId xmlns:a16="http://schemas.microsoft.com/office/drawing/2014/main" id="{4C342607-A8A1-8149-A9B9-8370DE722CE9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17500" y="317500"/>
              <a:ext cx="1816894" cy="1512094"/>
            </a:xfrm>
            <a:prstGeom prst="rect">
              <a:avLst/>
            </a:prstGeom>
          </p:spPr>
        </p:pic>
        <p:sp>
          <p:nvSpPr>
            <p:cNvPr id="41" name="Shape_33">
              <a:extLst>
                <a:ext uri="{FF2B5EF4-FFF2-40B4-BE49-F238E27FC236}">
                  <a16:creationId xmlns:a16="http://schemas.microsoft.com/office/drawing/2014/main" id="{468E7BB3-4017-C048-BD8B-993799E2E3DE}"/>
                </a:ext>
              </a:extLst>
            </p:cNvPr>
            <p:cNvSpPr/>
            <p:nvPr/>
          </p:nvSpPr>
          <p:spPr>
            <a:xfrm>
              <a:off x="317500" y="317500"/>
              <a:ext cx="1816894" cy="151209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pfehide55" hidden="1"/>
          <p:cNvGrpSpPr/>
          <p:nvPr/>
        </p:nvGrpSpPr>
        <p:grpSpPr>
          <a:xfrm>
            <a:off x="4244378" y="5211159"/>
            <a:ext cx="1925905" cy="1386354"/>
            <a:chOff x="4244378" y="5211159"/>
            <a:chExt cx="1925905" cy="1386354"/>
          </a:xfrm>
        </p:grpSpPr>
        <p:sp>
          <p:nvSpPr>
            <p:cNvPr id="111" name="TextBox 110" hidden="1">
              <a:extLst>
                <a:ext uri="{FF2B5EF4-FFF2-40B4-BE49-F238E27FC236}">
                  <a16:creationId xmlns:a16="http://schemas.microsoft.com/office/drawing/2014/main" id="{A631701D-D022-914C-B513-B45661C338AB}"/>
                </a:ext>
              </a:extLst>
            </p:cNvPr>
            <p:cNvSpPr txBox="1"/>
            <p:nvPr/>
          </p:nvSpPr>
          <p:spPr>
            <a:xfrm>
              <a:off x="4244378" y="5551073"/>
              <a:ext cx="1925905" cy="10464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322585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i="1" dirty="0">
                  <a:solidFill>
                    <a:srgbClr val="FF5AFB"/>
                  </a:solidFill>
                  <a:latin typeface="Canela Text Light" pitchFamily="50" charset="0"/>
                </a:rPr>
                <a:t>3. </a:t>
              </a:r>
              <a:r>
                <a:rPr lang="en-US" sz="1400" i="1" dirty="0">
                  <a:solidFill>
                    <a:srgbClr val="FF5AFB"/>
                  </a:solidFill>
                  <a:latin typeface="Canela Text Light" pitchFamily="50" charset="0"/>
                </a:rPr>
                <a:t>Attract students and learners by </a:t>
              </a:r>
              <a:r>
                <a:rPr lang="en-US" sz="1400" b="1" i="1" dirty="0">
                  <a:solidFill>
                    <a:srgbClr val="FF5AFB"/>
                  </a:solidFill>
                  <a:latin typeface="Canela Text Light" pitchFamily="50" charset="0"/>
                </a:rPr>
                <a:t>deferring their upfront costs </a:t>
              </a:r>
              <a:r>
                <a:rPr lang="en-US" sz="1400" i="1" dirty="0">
                  <a:solidFill>
                    <a:srgbClr val="FF5AFB"/>
                  </a:solidFill>
                  <a:latin typeface="Canela Text Light" pitchFamily="50" charset="0"/>
                </a:rPr>
                <a:t>(tuition, living expenses)</a:t>
              </a:r>
            </a:p>
          </p:txBody>
        </p:sp>
        <p:cxnSp>
          <p:nvCxnSpPr>
            <p:cNvPr id="20" name="Straight Connector 19" hidden="1"/>
            <p:cNvCxnSpPr/>
            <p:nvPr/>
          </p:nvCxnSpPr>
          <p:spPr>
            <a:xfrm>
              <a:off x="5196840" y="5211159"/>
              <a:ext cx="0" cy="339914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rgbClr val="3225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2775FE-4476-524F-A377-BF28E48DACD2}"/>
              </a:ext>
            </a:extLst>
          </p:cNvPr>
          <p:cNvGrpSpPr/>
          <p:nvPr/>
        </p:nvGrpSpPr>
        <p:grpSpPr>
          <a:xfrm>
            <a:off x="4228636" y="5205439"/>
            <a:ext cx="1957388" cy="1397794"/>
            <a:chOff x="317500" y="317500"/>
            <a:chExt cx="1957388" cy="1397794"/>
          </a:xfrm>
        </p:grpSpPr>
        <p:pic>
          <p:nvPicPr>
            <p:cNvPr id="44" name="PFE element 55">
              <a:extLst>
                <a:ext uri="{FF2B5EF4-FFF2-40B4-BE49-F238E27FC236}">
                  <a16:creationId xmlns:a16="http://schemas.microsoft.com/office/drawing/2014/main" id="{43389D74-E3E3-EB41-A6F1-9FEDA465FF9A}"/>
                </a:ext>
              </a:extLst>
            </p:cNvPr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7500" y="317500"/>
              <a:ext cx="1957388" cy="1397794"/>
            </a:xfrm>
            <a:prstGeom prst="rect">
              <a:avLst/>
            </a:prstGeom>
          </p:spPr>
        </p:pic>
        <p:sp>
          <p:nvSpPr>
            <p:cNvPr id="45" name="Shape_34">
              <a:extLst>
                <a:ext uri="{FF2B5EF4-FFF2-40B4-BE49-F238E27FC236}">
                  <a16:creationId xmlns:a16="http://schemas.microsoft.com/office/drawing/2014/main" id="{7D812CDF-5184-6347-824C-CC2D5D148137}"/>
                </a:ext>
              </a:extLst>
            </p:cNvPr>
            <p:cNvSpPr/>
            <p:nvPr/>
          </p:nvSpPr>
          <p:spPr>
            <a:xfrm>
              <a:off x="317500" y="317500"/>
              <a:ext cx="1957388" cy="139779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PFE element 56">
            <a:extLst>
              <a:ext uri="{FF2B5EF4-FFF2-40B4-BE49-F238E27FC236}">
                <a16:creationId xmlns:a16="http://schemas.microsoft.com/office/drawing/2014/main" id="{57E0D8F2-173A-6946-A498-598FDED3B0D6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1454742" y="291554"/>
            <a:ext cx="549117" cy="356664"/>
          </a:xfrm>
          <a:prstGeom prst="rect">
            <a:avLst/>
          </a:prstGeom>
        </p:spPr>
      </p:pic>
      <p:pic>
        <p:nvPicPr>
          <p:cNvPr id="61" name="PFE element 57">
            <a:extLst>
              <a:ext uri="{FF2B5EF4-FFF2-40B4-BE49-F238E27FC236}">
                <a16:creationId xmlns:a16="http://schemas.microsoft.com/office/drawing/2014/main" id="{6F38AA7A-3732-224B-8C72-07D22BA333FC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6576393" y="4582531"/>
            <a:ext cx="990600" cy="1083910"/>
          </a:xfrm>
          <a:prstGeom prst="rect">
            <a:avLst/>
          </a:prstGeom>
        </p:spPr>
      </p:pic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D2061C1-ED93-F14C-AE79-685C1CF3B492}"/>
              </a:ext>
            </a:extLst>
          </p:cNvPr>
          <p:cNvSpPr/>
          <p:nvPr/>
        </p:nvSpPr>
        <p:spPr>
          <a:xfrm>
            <a:off x="4040211" y="3902882"/>
            <a:ext cx="2334238" cy="1308277"/>
          </a:xfrm>
          <a:prstGeom prst="roundRect">
            <a:avLst>
              <a:gd name="adj" fmla="val 50000"/>
            </a:avLst>
          </a:prstGeom>
          <a:solidFill>
            <a:srgbClr val="322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nela Light" pitchFamily="2" charset="77"/>
            </a:endParaRPr>
          </a:p>
        </p:txBody>
      </p:sp>
      <p:pic>
        <p:nvPicPr>
          <p:cNvPr id="66" name="PFE element 59">
            <a:extLst>
              <a:ext uri="{FF2B5EF4-FFF2-40B4-BE49-F238E27FC236}">
                <a16:creationId xmlns:a16="http://schemas.microsoft.com/office/drawing/2014/main" id="{0904517C-BA6E-EE47-A241-A33E9B6F439B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4058687" y="4047433"/>
            <a:ext cx="2288381" cy="1019175"/>
          </a:xfrm>
          <a:prstGeom prst="rect">
            <a:avLst/>
          </a:prstGeom>
        </p:spPr>
      </p:pic>
      <p:pic>
        <p:nvPicPr>
          <p:cNvPr id="68" name="PFE element 60">
            <a:extLst>
              <a:ext uri="{FF2B5EF4-FFF2-40B4-BE49-F238E27FC236}">
                <a16:creationId xmlns:a16="http://schemas.microsoft.com/office/drawing/2014/main" id="{E43AF064-8892-B24C-BBF2-1A7B0130342C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63766" y="6595518"/>
            <a:ext cx="2781300" cy="280988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6374449" y="4557021"/>
            <a:ext cx="1441139" cy="15432"/>
          </a:xfrm>
          <a:prstGeom prst="line">
            <a:avLst/>
          </a:prstGeom>
          <a:ln w="19050">
            <a:solidFill>
              <a:srgbClr val="FF5A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D2061C1-ED93-F14C-AE79-685C1CF3B492}"/>
              </a:ext>
            </a:extLst>
          </p:cNvPr>
          <p:cNvSpPr/>
          <p:nvPr/>
        </p:nvSpPr>
        <p:spPr>
          <a:xfrm>
            <a:off x="7815588" y="2467071"/>
            <a:ext cx="2485245" cy="647893"/>
          </a:xfrm>
          <a:prstGeom prst="roundRect">
            <a:avLst>
              <a:gd name="adj" fmla="val 50000"/>
            </a:avLst>
          </a:prstGeom>
          <a:solidFill>
            <a:srgbClr val="322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nela Light" pitchFamily="2" charset="77"/>
            </a:endParaRPr>
          </a:p>
        </p:txBody>
      </p:sp>
      <p:grpSp>
        <p:nvGrpSpPr>
          <p:cNvPr id="10" name="pfehide63" hidden="1"/>
          <p:cNvGrpSpPr/>
          <p:nvPr/>
        </p:nvGrpSpPr>
        <p:grpSpPr>
          <a:xfrm>
            <a:off x="10300833" y="987833"/>
            <a:ext cx="1816615" cy="2068963"/>
            <a:chOff x="10300833" y="987833"/>
            <a:chExt cx="1816615" cy="2068963"/>
          </a:xfrm>
        </p:grpSpPr>
        <p:grpSp>
          <p:nvGrpSpPr>
            <p:cNvPr id="8" name="Group 7" hidden="1"/>
            <p:cNvGrpSpPr/>
            <p:nvPr/>
          </p:nvGrpSpPr>
          <p:grpSpPr>
            <a:xfrm>
              <a:off x="10812900" y="987833"/>
              <a:ext cx="1304547" cy="1196780"/>
              <a:chOff x="10812900" y="987833"/>
              <a:chExt cx="1304547" cy="1196780"/>
            </a:xfrm>
          </p:grpSpPr>
          <p:cxnSp>
            <p:nvCxnSpPr>
              <p:cNvPr id="16" name="Straight Arrow Connector 15" hidden="1"/>
              <p:cNvCxnSpPr/>
              <p:nvPr/>
            </p:nvCxnSpPr>
            <p:spPr>
              <a:xfrm>
                <a:off x="10812900" y="987833"/>
                <a:ext cx="0" cy="1196780"/>
              </a:xfrm>
              <a:prstGeom prst="straightConnector1">
                <a:avLst/>
              </a:prstGeom>
              <a:solidFill>
                <a:schemeClr val="accent1"/>
              </a:solidFill>
              <a:ln w="76200">
                <a:solidFill>
                  <a:srgbClr val="FF5AF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tangle 106" hidden="1"/>
              <p:cNvSpPr/>
              <p:nvPr/>
            </p:nvSpPr>
            <p:spPr>
              <a:xfrm>
                <a:off x="10812900" y="1155111"/>
                <a:ext cx="1304547" cy="83099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322585"/>
                    </a:solidFill>
                    <a:latin typeface="Canela Light" pitchFamily="50" charset="0"/>
                  </a:rPr>
                  <a:t>Increased access to finance</a:t>
                </a:r>
                <a:endParaRPr lang="en-US" sz="1600" b="1" dirty="0">
                  <a:solidFill>
                    <a:srgbClr val="FF5AFB"/>
                  </a:solidFill>
                  <a:latin typeface="Canela Light" pitchFamily="50" charset="0"/>
                </a:endParaRPr>
              </a:p>
            </p:txBody>
          </p:sp>
        </p:grpSp>
        <p:grpSp>
          <p:nvGrpSpPr>
            <p:cNvPr id="6" name="Group 5" hidden="1"/>
            <p:cNvGrpSpPr/>
            <p:nvPr/>
          </p:nvGrpSpPr>
          <p:grpSpPr>
            <a:xfrm>
              <a:off x="10300833" y="2225799"/>
              <a:ext cx="1816615" cy="830997"/>
              <a:chOff x="10300833" y="2225799"/>
              <a:chExt cx="1816615" cy="830997"/>
            </a:xfrm>
          </p:grpSpPr>
          <p:sp>
            <p:nvSpPr>
              <p:cNvPr id="105" name="TextBox 104" hidden="1">
                <a:extLst>
                  <a:ext uri="{FF2B5EF4-FFF2-40B4-BE49-F238E27FC236}">
                    <a16:creationId xmlns:a16="http://schemas.microsoft.com/office/drawing/2014/main" id="{A631701D-D022-914C-B513-B45661C338AB}"/>
                  </a:ext>
                </a:extLst>
              </p:cNvPr>
              <p:cNvSpPr txBox="1"/>
              <p:nvPr/>
            </p:nvSpPr>
            <p:spPr>
              <a:xfrm>
                <a:off x="10484900" y="2225799"/>
                <a:ext cx="1632548" cy="83099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322585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400" i="1" kern="1200">
                    <a:solidFill>
                      <a:srgbClr val="FF5AFB"/>
                    </a:solidFill>
                    <a:latin typeface="Canela Text Light" pitchFamily="50" charset="0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1. </a:t>
                </a:r>
                <a:r>
                  <a:rPr lang="en-US" dirty="0"/>
                  <a:t>Invest in the </a:t>
                </a:r>
                <a:r>
                  <a:rPr lang="en-US" b="1" dirty="0"/>
                  <a:t>upskilling</a:t>
                </a:r>
                <a:r>
                  <a:rPr lang="en-US" dirty="0"/>
                  <a:t> of your workforce</a:t>
                </a:r>
              </a:p>
            </p:txBody>
          </p:sp>
          <p:cxnSp>
            <p:nvCxnSpPr>
              <p:cNvPr id="108" name="Straight Connector 107" hidden="1"/>
              <p:cNvCxnSpPr/>
              <p:nvPr/>
            </p:nvCxnSpPr>
            <p:spPr>
              <a:xfrm>
                <a:off x="10300833" y="2708472"/>
                <a:ext cx="184287" cy="0"/>
              </a:xfrm>
              <a:prstGeom prst="line">
                <a:avLst/>
              </a:prstGeom>
              <a:solidFill>
                <a:schemeClr val="accent1"/>
              </a:solidFill>
              <a:ln w="19050">
                <a:solidFill>
                  <a:srgbClr val="32258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BA2825-421A-2947-A999-DBC2EABEFEE0}"/>
              </a:ext>
            </a:extLst>
          </p:cNvPr>
          <p:cNvGrpSpPr/>
          <p:nvPr/>
        </p:nvGrpSpPr>
        <p:grpSpPr>
          <a:xfrm>
            <a:off x="10294741" y="981708"/>
            <a:ext cx="1828800" cy="2081213"/>
            <a:chOff x="317500" y="317500"/>
            <a:chExt cx="1828800" cy="2081213"/>
          </a:xfrm>
        </p:grpSpPr>
        <p:pic>
          <p:nvPicPr>
            <p:cNvPr id="70" name="PFE element 63">
              <a:extLst>
                <a:ext uri="{FF2B5EF4-FFF2-40B4-BE49-F238E27FC236}">
                  <a16:creationId xmlns:a16="http://schemas.microsoft.com/office/drawing/2014/main" id="{13357C67-AEB6-224E-9D7A-F0A30C6DE8DD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17500" y="317500"/>
              <a:ext cx="1828800" cy="2081213"/>
            </a:xfrm>
            <a:prstGeom prst="rect">
              <a:avLst/>
            </a:prstGeom>
          </p:spPr>
        </p:pic>
        <p:sp>
          <p:nvSpPr>
            <p:cNvPr id="71" name="Shape_35">
              <a:extLst>
                <a:ext uri="{FF2B5EF4-FFF2-40B4-BE49-F238E27FC236}">
                  <a16:creationId xmlns:a16="http://schemas.microsoft.com/office/drawing/2014/main" id="{2348178E-725C-A144-AD8D-9CE9C36ED183}"/>
                </a:ext>
              </a:extLst>
            </p:cNvPr>
            <p:cNvSpPr/>
            <p:nvPr/>
          </p:nvSpPr>
          <p:spPr>
            <a:xfrm>
              <a:off x="317500" y="317500"/>
              <a:ext cx="1828800" cy="2081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PFE element 64">
            <a:extLst>
              <a:ext uri="{FF2B5EF4-FFF2-40B4-BE49-F238E27FC236}">
                <a16:creationId xmlns:a16="http://schemas.microsoft.com/office/drawing/2014/main" id="{FF4D3D2A-7221-5D43-8EBA-4E8601B1D3A3}"/>
              </a:ext>
            </a:extLst>
          </p:cNvPr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7827104" y="2497359"/>
            <a:ext cx="2462213" cy="5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AF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AFB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FB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AFB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FB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5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65">
            <a:extLst>
              <a:ext uri="{FF2B5EF4-FFF2-40B4-BE49-F238E27FC236}">
                <a16:creationId xmlns:a16="http://schemas.microsoft.com/office/drawing/2014/main" id="{A0A686BF-0701-854E-856C-C2C18EAD1A8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6" y="6291619"/>
            <a:ext cx="8177213" cy="520468"/>
          </a:xfrm>
          <a:prstGeom prst="rect">
            <a:avLst/>
          </a:prstGeom>
        </p:spPr>
      </p:pic>
      <p:pic>
        <p:nvPicPr>
          <p:cNvPr id="10" name="PFE element 66">
            <a:extLst>
              <a:ext uri="{FF2B5EF4-FFF2-40B4-BE49-F238E27FC236}">
                <a16:creationId xmlns:a16="http://schemas.microsoft.com/office/drawing/2014/main" id="{D9F5B5DB-A4F3-4947-A8F7-98C90173E6C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25340" y="1818423"/>
            <a:ext cx="4024313" cy="3786188"/>
          </a:xfrm>
          <a:prstGeom prst="rect">
            <a:avLst/>
          </a:prstGeom>
        </p:spPr>
      </p:pic>
      <p:pic>
        <p:nvPicPr>
          <p:cNvPr id="12" name="PFE element 67">
            <a:extLst>
              <a:ext uri="{FF2B5EF4-FFF2-40B4-BE49-F238E27FC236}">
                <a16:creationId xmlns:a16="http://schemas.microsoft.com/office/drawing/2014/main" id="{644AE3C3-C434-024C-A061-19C6FD46015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981709" y="3116107"/>
            <a:ext cx="470331" cy="1233488"/>
          </a:xfrm>
          <a:prstGeom prst="rect">
            <a:avLst/>
          </a:prstGeom>
        </p:spPr>
      </p:pic>
      <p:pic>
        <p:nvPicPr>
          <p:cNvPr id="14" name="PFE element 68">
            <a:extLst>
              <a:ext uri="{FF2B5EF4-FFF2-40B4-BE49-F238E27FC236}">
                <a16:creationId xmlns:a16="http://schemas.microsoft.com/office/drawing/2014/main" id="{11D9ED40-14BA-754E-8451-2254C1FB9F0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-43710" y="2935357"/>
            <a:ext cx="3109913" cy="1576388"/>
          </a:xfrm>
          <a:prstGeom prst="rect">
            <a:avLst/>
          </a:prstGeom>
        </p:spPr>
      </p:pic>
      <p:pic>
        <p:nvPicPr>
          <p:cNvPr id="16" name="PFE element 69">
            <a:extLst>
              <a:ext uri="{FF2B5EF4-FFF2-40B4-BE49-F238E27FC236}">
                <a16:creationId xmlns:a16="http://schemas.microsoft.com/office/drawing/2014/main" id="{711F5F1A-7D6A-C44B-B74A-A8FA0E007A7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22776" y="3116107"/>
            <a:ext cx="470331" cy="1233488"/>
          </a:xfrm>
          <a:prstGeom prst="rect">
            <a:avLst/>
          </a:prstGeom>
        </p:spPr>
      </p:pic>
      <p:pic>
        <p:nvPicPr>
          <p:cNvPr id="18" name="PFE element 70">
            <a:extLst>
              <a:ext uri="{FF2B5EF4-FFF2-40B4-BE49-F238E27FC236}">
                <a16:creationId xmlns:a16="http://schemas.microsoft.com/office/drawing/2014/main" id="{D6DCC149-EB57-5F4A-8E1F-1F9478F90EA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046372" y="1424049"/>
            <a:ext cx="4552950" cy="5660231"/>
          </a:xfrm>
          <a:prstGeom prst="rect">
            <a:avLst/>
          </a:prstGeom>
        </p:spPr>
      </p:pic>
      <p:pic>
        <p:nvPicPr>
          <p:cNvPr id="20" name="PFE element 71">
            <a:extLst>
              <a:ext uri="{FF2B5EF4-FFF2-40B4-BE49-F238E27FC236}">
                <a16:creationId xmlns:a16="http://schemas.microsoft.com/office/drawing/2014/main" id="{8847409E-9B41-C546-856A-3F64E90241E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17546" y="831530"/>
            <a:ext cx="10770394" cy="651779"/>
          </a:xfrm>
          <a:prstGeom prst="rect">
            <a:avLst/>
          </a:prstGeom>
        </p:spPr>
      </p:pic>
      <p:pic>
        <p:nvPicPr>
          <p:cNvPr id="23" name="PFE element 72">
            <a:extLst>
              <a:ext uri="{FF2B5EF4-FFF2-40B4-BE49-F238E27FC236}">
                <a16:creationId xmlns:a16="http://schemas.microsoft.com/office/drawing/2014/main" id="{061FFC85-CE24-F844-AE1F-C170F58B74D1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15492" y="237266"/>
            <a:ext cx="7036594" cy="1321594"/>
          </a:xfrm>
          <a:prstGeom prst="rect">
            <a:avLst/>
          </a:prstGeom>
        </p:spPr>
      </p:pic>
      <p:pic>
        <p:nvPicPr>
          <p:cNvPr id="28" name="PFE element 73">
            <a:extLst>
              <a:ext uri="{FF2B5EF4-FFF2-40B4-BE49-F238E27FC236}">
                <a16:creationId xmlns:a16="http://schemas.microsoft.com/office/drawing/2014/main" id="{C829F666-CA04-5843-B624-6D8A7CF1F207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4742" y="291554"/>
            <a:ext cx="549117" cy="3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74">
            <a:extLst>
              <a:ext uri="{FF2B5EF4-FFF2-40B4-BE49-F238E27FC236}">
                <a16:creationId xmlns:a16="http://schemas.microsoft.com/office/drawing/2014/main" id="{D5DED5EB-5AB7-8B41-B468-E59312EFF48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22" y="1814583"/>
            <a:ext cx="4279106" cy="3886200"/>
          </a:xfrm>
          <a:prstGeom prst="rect">
            <a:avLst/>
          </a:prstGeom>
        </p:spPr>
      </p:pic>
      <p:pic>
        <p:nvPicPr>
          <p:cNvPr id="9" name="PFE element 75">
            <a:extLst>
              <a:ext uri="{FF2B5EF4-FFF2-40B4-BE49-F238E27FC236}">
                <a16:creationId xmlns:a16="http://schemas.microsoft.com/office/drawing/2014/main" id="{6B772428-C18A-2344-A308-576BA3DABFA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09" y="3116107"/>
            <a:ext cx="470331" cy="1233488"/>
          </a:xfrm>
          <a:prstGeom prst="rect">
            <a:avLst/>
          </a:prstGeom>
        </p:spPr>
      </p:pic>
      <p:pic>
        <p:nvPicPr>
          <p:cNvPr id="11" name="PFE element 76">
            <a:extLst>
              <a:ext uri="{FF2B5EF4-FFF2-40B4-BE49-F238E27FC236}">
                <a16:creationId xmlns:a16="http://schemas.microsoft.com/office/drawing/2014/main" id="{0170392F-1011-D84F-A858-5B6817A0EBE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43710" y="2935357"/>
            <a:ext cx="3109913" cy="1576388"/>
          </a:xfrm>
          <a:prstGeom prst="rect">
            <a:avLst/>
          </a:prstGeom>
        </p:spPr>
      </p:pic>
      <p:pic>
        <p:nvPicPr>
          <p:cNvPr id="13" name="PFE element 77">
            <a:extLst>
              <a:ext uri="{FF2B5EF4-FFF2-40B4-BE49-F238E27FC236}">
                <a16:creationId xmlns:a16="http://schemas.microsoft.com/office/drawing/2014/main" id="{A70FE38A-103F-694B-B57A-E29E52AD830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22776" y="3116107"/>
            <a:ext cx="470331" cy="1233488"/>
          </a:xfrm>
          <a:prstGeom prst="rect">
            <a:avLst/>
          </a:prstGeom>
        </p:spPr>
      </p:pic>
      <p:pic>
        <p:nvPicPr>
          <p:cNvPr id="15" name="PFE element 78">
            <a:extLst>
              <a:ext uri="{FF2B5EF4-FFF2-40B4-BE49-F238E27FC236}">
                <a16:creationId xmlns:a16="http://schemas.microsoft.com/office/drawing/2014/main" id="{30A62A8A-8B1B-6F47-B5CE-76D7D172621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046372" y="1424049"/>
            <a:ext cx="4552950" cy="5660231"/>
          </a:xfrm>
          <a:prstGeom prst="rect">
            <a:avLst/>
          </a:prstGeom>
        </p:spPr>
      </p:pic>
      <p:pic>
        <p:nvPicPr>
          <p:cNvPr id="17" name="PFE element 79">
            <a:extLst>
              <a:ext uri="{FF2B5EF4-FFF2-40B4-BE49-F238E27FC236}">
                <a16:creationId xmlns:a16="http://schemas.microsoft.com/office/drawing/2014/main" id="{B737DAB4-9B2A-C949-97A2-453C4956C29C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54338" y="834254"/>
            <a:ext cx="10401300" cy="983637"/>
          </a:xfrm>
          <a:prstGeom prst="rect">
            <a:avLst/>
          </a:prstGeom>
        </p:spPr>
      </p:pic>
      <p:pic>
        <p:nvPicPr>
          <p:cNvPr id="19" name="PFE element 80">
            <a:extLst>
              <a:ext uri="{FF2B5EF4-FFF2-40B4-BE49-F238E27FC236}">
                <a16:creationId xmlns:a16="http://schemas.microsoft.com/office/drawing/2014/main" id="{727E76E7-3866-3F44-AD5D-9D51BCD3CEA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15492" y="237266"/>
            <a:ext cx="7036594" cy="1321594"/>
          </a:xfrm>
          <a:prstGeom prst="rect">
            <a:avLst/>
          </a:prstGeom>
        </p:spPr>
      </p:pic>
      <p:pic>
        <p:nvPicPr>
          <p:cNvPr id="26" name="PFE element 81">
            <a:extLst>
              <a:ext uri="{FF2B5EF4-FFF2-40B4-BE49-F238E27FC236}">
                <a16:creationId xmlns:a16="http://schemas.microsoft.com/office/drawing/2014/main" id="{55485596-8FD5-0E46-8424-E8A47CBE6F06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16067" y="6469962"/>
            <a:ext cx="7948613" cy="647700"/>
          </a:xfrm>
          <a:prstGeom prst="rect">
            <a:avLst/>
          </a:prstGeom>
        </p:spPr>
      </p:pic>
      <p:pic>
        <p:nvPicPr>
          <p:cNvPr id="29" name="PFE element 82">
            <a:extLst>
              <a:ext uri="{FF2B5EF4-FFF2-40B4-BE49-F238E27FC236}">
                <a16:creationId xmlns:a16="http://schemas.microsoft.com/office/drawing/2014/main" id="{CF64CF78-3A41-9E4C-B136-2A46480AA76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251537" y="2218611"/>
            <a:ext cx="3733800" cy="3176588"/>
          </a:xfrm>
          <a:prstGeom prst="rect">
            <a:avLst/>
          </a:prstGeom>
        </p:spPr>
      </p:pic>
      <p:pic>
        <p:nvPicPr>
          <p:cNvPr id="38" name="PFE element 83">
            <a:extLst>
              <a:ext uri="{FF2B5EF4-FFF2-40B4-BE49-F238E27FC236}">
                <a16:creationId xmlns:a16="http://schemas.microsoft.com/office/drawing/2014/main" id="{4B48CD7D-BC74-4C4B-91C4-A70E33A50F1F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1454742" y="291554"/>
            <a:ext cx="549117" cy="3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84">
            <a:extLst>
              <a:ext uri="{FF2B5EF4-FFF2-40B4-BE49-F238E27FC236}">
                <a16:creationId xmlns:a16="http://schemas.microsoft.com/office/drawing/2014/main" id="{CCBF2756-5DE9-D84D-BCED-F1EB8D09039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40" y="1815566"/>
            <a:ext cx="4026694" cy="4776788"/>
          </a:xfrm>
          <a:prstGeom prst="rect">
            <a:avLst/>
          </a:prstGeom>
        </p:spPr>
      </p:pic>
      <p:pic>
        <p:nvPicPr>
          <p:cNvPr id="9" name="PFE element 85">
            <a:extLst>
              <a:ext uri="{FF2B5EF4-FFF2-40B4-BE49-F238E27FC236}">
                <a16:creationId xmlns:a16="http://schemas.microsoft.com/office/drawing/2014/main" id="{A250042D-4391-664D-92C7-36F5F626871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09" y="3116107"/>
            <a:ext cx="470331" cy="1233488"/>
          </a:xfrm>
          <a:prstGeom prst="rect">
            <a:avLst/>
          </a:prstGeom>
        </p:spPr>
      </p:pic>
      <p:pic>
        <p:nvPicPr>
          <p:cNvPr id="11" name="PFE element 86">
            <a:extLst>
              <a:ext uri="{FF2B5EF4-FFF2-40B4-BE49-F238E27FC236}">
                <a16:creationId xmlns:a16="http://schemas.microsoft.com/office/drawing/2014/main" id="{8120A7A4-2196-A84B-BE15-982DFA01468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43710" y="2934553"/>
            <a:ext cx="3109913" cy="1854994"/>
          </a:xfrm>
          <a:prstGeom prst="rect">
            <a:avLst/>
          </a:prstGeom>
        </p:spPr>
      </p:pic>
      <p:pic>
        <p:nvPicPr>
          <p:cNvPr id="13" name="PFE element 87">
            <a:extLst>
              <a:ext uri="{FF2B5EF4-FFF2-40B4-BE49-F238E27FC236}">
                <a16:creationId xmlns:a16="http://schemas.microsoft.com/office/drawing/2014/main" id="{5E42AA11-3862-8740-9046-3095374EA87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22776" y="3116107"/>
            <a:ext cx="470331" cy="1233488"/>
          </a:xfrm>
          <a:prstGeom prst="rect">
            <a:avLst/>
          </a:prstGeom>
        </p:spPr>
      </p:pic>
      <p:pic>
        <p:nvPicPr>
          <p:cNvPr id="15" name="PFE element 88">
            <a:extLst>
              <a:ext uri="{FF2B5EF4-FFF2-40B4-BE49-F238E27FC236}">
                <a16:creationId xmlns:a16="http://schemas.microsoft.com/office/drawing/2014/main" id="{68F5476E-36CE-5C41-A1C5-D0BD2DF6EFD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046372" y="1424049"/>
            <a:ext cx="4552950" cy="5660231"/>
          </a:xfrm>
          <a:prstGeom prst="rect">
            <a:avLst/>
          </a:prstGeom>
        </p:spPr>
      </p:pic>
      <p:pic>
        <p:nvPicPr>
          <p:cNvPr id="17" name="PFE element 89">
            <a:extLst>
              <a:ext uri="{FF2B5EF4-FFF2-40B4-BE49-F238E27FC236}">
                <a16:creationId xmlns:a16="http://schemas.microsoft.com/office/drawing/2014/main" id="{9834C1ED-44E6-BB47-B5A5-AB600633A8EC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18417" y="834254"/>
            <a:ext cx="9472613" cy="983637"/>
          </a:xfrm>
          <a:prstGeom prst="rect">
            <a:avLst/>
          </a:prstGeom>
        </p:spPr>
      </p:pic>
      <p:pic>
        <p:nvPicPr>
          <p:cNvPr id="19" name="PFE element 90">
            <a:extLst>
              <a:ext uri="{FF2B5EF4-FFF2-40B4-BE49-F238E27FC236}">
                <a16:creationId xmlns:a16="http://schemas.microsoft.com/office/drawing/2014/main" id="{2F1ECE68-C4DE-D749-8FC0-C1FF1B9C8A3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15492" y="237266"/>
            <a:ext cx="7036594" cy="1321594"/>
          </a:xfrm>
          <a:prstGeom prst="rect">
            <a:avLst/>
          </a:prstGeom>
        </p:spPr>
      </p:pic>
      <p:pic>
        <p:nvPicPr>
          <p:cNvPr id="25" name="PFE element 91">
            <a:extLst>
              <a:ext uri="{FF2B5EF4-FFF2-40B4-BE49-F238E27FC236}">
                <a16:creationId xmlns:a16="http://schemas.microsoft.com/office/drawing/2014/main" id="{E338538B-85CB-1A43-8A56-45D3C07A9352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227971" y="2103118"/>
            <a:ext cx="3786188" cy="4395788"/>
          </a:xfrm>
          <a:prstGeom prst="rect">
            <a:avLst/>
          </a:prstGeom>
        </p:spPr>
      </p:pic>
      <p:pic>
        <p:nvPicPr>
          <p:cNvPr id="28" name="PFE element 92">
            <a:extLst>
              <a:ext uri="{FF2B5EF4-FFF2-40B4-BE49-F238E27FC236}">
                <a16:creationId xmlns:a16="http://schemas.microsoft.com/office/drawing/2014/main" id="{A85A947F-7F93-484F-928F-0346583E8721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4742" y="291554"/>
            <a:ext cx="549117" cy="3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93">
            <a:extLst>
              <a:ext uri="{FF2B5EF4-FFF2-40B4-BE49-F238E27FC236}">
                <a16:creationId xmlns:a16="http://schemas.microsoft.com/office/drawing/2014/main" id="{7973AFD0-0691-894A-9E64-636875FB7AB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7" y="236632"/>
            <a:ext cx="10236994" cy="890588"/>
          </a:xfrm>
          <a:prstGeom prst="rect">
            <a:avLst/>
          </a:prstGeom>
        </p:spPr>
      </p:pic>
      <p:pic>
        <p:nvPicPr>
          <p:cNvPr id="17" name="PFE element 94">
            <a:extLst>
              <a:ext uri="{FF2B5EF4-FFF2-40B4-BE49-F238E27FC236}">
                <a16:creationId xmlns:a16="http://schemas.microsoft.com/office/drawing/2014/main" id="{A2971F53-412C-9D4D-B6F0-ED95DB33956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7" y="5258965"/>
            <a:ext cx="3490913" cy="1383506"/>
          </a:xfrm>
          <a:prstGeom prst="rect">
            <a:avLst/>
          </a:prstGeom>
        </p:spPr>
      </p:pic>
      <p:pic>
        <p:nvPicPr>
          <p:cNvPr id="19" name="PFE element 95">
            <a:extLst>
              <a:ext uri="{FF2B5EF4-FFF2-40B4-BE49-F238E27FC236}">
                <a16:creationId xmlns:a16="http://schemas.microsoft.com/office/drawing/2014/main" id="{3CF81455-1BC1-674C-AEE6-6CA43E3714D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7834" y="1418953"/>
            <a:ext cx="6922294" cy="764381"/>
          </a:xfrm>
          <a:prstGeom prst="rect">
            <a:avLst/>
          </a:prstGeom>
        </p:spPr>
      </p:pic>
      <p:pic>
        <p:nvPicPr>
          <p:cNvPr id="21" name="PFE element 96">
            <a:extLst>
              <a:ext uri="{FF2B5EF4-FFF2-40B4-BE49-F238E27FC236}">
                <a16:creationId xmlns:a16="http://schemas.microsoft.com/office/drawing/2014/main" id="{272E8FB6-676E-704B-95F4-FFF3BD7FCC9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99424" y="2604433"/>
            <a:ext cx="10553700" cy="1207294"/>
          </a:xfrm>
          <a:prstGeom prst="rect">
            <a:avLst/>
          </a:prstGeom>
        </p:spPr>
      </p:pic>
      <p:pic>
        <p:nvPicPr>
          <p:cNvPr id="23" name="PFE element 97">
            <a:extLst>
              <a:ext uri="{FF2B5EF4-FFF2-40B4-BE49-F238E27FC236}">
                <a16:creationId xmlns:a16="http://schemas.microsoft.com/office/drawing/2014/main" id="{D0A80BA0-0070-3E49-9E6F-479C011CCF4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99424" y="4340809"/>
            <a:ext cx="10553700" cy="4714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36227" y="1701906"/>
            <a:ext cx="209725" cy="237010"/>
          </a:xfrm>
          <a:prstGeom prst="ellipse">
            <a:avLst/>
          </a:prstGeom>
          <a:solidFill>
            <a:srgbClr val="FF5AFB"/>
          </a:solidFill>
          <a:ln>
            <a:solidFill>
              <a:srgbClr val="FF5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36227" y="3079976"/>
            <a:ext cx="209725" cy="237010"/>
          </a:xfrm>
          <a:prstGeom prst="ellipse">
            <a:avLst/>
          </a:prstGeom>
          <a:solidFill>
            <a:srgbClr val="FF5AFB"/>
          </a:solidFill>
          <a:ln>
            <a:solidFill>
              <a:srgbClr val="FF5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36227" y="4458047"/>
            <a:ext cx="209725" cy="237010"/>
          </a:xfrm>
          <a:prstGeom prst="ellipse">
            <a:avLst/>
          </a:prstGeom>
          <a:solidFill>
            <a:srgbClr val="FF5AFB"/>
          </a:solidFill>
          <a:ln>
            <a:solidFill>
              <a:srgbClr val="FF5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FE element 101">
            <a:extLst>
              <a:ext uri="{FF2B5EF4-FFF2-40B4-BE49-F238E27FC236}">
                <a16:creationId xmlns:a16="http://schemas.microsoft.com/office/drawing/2014/main" id="{9A7F9C97-6359-8443-BC02-CB9044074DF4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783241" y="5258965"/>
            <a:ext cx="3340894" cy="1383506"/>
          </a:xfrm>
          <a:prstGeom prst="rect">
            <a:avLst/>
          </a:prstGeom>
        </p:spPr>
      </p:pic>
      <p:pic>
        <p:nvPicPr>
          <p:cNvPr id="28" name="PFE element 102">
            <a:extLst>
              <a:ext uri="{FF2B5EF4-FFF2-40B4-BE49-F238E27FC236}">
                <a16:creationId xmlns:a16="http://schemas.microsoft.com/office/drawing/2014/main" id="{90EE5DA6-CB03-234E-BD04-1FFCB1011D5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278412" y="5258965"/>
            <a:ext cx="4014788" cy="1383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B6B6B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9" y="5262218"/>
            <a:ext cx="1377000" cy="137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61" y="5262218"/>
            <a:ext cx="1444143" cy="13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4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30884</TotalTime>
  <Words>398</Words>
  <Application>Microsoft Office PowerPoint</Application>
  <PresentationFormat>Widescreen</PresentationFormat>
  <Paragraphs>53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Canela Light</vt:lpstr>
      <vt:lpstr>Canela Text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NTZIOUROU Laoura</cp:lastModifiedBy>
  <cp:revision>307</cp:revision>
  <cp:lastPrinted>2020-01-27T09:44:05Z</cp:lastPrinted>
  <dcterms:created xsi:type="dcterms:W3CDTF">2019-08-30T15:05:36Z</dcterms:created>
  <dcterms:modified xsi:type="dcterms:W3CDTF">2020-01-29T17:27:55Z</dcterms:modified>
  <cp:category/>
</cp:coreProperties>
</file>