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9" r:id="rId2"/>
    <p:sldMasterId id="2147483682" r:id="rId3"/>
    <p:sldMasterId id="2147483749" r:id="rId4"/>
    <p:sldMasterId id="2147483683" r:id="rId5"/>
    <p:sldMasterId id="2147483773" r:id="rId6"/>
  </p:sldMasterIdLst>
  <p:notesMasterIdLst>
    <p:notesMasterId r:id="rId15"/>
  </p:notesMasterIdLst>
  <p:handoutMasterIdLst>
    <p:handoutMasterId r:id="rId16"/>
  </p:handoutMasterIdLst>
  <p:sldIdLst>
    <p:sldId id="258" r:id="rId7"/>
    <p:sldId id="282" r:id="rId8"/>
    <p:sldId id="364" r:id="rId9"/>
    <p:sldId id="283" r:id="rId10"/>
    <p:sldId id="284" r:id="rId11"/>
    <p:sldId id="287" r:id="rId12"/>
    <p:sldId id="288" r:id="rId13"/>
    <p:sldId id="27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8E8B75-EE15-41FA-99CE-E4727FE45598}">
          <p14:sldIdLst>
            <p14:sldId id="258"/>
            <p14:sldId id="282"/>
            <p14:sldId id="364"/>
            <p14:sldId id="283"/>
            <p14:sldId id="284"/>
            <p14:sldId id="287"/>
            <p14:sldId id="28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1B51"/>
    <a:srgbClr val="0C509F"/>
    <a:srgbClr val="CD154F"/>
    <a:srgbClr val="1FB69C"/>
    <a:srgbClr val="004494"/>
    <a:srgbClr val="58595B"/>
    <a:srgbClr val="00AFAA"/>
    <a:srgbClr val="009E83"/>
    <a:srgbClr val="FFED00"/>
    <a:srgbClr val="FDC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5" autoAdjust="0"/>
    <p:restoredTop sz="94627" autoAdjust="0"/>
  </p:normalViewPr>
  <p:slideViewPr>
    <p:cSldViewPr>
      <p:cViewPr varScale="1">
        <p:scale>
          <a:sx n="147" d="100"/>
          <a:sy n="147" d="100"/>
        </p:scale>
        <p:origin x="920" y="192"/>
      </p:cViewPr>
      <p:guideLst>
        <p:guide orient="horz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62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3111810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spcBef>
                <a:spcPts val="0"/>
              </a:spcBef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4598856"/>
            <a:ext cx="4824536" cy="27003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28C8F03-2BD0-E248-B668-4FE1633FCE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5069" y="1131589"/>
            <a:ext cx="5541784" cy="552604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EA87E032-753D-9543-9FA0-99F1F5547DAF}"/>
              </a:ext>
            </a:extLst>
          </p:cNvPr>
          <p:cNvSpPr/>
          <p:nvPr userDrawn="1"/>
        </p:nvSpPr>
        <p:spPr>
          <a:xfrm>
            <a:off x="5097609" y="735259"/>
            <a:ext cx="6336704" cy="631870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B4740-9CCB-B749-8F35-64F984866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C2E00-22A8-B346-A730-AB54793C42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3" y="4569973"/>
            <a:ext cx="1737365" cy="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9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273828"/>
            <a:ext cx="5472608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1027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65" b="-44647"/>
          <a:stretch/>
        </p:blipFill>
        <p:spPr bwMode="auto">
          <a:xfrm>
            <a:off x="5004048" y="0"/>
            <a:ext cx="413995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273828"/>
            <a:ext cx="5472608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9" name="Picture 3" descr="F:\Birmingham\MSU\Creative Services\DG EAC Framework jobs\EIT\2014 EIT re-brand\Templates\Powerpoint\Elements\Graphic_element_WHITE.png">
            <a:extLst>
              <a:ext uri="{FF2B5EF4-FFF2-40B4-BE49-F238E27FC236}">
                <a16:creationId xmlns:a16="http://schemas.microsoft.com/office/drawing/2014/main" id="{CB458067-5556-694B-9E05-AA3AFDD39E6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65" b="-44647"/>
          <a:stretch/>
        </p:blipFill>
        <p:spPr bwMode="auto">
          <a:xfrm>
            <a:off x="5004048" y="0"/>
            <a:ext cx="4139956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C2C32D-D566-6644-B398-DBF778750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3273412"/>
            <a:ext cx="5040560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65"/>
          <a:stretch/>
        </p:blipFill>
        <p:spPr>
          <a:xfrm>
            <a:off x="5220072" y="1"/>
            <a:ext cx="3923928" cy="3570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4874"/>
            <a:ext cx="2160240" cy="5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20" b="-44646"/>
          <a:stretch/>
        </p:blipFill>
        <p:spPr bwMode="auto">
          <a:xfrm>
            <a:off x="0" y="0"/>
            <a:ext cx="442798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7984" y="3273828"/>
            <a:ext cx="4320480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6505B-2361-E640-9BC8-FECCD4ADDE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8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20" b="-44646"/>
          <a:stretch/>
        </p:blipFill>
        <p:spPr bwMode="auto">
          <a:xfrm>
            <a:off x="0" y="0"/>
            <a:ext cx="4427984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7984" y="3273828"/>
            <a:ext cx="4320480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8ADF3-FAD8-E54F-A617-23F7A6076A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427984" y="3273828"/>
            <a:ext cx="4320480" cy="594066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rgbClr val="004494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4427981" cy="3580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4874"/>
            <a:ext cx="2232248" cy="5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5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9900" y="1989004"/>
            <a:ext cx="6462340" cy="474734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444EF0-1603-B741-9AC9-2A22A8B41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  <p:pic>
        <p:nvPicPr>
          <p:cNvPr id="8" name="Picture 3" descr="F:\Birmingham\MSU\Creative Services\DG EAC Framework jobs\EIT\2014 EIT re-brand\Templates\Powerpoint\Elements\Graphic_element_WHITE.png">
            <a:extLst>
              <a:ext uri="{FF2B5EF4-FFF2-40B4-BE49-F238E27FC236}">
                <a16:creationId xmlns:a16="http://schemas.microsoft.com/office/drawing/2014/main" id="{12E38770-6D41-6844-9143-0B04D0E562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69"/>
          <a:stretch/>
        </p:blipFill>
        <p:spPr bwMode="auto">
          <a:xfrm>
            <a:off x="0" y="0"/>
            <a:ext cx="673224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68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5" name="Picture 3" descr="F:\Birmingham\MSU\Creative Services\DG EAC Framework jobs\EIT\2014 EIT re-brand\Templates\Powerpoint\Elements\Graphic_element_WHITE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69"/>
          <a:stretch/>
        </p:blipFill>
        <p:spPr bwMode="auto">
          <a:xfrm>
            <a:off x="0" y="0"/>
            <a:ext cx="6732240" cy="514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9900" y="1989004"/>
            <a:ext cx="6462340" cy="474734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1FBB1-CF5B-8F44-8381-85D463478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6732240" cy="5226469"/>
          </a:xfrm>
          <a:prstGeom prst="rect">
            <a:avLst/>
          </a:prstGeom>
        </p:spPr>
      </p:pic>
      <p:sp>
        <p:nvSpPr>
          <p:cNvPr id="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9900" y="1989004"/>
            <a:ext cx="6462340" cy="474734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Chapter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94874"/>
            <a:ext cx="2160240" cy="5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4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480792" y="4850346"/>
            <a:ext cx="3193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chemeClr val="bg1"/>
                </a:solidFill>
                <a:latin typeface="Titillium" pitchFamily="50" charset="0"/>
              </a:rPr>
              <a:t>‹Nr.›</a:t>
            </a:fld>
            <a:endParaRPr lang="en-GB" sz="900" dirty="0">
              <a:solidFill>
                <a:schemeClr val="bg1"/>
              </a:solidFill>
              <a:latin typeface="Titillium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7" y="406289"/>
            <a:ext cx="5904681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7" y="897733"/>
            <a:ext cx="5904681" cy="3132535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 baseline="0"/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2"/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7" y="4521712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29500" y="-1712440"/>
            <a:ext cx="5541784" cy="552604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Donut 10"/>
          <p:cNvSpPr/>
          <p:nvPr userDrawn="1"/>
        </p:nvSpPr>
        <p:spPr>
          <a:xfrm>
            <a:off x="4932040" y="-2108770"/>
            <a:ext cx="6336704" cy="631870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3165816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625756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3" y="4569973"/>
            <a:ext cx="1737365" cy="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406289"/>
            <a:ext cx="6269754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897733"/>
            <a:ext cx="6246406" cy="3132535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1828754" indent="0">
              <a:buNone/>
              <a:defRPr/>
            </a:lvl5pPr>
            <a:lvl6pPr marL="2285943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1F5638-F0DE-2946-9EA3-208CB872C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1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084169" y="897564"/>
            <a:ext cx="2592288" cy="3132348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406289"/>
            <a:ext cx="53285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5" y="897733"/>
            <a:ext cx="5328592" cy="3132535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A9C146-5922-6241-8D8B-99B0405C1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0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3347864" y="897565"/>
            <a:ext cx="2520280" cy="3132349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6156177" y="897565"/>
            <a:ext cx="2520280" cy="3132349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8" y="406289"/>
            <a:ext cx="2592287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8" y="897733"/>
            <a:ext cx="2592287" cy="3132535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4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 baseline="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CC44BB-9912-0A4E-A30B-9BBF71CC41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8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36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43609" y="1005483"/>
            <a:ext cx="2520280" cy="3348466"/>
          </a:xfrm>
          <a:prstGeom prst="round2DiagRect">
            <a:avLst/>
          </a:prstGeom>
          <a:solidFill>
            <a:schemeClr val="bg1"/>
          </a:solidFill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-179996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 defTabSz="323992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2000" baseline="0">
                <a:solidFill>
                  <a:schemeClr val="tx1"/>
                </a:solidFill>
              </a:defRPr>
            </a:lvl2pPr>
            <a:lvl3pPr marL="1142971" indent="-179996" defTabSz="323992">
              <a:lnSpc>
                <a:spcPct val="113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 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</a:t>
            </a:r>
          </a:p>
        </p:txBody>
      </p:sp>
    </p:spTree>
    <p:extLst>
      <p:ext uri="{BB962C8B-B14F-4D97-AF65-F5344CB8AC3E}">
        <p14:creationId xmlns:p14="http://schemas.microsoft.com/office/powerpoint/2010/main" val="2744726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83960" y="357504"/>
            <a:ext cx="8192496" cy="118813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707654"/>
            <a:ext cx="820891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7" y="2193708"/>
            <a:ext cx="8208911" cy="1836558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4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0" indent="-179996">
              <a:lnSpc>
                <a:spcPct val="113000"/>
              </a:lnSpc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1447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16019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A55CB-3FAC-C64A-A279-DA93A9008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35338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21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7447" y="897472"/>
            <a:ext cx="1512168" cy="1782199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292728" y="2841669"/>
            <a:ext cx="3383731" cy="118824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164288" y="897453"/>
            <a:ext cx="1512168" cy="1782199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8" y="406289"/>
            <a:ext cx="4536503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8" y="897733"/>
            <a:ext cx="4536503" cy="313253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810888" indent="-342900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307675" indent="-342900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764864" indent="-342900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5CF55-919F-0C47-B3E1-87C747BE78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8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7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8" y="406289"/>
            <a:ext cx="4536503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67544" y="2843266"/>
            <a:ext cx="8208912" cy="118813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8" y="897733"/>
            <a:ext cx="4536503" cy="1782031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019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220072" y="897564"/>
            <a:ext cx="3439968" cy="178219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5E097A-6A5F-AB43-942C-F07139F66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20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8" y="406289"/>
            <a:ext cx="4536503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67544" y="2843266"/>
            <a:ext cx="4536504" cy="118813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8" y="897733"/>
            <a:ext cx="4536503" cy="1782031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sz="2000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1"/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5220072" y="897564"/>
            <a:ext cx="3439968" cy="1782198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5220072" y="2841780"/>
            <a:ext cx="3456384" cy="1188132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D4D9CA-BA2F-1C40-A36D-706C2F63D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22" y="4456249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13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5292728" y="2571750"/>
            <a:ext cx="3383731" cy="1458162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5292083" y="897564"/>
            <a:ext cx="3383731" cy="146304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8" y="406289"/>
            <a:ext cx="4536503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8" y="897733"/>
            <a:ext cx="4536503" cy="3132535"/>
          </a:xfrm>
          <a:prstGeom prst="rect">
            <a:avLst/>
          </a:prstGeom>
        </p:spPr>
        <p:txBody>
          <a:bodyPr/>
          <a:lstStyle>
            <a:lvl1pPr marL="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47984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2pPr>
            <a:lvl3pPr marL="1142971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00160" indent="-179996">
              <a:lnSpc>
                <a:spcPct val="113000"/>
              </a:lnSpc>
              <a:buClr>
                <a:schemeClr val="tx2"/>
              </a:buClr>
              <a:buFont typeface="Wingdings" pitchFamily="2" charset="2"/>
              <a:buChar char="§"/>
              <a:defRPr sz="2000"/>
            </a:lvl4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0B7FD3-BBD7-894B-9EDE-A963B2FDF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07" y="4494211"/>
            <a:ext cx="1943768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5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46292" y="3651870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8292" y="3111810"/>
            <a:ext cx="3528392" cy="37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519522"/>
            <a:ext cx="1664407" cy="216024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2AFC16C-04D2-F642-B52E-06BD6250DC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23228" y="1599928"/>
            <a:ext cx="5541784" cy="552604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85F12EA7-970A-5643-9C3F-3E09B08EBF32}"/>
              </a:ext>
            </a:extLst>
          </p:cNvPr>
          <p:cNvSpPr/>
          <p:nvPr userDrawn="1"/>
        </p:nvSpPr>
        <p:spPr>
          <a:xfrm>
            <a:off x="-1620688" y="1203598"/>
            <a:ext cx="6336704" cy="6318702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BDC41-3BCF-9244-B149-D538768E6B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969202" y="-775464"/>
            <a:ext cx="4534187" cy="453418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3" name="Donut 12"/>
          <p:cNvSpPr/>
          <p:nvPr userDrawn="1"/>
        </p:nvSpPr>
        <p:spPr>
          <a:xfrm>
            <a:off x="4644008" y="-1100658"/>
            <a:ext cx="5184576" cy="518457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3111810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4598856"/>
            <a:ext cx="4824536" cy="27003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3" y="4569973"/>
            <a:ext cx="1665357" cy="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2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3165816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625756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F38C60F-F9FA-6648-92EC-331D483179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45266" y="1672808"/>
            <a:ext cx="4534187" cy="453418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DE5D2374-E491-EE40-AA7D-3866D7F24F38}"/>
              </a:ext>
            </a:extLst>
          </p:cNvPr>
          <p:cNvSpPr/>
          <p:nvPr userDrawn="1"/>
        </p:nvSpPr>
        <p:spPr>
          <a:xfrm>
            <a:off x="5220072" y="1347614"/>
            <a:ext cx="5184576" cy="518457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C925C7-6418-0F45-80C6-3F3B6A54E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63" y="4569973"/>
            <a:ext cx="1665357" cy="218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37B195-343B-5C45-936C-3B5D2EB02C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8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46292" y="3651870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8292" y="3111810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519523"/>
            <a:ext cx="1808420" cy="216176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0658CD1-0968-B74C-AAF5-88A3D3454EA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791438" y="1654806"/>
            <a:ext cx="4534187" cy="453418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FE2B3E19-DCD4-CF43-8065-2130F44C0D38}"/>
              </a:ext>
            </a:extLst>
          </p:cNvPr>
          <p:cNvSpPr/>
          <p:nvPr userDrawn="1"/>
        </p:nvSpPr>
        <p:spPr>
          <a:xfrm>
            <a:off x="-1116632" y="1329612"/>
            <a:ext cx="5184576" cy="5184576"/>
          </a:xfrm>
          <a:prstGeom prst="donut">
            <a:avLst>
              <a:gd name="adj" fmla="val 310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ACBEFD-27BB-D843-9BC8-1782D52DE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303498"/>
            <a:ext cx="2160488" cy="5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72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545266" y="-938641"/>
            <a:ext cx="4534187" cy="453418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Donut 14"/>
          <p:cNvSpPr/>
          <p:nvPr userDrawn="1"/>
        </p:nvSpPr>
        <p:spPr>
          <a:xfrm>
            <a:off x="5220072" y="-1263835"/>
            <a:ext cx="5184576" cy="518457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3111810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51920" y="4598856"/>
            <a:ext cx="4824536" cy="27003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2" y="294874"/>
            <a:ext cx="2127894" cy="548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3" y="4566586"/>
            <a:ext cx="1750685" cy="2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3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88000" y="3165816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0000" y="2625756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DC5034B-A2CF-C049-BDAB-05A1C72EB0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89282" y="1456784"/>
            <a:ext cx="4534187" cy="4534187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40351ABC-B59D-A040-91AB-DF0B3E85EC93}"/>
              </a:ext>
            </a:extLst>
          </p:cNvPr>
          <p:cNvSpPr/>
          <p:nvPr userDrawn="1"/>
        </p:nvSpPr>
        <p:spPr>
          <a:xfrm>
            <a:off x="5364088" y="1131590"/>
            <a:ext cx="5184576" cy="5184576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304DE0-93BF-184E-808A-8335001696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2" y="294874"/>
            <a:ext cx="2127894" cy="5486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4B723B-5217-7D4E-8C0F-D218D10D1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3" y="4566586"/>
            <a:ext cx="1750685" cy="21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3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083987" y="1581764"/>
            <a:ext cx="4471213" cy="42687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4" name="Donut 3"/>
          <p:cNvSpPr/>
          <p:nvPr userDrawn="1"/>
        </p:nvSpPr>
        <p:spPr>
          <a:xfrm>
            <a:off x="-1404664" y="1275607"/>
            <a:ext cx="5112568" cy="4881062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46292" y="3651870"/>
            <a:ext cx="3600400" cy="27003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228292" y="3111810"/>
            <a:ext cx="3528392" cy="55399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65517"/>
            <a:ext cx="1826423" cy="2194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0FD7B7-7510-2645-900A-AF77771D9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82" y="294874"/>
            <a:ext cx="2127894" cy="5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4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>
            <a:spLocks/>
          </p:cNvSpPr>
          <p:nvPr userDrawn="1"/>
        </p:nvSpPr>
        <p:spPr>
          <a:xfrm>
            <a:off x="539750" y="3543858"/>
            <a:ext cx="4032250" cy="594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6599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1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>
            <a:spLocks/>
          </p:cNvSpPr>
          <p:nvPr userDrawn="1"/>
        </p:nvSpPr>
        <p:spPr>
          <a:xfrm>
            <a:off x="539750" y="3543858"/>
            <a:ext cx="4032250" cy="594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5" r:id="rId2"/>
    <p:sldLayoutId id="2147483729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 txBox="1">
            <a:spLocks/>
          </p:cNvSpPr>
          <p:nvPr userDrawn="1"/>
        </p:nvSpPr>
        <p:spPr>
          <a:xfrm>
            <a:off x="539750" y="3543858"/>
            <a:ext cx="4032250" cy="594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+mj-lt"/>
              </a:rPr>
              <a:t>Text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  <p:sp>
        <p:nvSpPr>
          <p:cNvPr id="9" name="Text Placeholder 11"/>
          <p:cNvSpPr txBox="1">
            <a:spLocks/>
          </p:cNvSpPr>
          <p:nvPr userDrawn="1"/>
        </p:nvSpPr>
        <p:spPr>
          <a:xfrm>
            <a:off x="692150" y="3658158"/>
            <a:ext cx="4032250" cy="594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solidFill>
                  <a:schemeClr val="bg1"/>
                </a:solidFill>
                <a:latin typeface="+mj-lt"/>
              </a:rPr>
              <a:t>Text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3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8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>
            <a:spLocks/>
          </p:cNvSpPr>
          <p:nvPr userDrawn="1"/>
        </p:nvSpPr>
        <p:spPr>
          <a:xfrm>
            <a:off x="539750" y="3543858"/>
            <a:ext cx="4032250" cy="5940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t</a:t>
            </a:r>
            <a:endParaRPr lang="en-GB" sz="2400" dirty="0">
              <a:solidFill>
                <a:schemeClr val="bg1"/>
              </a:solidFill>
              <a:latin typeface="Titillium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74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65" r:id="rId3"/>
    <p:sldLayoutId id="2147483762" r:id="rId4"/>
    <p:sldLayoutId id="2147483763" r:id="rId5"/>
    <p:sldLayoutId id="2147483761" r:id="rId6"/>
    <p:sldLayoutId id="2147483769" r:id="rId7"/>
    <p:sldLayoutId id="2147483766" r:id="rId8"/>
    <p:sldLayoutId id="2147483768" r:id="rId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06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771" r:id="rId8"/>
    <p:sldLayoutId id="2147483772" r:id="rId9"/>
    <p:sldLayoutId id="2147483747" r:id="rId10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3980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ção da Imagem 5">
            <a:extLst>
              <a:ext uri="{FF2B5EF4-FFF2-40B4-BE49-F238E27FC236}">
                <a16:creationId xmlns:a16="http://schemas.microsoft.com/office/drawing/2014/main" id="{6EBED1D4-ABCE-6549-9B0C-681F752BFF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54"/>
          <a:stretch/>
        </p:blipFill>
        <p:spPr>
          <a:xfrm>
            <a:off x="5329500" y="-1713600"/>
            <a:ext cx="5541784" cy="5526041"/>
          </a:xfr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4B9EA43-A5B7-9F4A-BA22-44ABE3FA1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9872" y="4515966"/>
            <a:ext cx="5510028" cy="270030"/>
          </a:xfrm>
        </p:spPr>
        <p:txBody>
          <a:bodyPr/>
          <a:lstStyle/>
          <a:p>
            <a:pPr algn="r"/>
            <a:r>
              <a:rPr lang="pt-PT" b="1" dirty="0" err="1"/>
              <a:t>P.Fantini</a:t>
            </a:r>
            <a:r>
              <a:rPr lang="pt-PT" b="1" dirty="0"/>
              <a:t> &amp; R. Pittschellis / EIT </a:t>
            </a:r>
            <a:r>
              <a:rPr lang="pt-PT" b="1" dirty="0" err="1"/>
              <a:t>Manufacturing</a:t>
            </a:r>
            <a:endParaRPr lang="pt-PT" b="1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A6A2C86-52EB-074E-B552-8E1584B70A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000" y="2625756"/>
            <a:ext cx="4734048" cy="553998"/>
          </a:xfrm>
        </p:spPr>
        <p:txBody>
          <a:bodyPr/>
          <a:lstStyle/>
          <a:p>
            <a:r>
              <a:rPr lang="pt-PT" b="1" dirty="0">
                <a:solidFill>
                  <a:srgbClr val="CD154F"/>
                </a:solidFill>
              </a:rPr>
              <a:t>EIT </a:t>
            </a:r>
            <a:r>
              <a:rPr lang="pt-PT" b="1" dirty="0" err="1">
                <a:solidFill>
                  <a:srgbClr val="CD154F"/>
                </a:solidFill>
              </a:rPr>
              <a:t>Manufacturing</a:t>
            </a:r>
            <a:r>
              <a:rPr lang="pt-PT" b="1" dirty="0">
                <a:solidFill>
                  <a:srgbClr val="CD154F"/>
                </a:solidFill>
              </a:rPr>
              <a:t> </a:t>
            </a:r>
            <a:r>
              <a:rPr lang="pt-PT" b="1" dirty="0" err="1">
                <a:solidFill>
                  <a:srgbClr val="CD154F"/>
                </a:solidFill>
              </a:rPr>
              <a:t>and</a:t>
            </a:r>
            <a:r>
              <a:rPr lang="pt-PT" b="1" dirty="0">
                <a:solidFill>
                  <a:srgbClr val="CD154F"/>
                </a:solidFill>
              </a:rPr>
              <a:t> TVET</a:t>
            </a:r>
          </a:p>
        </p:txBody>
      </p:sp>
    </p:spTree>
    <p:extLst>
      <p:ext uri="{BB962C8B-B14F-4D97-AF65-F5344CB8AC3E}">
        <p14:creationId xmlns:p14="http://schemas.microsoft.com/office/powerpoint/2010/main" val="286971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2EDA941-A4CC-124F-84F4-9D6371BB2A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EIT Manufacturing </a:t>
            </a:r>
            <a:r>
              <a:rPr lang="de-DE" dirty="0" err="1"/>
              <a:t>and</a:t>
            </a:r>
            <a:r>
              <a:rPr lang="de-DE" dirty="0"/>
              <a:t> TVET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3E25A8-25E9-174C-8AC6-9F39498173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4" y="897733"/>
            <a:ext cx="7128791" cy="3132535"/>
          </a:xfrm>
        </p:spPr>
        <p:txBody>
          <a:bodyPr/>
          <a:lstStyle/>
          <a:p>
            <a:pPr marL="7937" indent="0">
              <a:buNone/>
            </a:pPr>
            <a:r>
              <a:rPr lang="de-DE" sz="1400" dirty="0"/>
              <a:t>EIT </a:t>
            </a:r>
            <a:r>
              <a:rPr lang="de-DE" sz="1400" dirty="0" err="1"/>
              <a:t>Strategy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aiming</a:t>
            </a:r>
            <a:r>
              <a:rPr lang="de-DE" sz="1400" dirty="0"/>
              <a:t> </a:t>
            </a:r>
            <a:r>
              <a:rPr lang="de-DE" sz="1400" dirty="0" err="1"/>
              <a:t>clearly</a:t>
            </a:r>
            <a:r>
              <a:rPr lang="de-DE" sz="1400" dirty="0"/>
              <a:t> </a:t>
            </a:r>
            <a:r>
              <a:rPr lang="de-DE" sz="1400" dirty="0" err="1"/>
              <a:t>towards</a:t>
            </a:r>
            <a:r>
              <a:rPr lang="de-DE" sz="1400" dirty="0"/>
              <a:t> </a:t>
            </a:r>
            <a:r>
              <a:rPr lang="de-DE" sz="1400" dirty="0" err="1"/>
              <a:t>academic</a:t>
            </a:r>
            <a:r>
              <a:rPr lang="de-DE" sz="1400" dirty="0"/>
              <a:t> </a:t>
            </a:r>
            <a:r>
              <a:rPr lang="de-DE" sz="1400" dirty="0" err="1"/>
              <a:t>education</a:t>
            </a:r>
            <a:r>
              <a:rPr lang="de-DE" sz="1400" dirty="0"/>
              <a:t>:</a:t>
            </a:r>
          </a:p>
          <a:p>
            <a:pPr marL="177800" indent="-169863"/>
            <a:r>
              <a:rPr lang="de-DE" sz="1400" dirty="0"/>
              <a:t>Master / </a:t>
            </a:r>
            <a:r>
              <a:rPr lang="de-DE" sz="1400" dirty="0" err="1"/>
              <a:t>PhD</a:t>
            </a:r>
            <a:r>
              <a:rPr lang="de-DE" sz="1400" dirty="0"/>
              <a:t> Schools</a:t>
            </a:r>
          </a:p>
          <a:p>
            <a:pPr marL="177800" indent="-169863"/>
            <a:r>
              <a:rPr lang="de-DE" sz="1400" dirty="0" err="1"/>
              <a:t>Entrepreneurial</a:t>
            </a:r>
            <a:r>
              <a:rPr lang="de-DE" sz="1400" dirty="0"/>
              <a:t> </a:t>
            </a:r>
            <a:r>
              <a:rPr lang="de-DE" sz="1400" dirty="0" err="1"/>
              <a:t>thinking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students</a:t>
            </a:r>
            <a:endParaRPr lang="de-DE" sz="1400" dirty="0"/>
          </a:p>
          <a:p>
            <a:pPr marL="177800" indent="-169863"/>
            <a:r>
              <a:rPr lang="de-DE" sz="1400" dirty="0"/>
              <a:t>Innovation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</a:t>
            </a:r>
            <a:r>
              <a:rPr lang="de-DE" sz="1400" dirty="0" err="1"/>
              <a:t>triangle</a:t>
            </a:r>
            <a:br>
              <a:rPr lang="de-DE" sz="1400" dirty="0"/>
            </a:br>
            <a:r>
              <a:rPr lang="de-DE" sz="1400" dirty="0" err="1"/>
              <a:t>Industry</a:t>
            </a:r>
            <a:r>
              <a:rPr lang="de-DE" sz="1400" dirty="0"/>
              <a:t> – Research – Education (=</a:t>
            </a:r>
            <a:r>
              <a:rPr lang="de-DE" sz="1400" dirty="0" err="1"/>
              <a:t>Universities</a:t>
            </a:r>
            <a:r>
              <a:rPr lang="de-DE" sz="1400" dirty="0"/>
              <a:t>) </a:t>
            </a:r>
          </a:p>
          <a:p>
            <a:pPr marL="7937" indent="0">
              <a:buNone/>
            </a:pPr>
            <a:endParaRPr lang="de-DE" sz="1400" dirty="0"/>
          </a:p>
          <a:p>
            <a:pPr marL="7937" indent="0">
              <a:buNone/>
            </a:pPr>
            <a:endParaRPr lang="de-DE" sz="1400" dirty="0"/>
          </a:p>
          <a:p>
            <a:pPr marL="7937" indent="0">
              <a:buNone/>
            </a:pPr>
            <a:r>
              <a:rPr lang="de-DE" sz="1400" dirty="0" err="1"/>
              <a:t>However</a:t>
            </a:r>
            <a:r>
              <a:rPr lang="de-DE" sz="1400" dirty="0"/>
              <a:t>, </a:t>
            </a:r>
            <a:r>
              <a:rPr lang="de-DE" sz="1400" dirty="0" err="1"/>
              <a:t>manufacturing</a:t>
            </a:r>
            <a:r>
              <a:rPr lang="de-DE" sz="1400" dirty="0"/>
              <a:t> </a:t>
            </a:r>
            <a:r>
              <a:rPr lang="de-DE" sz="1400" dirty="0" err="1"/>
              <a:t>takes</a:t>
            </a:r>
            <a:r>
              <a:rPr lang="de-DE" sz="1400" dirty="0"/>
              <a:t> </a:t>
            </a:r>
            <a:r>
              <a:rPr lang="de-DE" sz="1400" dirty="0" err="1"/>
              <a:t>place</a:t>
            </a:r>
            <a:r>
              <a:rPr lang="de-DE" sz="1400" dirty="0"/>
              <a:t> in </a:t>
            </a:r>
            <a:r>
              <a:rPr lang="de-DE" sz="1400" dirty="0" err="1"/>
              <a:t>factories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most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people</a:t>
            </a:r>
            <a:r>
              <a:rPr lang="de-DE" sz="1400" dirty="0"/>
              <a:t> </a:t>
            </a:r>
            <a:r>
              <a:rPr lang="de-DE" sz="1400" dirty="0" err="1"/>
              <a:t>working</a:t>
            </a:r>
            <a:r>
              <a:rPr lang="de-DE" sz="1400" dirty="0"/>
              <a:t> </a:t>
            </a:r>
            <a:r>
              <a:rPr lang="de-DE" sz="1400" dirty="0" err="1"/>
              <a:t>there</a:t>
            </a:r>
            <a:r>
              <a:rPr lang="de-DE" sz="1400" dirty="0"/>
              <a:t> </a:t>
            </a:r>
            <a:r>
              <a:rPr lang="de-DE" sz="1400" dirty="0" err="1"/>
              <a:t>have</a:t>
            </a:r>
            <a:r>
              <a:rPr lang="de-DE" sz="1400" dirty="0"/>
              <a:t> a </a:t>
            </a:r>
            <a:r>
              <a:rPr lang="de-DE" sz="1400" dirty="0" err="1"/>
              <a:t>vocational</a:t>
            </a:r>
            <a:r>
              <a:rPr lang="de-DE" sz="1400" dirty="0"/>
              <a:t> </a:t>
            </a:r>
            <a:r>
              <a:rPr lang="de-DE" sz="1400" dirty="0" err="1"/>
              <a:t>background</a:t>
            </a:r>
            <a:r>
              <a:rPr lang="de-DE" sz="1400" dirty="0"/>
              <a:t>!</a:t>
            </a:r>
          </a:p>
          <a:p>
            <a:pPr marL="7937" indent="0">
              <a:buNone/>
            </a:pP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master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4. </a:t>
            </a:r>
            <a:r>
              <a:rPr lang="de-DE" sz="1400" b="1" dirty="0" err="1"/>
              <a:t>industrial</a:t>
            </a:r>
            <a:r>
              <a:rPr lang="de-DE" sz="1400" b="1" dirty="0"/>
              <a:t> </a:t>
            </a:r>
            <a:r>
              <a:rPr lang="de-DE" sz="1400" b="1" dirty="0" err="1"/>
              <a:t>revolution</a:t>
            </a:r>
            <a:r>
              <a:rPr lang="de-DE" sz="1400" b="1" dirty="0"/>
              <a:t> </a:t>
            </a:r>
            <a:r>
              <a:rPr lang="de-DE" sz="1400" b="1" dirty="0" err="1"/>
              <a:t>we</a:t>
            </a:r>
            <a:r>
              <a:rPr lang="de-DE" sz="1400" b="1" dirty="0"/>
              <a:t> </a:t>
            </a:r>
            <a:r>
              <a:rPr lang="de-DE" sz="1400" b="1" dirty="0" err="1"/>
              <a:t>have</a:t>
            </a:r>
            <a:r>
              <a:rPr lang="de-DE" sz="1400" b="1" dirty="0"/>
              <a:t> </a:t>
            </a:r>
            <a:r>
              <a:rPr lang="de-DE" sz="1400" b="1" dirty="0" err="1"/>
              <a:t>to</a:t>
            </a:r>
            <a:r>
              <a:rPr lang="de-DE" sz="1400" b="1" dirty="0"/>
              <a:t> </a:t>
            </a:r>
            <a:r>
              <a:rPr lang="de-DE" sz="1400" b="1" dirty="0" err="1"/>
              <a:t>train</a:t>
            </a:r>
            <a:r>
              <a:rPr lang="de-DE" sz="1400" b="1" dirty="0"/>
              <a:t>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existing</a:t>
            </a:r>
            <a:r>
              <a:rPr lang="de-DE" sz="1400" b="1" dirty="0"/>
              <a:t> </a:t>
            </a:r>
            <a:r>
              <a:rPr lang="de-DE" sz="1400" b="1" dirty="0" err="1"/>
              <a:t>and</a:t>
            </a:r>
            <a:r>
              <a:rPr lang="de-DE" sz="1400" b="1" dirty="0"/>
              <a:t> </a:t>
            </a:r>
            <a:r>
              <a:rPr lang="de-DE" sz="1400" b="1" dirty="0" err="1"/>
              <a:t>future</a:t>
            </a:r>
            <a:r>
              <a:rPr lang="de-DE" sz="1400" b="1" dirty="0"/>
              <a:t> </a:t>
            </a:r>
            <a:r>
              <a:rPr lang="de-DE" sz="1400" b="1" dirty="0" err="1"/>
              <a:t>workforce</a:t>
            </a:r>
            <a:r>
              <a:rPr lang="de-DE" sz="1400" b="1" dirty="0"/>
              <a:t> on </a:t>
            </a:r>
            <a:r>
              <a:rPr lang="de-DE" sz="1400" b="1" dirty="0" err="1"/>
              <a:t>the</a:t>
            </a:r>
            <a:r>
              <a:rPr lang="de-DE" sz="1400" b="1" dirty="0"/>
              <a:t> </a:t>
            </a:r>
            <a:r>
              <a:rPr lang="de-DE" sz="1400" b="1" dirty="0" err="1"/>
              <a:t>shopfloor</a:t>
            </a:r>
            <a:r>
              <a:rPr lang="de-DE" sz="1400" b="1" dirty="0"/>
              <a:t>, </a:t>
            </a:r>
            <a:r>
              <a:rPr lang="de-DE" sz="1400" b="1" dirty="0" err="1"/>
              <a:t>too</a:t>
            </a:r>
            <a:r>
              <a:rPr lang="de-DE" sz="1400" b="1" dirty="0"/>
              <a:t>!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85616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t-PT" b="1" dirty="0"/>
              <a:t>Our Strategic Objectives </a:t>
            </a:r>
          </a:p>
        </p:txBody>
      </p:sp>
      <p:sp>
        <p:nvSpPr>
          <p:cNvPr id="25" name="Rechthoek: afgeronde diagonale hoeken 4">
            <a:extLst>
              <a:ext uri="{FF2B5EF4-FFF2-40B4-BE49-F238E27FC236}">
                <a16:creationId xmlns:a16="http://schemas.microsoft.com/office/drawing/2014/main" id="{C5C773D0-FBD5-49AA-9AB2-90AADFFE2755}"/>
              </a:ext>
            </a:extLst>
          </p:cNvPr>
          <p:cNvSpPr/>
          <p:nvPr/>
        </p:nvSpPr>
        <p:spPr>
          <a:xfrm>
            <a:off x="467544" y="1200711"/>
            <a:ext cx="4045060" cy="2819166"/>
          </a:xfrm>
          <a:prstGeom prst="round2DiagRect">
            <a:avLst>
              <a:gd name="adj1" fmla="val 12643"/>
              <a:gd name="adj2" fmla="val 0"/>
            </a:avLst>
          </a:prstGeom>
          <a:solidFill>
            <a:schemeClr val="accent1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nl-BE" sz="1600" dirty="0">
              <a:solidFill>
                <a:srgbClr val="6BB745"/>
              </a:solidFill>
              <a:cs typeface="Calibri Light" panose="020F0302020204030204" pitchFamily="34" charset="0"/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75B853EB-17FC-4BB4-A98B-36457FACD96F}"/>
              </a:ext>
            </a:extLst>
          </p:cNvPr>
          <p:cNvSpPr/>
          <p:nvPr/>
        </p:nvSpPr>
        <p:spPr>
          <a:xfrm>
            <a:off x="504863" y="1776366"/>
            <a:ext cx="4176463" cy="19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400" b="1" dirty="0">
                <a:solidFill>
                  <a:schemeClr val="tx2"/>
                </a:solidFill>
                <a:ea typeface="Times New Roman" charset="0"/>
                <a:cs typeface="Calibri Light" charset="0"/>
              </a:rPr>
              <a:t>Excellent manufacturing skills and talents </a:t>
            </a:r>
            <a:endParaRPr lang="en-US" sz="1400" b="1" dirty="0">
              <a:solidFill>
                <a:schemeClr val="tx2"/>
              </a:solidFill>
              <a:ea typeface="Calibri" charset="0"/>
              <a:cs typeface="Times New Roman" charset="0"/>
            </a:endParaRPr>
          </a:p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400" b="1" dirty="0">
                <a:solidFill>
                  <a:schemeClr val="tx2"/>
                </a:solidFill>
                <a:ea typeface="Times New Roman" charset="0"/>
                <a:cs typeface="Calibri Light" charset="0"/>
              </a:rPr>
              <a:t>Efficient manufacturing innovation ecosystems</a:t>
            </a:r>
          </a:p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 startAt="3"/>
            </a:pPr>
            <a:r>
              <a:rPr lang="en-GB" sz="1400" b="1" dirty="0">
                <a:solidFill>
                  <a:schemeClr val="tx2"/>
                </a:solidFill>
                <a:cs typeface="Calibri Light" charset="0"/>
              </a:rPr>
              <a:t>Full digitalisation of manufacturing  </a:t>
            </a:r>
            <a:endParaRPr lang="en-US" sz="1400" b="1" dirty="0">
              <a:solidFill>
                <a:schemeClr val="tx2"/>
              </a:solidFill>
              <a:cs typeface="Calibri Light" charset="0"/>
            </a:endParaRPr>
          </a:p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 startAt="3"/>
            </a:pPr>
            <a:r>
              <a:rPr lang="en-GB" sz="1400" b="1" dirty="0">
                <a:solidFill>
                  <a:schemeClr val="tx2"/>
                </a:solidFill>
                <a:cs typeface="Calibri Light" charset="0"/>
              </a:rPr>
              <a:t>Customer-driven manufacturing  </a:t>
            </a:r>
          </a:p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 startAt="5"/>
            </a:pPr>
            <a:r>
              <a:rPr lang="en-GB" sz="1400" b="1" dirty="0">
                <a:solidFill>
                  <a:schemeClr val="tx2"/>
                </a:solidFill>
                <a:cs typeface="Calibri Light" charset="0"/>
              </a:rPr>
              <a:t>Socially sustainable manufacturing  </a:t>
            </a:r>
            <a:endParaRPr lang="en-US" sz="1400" b="1" dirty="0">
              <a:solidFill>
                <a:schemeClr val="tx2"/>
              </a:solidFill>
              <a:cs typeface="Calibri Light" charset="0"/>
            </a:endParaRPr>
          </a:p>
          <a:p>
            <a:pPr marL="342900" marR="179705" indent="-342900">
              <a:lnSpc>
                <a:spcPct val="150000"/>
              </a:lnSpc>
              <a:buClr>
                <a:schemeClr val="bg1"/>
              </a:buClr>
              <a:buFont typeface="+mj-lt"/>
              <a:buAutoNum type="arabicPeriod" startAt="5"/>
            </a:pPr>
            <a:r>
              <a:rPr lang="en-GB" sz="1400" b="1" dirty="0">
                <a:solidFill>
                  <a:schemeClr val="tx2"/>
                </a:solidFill>
                <a:cs typeface="Calibri Light" charset="0"/>
              </a:rPr>
              <a:t>Environmentally sustainable manufacturing</a:t>
            </a:r>
            <a:endParaRPr lang="en-US" sz="1400" b="1" dirty="0">
              <a:solidFill>
                <a:schemeClr val="tx2"/>
              </a:solidFill>
              <a:cs typeface="Calibri Light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5231829-D339-4E8A-866C-E4AEB5ADF919}"/>
              </a:ext>
            </a:extLst>
          </p:cNvPr>
          <p:cNvCxnSpPr/>
          <p:nvPr/>
        </p:nvCxnSpPr>
        <p:spPr>
          <a:xfrm>
            <a:off x="582007" y="1736775"/>
            <a:ext cx="38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69315B6-B068-430E-BEFE-B3C2B55B77BA}"/>
              </a:ext>
            </a:extLst>
          </p:cNvPr>
          <p:cNvSpPr/>
          <p:nvPr/>
        </p:nvSpPr>
        <p:spPr>
          <a:xfrm>
            <a:off x="600638" y="1297362"/>
            <a:ext cx="3797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/>
            <a:r>
              <a:rPr lang="en-GB" b="1" dirty="0">
                <a:solidFill>
                  <a:schemeClr val="tx2"/>
                </a:solidFill>
                <a:ea typeface="Times New Roman" charset="0"/>
                <a:cs typeface="Calibri Light" charset="0"/>
              </a:rPr>
              <a:t>STRATEGIC OBJECTIVES</a:t>
            </a:r>
            <a:endParaRPr lang="en-US" b="1" dirty="0">
              <a:solidFill>
                <a:schemeClr val="tx2"/>
              </a:solidFill>
              <a:ea typeface="Calibri" charset="0"/>
              <a:cs typeface="Times New Roman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4442454" y="2093369"/>
            <a:ext cx="552382" cy="1033849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2" descr="http://eitmanufacturing.eu/wp-content/uploads/about_diagram-600x597.jpg">
            <a:extLst>
              <a:ext uri="{FF2B5EF4-FFF2-40B4-BE49-F238E27FC236}">
                <a16:creationId xmlns:a16="http://schemas.microsoft.com/office/drawing/2014/main" id="{34928B78-901E-4024-B8F4-1C5B7E02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77" y="732342"/>
            <a:ext cx="3672408" cy="36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C021C0A-2EBD-401F-B5AB-BD8AE49F808D}"/>
              </a:ext>
            </a:extLst>
          </p:cNvPr>
          <p:cNvSpPr txBox="1"/>
          <p:nvPr/>
        </p:nvSpPr>
        <p:spPr>
          <a:xfrm>
            <a:off x="7877420" y="392073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  <a:buClr>
                <a:schemeClr val="bg2"/>
              </a:buClr>
            </a:pPr>
            <a:r>
              <a:rPr lang="de-DE" sz="1400" b="1" dirty="0">
                <a:solidFill>
                  <a:srgbClr val="C9154F"/>
                </a:solidFill>
              </a:rPr>
              <a:t>40% </a:t>
            </a:r>
            <a:r>
              <a:rPr lang="de-DE" sz="1400" b="1" dirty="0" err="1">
                <a:solidFill>
                  <a:srgbClr val="C9154F"/>
                </a:solidFill>
              </a:rPr>
              <a:t>of</a:t>
            </a:r>
            <a:r>
              <a:rPr lang="de-DE" sz="1400" b="1" dirty="0">
                <a:solidFill>
                  <a:srgbClr val="C9154F"/>
                </a:solidFill>
              </a:rPr>
              <a:t> </a:t>
            </a:r>
            <a:r>
              <a:rPr lang="de-DE" sz="1400" b="1" dirty="0" err="1">
                <a:solidFill>
                  <a:srgbClr val="C9154F"/>
                </a:solidFill>
              </a:rPr>
              <a:t>budget</a:t>
            </a:r>
            <a:endParaRPr lang="de-DE" sz="1400" b="1" dirty="0">
              <a:solidFill>
                <a:srgbClr val="C9154F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067BC5A-862D-4ADB-B24D-6050485ECC54}"/>
              </a:ext>
            </a:extLst>
          </p:cNvPr>
          <p:cNvSpPr txBox="1"/>
          <p:nvPr/>
        </p:nvSpPr>
        <p:spPr>
          <a:xfrm>
            <a:off x="7547937" y="551077"/>
            <a:ext cx="88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  <a:buClr>
                <a:schemeClr val="bg2"/>
              </a:buClr>
            </a:pPr>
            <a:r>
              <a:rPr lang="de-DE" sz="1400" b="1" dirty="0">
                <a:solidFill>
                  <a:srgbClr val="C9154F"/>
                </a:solidFill>
              </a:rPr>
              <a:t>30% </a:t>
            </a:r>
            <a:r>
              <a:rPr lang="de-DE" sz="1400" b="1" dirty="0" err="1">
                <a:solidFill>
                  <a:srgbClr val="C9154F"/>
                </a:solidFill>
              </a:rPr>
              <a:t>of</a:t>
            </a:r>
            <a:r>
              <a:rPr lang="de-DE" sz="1400" b="1" dirty="0">
                <a:solidFill>
                  <a:srgbClr val="C9154F"/>
                </a:solidFill>
              </a:rPr>
              <a:t> </a:t>
            </a:r>
            <a:r>
              <a:rPr lang="de-DE" sz="1400" b="1" dirty="0" err="1">
                <a:solidFill>
                  <a:srgbClr val="C9154F"/>
                </a:solidFill>
              </a:rPr>
              <a:t>budget</a:t>
            </a:r>
            <a:endParaRPr lang="de-DE" sz="1400" b="1" dirty="0">
              <a:solidFill>
                <a:srgbClr val="C9154F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5015C12-EEC9-4504-A5DA-61FBB8CB3876}"/>
              </a:ext>
            </a:extLst>
          </p:cNvPr>
          <p:cNvSpPr txBox="1"/>
          <p:nvPr/>
        </p:nvSpPr>
        <p:spPr>
          <a:xfrm>
            <a:off x="4702121" y="36591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  <a:buClr>
                <a:schemeClr val="bg2"/>
              </a:buClr>
            </a:pPr>
            <a:r>
              <a:rPr lang="de-DE" sz="1400" b="1" dirty="0">
                <a:solidFill>
                  <a:srgbClr val="C9154F"/>
                </a:solidFill>
              </a:rPr>
              <a:t>30% </a:t>
            </a:r>
            <a:r>
              <a:rPr lang="de-DE" sz="1400" b="1" dirty="0" err="1">
                <a:solidFill>
                  <a:srgbClr val="C9154F"/>
                </a:solidFill>
              </a:rPr>
              <a:t>of</a:t>
            </a:r>
            <a:r>
              <a:rPr lang="de-DE" sz="1400" b="1" dirty="0">
                <a:solidFill>
                  <a:srgbClr val="C9154F"/>
                </a:solidFill>
              </a:rPr>
              <a:t> </a:t>
            </a:r>
            <a:r>
              <a:rPr lang="de-DE" sz="1400" b="1" dirty="0" err="1">
                <a:solidFill>
                  <a:srgbClr val="C9154F"/>
                </a:solidFill>
              </a:rPr>
              <a:t>budget</a:t>
            </a:r>
            <a:endParaRPr lang="de-DE" sz="1400" b="1" dirty="0">
              <a:solidFill>
                <a:srgbClr val="C91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27CA333-00ED-3845-94B4-B01CE2412A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5" y="406289"/>
            <a:ext cx="6269754" cy="553998"/>
          </a:xfrm>
        </p:spPr>
        <p:txBody>
          <a:bodyPr/>
          <a:lstStyle/>
          <a:p>
            <a:r>
              <a:rPr lang="de-DE" dirty="0"/>
              <a:t>Education </a:t>
            </a:r>
            <a:r>
              <a:rPr lang="de-DE" dirty="0" err="1"/>
              <a:t>Pillar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EIT Manufacturing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E39D45-214D-8844-BA74-775AFBA1B1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5" y="897733"/>
            <a:ext cx="3312368" cy="377873"/>
          </a:xfrm>
        </p:spPr>
        <p:txBody>
          <a:bodyPr/>
          <a:lstStyle/>
          <a:p>
            <a:pPr indent="0">
              <a:buNone/>
            </a:pPr>
            <a:r>
              <a:rPr lang="de-DE" sz="1400" dirty="0"/>
              <a:t>Education </a:t>
            </a:r>
            <a:r>
              <a:rPr lang="de-DE" sz="1400" dirty="0" err="1"/>
              <a:t>Strategy</a:t>
            </a:r>
            <a:r>
              <a:rPr lang="de-DE" sz="1400" dirty="0"/>
              <a:t> </a:t>
            </a:r>
            <a:r>
              <a:rPr lang="de-DE" sz="1400" dirty="0" err="1"/>
              <a:t>rests</a:t>
            </a:r>
            <a:r>
              <a:rPr lang="de-DE" sz="1400" dirty="0"/>
              <a:t> on </a:t>
            </a:r>
            <a:r>
              <a:rPr lang="de-DE" sz="1400" dirty="0" err="1"/>
              <a:t>three</a:t>
            </a:r>
            <a:r>
              <a:rPr lang="de-DE" sz="1400" dirty="0"/>
              <a:t> </a:t>
            </a:r>
            <a:r>
              <a:rPr lang="de-DE" sz="1400" dirty="0" err="1"/>
              <a:t>pillars</a:t>
            </a:r>
            <a:endParaRPr lang="de-DE" sz="1400" dirty="0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44E1A64F-8C7D-1749-B6CB-3A6F2E9A904B}"/>
              </a:ext>
            </a:extLst>
          </p:cNvPr>
          <p:cNvSpPr txBox="1">
            <a:spLocks/>
          </p:cNvSpPr>
          <p:nvPr/>
        </p:nvSpPr>
        <p:spPr>
          <a:xfrm>
            <a:off x="2745182" y="1335485"/>
            <a:ext cx="4203081" cy="972646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Bachelor/Master/</a:t>
            </a:r>
            <a:r>
              <a:rPr lang="de-DE" sz="1600" dirty="0" err="1"/>
              <a:t>PhD</a:t>
            </a:r>
            <a:r>
              <a:rPr lang="de-DE" sz="1600" dirty="0"/>
              <a:t> </a:t>
            </a:r>
            <a:r>
              <a:rPr lang="de-DE" sz="1600" dirty="0" err="1"/>
              <a:t>programmes</a:t>
            </a:r>
            <a:endParaRPr lang="de-DE" sz="1600" dirty="0"/>
          </a:p>
          <a:p>
            <a:r>
              <a:rPr lang="de-DE" sz="1600" dirty="0"/>
              <a:t>Professional </a:t>
            </a:r>
            <a:r>
              <a:rPr lang="de-DE" sz="1600" dirty="0" err="1"/>
              <a:t>trainings</a:t>
            </a:r>
            <a:r>
              <a:rPr lang="de-DE" sz="1600" dirty="0"/>
              <a:t> at </a:t>
            </a:r>
            <a:r>
              <a:rPr lang="de-DE" sz="1600" dirty="0" err="1"/>
              <a:t>workplace</a:t>
            </a:r>
            <a:endParaRPr lang="de-DE" sz="1600" dirty="0"/>
          </a:p>
          <a:p>
            <a:r>
              <a:rPr lang="de-DE" sz="1600" dirty="0"/>
              <a:t>Professional </a:t>
            </a:r>
            <a:r>
              <a:rPr lang="de-DE" sz="1600" dirty="0" err="1"/>
              <a:t>training</a:t>
            </a:r>
            <a:r>
              <a:rPr lang="de-DE" sz="1600" dirty="0"/>
              <a:t> </a:t>
            </a:r>
            <a:r>
              <a:rPr lang="de-DE" sz="1600" dirty="0" err="1"/>
              <a:t>around</a:t>
            </a:r>
            <a:r>
              <a:rPr lang="de-DE" sz="1600" dirty="0"/>
              <a:t> </a:t>
            </a:r>
            <a:r>
              <a:rPr lang="de-DE" sz="1600" dirty="0" err="1"/>
              <a:t>workplace</a:t>
            </a:r>
            <a:r>
              <a:rPr lang="de-DE" sz="1600" dirty="0"/>
              <a:t> </a:t>
            </a:r>
          </a:p>
          <a:p>
            <a:endParaRPr lang="de-DE" sz="1600" dirty="0"/>
          </a:p>
          <a:p>
            <a:endParaRPr lang="de-DE" sz="1600" dirty="0"/>
          </a:p>
          <a:p>
            <a:pPr indent="0">
              <a:buFont typeface="Wingdings" pitchFamily="2" charset="2"/>
              <a:buNone/>
            </a:pPr>
            <a:endParaRPr lang="de-DE" sz="1600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86F9975-4F96-2545-A464-2763CF6A1CA5}"/>
              </a:ext>
            </a:extLst>
          </p:cNvPr>
          <p:cNvSpPr txBox="1">
            <a:spLocks/>
          </p:cNvSpPr>
          <p:nvPr/>
        </p:nvSpPr>
        <p:spPr>
          <a:xfrm>
            <a:off x="460950" y="1335485"/>
            <a:ext cx="3312368" cy="455332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err="1">
                <a:solidFill>
                  <a:srgbClr val="FF0000"/>
                </a:solidFill>
              </a:rPr>
              <a:t>Empower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Program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898389AD-74F9-CD49-892F-FA6F8E714F64}"/>
              </a:ext>
            </a:extLst>
          </p:cNvPr>
          <p:cNvSpPr txBox="1">
            <a:spLocks/>
          </p:cNvSpPr>
          <p:nvPr/>
        </p:nvSpPr>
        <p:spPr>
          <a:xfrm>
            <a:off x="460950" y="2461965"/>
            <a:ext cx="3312368" cy="455333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>
                <a:solidFill>
                  <a:srgbClr val="FF0000"/>
                </a:solidFill>
              </a:rPr>
              <a:t>Connect </a:t>
            </a:r>
            <a:r>
              <a:rPr lang="de-DE" sz="1600" b="1" dirty="0" err="1">
                <a:solidFill>
                  <a:srgbClr val="FF0000"/>
                </a:solidFill>
              </a:rPr>
              <a:t>program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82206DB-1874-304D-B4A7-5C35A5210224}"/>
              </a:ext>
            </a:extLst>
          </p:cNvPr>
          <p:cNvSpPr txBox="1">
            <a:spLocks/>
          </p:cNvSpPr>
          <p:nvPr/>
        </p:nvSpPr>
        <p:spPr>
          <a:xfrm>
            <a:off x="460950" y="3661954"/>
            <a:ext cx="3312368" cy="349956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err="1">
                <a:solidFill>
                  <a:srgbClr val="FF0000"/>
                </a:solidFill>
              </a:rPr>
              <a:t>Engage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Program</a:t>
            </a:r>
            <a:r>
              <a:rPr lang="de-DE" sz="1600" b="1" dirty="0">
                <a:solidFill>
                  <a:srgbClr val="FF0000"/>
                </a:solidFill>
              </a:rPr>
              <a:t> </a:t>
            </a:r>
            <a:endParaRPr lang="de-DE" sz="1600" dirty="0">
              <a:solidFill>
                <a:srgbClr val="FF0000"/>
              </a:solidFill>
            </a:endParaRPr>
          </a:p>
          <a:p>
            <a:pPr indent="0">
              <a:buFont typeface="Wingdings" pitchFamily="2" charset="2"/>
              <a:buNone/>
            </a:pP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5E444E1-3957-DA49-9D41-5D8EA80EBA36}"/>
              </a:ext>
            </a:extLst>
          </p:cNvPr>
          <p:cNvSpPr txBox="1">
            <a:spLocks/>
          </p:cNvSpPr>
          <p:nvPr/>
        </p:nvSpPr>
        <p:spPr>
          <a:xfrm>
            <a:off x="2745182" y="2461965"/>
            <a:ext cx="4203081" cy="972647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Guided</a:t>
            </a:r>
            <a:r>
              <a:rPr lang="de-DE" sz="1600" dirty="0"/>
              <a:t> Learning </a:t>
            </a:r>
            <a:r>
              <a:rPr lang="de-DE" sz="1600" dirty="0" err="1"/>
              <a:t>Platform</a:t>
            </a:r>
            <a:endParaRPr lang="de-DE" sz="1600" dirty="0"/>
          </a:p>
          <a:p>
            <a:r>
              <a:rPr lang="de-DE" sz="1600" dirty="0"/>
              <a:t>Create Nuggets</a:t>
            </a:r>
          </a:p>
          <a:p>
            <a:r>
              <a:rPr lang="de-DE" sz="1600" dirty="0" err="1"/>
              <a:t>Interact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Learning / Teaching </a:t>
            </a:r>
            <a:r>
              <a:rPr lang="de-DE" sz="1600" dirty="0" err="1"/>
              <a:t>Factories</a:t>
            </a:r>
            <a:r>
              <a:rPr lang="de-DE" sz="1600" dirty="0"/>
              <a:t> </a:t>
            </a:r>
          </a:p>
          <a:p>
            <a:pPr indent="0">
              <a:buNone/>
            </a:pPr>
            <a:endParaRPr lang="de-DE" sz="1600" dirty="0"/>
          </a:p>
          <a:p>
            <a:pPr indent="0">
              <a:buFont typeface="Wingdings" pitchFamily="2" charset="2"/>
              <a:buNone/>
            </a:pPr>
            <a:endParaRPr lang="de-DE" sz="1600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29AB688-DEC0-8149-8408-BB573984AC3B}"/>
              </a:ext>
            </a:extLst>
          </p:cNvPr>
          <p:cNvSpPr txBox="1">
            <a:spLocks/>
          </p:cNvSpPr>
          <p:nvPr/>
        </p:nvSpPr>
        <p:spPr>
          <a:xfrm>
            <a:off x="2745182" y="3661954"/>
            <a:ext cx="4203081" cy="972646"/>
          </a:xfrm>
          <a:prstGeom prst="rect">
            <a:avLst/>
          </a:prstGeom>
        </p:spPr>
        <p:txBody>
          <a:bodyPr/>
          <a:lstStyle>
            <a:lvl1pPr marL="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984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179996" algn="l" defTabSz="914377" rtl="0" eaLnBrk="1" latinLnBrk="0" hangingPunct="1">
              <a:lnSpc>
                <a:spcPct val="113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 err="1"/>
              <a:t>Engage</a:t>
            </a:r>
            <a:r>
              <a:rPr lang="de-DE" sz="1600" dirty="0"/>
              <a:t> Society</a:t>
            </a:r>
          </a:p>
          <a:p>
            <a:r>
              <a:rPr lang="de-DE" sz="1600" dirty="0" err="1"/>
              <a:t>Engage</a:t>
            </a:r>
            <a:r>
              <a:rPr lang="de-DE" sz="1600" dirty="0"/>
              <a:t> </a:t>
            </a:r>
            <a:r>
              <a:rPr lang="de-DE" sz="1600" dirty="0" err="1"/>
              <a:t>Pupils</a:t>
            </a:r>
            <a:endParaRPr lang="de-DE" sz="1600" dirty="0"/>
          </a:p>
          <a:p>
            <a:r>
              <a:rPr lang="de-DE" sz="1600" dirty="0"/>
              <a:t>Cross-</a:t>
            </a:r>
            <a:r>
              <a:rPr lang="de-DE" sz="1600" dirty="0" err="1"/>
              <a:t>Industry</a:t>
            </a:r>
            <a:r>
              <a:rPr lang="de-DE" sz="1600" dirty="0"/>
              <a:t> Engagement </a:t>
            </a:r>
          </a:p>
          <a:p>
            <a:endParaRPr lang="de-DE" sz="1600" dirty="0"/>
          </a:p>
          <a:p>
            <a:pPr indent="0">
              <a:buFont typeface="Wingdings" pitchFamily="2" charset="2"/>
              <a:buNone/>
            </a:pPr>
            <a:endParaRPr lang="de-DE" sz="1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CF0BC1-EAFB-3C4F-8388-EEFCEA9CF9B2}"/>
              </a:ext>
            </a:extLst>
          </p:cNvPr>
          <p:cNvSpPr/>
          <p:nvPr/>
        </p:nvSpPr>
        <p:spPr>
          <a:xfrm>
            <a:off x="2745182" y="1707654"/>
            <a:ext cx="3843042" cy="600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365975B-F785-4A4E-8769-213CF7330E83}"/>
              </a:ext>
            </a:extLst>
          </p:cNvPr>
          <p:cNvSpPr/>
          <p:nvPr/>
        </p:nvSpPr>
        <p:spPr>
          <a:xfrm>
            <a:off x="2745182" y="2470655"/>
            <a:ext cx="3843042" cy="972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6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2231D3E5-D8ED-E340-8E51-2CA8427D5F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6041F2-371A-1C42-9E95-999D608F6B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7545" y="406289"/>
            <a:ext cx="5328592" cy="400110"/>
          </a:xfrm>
        </p:spPr>
        <p:txBody>
          <a:bodyPr/>
          <a:lstStyle/>
          <a:p>
            <a:pPr marL="9525"/>
            <a:r>
              <a:rPr lang="de-DE" sz="2000" dirty="0" err="1"/>
              <a:t>Example</a:t>
            </a:r>
            <a:r>
              <a:rPr lang="de-DE" sz="2000" dirty="0"/>
              <a:t>: </a:t>
            </a:r>
            <a:r>
              <a:rPr lang="de-DE" sz="2000" dirty="0" err="1"/>
              <a:t>Guided</a:t>
            </a:r>
            <a:r>
              <a:rPr lang="de-DE" sz="2000" dirty="0"/>
              <a:t> Learning </a:t>
            </a:r>
            <a:r>
              <a:rPr lang="de-DE" sz="2000" dirty="0" err="1"/>
              <a:t>Platform</a:t>
            </a:r>
            <a:endParaRPr lang="de-DE" sz="20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CE035-4117-374B-A76F-C001824988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544" y="897733"/>
            <a:ext cx="5472607" cy="3132535"/>
          </a:xfrm>
        </p:spPr>
        <p:txBody>
          <a:bodyPr/>
          <a:lstStyle/>
          <a:p>
            <a:pPr marL="179388" indent="-169863"/>
            <a:r>
              <a:rPr lang="de-DE" sz="1600" dirty="0"/>
              <a:t>Short digital </a:t>
            </a:r>
            <a:r>
              <a:rPr lang="de-DE" sz="1600" dirty="0" err="1"/>
              <a:t>learning</a:t>
            </a:r>
            <a:r>
              <a:rPr lang="de-DE" sz="1600" dirty="0"/>
              <a:t> </a:t>
            </a:r>
            <a:r>
              <a:rPr lang="de-DE" sz="1600" dirty="0" err="1"/>
              <a:t>units</a:t>
            </a:r>
            <a:r>
              <a:rPr lang="de-DE" sz="1600" dirty="0"/>
              <a:t>, </a:t>
            </a:r>
            <a:r>
              <a:rPr lang="de-DE" sz="1600" dirty="0" err="1"/>
              <a:t>delivered</a:t>
            </a:r>
            <a:r>
              <a:rPr lang="de-DE" sz="1600" dirty="0"/>
              <a:t> online </a:t>
            </a:r>
            <a:r>
              <a:rPr lang="de-DE" sz="1600" dirty="0" err="1"/>
              <a:t>free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charge</a:t>
            </a:r>
            <a:r>
              <a:rPr lang="de-DE" sz="1600" dirty="0"/>
              <a:t> (</a:t>
            </a:r>
            <a:r>
              <a:rPr lang="de-DE" sz="1600" dirty="0" err="1"/>
              <a:t>nuggets</a:t>
            </a:r>
            <a:r>
              <a:rPr lang="de-DE" sz="1600" dirty="0"/>
              <a:t>)</a:t>
            </a:r>
          </a:p>
          <a:p>
            <a:pPr marL="179388" indent="-169863"/>
            <a:r>
              <a:rPr lang="de-DE" sz="1600" dirty="0"/>
              <a:t>Courses </a:t>
            </a:r>
            <a:r>
              <a:rPr lang="de-DE" sz="1600" dirty="0" err="1"/>
              <a:t>consists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several</a:t>
            </a:r>
            <a:r>
              <a:rPr lang="de-DE" sz="1600" dirty="0"/>
              <a:t> </a:t>
            </a:r>
            <a:r>
              <a:rPr lang="de-DE" sz="1600" dirty="0" err="1"/>
              <a:t>nuggets</a:t>
            </a:r>
            <a:endParaRPr lang="de-DE" sz="1600" dirty="0"/>
          </a:p>
          <a:p>
            <a:pPr marL="179388" indent="-169863"/>
            <a:r>
              <a:rPr lang="de-DE" sz="1600" dirty="0"/>
              <a:t>Nuggets </a:t>
            </a:r>
            <a:r>
              <a:rPr lang="de-DE" sz="1600" dirty="0" err="1"/>
              <a:t>made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partners</a:t>
            </a:r>
            <a:endParaRPr lang="de-DE" sz="1600" dirty="0"/>
          </a:p>
          <a:p>
            <a:pPr marL="179388" indent="-169863"/>
            <a:r>
              <a:rPr lang="de-DE" sz="1600" dirty="0"/>
              <a:t>Modular </a:t>
            </a:r>
            <a:r>
              <a:rPr lang="de-DE" sz="1600" dirty="0" err="1"/>
              <a:t>approach</a:t>
            </a:r>
            <a:r>
              <a:rPr lang="de-DE" sz="1600" dirty="0"/>
              <a:t> </a:t>
            </a:r>
            <a:r>
              <a:rPr lang="de-DE" sz="1600" dirty="0" err="1"/>
              <a:t>allows</a:t>
            </a:r>
            <a:r>
              <a:rPr lang="de-DE" sz="1600" dirty="0"/>
              <a:t> easy </a:t>
            </a:r>
            <a:r>
              <a:rPr lang="de-DE" sz="1600" dirty="0" err="1"/>
              <a:t>adaptation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different </a:t>
            </a:r>
            <a:r>
              <a:rPr lang="de-DE" sz="1600" dirty="0" err="1"/>
              <a:t>target</a:t>
            </a:r>
            <a:r>
              <a:rPr lang="de-DE" sz="1600" dirty="0"/>
              <a:t> </a:t>
            </a:r>
            <a:r>
              <a:rPr lang="de-DE" sz="1600" dirty="0" err="1"/>
              <a:t>groups</a:t>
            </a:r>
            <a:endParaRPr lang="de-DE" sz="1600" dirty="0"/>
          </a:p>
          <a:p>
            <a:pPr marL="179388" indent="-169863"/>
            <a:r>
              <a:rPr lang="de-DE" sz="1600" dirty="0"/>
              <a:t>Supports </a:t>
            </a:r>
            <a:r>
              <a:rPr lang="de-DE" sz="1600" dirty="0" err="1"/>
              <a:t>workforce</a:t>
            </a:r>
            <a:r>
              <a:rPr lang="de-DE" sz="1600" dirty="0"/>
              <a:t> (</a:t>
            </a:r>
            <a:r>
              <a:rPr lang="de-DE" sz="1600" dirty="0" err="1"/>
              <a:t>academic</a:t>
            </a:r>
            <a:r>
              <a:rPr lang="de-DE" sz="1600" dirty="0"/>
              <a:t> </a:t>
            </a:r>
            <a:r>
              <a:rPr lang="de-DE" sz="1600" b="1" dirty="0" err="1"/>
              <a:t>and</a:t>
            </a:r>
            <a:r>
              <a:rPr lang="de-DE" sz="1600" dirty="0"/>
              <a:t> TVET!) at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workplace</a:t>
            </a:r>
            <a:r>
              <a:rPr lang="de-DE" sz="1600" dirty="0"/>
              <a:t>!</a:t>
            </a:r>
          </a:p>
          <a:p>
            <a:pPr marL="179388" indent="-169863"/>
            <a:r>
              <a:rPr lang="de-DE" sz="1600" dirty="0"/>
              <a:t>Supports professional </a:t>
            </a:r>
            <a:r>
              <a:rPr lang="de-DE" sz="1600" dirty="0" err="1"/>
              <a:t>trainings</a:t>
            </a:r>
            <a:r>
              <a:rPr lang="de-DE" sz="1600" dirty="0"/>
              <a:t>, </a:t>
            </a:r>
            <a:r>
              <a:rPr lang="de-DE" sz="1600" dirty="0" err="1"/>
              <a:t>too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7016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58B1BB-7F9E-7648-B7F7-6A36FEE7DA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8" y="406289"/>
            <a:ext cx="5256580" cy="954107"/>
          </a:xfrm>
        </p:spPr>
        <p:txBody>
          <a:bodyPr/>
          <a:lstStyle/>
          <a:p>
            <a:pPr marL="9525"/>
            <a:r>
              <a:rPr lang="de-DE" sz="2000" dirty="0" err="1"/>
              <a:t>Example</a:t>
            </a:r>
            <a:r>
              <a:rPr lang="de-DE" sz="2000" dirty="0"/>
              <a:t>: Learning </a:t>
            </a:r>
            <a:r>
              <a:rPr lang="de-DE" sz="2000" dirty="0" err="1"/>
              <a:t>and</a:t>
            </a:r>
            <a:r>
              <a:rPr lang="de-DE" sz="2000" dirty="0"/>
              <a:t> Teaching </a:t>
            </a:r>
            <a:r>
              <a:rPr lang="de-DE" sz="2000" dirty="0" err="1"/>
              <a:t>Factories</a:t>
            </a:r>
            <a:endParaRPr lang="de-DE" sz="2000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9D1EC6-FB08-B340-A20A-7044320A2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7548" y="897733"/>
            <a:ext cx="5616620" cy="3618233"/>
          </a:xfrm>
        </p:spPr>
        <p:txBody>
          <a:bodyPr/>
          <a:lstStyle/>
          <a:p>
            <a:pPr indent="0">
              <a:buNone/>
            </a:pPr>
            <a:r>
              <a:rPr lang="de-DE" sz="1400" b="1" dirty="0"/>
              <a:t>Learning Factory: </a:t>
            </a:r>
          </a:p>
          <a:p>
            <a:pPr marL="179388" indent="-179388"/>
            <a:r>
              <a:rPr lang="de-DE" sz="1400" dirty="0"/>
              <a:t>Model </a:t>
            </a:r>
            <a:r>
              <a:rPr lang="de-DE" sz="1400" dirty="0" err="1"/>
              <a:t>of</a:t>
            </a:r>
            <a:r>
              <a:rPr lang="de-DE" sz="1400" dirty="0"/>
              <a:t> a real </a:t>
            </a:r>
            <a:r>
              <a:rPr lang="de-DE" sz="1400" dirty="0" err="1"/>
              <a:t>factory</a:t>
            </a:r>
            <a:r>
              <a:rPr lang="de-DE" sz="1400" dirty="0"/>
              <a:t> </a:t>
            </a:r>
            <a:r>
              <a:rPr lang="de-DE" sz="1400" dirty="0" err="1"/>
              <a:t>line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perform</a:t>
            </a:r>
            <a:r>
              <a:rPr lang="de-DE" sz="1400" dirty="0"/>
              <a:t> </a:t>
            </a:r>
            <a:r>
              <a:rPr lang="de-DE" sz="1400" dirty="0" err="1"/>
              <a:t>realistic</a:t>
            </a:r>
            <a:r>
              <a:rPr lang="de-DE" sz="1400" dirty="0"/>
              <a:t> </a:t>
            </a:r>
            <a:r>
              <a:rPr lang="de-DE" sz="1400" dirty="0" err="1"/>
              <a:t>training</a:t>
            </a:r>
            <a:r>
              <a:rPr lang="de-DE" sz="1400" dirty="0"/>
              <a:t> in a </a:t>
            </a:r>
            <a:r>
              <a:rPr lang="de-DE" sz="1400" dirty="0" err="1"/>
              <a:t>school</a:t>
            </a:r>
            <a:endParaRPr lang="de-DE" sz="1400" dirty="0"/>
          </a:p>
          <a:p>
            <a:pPr marL="179388" indent="-179388"/>
            <a:r>
              <a:rPr lang="de-DE" sz="1400" dirty="0"/>
              <a:t>Learning </a:t>
            </a:r>
            <a:r>
              <a:rPr lang="de-DE" sz="1400" dirty="0" err="1"/>
              <a:t>Factories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used</a:t>
            </a:r>
            <a:r>
              <a:rPr lang="de-DE" sz="1400" dirty="0"/>
              <a:t> in </a:t>
            </a:r>
            <a:r>
              <a:rPr lang="de-DE" sz="1400" dirty="0" err="1"/>
              <a:t>academia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vocational</a:t>
            </a:r>
            <a:r>
              <a:rPr lang="de-DE" sz="1400" dirty="0"/>
              <a:t> </a:t>
            </a:r>
            <a:r>
              <a:rPr lang="de-DE" sz="1400" dirty="0" err="1"/>
              <a:t>schools</a:t>
            </a:r>
            <a:r>
              <a:rPr lang="de-DE" sz="1400" dirty="0"/>
              <a:t> (</a:t>
            </a:r>
            <a:r>
              <a:rPr lang="de-DE" sz="1400" dirty="0" err="1"/>
              <a:t>sometimes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very</a:t>
            </a:r>
            <a:r>
              <a:rPr lang="de-DE" sz="1400" dirty="0"/>
              <a:t> same </a:t>
            </a:r>
            <a:r>
              <a:rPr lang="de-DE" sz="1400" dirty="0" err="1"/>
              <a:t>installations</a:t>
            </a:r>
            <a:r>
              <a:rPr lang="de-DE" sz="1400" dirty="0"/>
              <a:t>)</a:t>
            </a:r>
          </a:p>
          <a:p>
            <a:pPr marL="179388" indent="-179388"/>
            <a:r>
              <a:rPr lang="de-DE" sz="1400" dirty="0"/>
              <a:t>will </a:t>
            </a:r>
            <a:r>
              <a:rPr lang="de-DE" sz="1400" dirty="0" err="1"/>
              <a:t>be</a:t>
            </a:r>
            <a:r>
              <a:rPr lang="de-DE" sz="1400" dirty="0"/>
              <a:t> integral </a:t>
            </a:r>
            <a:r>
              <a:rPr lang="de-DE" sz="1400" dirty="0" err="1"/>
              <a:t>part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our</a:t>
            </a:r>
            <a:r>
              <a:rPr lang="de-DE" sz="1400" dirty="0"/>
              <a:t> professional </a:t>
            </a:r>
            <a:r>
              <a:rPr lang="de-DE" sz="1400" dirty="0" err="1"/>
              <a:t>training</a:t>
            </a:r>
            <a:r>
              <a:rPr lang="de-DE" sz="1400" dirty="0"/>
              <a:t> </a:t>
            </a:r>
            <a:r>
              <a:rPr lang="de-DE" sz="1400" dirty="0" err="1"/>
              <a:t>program</a:t>
            </a:r>
            <a:endParaRPr lang="de-DE" sz="1400" dirty="0"/>
          </a:p>
          <a:p>
            <a:pPr indent="0">
              <a:buNone/>
            </a:pPr>
            <a:endParaRPr lang="de-DE" sz="1400" b="1" dirty="0"/>
          </a:p>
          <a:p>
            <a:pPr indent="0">
              <a:buNone/>
            </a:pPr>
            <a:r>
              <a:rPr lang="de-DE" sz="1400" b="1" dirty="0"/>
              <a:t>Teaching Factory</a:t>
            </a:r>
            <a:r>
              <a:rPr lang="de-DE" sz="1400" dirty="0"/>
              <a:t>: </a:t>
            </a:r>
          </a:p>
          <a:p>
            <a:pPr marL="179388" indent="-179388"/>
            <a:r>
              <a:rPr lang="de-DE" sz="1400" dirty="0" err="1"/>
              <a:t>students</a:t>
            </a:r>
            <a:r>
              <a:rPr lang="de-DE" sz="1400" dirty="0"/>
              <a:t> </a:t>
            </a:r>
            <a:r>
              <a:rPr lang="de-DE" sz="1400" dirty="0" err="1"/>
              <a:t>solve</a:t>
            </a:r>
            <a:r>
              <a:rPr lang="de-DE" sz="1400" dirty="0"/>
              <a:t> real </a:t>
            </a:r>
            <a:r>
              <a:rPr lang="de-DE" sz="1400" dirty="0" err="1"/>
              <a:t>problems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factories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means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web </a:t>
            </a:r>
            <a:r>
              <a:rPr lang="de-DE" sz="1400" dirty="0" err="1"/>
              <a:t>conferencing</a:t>
            </a:r>
            <a:r>
              <a:rPr lang="de-DE" sz="1400" dirty="0"/>
              <a:t> (</a:t>
            </a: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factory</a:t>
            </a:r>
            <a:r>
              <a:rPr lang="de-DE" sz="1400" dirty="0"/>
              <a:t>)</a:t>
            </a:r>
          </a:p>
          <a:p>
            <a:pPr marL="179388" indent="-179388"/>
            <a:r>
              <a:rPr lang="de-DE" sz="1400" dirty="0"/>
              <a:t>Teaching </a:t>
            </a:r>
            <a:r>
              <a:rPr lang="de-DE" sz="1400" dirty="0" err="1"/>
              <a:t>Factories</a:t>
            </a:r>
            <a:r>
              <a:rPr lang="de-DE" sz="1400" dirty="0"/>
              <a:t> bring </a:t>
            </a:r>
            <a:r>
              <a:rPr lang="de-DE" sz="1400" dirty="0" err="1"/>
              <a:t>practice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schools</a:t>
            </a:r>
            <a:r>
              <a:rPr lang="de-DE" sz="1400" dirty="0"/>
              <a:t>, </a:t>
            </a:r>
            <a:r>
              <a:rPr lang="de-DE" sz="1400" dirty="0" err="1"/>
              <a:t>can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adapted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TVET</a:t>
            </a:r>
          </a:p>
          <a:p>
            <a:pPr marL="179388" indent="-179388"/>
            <a:r>
              <a:rPr lang="de-DE" sz="1400" dirty="0"/>
              <a:t>Teaching </a:t>
            </a:r>
            <a:r>
              <a:rPr lang="de-DE" sz="1400" dirty="0" err="1"/>
              <a:t>Factories</a:t>
            </a:r>
            <a:r>
              <a:rPr lang="de-DE" sz="1400" dirty="0"/>
              <a:t> bring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theoretical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workers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shopfloor</a:t>
            </a:r>
            <a:r>
              <a:rPr lang="de-DE" sz="1400" dirty="0"/>
              <a:t>.</a:t>
            </a:r>
          </a:p>
          <a:p>
            <a:endParaRPr lang="de-DE" sz="1400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56C12F6-E696-5549-854D-B06048E3B95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915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154641A-A1B9-504E-A0FC-56186E9FDC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8" y="406289"/>
            <a:ext cx="8424932" cy="461665"/>
          </a:xfrm>
        </p:spPr>
        <p:txBody>
          <a:bodyPr/>
          <a:lstStyle/>
          <a:p>
            <a:r>
              <a:rPr lang="de-DE" sz="2400" dirty="0" err="1"/>
              <a:t>Example</a:t>
            </a:r>
            <a:r>
              <a:rPr lang="de-DE" sz="2400" dirty="0"/>
              <a:t>: Learning </a:t>
            </a:r>
            <a:r>
              <a:rPr lang="de-DE" sz="2400" dirty="0" err="1"/>
              <a:t>Factories</a:t>
            </a:r>
            <a:r>
              <a:rPr lang="de-DE" sz="2400" dirty="0"/>
              <a:t> I 4.0 in Baden Württemberg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B66F7D-7085-E842-A441-C3B279DE61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7548" y="897733"/>
            <a:ext cx="3240356" cy="3132535"/>
          </a:xfrm>
        </p:spPr>
        <p:txBody>
          <a:bodyPr/>
          <a:lstStyle/>
          <a:p>
            <a:pPr marL="180975" indent="-173038"/>
            <a:r>
              <a:rPr lang="de-DE" sz="1600" dirty="0"/>
              <a:t>Baden Württemberg </a:t>
            </a:r>
            <a:r>
              <a:rPr lang="de-DE" sz="1600" dirty="0" err="1"/>
              <a:t>wants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ensure</a:t>
            </a:r>
            <a:r>
              <a:rPr lang="de-DE" sz="1600" dirty="0"/>
              <a:t> </a:t>
            </a:r>
            <a:r>
              <a:rPr lang="de-DE" sz="1600" dirty="0" err="1"/>
              <a:t>competitiveness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ist </a:t>
            </a:r>
            <a:r>
              <a:rPr lang="de-DE" sz="1600" dirty="0" err="1"/>
              <a:t>industry</a:t>
            </a:r>
            <a:endParaRPr lang="de-DE" sz="1600" dirty="0"/>
          </a:p>
          <a:p>
            <a:pPr marL="180975" indent="-173038"/>
            <a:r>
              <a:rPr lang="de-DE" sz="1600" dirty="0"/>
              <a:t>Investments in Learning </a:t>
            </a:r>
            <a:r>
              <a:rPr lang="de-DE" sz="1600" dirty="0" err="1"/>
              <a:t>Factories</a:t>
            </a:r>
            <a:r>
              <a:rPr lang="de-DE" sz="1600" dirty="0"/>
              <a:t> I4.0 in </a:t>
            </a:r>
            <a:r>
              <a:rPr lang="de-DE" sz="1600" b="1" dirty="0"/>
              <a:t>30 </a:t>
            </a:r>
            <a:r>
              <a:rPr lang="de-DE" sz="1600" b="1" dirty="0" err="1"/>
              <a:t>vocational</a:t>
            </a:r>
            <a:r>
              <a:rPr lang="de-DE" sz="1600" b="1" dirty="0"/>
              <a:t> </a:t>
            </a:r>
            <a:r>
              <a:rPr lang="de-DE" sz="1600" b="1" dirty="0" err="1"/>
              <a:t>schools</a:t>
            </a:r>
            <a:r>
              <a:rPr lang="de-DE" sz="1600" dirty="0"/>
              <a:t>!</a:t>
            </a:r>
          </a:p>
          <a:p>
            <a:pPr marL="180975" indent="-173038"/>
            <a:r>
              <a:rPr lang="de-DE" sz="1600" dirty="0"/>
              <a:t>Schools </a:t>
            </a:r>
            <a:r>
              <a:rPr lang="de-DE" sz="1600" dirty="0" err="1"/>
              <a:t>had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prepare</a:t>
            </a:r>
            <a:r>
              <a:rPr lang="de-DE" sz="1600" dirty="0"/>
              <a:t> a </a:t>
            </a:r>
            <a:r>
              <a:rPr lang="de-DE" sz="1600" dirty="0" err="1"/>
              <a:t>concept</a:t>
            </a:r>
            <a:r>
              <a:rPr lang="de-DE" sz="1600" dirty="0"/>
              <a:t> </a:t>
            </a:r>
            <a:r>
              <a:rPr lang="de-DE" sz="1600" dirty="0" err="1"/>
              <a:t>including</a:t>
            </a:r>
            <a:r>
              <a:rPr lang="de-DE" sz="1600" dirty="0"/>
              <a:t>:</a:t>
            </a:r>
          </a:p>
          <a:p>
            <a:pPr marL="360363" indent="-176213"/>
            <a:r>
              <a:rPr lang="de-DE" sz="1600" dirty="0"/>
              <a:t>Support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local</a:t>
            </a:r>
            <a:r>
              <a:rPr lang="de-DE" sz="1600" dirty="0"/>
              <a:t> SME</a:t>
            </a:r>
          </a:p>
          <a:p>
            <a:pPr marL="360363" indent="-176213"/>
            <a:r>
              <a:rPr lang="de-DE" sz="1600" dirty="0"/>
              <a:t>Professional </a:t>
            </a:r>
            <a:r>
              <a:rPr lang="de-DE" sz="1600" dirty="0" err="1"/>
              <a:t>training</a:t>
            </a:r>
            <a:r>
              <a:rPr lang="de-DE" sz="1600" dirty="0"/>
              <a:t> </a:t>
            </a:r>
          </a:p>
          <a:p>
            <a:pPr marL="360363" indent="-176213"/>
            <a:r>
              <a:rPr lang="de-DE" sz="1600" dirty="0"/>
              <a:t>Education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apprentices</a:t>
            </a:r>
            <a:endParaRPr lang="de-DE" sz="1600" dirty="0"/>
          </a:p>
          <a:p>
            <a:pPr marL="93663" indent="-85725"/>
            <a:endParaRPr lang="de-DE" sz="1600" dirty="0"/>
          </a:p>
        </p:txBody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28140E5F-66D2-974E-BB43-15361A0CA37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1" b="-581"/>
          <a:stretch/>
        </p:blipFill>
        <p:spPr bwMode="auto">
          <a:xfrm>
            <a:off x="3708399" y="896938"/>
            <a:ext cx="5180400" cy="31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97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5A2663EC-1E20-504F-8895-4D02C52B5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0000" y="3111810"/>
            <a:ext cx="3528392" cy="1015663"/>
          </a:xfrm>
        </p:spPr>
        <p:txBody>
          <a:bodyPr/>
          <a:lstStyle/>
          <a:p>
            <a:r>
              <a:rPr lang="pt-PT" sz="6000" b="1" dirty="0" err="1">
                <a:solidFill>
                  <a:srgbClr val="CD154F"/>
                </a:solidFill>
              </a:rPr>
              <a:t>Thank</a:t>
            </a:r>
            <a:r>
              <a:rPr lang="pt-PT" sz="6000" b="1" dirty="0">
                <a:solidFill>
                  <a:srgbClr val="CD154F"/>
                </a:solidFill>
              </a:rPr>
              <a:t> </a:t>
            </a:r>
            <a:r>
              <a:rPr lang="pt-PT" sz="6000" b="1" dirty="0" err="1">
                <a:solidFill>
                  <a:srgbClr val="CD154F"/>
                </a:solidFill>
              </a:rPr>
              <a:t>you</a:t>
            </a:r>
            <a:endParaRPr lang="pt-PT" sz="6000" b="1" dirty="0">
              <a:solidFill>
                <a:srgbClr val="CD1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46981"/>
      </p:ext>
    </p:extLst>
  </p:cSld>
  <p:clrMapOvr>
    <a:masterClrMapping/>
  </p:clrMapOvr>
</p:sld>
</file>

<file path=ppt/theme/theme1.xml><?xml version="1.0" encoding="utf-8"?>
<a:theme xmlns:a="http://schemas.openxmlformats.org/drawingml/2006/main" name="Navy Cover 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 Blue Cover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Cover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apter Break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Macintosh PowerPoint</Application>
  <PresentationFormat>Bildschirmpräsentation (16:9)</PresentationFormat>
  <Paragraphs>62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8</vt:i4>
      </vt:variant>
    </vt:vector>
  </HeadingPairs>
  <TitlesOfParts>
    <vt:vector size="19" baseType="lpstr">
      <vt:lpstr>Arial</vt:lpstr>
      <vt:lpstr>Calibri</vt:lpstr>
      <vt:lpstr>Titillium</vt:lpstr>
      <vt:lpstr>Titillium Lt</vt:lpstr>
      <vt:lpstr>Wingdings</vt:lpstr>
      <vt:lpstr>Navy Cover </vt:lpstr>
      <vt:lpstr>EU Blue Cover</vt:lpstr>
      <vt:lpstr>White Cover</vt:lpstr>
      <vt:lpstr>Chapter Break</vt:lpstr>
      <vt:lpstr>Blue Text Content Slides</vt:lpstr>
      <vt:lpstr>Green Text Content Slides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EIT</dc:creator>
  <cp:lastModifiedBy>Pittschellis, Reinhard</cp:lastModifiedBy>
  <cp:revision>267</cp:revision>
  <cp:lastPrinted>2020-01-24T08:15:45Z</cp:lastPrinted>
  <dcterms:created xsi:type="dcterms:W3CDTF">2014-10-20T08:54:53Z</dcterms:created>
  <dcterms:modified xsi:type="dcterms:W3CDTF">2020-01-30T08:07:07Z</dcterms:modified>
</cp:coreProperties>
</file>