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708" r:id="rId5"/>
  </p:sldMasterIdLst>
  <p:notesMasterIdLst>
    <p:notesMasterId r:id="rId20"/>
  </p:notesMasterIdLst>
  <p:handoutMasterIdLst>
    <p:handoutMasterId r:id="rId21"/>
  </p:handoutMasterIdLst>
  <p:sldIdLst>
    <p:sldId id="614" r:id="rId6"/>
    <p:sldId id="730" r:id="rId7"/>
    <p:sldId id="748" r:id="rId8"/>
    <p:sldId id="752" r:id="rId9"/>
    <p:sldId id="753" r:id="rId10"/>
    <p:sldId id="754" r:id="rId11"/>
    <p:sldId id="755" r:id="rId12"/>
    <p:sldId id="761" r:id="rId13"/>
    <p:sldId id="732" r:id="rId14"/>
    <p:sldId id="756" r:id="rId15"/>
    <p:sldId id="758" r:id="rId16"/>
    <p:sldId id="760" r:id="rId17"/>
    <p:sldId id="757" r:id="rId18"/>
    <p:sldId id="670" r:id="rId19"/>
  </p:sldIdLst>
  <p:sldSz cx="9906000" cy="6858000" type="A4"/>
  <p:notesSz cx="9926638" cy="68580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784">
          <p15:clr>
            <a:srgbClr val="A4A3A4"/>
          </p15:clr>
        </p15:guide>
        <p15:guide id="2" pos="1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9">
          <p15:clr>
            <a:srgbClr val="A4A3A4"/>
          </p15:clr>
        </p15:guide>
        <p15:guide id="2" pos="3079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9900"/>
    <a:srgbClr val="FFFF66"/>
    <a:srgbClr val="333399"/>
    <a:srgbClr val="FFFFCC"/>
    <a:srgbClr val="007E3F"/>
    <a:srgbClr val="FFCC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6266" autoAdjust="0"/>
  </p:normalViewPr>
  <p:slideViewPr>
    <p:cSldViewPr snapToGrid="0" showGuides="1">
      <p:cViewPr varScale="1">
        <p:scale>
          <a:sx n="100" d="100"/>
          <a:sy n="100" d="100"/>
        </p:scale>
        <p:origin x="1584" y="72"/>
      </p:cViewPr>
      <p:guideLst>
        <p:guide orient="horz" pos="784"/>
        <p:guide pos="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200" d="100"/>
          <a:sy n="200" d="100"/>
        </p:scale>
        <p:origin x="996" y="3216"/>
      </p:cViewPr>
      <p:guideLst>
        <p:guide orient="horz" pos="2119"/>
        <p:guide pos="3079"/>
        <p:guide orient="horz" pos="216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Sheet1!$I$2:$I$21</c:f>
              <c:strCache>
                <c:ptCount val="20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CZ</c:v>
                </c:pt>
                <c:pt idx="4">
                  <c:v>DE</c:v>
                </c:pt>
                <c:pt idx="5">
                  <c:v>DK</c:v>
                </c:pt>
                <c:pt idx="6">
                  <c:v>EE</c:v>
                </c:pt>
                <c:pt idx="7">
                  <c:v>ES</c:v>
                </c:pt>
                <c:pt idx="8">
                  <c:v>FI</c:v>
                </c:pt>
                <c:pt idx="9">
                  <c:v>HR</c:v>
                </c:pt>
                <c:pt idx="10">
                  <c:v>IT</c:v>
                </c:pt>
                <c:pt idx="11">
                  <c:v>LT</c:v>
                </c:pt>
                <c:pt idx="12">
                  <c:v>LV</c:v>
                </c:pt>
                <c:pt idx="13">
                  <c:v>MT</c:v>
                </c:pt>
                <c:pt idx="14">
                  <c:v>NL</c:v>
                </c:pt>
                <c:pt idx="15">
                  <c:v>PT</c:v>
                </c:pt>
                <c:pt idx="16">
                  <c:v>SE</c:v>
                </c:pt>
                <c:pt idx="17">
                  <c:v>SI</c:v>
                </c:pt>
                <c:pt idx="18">
                  <c:v>SK</c:v>
                </c:pt>
                <c:pt idx="19">
                  <c:v>UK</c:v>
                </c:pt>
              </c:strCache>
            </c:strRef>
          </c:cat>
          <c:val>
            <c:numRef>
              <c:f>Sheet1!$J$2:$J$21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7</c:v>
                </c:pt>
                <c:pt idx="15">
                  <c:v>2</c:v>
                </c:pt>
                <c:pt idx="16">
                  <c:v>1</c:v>
                </c:pt>
                <c:pt idx="17">
                  <c:v>5</c:v>
                </c:pt>
                <c:pt idx="18">
                  <c:v>1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D-4741-A40D-C6DF42636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589432"/>
        <c:axId val="425585168"/>
      </c:barChart>
      <c:catAx>
        <c:axId val="425589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5585168"/>
        <c:crosses val="autoZero"/>
        <c:auto val="1"/>
        <c:lblAlgn val="ctr"/>
        <c:lblOffset val="100"/>
        <c:noMultiLvlLbl val="0"/>
      </c:catAx>
      <c:valAx>
        <c:axId val="425585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5589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14940196228181E-2"/>
          <c:y val="4.502727529126891E-2"/>
          <c:w val="0.42871765797176703"/>
          <c:h val="0.86626370930203223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59-4882-ACFE-33D347D8C4E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59-4882-ACFE-33D347D8C4E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59-4882-ACFE-33D347D8C4EB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59-4882-ACFE-33D347D8C4EB}"/>
              </c:ext>
            </c:extLst>
          </c:dPt>
          <c:dLbls>
            <c:dLbl>
              <c:idx val="0"/>
              <c:layout>
                <c:manualLayout>
                  <c:x val="-0.10270147955296342"/>
                  <c:y val="0.154278517526581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/>
                      <a:t>10 partners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38842935065942"/>
                      <c:h val="7.29049389028889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59-4882-ACFE-33D347D8C4EB}"/>
                </c:ext>
              </c:extLst>
            </c:dLbl>
            <c:dLbl>
              <c:idx val="1"/>
              <c:layout>
                <c:manualLayout>
                  <c:x val="-0.14233375075361446"/>
                  <c:y val="-0.210347244375247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/>
                      <a:t>11 partners</a:t>
                    </a:r>
                  </a:p>
                  <a:p>
                    <a:pPr>
                      <a:defRPr sz="1000"/>
                    </a:pPr>
                    <a:endParaRPr lang="en-US" sz="10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26527921395331"/>
                      <c:h val="0.108488598687520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859-4882-ACFE-33D347D8C4EB}"/>
                </c:ext>
              </c:extLst>
            </c:dLbl>
            <c:dLbl>
              <c:idx val="2"/>
              <c:layout>
                <c:manualLayout>
                  <c:x val="0.10779584761028897"/>
                  <c:y val="-7.68498242411874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/>
                      <a:t>12</a:t>
                    </a:r>
                    <a:r>
                      <a:rPr lang="en-US" sz="1000" b="1" baseline="0"/>
                      <a:t> partners</a:t>
                    </a:r>
                    <a:endParaRPr lang="en-US" sz="1000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66202284025414"/>
                      <c:h val="4.4292825876099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859-4882-ACFE-33D347D8C4EB}"/>
                </c:ext>
              </c:extLst>
            </c:dLbl>
            <c:dLbl>
              <c:idx val="3"/>
              <c:layout>
                <c:manualLayout>
                  <c:x val="8.3737568451597105E-2"/>
                  <c:y val="0.13558173025131898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13 partners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59-4882-ACFE-33D347D8C4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Sheet1!$E$3:$E$6</c:f>
              <c:strCache>
                <c:ptCount val="4"/>
                <c:pt idx="0">
                  <c:v>1 project with 10 partners</c:v>
                </c:pt>
                <c:pt idx="1">
                  <c:v>2 projects with 11 partners</c:v>
                </c:pt>
                <c:pt idx="2">
                  <c:v>1 project with 12 partners</c:v>
                </c:pt>
                <c:pt idx="3">
                  <c:v>1 project with 13 partners</c:v>
                </c:pt>
              </c:strCache>
            </c:strRef>
          </c:cat>
          <c:val>
            <c:numRef>
              <c:f>Sheet1!$F$3:$F$6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59-4882-ACFE-33D347D8C4EB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859-4882-ACFE-33D347D8C4EB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859-4882-ACFE-33D347D8C4E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859-4882-ACFE-33D347D8C4EB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859-4882-ACFE-33D347D8C4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59-4882-ACFE-33D347D8C4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59-4882-ACFE-33D347D8C4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Sheet1!$E$3:$E$6</c:f>
              <c:strCache>
                <c:ptCount val="4"/>
                <c:pt idx="0">
                  <c:v>1 project with 10 partners</c:v>
                </c:pt>
                <c:pt idx="1">
                  <c:v>2 projects with 11 partners</c:v>
                </c:pt>
                <c:pt idx="2">
                  <c:v>1 project with 12 partners</c:v>
                </c:pt>
                <c:pt idx="3">
                  <c:v>1 project with 13 partners</c:v>
                </c:pt>
              </c:strCache>
            </c:strRef>
          </c:cat>
          <c:val>
            <c:numRef>
              <c:f>Sheet1!$F$3:$F$6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859-4882-ACFE-33D347D8C4E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44617796714623"/>
          <c:y val="0.10946942163541683"/>
          <c:w val="0.32934482646704161"/>
          <c:h val="0.54044837414499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Sheet1!$F$2:$F$14</c:f>
              <c:strCache>
                <c:ptCount val="13"/>
                <c:pt idx="0">
                  <c:v>Local public bodies</c:v>
                </c:pt>
                <c:pt idx="1">
                  <c:v>Other associations active in Education and Training</c:v>
                </c:pt>
                <c:pt idx="2">
                  <c:v>Research institute / centre</c:v>
                </c:pt>
                <c:pt idx="3">
                  <c:v>EU-wide network</c:v>
                </c:pt>
                <c:pt idx="4">
                  <c:v>Regional public body</c:v>
                </c:pt>
                <c:pt idx="5">
                  <c:v>National public body</c:v>
                </c:pt>
                <c:pt idx="6">
                  <c:v>Non-governmental organisation</c:v>
                </c:pt>
                <c:pt idx="7">
                  <c:v>Large enterprise</c:v>
                </c:pt>
                <c:pt idx="8">
                  <c:v>Higher education institution</c:v>
                </c:pt>
                <c:pt idx="9">
                  <c:v>Small and medium sized enterprise</c:v>
                </c:pt>
                <c:pt idx="10">
                  <c:v>Vocational training provider (tertiary level)</c:v>
                </c:pt>
                <c:pt idx="11">
                  <c:v>Social partner / representative of working life</c:v>
                </c:pt>
                <c:pt idx="12">
                  <c:v>Vocational training provider (secondary level)</c:v>
                </c:pt>
              </c:strCache>
            </c:strRef>
          </c:cat>
          <c:val>
            <c:numRef>
              <c:f>Sheet1!$G$2:$G$14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73-42E5-90C5-D0F5E7745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01647728"/>
        <c:axId val="501651336"/>
      </c:barChart>
      <c:catAx>
        <c:axId val="50164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651336"/>
        <c:crosses val="autoZero"/>
        <c:auto val="1"/>
        <c:lblAlgn val="ctr"/>
        <c:lblOffset val="100"/>
        <c:noMultiLvlLbl val="0"/>
      </c:catAx>
      <c:valAx>
        <c:axId val="50165133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64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C6966-6AEC-41AA-9FD0-450A1E9FD32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287758-D833-46F9-AB8A-356025EFE26B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GB" sz="1000" b="1" dirty="0" smtClean="0"/>
            <a:t>Projects started on 1/11/2019 – 1/1/2020</a:t>
          </a:r>
          <a:r>
            <a:rPr lang="en-GB" sz="1000" b="1" i="0" baseline="0" dirty="0" smtClean="0"/>
            <a:t> </a:t>
          </a:r>
        </a:p>
        <a:p>
          <a:pPr rtl="0"/>
          <a:r>
            <a:rPr lang="en-GB" sz="1000" b="1" i="0" baseline="0" dirty="0" smtClean="0"/>
            <a:t>for</a:t>
          </a:r>
          <a:r>
            <a:rPr lang="en-GB" sz="1000" b="1" i="0" dirty="0" smtClean="0"/>
            <a:t> 2 years</a:t>
          </a:r>
          <a:endParaRPr lang="en-GB" sz="1000" dirty="0"/>
        </a:p>
      </dgm:t>
    </dgm:pt>
    <dgm:pt modelId="{2787F21C-28C5-4083-B18B-506CCEB2DE67}" type="parTrans" cxnId="{B2152EF5-5B5F-4770-A28C-EF2CCD47A17A}">
      <dgm:prSet/>
      <dgm:spPr/>
      <dgm:t>
        <a:bodyPr/>
        <a:lstStyle/>
        <a:p>
          <a:endParaRPr lang="en-GB"/>
        </a:p>
      </dgm:t>
    </dgm:pt>
    <dgm:pt modelId="{399E2F12-7A5F-41F2-9CF6-D641946264BC}" type="sibTrans" cxnId="{B2152EF5-5B5F-4770-A28C-EF2CCD47A17A}">
      <dgm:prSet/>
      <dgm:spPr/>
      <dgm:t>
        <a:bodyPr/>
        <a:lstStyle/>
        <a:p>
          <a:endParaRPr lang="en-GB"/>
        </a:p>
      </dgm:t>
    </dgm:pt>
    <dgm:pt modelId="{DE9A6798-04DB-4FB8-BFC4-648E0B2ADFC2}" type="pres">
      <dgm:prSet presAssocID="{0ECC6966-6AEC-41AA-9FD0-450A1E9FD32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533D689-1CE3-4F58-85DB-4147BA1D9F82}" type="pres">
      <dgm:prSet presAssocID="{40287758-D833-46F9-AB8A-356025EFE26B}" presName="horFlow" presStyleCnt="0"/>
      <dgm:spPr/>
    </dgm:pt>
    <dgm:pt modelId="{28F5A204-0B37-42BA-869B-5B526ABBB605}" type="pres">
      <dgm:prSet presAssocID="{40287758-D833-46F9-AB8A-356025EFE26B}" presName="bigChev" presStyleLbl="node1" presStyleIdx="0" presStyleCnt="1" custAng="0" custScaleX="195907" custScaleY="70959" custLinFactNeighborX="9803" custLinFactNeighborY="-8734"/>
      <dgm:spPr/>
      <dgm:t>
        <a:bodyPr/>
        <a:lstStyle/>
        <a:p>
          <a:endParaRPr lang="en-GB"/>
        </a:p>
      </dgm:t>
    </dgm:pt>
  </dgm:ptLst>
  <dgm:cxnLst>
    <dgm:cxn modelId="{CC5BF841-C3CA-4793-94C4-B5479748E50F}" type="presOf" srcId="{0ECC6966-6AEC-41AA-9FD0-450A1E9FD322}" destId="{DE9A6798-04DB-4FB8-BFC4-648E0B2ADFC2}" srcOrd="0" destOrd="0" presId="urn:microsoft.com/office/officeart/2005/8/layout/lProcess3"/>
    <dgm:cxn modelId="{377E13A6-312E-4CFD-86E0-D6D044DBD5B7}" type="presOf" srcId="{40287758-D833-46F9-AB8A-356025EFE26B}" destId="{28F5A204-0B37-42BA-869B-5B526ABBB605}" srcOrd="0" destOrd="0" presId="urn:microsoft.com/office/officeart/2005/8/layout/lProcess3"/>
    <dgm:cxn modelId="{B2152EF5-5B5F-4770-A28C-EF2CCD47A17A}" srcId="{0ECC6966-6AEC-41AA-9FD0-450A1E9FD322}" destId="{40287758-D833-46F9-AB8A-356025EFE26B}" srcOrd="0" destOrd="0" parTransId="{2787F21C-28C5-4083-B18B-506CCEB2DE67}" sibTransId="{399E2F12-7A5F-41F2-9CF6-D641946264BC}"/>
    <dgm:cxn modelId="{AEC834F6-FF8E-47BA-A63E-82AA4B5F9241}" type="presParOf" srcId="{DE9A6798-04DB-4FB8-BFC4-648E0B2ADFC2}" destId="{F533D689-1CE3-4F58-85DB-4147BA1D9F82}" srcOrd="0" destOrd="0" presId="urn:microsoft.com/office/officeart/2005/8/layout/lProcess3"/>
    <dgm:cxn modelId="{F9C7CDF0-202F-42FC-A68F-37BBED3A587F}" type="presParOf" srcId="{F533D689-1CE3-4F58-85DB-4147BA1D9F82}" destId="{28F5A204-0B37-42BA-869B-5B526ABBB60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C6966-6AEC-41AA-9FD0-450A1E9FD32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9A6798-04DB-4FB8-BFC4-648E0B2ADFC2}" type="pres">
      <dgm:prSet presAssocID="{0ECC6966-6AEC-41AA-9FD0-450A1E9FD32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65B79A53-0E9A-405C-BEB4-0F1B594E2CF4}" type="presOf" srcId="{0ECC6966-6AEC-41AA-9FD0-450A1E9FD322}" destId="{DE9A6798-04DB-4FB8-BFC4-648E0B2ADFC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CC6966-6AEC-41AA-9FD0-450A1E9FD32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403227-5E03-4FE3-A829-2F721CCC3B5D}">
      <dgm:prSet custT="1"/>
      <dgm:spPr/>
      <dgm:t>
        <a:bodyPr/>
        <a:lstStyle/>
        <a:p>
          <a:pPr rtl="0"/>
          <a:r>
            <a:rPr lang="en-GB" sz="1200" b="1" dirty="0" smtClean="0">
              <a:solidFill>
                <a:schemeClr val="bg1">
                  <a:lumMod val="95000"/>
                </a:schemeClr>
              </a:solidFill>
            </a:rPr>
            <a:t>Open to associated partners from Erasmus+ Partner countries</a:t>
          </a:r>
          <a:endParaRPr kumimoji="0" lang="en-GB" sz="1200" b="1" i="0" u="none" strike="noStrike" cap="none" normalizeH="0" baseline="0" dirty="0" smtClean="0">
            <a:ln>
              <a:noFill/>
            </a:ln>
            <a:solidFill>
              <a:schemeClr val="bg1">
                <a:lumMod val="95000"/>
              </a:schemeClr>
            </a:solidFill>
            <a:effectLst/>
            <a:sym typeface="Webdings" pitchFamily="18" charset="2"/>
          </a:endParaRPr>
        </a:p>
      </dgm:t>
    </dgm:pt>
    <dgm:pt modelId="{5E532AB5-6C87-4B13-82E9-FA7CBEB5EFE4}" type="parTrans" cxnId="{FA7C767B-86F3-464C-B67F-7CA4186C0C69}">
      <dgm:prSet/>
      <dgm:spPr/>
      <dgm:t>
        <a:bodyPr/>
        <a:lstStyle/>
        <a:p>
          <a:endParaRPr lang="en-GB"/>
        </a:p>
      </dgm:t>
    </dgm:pt>
    <dgm:pt modelId="{7F078227-08A6-4929-A5BE-81F21745B9BD}" type="sibTrans" cxnId="{FA7C767B-86F3-464C-B67F-7CA4186C0C69}">
      <dgm:prSet/>
      <dgm:spPr/>
      <dgm:t>
        <a:bodyPr/>
        <a:lstStyle/>
        <a:p>
          <a:endParaRPr lang="en-GB"/>
        </a:p>
      </dgm:t>
    </dgm:pt>
    <dgm:pt modelId="{DE9A6798-04DB-4FB8-BFC4-648E0B2ADFC2}" type="pres">
      <dgm:prSet presAssocID="{0ECC6966-6AEC-41AA-9FD0-450A1E9FD32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F1B82B7-D994-47AB-8E66-9EF6E168CC1A}" type="pres">
      <dgm:prSet presAssocID="{89403227-5E03-4FE3-A829-2F721CCC3B5D}" presName="horFlow" presStyleCnt="0"/>
      <dgm:spPr/>
    </dgm:pt>
    <dgm:pt modelId="{5123BDA4-34BB-49AC-A088-2CCE2A625D77}" type="pres">
      <dgm:prSet presAssocID="{89403227-5E03-4FE3-A829-2F721CCC3B5D}" presName="bigChev" presStyleLbl="node1" presStyleIdx="0" presStyleCnt="1" custScaleX="479155" custScaleY="59528"/>
      <dgm:spPr/>
      <dgm:t>
        <a:bodyPr/>
        <a:lstStyle/>
        <a:p>
          <a:endParaRPr lang="en-GB"/>
        </a:p>
      </dgm:t>
    </dgm:pt>
  </dgm:ptLst>
  <dgm:cxnLst>
    <dgm:cxn modelId="{FA7C767B-86F3-464C-B67F-7CA4186C0C69}" srcId="{0ECC6966-6AEC-41AA-9FD0-450A1E9FD322}" destId="{89403227-5E03-4FE3-A829-2F721CCC3B5D}" srcOrd="0" destOrd="0" parTransId="{5E532AB5-6C87-4B13-82E9-FA7CBEB5EFE4}" sibTransId="{7F078227-08A6-4929-A5BE-81F21745B9BD}"/>
    <dgm:cxn modelId="{8946DD49-7174-44C9-98AD-C28AC94B197D}" type="presOf" srcId="{0ECC6966-6AEC-41AA-9FD0-450A1E9FD322}" destId="{DE9A6798-04DB-4FB8-BFC4-648E0B2ADFC2}" srcOrd="0" destOrd="0" presId="urn:microsoft.com/office/officeart/2005/8/layout/lProcess3"/>
    <dgm:cxn modelId="{1A1FCCF8-F0AF-4C29-BF90-8E1D3DE19A88}" type="presOf" srcId="{89403227-5E03-4FE3-A829-2F721CCC3B5D}" destId="{5123BDA4-34BB-49AC-A088-2CCE2A625D77}" srcOrd="0" destOrd="0" presId="urn:microsoft.com/office/officeart/2005/8/layout/lProcess3"/>
    <dgm:cxn modelId="{A90A67B5-A168-4D28-9AC5-4625B1DBBD74}" type="presParOf" srcId="{DE9A6798-04DB-4FB8-BFC4-648E0B2ADFC2}" destId="{EF1B82B7-D994-47AB-8E66-9EF6E168CC1A}" srcOrd="0" destOrd="0" presId="urn:microsoft.com/office/officeart/2005/8/layout/lProcess3"/>
    <dgm:cxn modelId="{F1A63AC5-45D3-4439-BABB-B2CDA4F18D36}" type="presParOf" srcId="{EF1B82B7-D994-47AB-8E66-9EF6E168CC1A}" destId="{5123BDA4-34BB-49AC-A088-2CCE2A625D7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5A204-0B37-42BA-869B-5B526ABBB605}">
      <dsp:nvSpPr>
        <dsp:cNvPr id="0" name=""/>
        <dsp:cNvSpPr/>
      </dsp:nvSpPr>
      <dsp:spPr>
        <a:xfrm>
          <a:off x="5416" y="0"/>
          <a:ext cx="4056444" cy="587710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Projects started on 1/11/2019 – 1/1/2020</a:t>
          </a:r>
          <a:r>
            <a:rPr lang="en-GB" sz="1000" b="1" i="0" kern="1200" baseline="0" dirty="0" smtClean="0"/>
            <a:t>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i="0" kern="1200" baseline="0" dirty="0" smtClean="0"/>
            <a:t>for</a:t>
          </a:r>
          <a:r>
            <a:rPr lang="en-GB" sz="1000" b="1" i="0" kern="1200" dirty="0" smtClean="0"/>
            <a:t> 2 years</a:t>
          </a:r>
          <a:endParaRPr lang="en-GB" sz="1000" kern="1200" dirty="0"/>
        </a:p>
      </dsp:txBody>
      <dsp:txXfrm>
        <a:off x="299271" y="0"/>
        <a:ext cx="3468734" cy="587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3BDA4-34BB-49AC-A088-2CCE2A625D77}">
      <dsp:nvSpPr>
        <dsp:cNvPr id="0" name=""/>
        <dsp:cNvSpPr/>
      </dsp:nvSpPr>
      <dsp:spPr>
        <a:xfrm>
          <a:off x="3950" y="66674"/>
          <a:ext cx="8050248" cy="4000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>
                  <a:lumMod val="95000"/>
                </a:schemeClr>
              </a:solidFill>
            </a:rPr>
            <a:t>Open to associated partners from Erasmus+ Partner countries</a:t>
          </a:r>
          <a:endParaRPr kumimoji="0" lang="en-GB" sz="1200" b="1" i="0" u="none" strike="noStrike" kern="1200" cap="none" normalizeH="0" baseline="0" dirty="0" smtClean="0">
            <a:ln>
              <a:noFill/>
            </a:ln>
            <a:solidFill>
              <a:schemeClr val="bg1">
                <a:lumMod val="95000"/>
              </a:schemeClr>
            </a:solidFill>
            <a:effectLst/>
            <a:sym typeface="Webdings" pitchFamily="18" charset="2"/>
          </a:endParaRPr>
        </a:p>
      </dsp:txBody>
      <dsp:txXfrm>
        <a:off x="203975" y="66674"/>
        <a:ext cx="7650198" cy="40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7"/>
            <a:ext cx="4301543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5" tIns="47106" rIns="94215" bIns="47106" numCol="1" anchor="t" anchorCtr="0" compatLnSpc="1">
            <a:prstTxWarp prst="textNoShape">
              <a:avLst/>
            </a:prstTxWarp>
          </a:bodyPr>
          <a:lstStyle>
            <a:lvl1pPr defTabSz="94285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802" y="7"/>
            <a:ext cx="4301543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5" tIns="47106" rIns="94215" bIns="47106" numCol="1" anchor="t" anchorCtr="0" compatLnSpc="1">
            <a:prstTxWarp prst="textNoShape">
              <a:avLst/>
            </a:prstTxWarp>
          </a:bodyPr>
          <a:lstStyle>
            <a:lvl1pPr algn="r" defTabSz="94285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514723"/>
            <a:ext cx="4301543" cy="3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5" tIns="47106" rIns="94215" bIns="47106" numCol="1" anchor="b" anchorCtr="0" compatLnSpc="1">
            <a:prstTxWarp prst="textNoShape">
              <a:avLst/>
            </a:prstTxWarp>
          </a:bodyPr>
          <a:lstStyle>
            <a:lvl1pPr defTabSz="94285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802" y="6514723"/>
            <a:ext cx="4301543" cy="3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5" tIns="47106" rIns="94215" bIns="47106" numCol="1" anchor="b" anchorCtr="0" compatLnSpc="1">
            <a:prstTxWarp prst="textNoShape">
              <a:avLst/>
            </a:prstTxWarp>
          </a:bodyPr>
          <a:lstStyle>
            <a:lvl1pPr algn="r" defTabSz="94285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475E0C6D-2B53-4FDB-BF2C-78092FB2B1F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38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7"/>
            <a:ext cx="4301543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5" tIns="47106" rIns="94215" bIns="47106" numCol="1" anchor="t" anchorCtr="0" compatLnSpc="1">
            <a:prstTxWarp prst="textNoShape">
              <a:avLst/>
            </a:prstTxWarp>
          </a:bodyPr>
          <a:lstStyle>
            <a:lvl1pPr defTabSz="94285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802" y="7"/>
            <a:ext cx="4301543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5" tIns="47106" rIns="94215" bIns="47106" numCol="1" anchor="t" anchorCtr="0" compatLnSpc="1">
            <a:prstTxWarp prst="textNoShape">
              <a:avLst/>
            </a:prstTxWarp>
          </a:bodyPr>
          <a:lstStyle>
            <a:lvl1pPr algn="r" defTabSz="94285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9913" y="514350"/>
            <a:ext cx="371316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57360"/>
            <a:ext cx="7941310" cy="308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5" tIns="47106" rIns="94215" bIns="47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14723"/>
            <a:ext cx="4301543" cy="3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5" tIns="47106" rIns="94215" bIns="47106" numCol="1" anchor="b" anchorCtr="0" compatLnSpc="1">
            <a:prstTxWarp prst="textNoShape">
              <a:avLst/>
            </a:prstTxWarp>
          </a:bodyPr>
          <a:lstStyle>
            <a:lvl1pPr defTabSz="94285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802" y="6514723"/>
            <a:ext cx="4301543" cy="3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5" tIns="47106" rIns="94215" bIns="47106" numCol="1" anchor="b" anchorCtr="0" compatLnSpc="1">
            <a:prstTxWarp prst="textNoShape">
              <a:avLst/>
            </a:prstTxWarp>
          </a:bodyPr>
          <a:lstStyle>
            <a:lvl1pPr algn="r" defTabSz="94285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9AE58AA2-7774-4C51-BA74-587EBF68F25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98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45899-638A-4A68-A9F8-39C498455A1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09913" y="514350"/>
            <a:ext cx="3713162" cy="257175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9930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noProof="0" dirty="0" smtClean="0"/>
          </a:p>
          <a:p>
            <a:r>
              <a:rPr lang="en-IE" noProof="0" dirty="0" smtClean="0"/>
              <a:t>Timetable: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IE" noProof="0" dirty="0" smtClean="0"/>
              <a:t>Evaluation of the projects: February -&gt; June 2020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IE" noProof="0" dirty="0" smtClean="0"/>
              <a:t>Information of the applicants: July 2020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IE" noProof="0" dirty="0" smtClean="0"/>
              <a:t>Signature of grant agreements:</a:t>
            </a:r>
            <a:r>
              <a:rPr lang="en-IE" baseline="0" noProof="0" dirty="0" smtClean="0"/>
              <a:t> August – September 2020</a:t>
            </a:r>
            <a:endParaRPr lang="en-I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044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Centres of Vocational Excellence are characterised by adopting a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systemic approach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through which VET institutions actively contribute to co-create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skills ecosystems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, together with a wide range of other local/regional partners. 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CoVEs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are expected to go far beyond the simple provision of a quality vocational qualification. </a:t>
            </a:r>
            <a:endParaRPr lang="fr-BE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Features that characterise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CoVEs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include a set of some of the activities (non-exhaustive), grouped under the three clusters mentioned below. </a:t>
            </a:r>
            <a:endParaRPr lang="fr-BE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Projects will reach their objectives by building on a combination of a sub-set of the following activities (can be complemented with other activities agreed by the partners):</a:t>
            </a:r>
            <a:endParaRPr lang="fr-BE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endParaRPr lang="en-GB" sz="1200" b="1" i="1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r>
              <a:rPr lang="en-GB" sz="1000" b="1" i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Cluster 1 - Teaching and learning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Providing people with labour market relevant skills, in a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lifelong learning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approach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Providing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guidance services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, as well as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validation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of prior learning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Developing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innovative curricula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that focus both on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technical skills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and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key competences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, while making use of European competence frameworks and tools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Developing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innovative learner-centred teaching and learning methodologies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Fostering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learner excellence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through actions that incentive VET learners to explore their individual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innovation and creative potential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Developing modular and learner-centred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transnational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VET learning provision 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thus facilitating the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mobility of learners and staff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Providing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higher level VET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programmes and developing flexible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pathways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between VET and higher education institutions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Investing in the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continuing professional development of teachers and trainers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Establishing strong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quality assurance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mechanisms aligned with European tools and instruments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Establishing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effective feedback loops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and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graduate tracking systems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en-GB" sz="1000" b="1" i="1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r>
              <a:rPr lang="en-GB" sz="1000" b="1" i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Cluster 2 - Cooperation and partnerships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Contributing to creation and dissemination of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new knowledge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in partnership with other stakeholders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Establishing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business-education partnerships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Working together with local SME's through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innovation hubs, technology diffusion centres, 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and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applied research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projects with the involvement of VET learners and staff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Providing SMEs to support their offers for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apprenticeship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and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up-skilling/re-skilling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Providing or supporting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business incubators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for VET learners to develop their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entrepreneurship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skills and initiatives.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Developing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internationalisation strategies 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to foster transnational mobility of VET learners, teachers and trainers, as well as leaders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Launching and actively participating in campaigns and activities aimed at raising the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attractiveness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of VET and contribute to the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European Vocational Skills Week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Participating in national and international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skills competitions</a:t>
            </a:r>
            <a:endParaRPr lang="en-GB" sz="1000" b="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Developing "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International VET campus/academies"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en-GB" sz="1000" b="1" i="1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GB" sz="1000" b="1" i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Cluster 3 - Governance and funding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lvl="0"/>
            <a:endParaRPr lang="en-GB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Ensuring effective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governance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at all levels involving relevant stakeholders, particularly companies, chambers, professional and sector associations, national and regional authorities and social partners 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Actively engaging in the overall national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Skills governance systems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Integrating into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economic and innovation strategies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Developing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sustainable financial models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Supporting the attraction of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foreign investment projects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Making full use of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EU financial instruments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and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Funds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Projects are required to apply EU wide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instruments and tools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endParaRPr lang="fr-BE" sz="10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They should also aim to adopt an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inclusive dimension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A particular focus will be on </a:t>
            </a:r>
            <a:r>
              <a:rPr lang="en-GB" sz="10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digital skills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	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418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rtl="0" fontAlgn="base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sz="1200" kern="1200" dirty="0" smtClean="0">
                <a:solidFill>
                  <a:schemeClr val="accent1"/>
                </a:solidFill>
                <a:latin typeface="Verdana" pitchFamily="34" charset="0"/>
                <a:ea typeface="+mn-ea"/>
                <a:cs typeface="Arial" panose="020B0604020202020204" pitchFamily="34" charset="0"/>
              </a:rPr>
              <a:t>Relevance of the project: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Link to policy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Consistency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Innovation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Regional dimension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Cooperation and partnership</a:t>
            </a:r>
            <a:endParaRPr lang="en-GB" sz="1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European added value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Internationalisation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Digital skills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Green skills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Social dimension</a:t>
            </a:r>
          </a:p>
          <a:p>
            <a:endParaRPr lang="en-GB" sz="1200" kern="1200" dirty="0" smtClean="0">
              <a:solidFill>
                <a:schemeClr val="accent1"/>
              </a:solidFill>
              <a:latin typeface="Verdana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accent1"/>
                </a:solidFill>
                <a:latin typeface="Verdana" pitchFamily="34" charset="0"/>
                <a:ea typeface="+mn-ea"/>
                <a:cs typeface="Arial" panose="020B0604020202020204" pitchFamily="34" charset="0"/>
              </a:rPr>
              <a:t>Quality of project design and implementation:</a:t>
            </a:r>
            <a:endParaRPr lang="fr-BE" sz="1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Coherence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Methodology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Structure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Management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Budget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Financial and quality control</a:t>
            </a:r>
          </a:p>
          <a:p>
            <a:endParaRPr lang="fr-BE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Quality of the project consortium and cooperation arrangements</a:t>
            </a:r>
            <a:endParaRPr lang="fr-BE" sz="1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Configuration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Upward convergence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Geographical dimension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Commitment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Tasks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Collaboration</a:t>
            </a:r>
          </a:p>
          <a:p>
            <a:endParaRPr lang="fr-BE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Impact and dissemination</a:t>
            </a:r>
            <a:endParaRPr lang="fr-BE" sz="1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Exploitation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Dissemination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Impact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accent1"/>
                </a:solidFill>
              </a:rPr>
              <a:t>Sustainability </a:t>
            </a:r>
          </a:p>
          <a:p>
            <a:endParaRPr lang="en-GB" sz="1200" dirty="0" smtClean="0"/>
          </a:p>
          <a:p>
            <a:endParaRPr lang="fr-B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888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noProof="0" dirty="0" smtClean="0"/>
              <a:t>On our website, you will find</a:t>
            </a:r>
            <a:r>
              <a:rPr lang="en-IE" baseline="0" noProof="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IE" baseline="0" noProof="0" dirty="0" smtClean="0"/>
              <a:t>The call for proposals and its applications guidelines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IE" baseline="0" noProof="0" dirty="0" smtClean="0"/>
              <a:t>The application forms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IE" baseline="0" noProof="0" dirty="0" smtClean="0"/>
              <a:t>A set of supporting documents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IE" baseline="0" noProof="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IE" baseline="0" noProof="0" dirty="0" smtClean="0"/>
              <a:t>The recording of the o</a:t>
            </a:r>
            <a:r>
              <a:rPr lang="en-IE" noProof="0" dirty="0" smtClean="0"/>
              <a:t>nline information session</a:t>
            </a:r>
            <a:r>
              <a:rPr lang="en-IE" baseline="0" noProof="0" dirty="0" smtClean="0"/>
              <a:t> (</a:t>
            </a:r>
            <a:r>
              <a:rPr lang="en-IE" noProof="0" dirty="0" smtClean="0"/>
              <a:t>5/11)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IE" noProof="0" dirty="0" smtClean="0"/>
              <a:t>Frequently asked questions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IE" noProof="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IE" noProof="0" dirty="0" smtClean="0"/>
              <a:t>A helpdesk is a your disposal for any further information.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072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5621702" y="6513629"/>
            <a:ext cx="4302624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15" tIns="44706" rIns="89415" bIns="44706" anchor="b"/>
          <a:lstStyle/>
          <a:p>
            <a:pPr algn="r" defTabSz="894588"/>
            <a:fld id="{1F202371-083D-4BCC-89BA-E8076B1B1B15}" type="slidenum">
              <a:rPr lang="de-DE" sz="1200"/>
              <a:pPr algn="r" defTabSz="894588"/>
              <a:t>14</a:t>
            </a:fld>
            <a:endParaRPr lang="de-DE" sz="1200" dirty="0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5621702" y="6513629"/>
            <a:ext cx="4302624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15" tIns="44706" rIns="89415" bIns="44706" anchor="b"/>
          <a:lstStyle/>
          <a:p>
            <a:pPr algn="r" defTabSz="894588"/>
            <a:fld id="{69EF2429-0B81-405D-9388-897CB3B8D3CA}" type="slidenum">
              <a:rPr lang="de-DE" sz="1200"/>
              <a:pPr algn="r" defTabSz="894588"/>
              <a:t>14</a:t>
            </a:fld>
            <a:endParaRPr lang="de-DE" sz="1200" dirty="0"/>
          </a:p>
        </p:txBody>
      </p:sp>
      <p:sp>
        <p:nvSpPr>
          <p:cNvPr id="102404" name="Rectangle 7"/>
          <p:cNvSpPr txBox="1">
            <a:spLocks noGrp="1" noChangeArrowheads="1"/>
          </p:cNvSpPr>
          <p:nvPr/>
        </p:nvSpPr>
        <p:spPr bwMode="auto">
          <a:xfrm>
            <a:off x="5621702" y="6513629"/>
            <a:ext cx="4302624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15" tIns="44706" rIns="89415" bIns="44706" anchor="b"/>
          <a:lstStyle/>
          <a:p>
            <a:pPr algn="r" defTabSz="894588"/>
            <a:fld id="{1491DBE5-A2D1-4209-91D6-0FD16219C3DA}" type="slidenum">
              <a:rPr lang="en-GB" sz="1200"/>
              <a:pPr algn="r" defTabSz="894588"/>
              <a:t>14</a:t>
            </a:fld>
            <a:endParaRPr lang="en-GB" sz="1200" dirty="0"/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09913" y="512763"/>
            <a:ext cx="3714750" cy="2573337"/>
          </a:xfrm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17" y="3257367"/>
            <a:ext cx="7279225" cy="3088458"/>
          </a:xfrm>
          <a:noFill/>
          <a:ln/>
        </p:spPr>
        <p:txBody>
          <a:bodyPr lIns="89415" tIns="44706" rIns="89415" bIns="44706"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8195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698" indent="-285654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2613" indent="-228523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599659" indent="-228523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6704" indent="-228523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3749" indent="-22852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0794" indent="-22852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7840" indent="-22852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4884" indent="-22852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2E6424C-2A19-42EA-8044-31A6A57C9B88}" type="slidenum">
              <a:rPr lang="en-GB" sz="1200"/>
              <a:pPr eaLnBrk="1" hangingPunct="1">
                <a:defRPr/>
              </a:pPr>
              <a:t>2</a:t>
            </a:fld>
            <a:endParaRPr lang="en-GB" sz="120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09913" y="514350"/>
            <a:ext cx="3713162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/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 am Michèle Grombeer, Head of the VET sector in 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ducation,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A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udiovisual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ulture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xecutive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gency. We are an EU institution operating in synergy with the European Commission. </a:t>
            </a:r>
          </a:p>
          <a:p>
            <a:pPr fontAlgn="base"/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Our mission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?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To turn policy into action and results</a:t>
            </a:r>
            <a:endParaRPr lang="fr-BE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fontAlgn="base"/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How?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We implement and manage European funding opportunities, notably in the field of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education and training. </a:t>
            </a:r>
          </a:p>
          <a:p>
            <a:pPr fontAlgn="base"/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Today I would like to present to you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a major opportunity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offered by the Erasmus+ Programme and managed by our Agency.</a:t>
            </a:r>
            <a:endParaRPr lang="fr-BE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GB" sz="11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9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09913" y="514350"/>
            <a:ext cx="3713162" cy="25717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altLang="en-US" sz="1100" dirty="0" smtClean="0">
                <a:ea typeface="Verdana" pitchFamily="34" charset="0"/>
                <a:cs typeface="Verdana" pitchFamily="34" charset="0"/>
              </a:rPr>
              <a:t>We launched in 2019 a pilot approach, integrated within the Sector Skills Alliances call for proposals.</a:t>
            </a:r>
          </a:p>
          <a:p>
            <a:pPr algn="just"/>
            <a:r>
              <a:rPr lang="en-GB" altLang="en-US" sz="1100" dirty="0" smtClean="0">
                <a:ea typeface="Verdana" pitchFamily="34" charset="0"/>
                <a:cs typeface="Verdana" pitchFamily="34" charset="0"/>
              </a:rPr>
              <a:t>Under a specific lot of the call, we proposed</a:t>
            </a:r>
            <a:r>
              <a:rPr lang="en-GB" altLang="en-US" sz="1100" baseline="0" dirty="0" smtClean="0">
                <a:ea typeface="Verdana" pitchFamily="34" charset="0"/>
                <a:cs typeface="Verdana" pitchFamily="34" charset="0"/>
              </a:rPr>
              <a:t> the possibility to get funding for developing sectoral approaches through platforms of vocational excellence.</a:t>
            </a:r>
          </a:p>
          <a:p>
            <a:pPr algn="just"/>
            <a:r>
              <a:rPr lang="en-GB" altLang="en-US" sz="1100" baseline="0" dirty="0" smtClean="0">
                <a:ea typeface="Verdana" pitchFamily="34" charset="0"/>
                <a:cs typeface="Verdana" pitchFamily="34" charset="0"/>
              </a:rPr>
              <a:t>Five excellent projects were retained for funding: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GB" altLang="en-US" sz="1100" baseline="0" dirty="0" smtClean="0">
                <a:ea typeface="Verdana" pitchFamily="34" charset="0"/>
                <a:cs typeface="Verdana" pitchFamily="34" charset="0"/>
              </a:rPr>
              <a:t>Pilot Platform of Vocational Excellence in the </a:t>
            </a:r>
            <a:r>
              <a:rPr lang="en-GB" altLang="en-US" sz="1100" b="1" baseline="0" dirty="0" smtClean="0">
                <a:ea typeface="Verdana" pitchFamily="34" charset="0"/>
                <a:cs typeface="Verdana" pitchFamily="34" charset="0"/>
              </a:rPr>
              <a:t>Water</a:t>
            </a:r>
            <a:r>
              <a:rPr lang="en-GB" altLang="en-US" sz="1100" baseline="0" dirty="0" smtClean="0">
                <a:ea typeface="Verdana" pitchFamily="34" charset="0"/>
                <a:cs typeface="Verdana" pitchFamily="34" charset="0"/>
              </a:rPr>
              <a:t> sector (NL)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GB" altLang="en-US" sz="1100" baseline="0" dirty="0" err="1" smtClean="0">
                <a:ea typeface="Verdana" pitchFamily="34" charset="0"/>
                <a:cs typeface="Verdana" pitchFamily="34" charset="0"/>
              </a:rPr>
              <a:t>Talentjourney</a:t>
            </a:r>
            <a:r>
              <a:rPr lang="en-GB" altLang="en-US" sz="1100" baseline="0" dirty="0" smtClean="0">
                <a:ea typeface="Verdana" pitchFamily="34" charset="0"/>
                <a:cs typeface="Verdana" pitchFamily="34" charset="0"/>
              </a:rPr>
              <a:t>: a platform for VET Excellence in the field of </a:t>
            </a:r>
            <a:r>
              <a:rPr lang="en-GB" altLang="en-US" sz="1100" b="1" baseline="0" dirty="0" smtClean="0">
                <a:ea typeface="Verdana" pitchFamily="34" charset="0"/>
                <a:cs typeface="Verdana" pitchFamily="34" charset="0"/>
              </a:rPr>
              <a:t>Connectivity Devices and Services </a:t>
            </a:r>
            <a:r>
              <a:rPr lang="en-GB" altLang="en-US" sz="1100" b="0" baseline="0" dirty="0" smtClean="0">
                <a:ea typeface="Verdana" pitchFamily="34" charset="0"/>
                <a:cs typeface="Verdana" pitchFamily="34" charset="0"/>
              </a:rPr>
              <a:t>(SL)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GB" altLang="en-US" sz="1100" b="0" baseline="0" dirty="0" smtClean="0">
                <a:ea typeface="Verdana" pitchFamily="34" charset="0"/>
                <a:cs typeface="Verdana" pitchFamily="34" charset="0"/>
              </a:rPr>
              <a:t>Excellent </a:t>
            </a:r>
            <a:r>
              <a:rPr lang="en-GB" altLang="en-US" sz="1100" b="1" baseline="0" dirty="0" smtClean="0">
                <a:ea typeface="Verdana" pitchFamily="34" charset="0"/>
                <a:cs typeface="Verdana" pitchFamily="34" charset="0"/>
              </a:rPr>
              <a:t>Advanced Manufacturing </a:t>
            </a:r>
            <a:r>
              <a:rPr lang="en-GB" altLang="en-US" sz="1100" b="0" baseline="0" dirty="0" smtClean="0">
                <a:ea typeface="Verdana" pitchFamily="34" charset="0"/>
                <a:cs typeface="Verdana" pitchFamily="34" charset="0"/>
              </a:rPr>
              <a:t>(ES)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GB" altLang="en-US" sz="1100" b="0" baseline="0" dirty="0" smtClean="0">
                <a:ea typeface="Verdana" pitchFamily="34" charset="0"/>
                <a:cs typeface="Verdana" pitchFamily="34" charset="0"/>
              </a:rPr>
              <a:t>Digital Innovation Hub for </a:t>
            </a:r>
            <a:r>
              <a:rPr lang="en-GB" altLang="en-US" sz="1100" b="1" baseline="0" dirty="0" smtClean="0">
                <a:ea typeface="Verdana" pitchFamily="34" charset="0"/>
                <a:cs typeface="Verdana" pitchFamily="34" charset="0"/>
              </a:rPr>
              <a:t>Cloud based services </a:t>
            </a:r>
            <a:r>
              <a:rPr lang="en-GB" altLang="en-US" sz="1100" b="0" baseline="0" dirty="0" smtClean="0">
                <a:ea typeface="Verdana" pitchFamily="34" charset="0"/>
                <a:cs typeface="Verdana" pitchFamily="34" charset="0"/>
              </a:rPr>
              <a:t>(FI)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GB" altLang="en-US" sz="1100" b="0" baseline="0" dirty="0" smtClean="0">
                <a:ea typeface="Verdana" pitchFamily="34" charset="0"/>
                <a:cs typeface="Verdana" pitchFamily="34" charset="0"/>
              </a:rPr>
              <a:t>European open design school for </a:t>
            </a:r>
            <a:r>
              <a:rPr lang="en-GB" altLang="en-US" sz="1100" b="1" baseline="0" dirty="0" smtClean="0">
                <a:ea typeface="Verdana" pitchFamily="34" charset="0"/>
                <a:cs typeface="Verdana" pitchFamily="34" charset="0"/>
              </a:rPr>
              <a:t>Sustainable regional cultural development </a:t>
            </a:r>
            <a:r>
              <a:rPr lang="en-GB" altLang="en-US" sz="1100" b="0" baseline="0" dirty="0" smtClean="0">
                <a:ea typeface="Verdana" pitchFamily="34" charset="0"/>
                <a:cs typeface="Verdana" pitchFamily="34" charset="0"/>
              </a:rPr>
              <a:t>(IT)</a:t>
            </a:r>
          </a:p>
          <a:p>
            <a:pPr marL="0" indent="0" algn="just">
              <a:buFont typeface="+mj-lt"/>
              <a:buNone/>
            </a:pPr>
            <a:r>
              <a:rPr lang="en-GB" altLang="en-US" sz="1100" b="0" baseline="0" dirty="0" smtClean="0">
                <a:ea typeface="Verdana" pitchFamily="34" charset="0"/>
                <a:cs typeface="Verdana" pitchFamily="34" charset="0"/>
              </a:rPr>
              <a:t>Almost 1 Million euros was awarded to each of those projects, that started a few weeks ago, for a 2 years-duration.</a:t>
            </a:r>
          </a:p>
          <a:p>
            <a:pPr marL="228600" indent="-228600" algn="just">
              <a:buFont typeface="+mj-lt"/>
              <a:buAutoNum type="arabicPeriod"/>
            </a:pPr>
            <a:endParaRPr lang="en-GB" altLang="en-US" sz="1100" b="0" baseline="0" dirty="0" smtClean="0">
              <a:ea typeface="Verdana" pitchFamily="34" charset="0"/>
              <a:cs typeface="Verdana" pitchFamily="34" charset="0"/>
            </a:endParaRPr>
          </a:p>
          <a:p>
            <a:pPr algn="just"/>
            <a:endParaRPr lang="en-GB" altLang="en-US" sz="11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698" indent="-285654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2613" indent="-228523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599659" indent="-228523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6704" indent="-228523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3749" indent="-22852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0794" indent="-22852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7840" indent="-22852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4884" indent="-22852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8F5C80F-A8FD-419C-90AF-1B40500BA16D}" type="slidenum">
              <a:rPr lang="en-GB" sz="1200"/>
              <a:pPr eaLnBrk="1" hangingPunct="1">
                <a:defRPr/>
              </a:pPr>
              <a:t>3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93560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noProof="0" dirty="0" smtClean="0"/>
              <a:t>Those</a:t>
            </a:r>
            <a:r>
              <a:rPr lang="en-IE" baseline="0" noProof="0" dirty="0" smtClean="0"/>
              <a:t> projects include almost 60 partners from 20 Erasmus+ countries.</a:t>
            </a:r>
            <a:endParaRPr lang="en-I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4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noProof="0" dirty="0" smtClean="0"/>
              <a:t>In average, 11 organisations are involved</a:t>
            </a:r>
            <a:r>
              <a:rPr lang="en-IE" baseline="0" noProof="0" dirty="0" smtClean="0"/>
              <a:t> in each project.</a:t>
            </a:r>
            <a:endParaRPr lang="en-I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68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noProof="0" dirty="0" smtClean="0"/>
              <a:t>And,</a:t>
            </a:r>
            <a:r>
              <a:rPr lang="en-IE" baseline="0" noProof="0" dirty="0" smtClean="0"/>
              <a:t> still in average, 6 countries participate in each project.</a:t>
            </a:r>
            <a:endParaRPr lang="en-I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80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noProof="0" dirty="0" smtClean="0"/>
              <a:t>The diversity of organisations involved can be underlined, with a massive involvement from VET providers,</a:t>
            </a:r>
            <a:r>
              <a:rPr lang="en-IE" baseline="0" noProof="0" dirty="0" smtClean="0"/>
              <a:t> at secondary and tertiary level, social partners and SMEs.</a:t>
            </a:r>
            <a:endParaRPr lang="en-I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729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aseline="0" noProof="0" dirty="0" smtClean="0"/>
              <a:t>In parallel, we are moving forward to an even more ambitious call for proposals fully dedicated to the Centres of Vocational Excellence.</a:t>
            </a:r>
            <a:endParaRPr lang="en-I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54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09913" y="514350"/>
            <a:ext cx="3713162" cy="25717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The overall objective of the call is to support the development of transnational cooperation platforms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of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Centres of Vocational Excellence (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CoVEs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to connect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Centres operating in a given local context at European level.</a:t>
            </a:r>
            <a:endParaRPr lang="fr-BE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The transnational cooperation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platforms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will bring together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CoVEs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that:</a:t>
            </a:r>
            <a:endParaRPr lang="fr-BE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Share a common interest in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specific sectors or trades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,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or </a:t>
            </a:r>
            <a:endParaRPr lang="fr-BE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Develop together innovative approaches to tackle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societal, technological and economic challenges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platforms will create world-class 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ference points for vocational training. They will be inclusive and adopt a bottom-up approach to excellence where VET institutions are capable of rapidly adapting skills provision to evolving local needs. </a:t>
            </a:r>
            <a:endParaRPr lang="fr-BE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algn="just"/>
            <a:endParaRPr lang="en-GB" altLang="en-US" sz="11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698" indent="-285654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2613" indent="-228523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599659" indent="-228523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6704" indent="-228523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3749" indent="-22852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0794" indent="-22852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7840" indent="-22852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4884" indent="-22852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8F5C80F-A8FD-419C-90AF-1B40500BA16D}" type="slidenum">
              <a:rPr lang="en-GB" sz="1200"/>
              <a:pPr eaLnBrk="1" hangingPunct="1">
                <a:defRPr/>
              </a:pPr>
              <a:t>9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3560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agency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5650" y="2155855"/>
            <a:ext cx="84201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36071" y="6245225"/>
            <a:ext cx="2311400" cy="476250"/>
          </a:xfrm>
        </p:spPr>
        <p:txBody>
          <a:bodyPr/>
          <a:lstStyle>
            <a:lvl1pPr>
              <a:defRPr>
                <a:solidFill>
                  <a:prstClr val="white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E1F863E-418F-444D-893A-14FF4DCBF084}" type="datetime1">
              <a:rPr lang="en-GB" smtClean="0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66B2D37-6B94-48AF-A80B-718D889EBE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60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8D0859E-E382-4C81-A158-758344177B04}" type="datetime1">
              <a:rPr lang="en-GB" smtClean="0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6" y="6245225"/>
            <a:ext cx="7047706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cs typeface="+mn-cs"/>
                <a:sym typeface="Webdings" pitchFamily="18" charset="2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D4DCEC3-DAAA-4ACF-95BC-86C2256BFA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4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184167"/>
            <a:ext cx="2336800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84167"/>
            <a:ext cx="6858001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DFA01F2-6CF7-449D-897B-AC26AC699E70}" type="datetime1">
              <a:rPr lang="en-GB" smtClean="0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6" y="6245225"/>
            <a:ext cx="7047706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cs typeface="+mn-cs"/>
                <a:sym typeface="Webdings" pitchFamily="18" charset="2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EA2AE6-5E29-4345-9544-09AA210547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55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DEA1-9923-4ACD-BB0B-FCF1AA9B179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6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DC6B4-9121-4E2C-BC65-17786E786C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64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7C6E-B373-4739-AA81-1DCFC625F9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5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492376"/>
            <a:ext cx="43751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492376"/>
            <a:ext cx="43751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CAEA0-DD28-4793-BC90-DDCD8EC203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6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547F-8E0A-49E1-8D13-486989E40B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7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0FAB-CFDD-4DCE-8915-AE2DD1A34B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81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A6D3-3988-4C9E-BD77-9FA25C73230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86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5191-0E1A-47EC-B834-E7468DB812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1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8AFF290-009D-4FF7-9425-A3210BC180DA}" type="datetime1">
              <a:rPr lang="en-GB" smtClean="0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6" y="6245225"/>
            <a:ext cx="7047706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cs typeface="+mn-cs"/>
                <a:sym typeface="Webdings" pitchFamily="18" charset="2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8C1290E-8E48-4B41-92A3-231565F319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554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39C59-1CBE-4D43-BD8D-6FEAFEBC33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8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40AC-3B9B-4BBF-BD91-9FA0743E98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57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373" y="1339850"/>
            <a:ext cx="2244328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229" y="1339850"/>
            <a:ext cx="6573044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AFCA-E0D5-4161-AD9C-D911A2D1E5D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4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1339850"/>
            <a:ext cx="89154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2492376"/>
            <a:ext cx="8915400" cy="352901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50E98-A44B-4721-A859-72E6E1D6630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3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3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F8138E0-F20A-4B24-B8BE-C83B9EAF722F}" type="datetime1">
              <a:rPr lang="en-GB" smtClean="0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6" y="6245225"/>
            <a:ext cx="7047706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cs typeface="+mn-cs"/>
                <a:sym typeface="Webdings" pitchFamily="18" charset="2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51D0523-400E-4D37-9497-7020B928BE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74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397002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397002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0FAEA9E-4A58-4BD5-95EA-B2C541133775}" type="datetime1">
              <a:rPr lang="en-GB" smtClean="0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6" y="6245225"/>
            <a:ext cx="7047706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cs typeface="+mn-cs"/>
                <a:sym typeface="Webdings" pitchFamily="18" charset="2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449CC61-5B1C-4F60-B440-4897A562B8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36D65A-BC9D-4C05-B1AB-C6C58744ABAF}" type="datetime1">
              <a:rPr lang="en-GB" smtClean="0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03356" y="6245225"/>
            <a:ext cx="7047706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cs typeface="+mn-cs"/>
                <a:sym typeface="Webdings" pitchFamily="18" charset="2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4F7CC73-DF1D-413E-963D-4F398E3087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4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CAFD22F-B990-4D8A-B567-FBBC86254984}" type="datetime1">
              <a:rPr lang="en-GB" smtClean="0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6" y="6245225"/>
            <a:ext cx="7047706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cs typeface="+mn-cs"/>
                <a:sym typeface="Webdings" pitchFamily="18" charset="2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982E212-8155-4D13-85B6-E7EFDDF1F1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7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6B9E3BE-5F8D-4C65-92B1-8D62C0531271}" type="datetime1">
              <a:rPr lang="en-GB" smtClean="0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356" y="6245225"/>
            <a:ext cx="7047706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cs typeface="+mn-cs"/>
                <a:sym typeface="Webdings" pitchFamily="18" charset="2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CFF1D9E-7812-4DA7-9F14-42A5D55CC5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A5F6510-F945-484F-8B7F-4CB7891052F1}" type="datetime1">
              <a:rPr lang="en-GB" smtClean="0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6" y="6245225"/>
            <a:ext cx="7047706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cs typeface="+mn-cs"/>
                <a:sym typeface="Webdings" pitchFamily="18" charset="2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0AF3E9-EBD5-4A68-B37F-183A4E33AC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38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B73D37-3EF2-4B2E-B7D6-02BBD8DBF88D}" type="datetime1">
              <a:rPr lang="en-GB" smtClean="0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6" y="6245225"/>
            <a:ext cx="7047706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cs typeface="+mn-cs"/>
                <a:sym typeface="Webdings" pitchFamily="18" charset="2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83514ED-129C-4161-8ACE-8CCC8904DD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5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_agency_inn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905" y="1968500"/>
            <a:ext cx="944853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6827" y="6467475"/>
            <a:ext cx="187285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  <a:latin typeface="Verdana" pitchFamily="34" charset="0"/>
                <a:cs typeface="+mn-cs"/>
                <a:sym typeface="Webdings" pitchFamily="18" charset="2"/>
              </a:defRPr>
            </a:lvl1pPr>
          </a:lstStyle>
          <a:p>
            <a:pPr>
              <a:defRPr/>
            </a:pPr>
            <a:fld id="{D33FC47D-E9E8-4F21-9715-CEB98CB80064}" type="datetime1">
              <a:rPr lang="en-GB" smtClean="0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665" y="646747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  <a:latin typeface="Verdana" pitchFamily="34" charset="0"/>
                <a:cs typeface="+mn-cs"/>
                <a:sym typeface="Webdings" pitchFamily="18" charset="2"/>
              </a:defRPr>
            </a:lvl1pPr>
          </a:lstStyle>
          <a:p>
            <a:pPr>
              <a:defRPr/>
            </a:pPr>
            <a:fld id="{EB65D6BE-ADA2-4CB4-AECD-1192772224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07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900" y="1193813"/>
            <a:ext cx="947433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5645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906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7642" y="6659564"/>
            <a:ext cx="662119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316" name="Picture 17" descr="LOGO CE_Vertical_EN_NEG_quadri_H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70496" y="258764"/>
            <a:ext cx="1556411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1339850"/>
            <a:ext cx="891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492376"/>
            <a:ext cx="89154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fld id="{DF38D25E-AAC7-4C2E-ABA4-A0930A264E1E}" type="slidenum">
              <a:rPr lang="en-GB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GB" smtClean="0">
                <a:solidFill>
                  <a:srgbClr val="000000"/>
                </a:solidFill>
              </a:rPr>
              <a:t>EACEA - Lifelong Learning Programme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2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erasmus-plus/funding/ka3-centers-of-vocational-excellence_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eacea.ec.europa.eu/erasmus-plus/event/centres-of-vocational-excellence_info_session_en" TargetMode="External"/><Relationship Id="rId4" Type="http://schemas.openxmlformats.org/officeDocument/2006/relationships/hyperlink" Target="mailto:EACEA-EPLUS-VET@ec.europa.e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264733" y="5698203"/>
            <a:ext cx="5358810" cy="723014"/>
          </a:xfrm>
        </p:spPr>
        <p:txBody>
          <a:bodyPr/>
          <a:lstStyle/>
          <a:p>
            <a:pPr lvl="0"/>
            <a:r>
              <a:rPr lang="fr-BE" sz="1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Michèle Grombeer</a:t>
            </a:r>
          </a:p>
          <a:p>
            <a:pPr lvl="0">
              <a:spcBef>
                <a:spcPts val="208"/>
              </a:spcBef>
            </a:pPr>
            <a:r>
              <a:rPr lang="fr-BE" sz="1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30/01/2020</a:t>
            </a:r>
            <a:endParaRPr lang="en-GB" sz="17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198537"/>
            <a:ext cx="9906000" cy="187133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latin typeface="Calibri" panose="020F0502020204030204" pitchFamily="34" charset="0"/>
              </a:rPr>
              <a:t/>
            </a:r>
            <a:br>
              <a:rPr lang="en-GB" sz="3200" dirty="0" smtClean="0">
                <a:latin typeface="Calibri" panose="020F0502020204030204" pitchFamily="34" charset="0"/>
              </a:rPr>
            </a:br>
            <a:r>
              <a:rPr lang="en-GB" sz="3200" dirty="0">
                <a:latin typeface="Calibri" panose="020F0502020204030204" pitchFamily="34" charset="0"/>
              </a:rPr>
              <a:t/>
            </a:r>
            <a:br>
              <a:rPr lang="en-GB" sz="3200" dirty="0">
                <a:latin typeface="Calibri" panose="020F0502020204030204" pitchFamily="34" charset="0"/>
              </a:rPr>
            </a:br>
            <a:r>
              <a:rPr lang="en-GB" sz="3200" dirty="0" smtClean="0">
                <a:latin typeface="Calibri" panose="020F0502020204030204" pitchFamily="34" charset="0"/>
              </a:rPr>
              <a:t/>
            </a:r>
            <a:br>
              <a:rPr lang="en-GB" sz="3200" dirty="0" smtClean="0">
                <a:latin typeface="Calibri" panose="020F0502020204030204" pitchFamily="34" charset="0"/>
              </a:rPr>
            </a:br>
            <a:r>
              <a:rPr lang="en-GB" sz="2900" dirty="0">
                <a:latin typeface="Calibri" panose="020F0502020204030204" pitchFamily="34" charset="0"/>
              </a:rPr>
              <a:t>Workshop on Vocational Excellence and Smart </a:t>
            </a:r>
            <a:r>
              <a:rPr lang="en-GB" sz="2900" dirty="0" smtClean="0">
                <a:latin typeface="Calibri" panose="020F0502020204030204" pitchFamily="34" charset="0"/>
              </a:rPr>
              <a:t>Specialisation</a:t>
            </a:r>
            <a:br>
              <a:rPr lang="en-GB" sz="2900" dirty="0" smtClean="0">
                <a:latin typeface="Calibri" panose="020F0502020204030204" pitchFamily="34" charset="0"/>
              </a:rPr>
            </a:br>
            <a:r>
              <a:rPr lang="en-GB" sz="4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Funding </a:t>
            </a:r>
            <a:r>
              <a:rPr lang="en-GB" sz="4000" dirty="0">
                <a:solidFill>
                  <a:srgbClr val="92D050"/>
                </a:solidFill>
                <a:latin typeface="Calibri" panose="020F0502020204030204" pitchFamily="34" charset="0"/>
              </a:rPr>
              <a:t>and </a:t>
            </a:r>
            <a:r>
              <a:rPr lang="en-GB" sz="4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support</a:t>
            </a:r>
            <a:r>
              <a:rPr lang="en-GB" sz="3200" dirty="0">
                <a:latin typeface="Calibri" panose="020F0502020204030204" pitchFamily="34" charset="0"/>
              </a:rPr>
              <a:t/>
            </a:r>
            <a:br>
              <a:rPr lang="en-GB" sz="3200" dirty="0">
                <a:latin typeface="Calibri" panose="020F0502020204030204" pitchFamily="34" charset="0"/>
              </a:rPr>
            </a:br>
            <a:r>
              <a:rPr lang="en-GB" sz="3200" dirty="0" smtClean="0">
                <a:latin typeface="Calibri" panose="020F0502020204030204" pitchFamily="34" charset="0"/>
              </a:rPr>
              <a:t/>
            </a:r>
            <a:br>
              <a:rPr lang="en-GB" sz="3200" dirty="0" smtClean="0">
                <a:latin typeface="Calibri" panose="020F0502020204030204" pitchFamily="34" charset="0"/>
              </a:rPr>
            </a:br>
            <a:r>
              <a:rPr lang="en-GB" sz="3200" dirty="0" smtClean="0">
                <a:latin typeface="Calibri" panose="020F0502020204030204" pitchFamily="34" charset="0"/>
              </a:rPr>
              <a:t/>
            </a:r>
            <a:br>
              <a:rPr lang="en-GB" sz="3200" dirty="0" smtClean="0">
                <a:latin typeface="Calibri" panose="020F0502020204030204" pitchFamily="34" charset="0"/>
              </a:rPr>
            </a:br>
            <a:r>
              <a:rPr lang="en-GB" sz="2900" dirty="0" smtClean="0">
                <a:solidFill>
                  <a:srgbClr val="92D050"/>
                </a:solidFill>
                <a:latin typeface="Calibri" panose="020F0502020204030204" pitchFamily="34" charset="0"/>
              </a:rPr>
              <a:t/>
            </a:r>
            <a:br>
              <a:rPr lang="en-GB" sz="2900" dirty="0" smtClean="0">
                <a:solidFill>
                  <a:srgbClr val="92D050"/>
                </a:solidFill>
                <a:latin typeface="Calibri" panose="020F0502020204030204" pitchFamily="34" charset="0"/>
              </a:rPr>
            </a:br>
            <a:endParaRPr lang="en-GB" sz="29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5" y="1911529"/>
            <a:ext cx="2979995" cy="21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290E-8E48-4B41-92A3-231565F31901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Content Placeholder 4" descr="C:\Users\santoja\Pictures\gifographic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7" y="1261676"/>
            <a:ext cx="9548998" cy="51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650" y="276225"/>
            <a:ext cx="3886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chemeClr val="bg1"/>
                </a:solidFill>
              </a:rPr>
              <a:t>COVEs: 2020 call for proposals</a:t>
            </a:r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90750" y="3290281"/>
            <a:ext cx="1656184" cy="7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2700" eaLnBrk="1" hangingPunct="1">
              <a:spcBef>
                <a:spcPts val="0"/>
              </a:spcBef>
              <a:spcAft>
                <a:spcPts val="0"/>
              </a:spcAft>
              <a:buClr>
                <a:srgbClr val="2D5EC1"/>
              </a:buClr>
              <a:defRPr/>
            </a:pPr>
            <a:r>
              <a:rPr lang="en-GB" sz="2500" dirty="0" smtClean="0">
                <a:solidFill>
                  <a:srgbClr val="28317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Call</a:t>
            </a:r>
            <a:endParaRPr lang="en-GB" sz="2500" dirty="0">
              <a:solidFill>
                <a:srgbClr val="28317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3850" y="1348524"/>
            <a:ext cx="5425757" cy="536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Call EACEA </a:t>
            </a:r>
            <a:r>
              <a:rPr lang="en-IE" sz="195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33/2019</a:t>
            </a: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published on: </a:t>
            </a:r>
            <a:r>
              <a:rPr lang="en-IE" sz="195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15/10/2019 </a:t>
            </a:r>
          </a:p>
          <a:p>
            <a:pPr marL="285750" indent="-285750" algn="just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Deadline for submission (</a:t>
            </a:r>
            <a:r>
              <a:rPr lang="en-IE" sz="1950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eForm</a:t>
            </a: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): </a:t>
            </a:r>
            <a:r>
              <a:rPr lang="en-IE" sz="1950" b="1" dirty="0" smtClean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20/02/2020 </a:t>
            </a: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(17:00 Brussels time)</a:t>
            </a:r>
          </a:p>
          <a:p>
            <a:pPr marL="285750" indent="-285750" algn="just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Project duration: </a:t>
            </a:r>
            <a:r>
              <a:rPr lang="en-IE" sz="1950" b="1" dirty="0" smtClean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 years </a:t>
            </a: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starting </a:t>
            </a:r>
            <a:r>
              <a:rPr lang="en-IE" sz="1950" b="1" dirty="0" smtClean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1/10/2020</a:t>
            </a:r>
            <a:r>
              <a:rPr lang="en-IE" sz="195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en-IE" sz="195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E" sz="1950" b="1" dirty="0" smtClean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1/11/2020</a:t>
            </a:r>
          </a:p>
          <a:p>
            <a:pPr marL="285750" indent="-285750" algn="just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Total budget available: </a:t>
            </a:r>
            <a:r>
              <a:rPr lang="en-IE" sz="1950" b="1" dirty="0" smtClean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 Mio €</a:t>
            </a:r>
          </a:p>
          <a:p>
            <a:pPr marL="285750" indent="-285750" algn="just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EU grant: </a:t>
            </a:r>
            <a:r>
              <a:rPr lang="en-IE" sz="1950" b="1" dirty="0" smtClean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 Mio € </a:t>
            </a: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 project</a:t>
            </a:r>
          </a:p>
          <a:p>
            <a:pPr marL="285750" indent="-285750" algn="just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 </a:t>
            </a:r>
            <a:r>
              <a:rPr lang="en-IE" sz="195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co-financing rate: </a:t>
            </a:r>
            <a:r>
              <a:rPr lang="en-IE" sz="1950" b="1" dirty="0" smtClean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80 </a:t>
            </a:r>
            <a:r>
              <a:rPr lang="en-IE" sz="1950" dirty="0" smtClean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lang="en-IE" sz="195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(Budget based)</a:t>
            </a:r>
          </a:p>
          <a:p>
            <a:pPr algn="ctr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GB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68" y="2156102"/>
            <a:ext cx="8865152" cy="39526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sz="2817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383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383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383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383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383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08056" y="2936575"/>
            <a:ext cx="2528384" cy="23917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95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950" dirty="0">
                <a:solidFill>
                  <a:srgbClr val="4F81BD"/>
                </a:solidFill>
                <a:latin typeface="Calibri"/>
              </a:rPr>
              <a:t>at least 3 activities from </a:t>
            </a:r>
            <a:r>
              <a:rPr lang="en-GB" sz="1950" b="1" i="1" dirty="0" smtClean="0">
                <a:solidFill>
                  <a:srgbClr val="4F81BD"/>
                </a:solidFill>
                <a:latin typeface="Calibri"/>
              </a:rPr>
              <a:t>Cluster 1 Teaching </a:t>
            </a:r>
            <a:r>
              <a:rPr lang="en-GB" sz="1950" b="1" i="1" dirty="0">
                <a:solidFill>
                  <a:srgbClr val="4F81BD"/>
                </a:solidFill>
                <a:latin typeface="Calibri"/>
              </a:rPr>
              <a:t>and learning</a:t>
            </a:r>
            <a:r>
              <a:rPr lang="en-GB" sz="1950" dirty="0">
                <a:solidFill>
                  <a:srgbClr val="4F81BD"/>
                </a:solidFill>
                <a:latin typeface="Calibri"/>
              </a:rPr>
              <a:t>, and</a:t>
            </a:r>
            <a:endParaRPr lang="fr-BE" sz="1950" dirty="0">
              <a:solidFill>
                <a:srgbClr val="4F81BD"/>
              </a:solidFill>
              <a:latin typeface="Calibri"/>
            </a:endParaRPr>
          </a:p>
          <a:p>
            <a:pPr algn="ctr" defTabSz="4952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02401" y="2936576"/>
            <a:ext cx="2525485" cy="237565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950" dirty="0">
                <a:solidFill>
                  <a:srgbClr val="4F81BD"/>
                </a:solidFill>
                <a:latin typeface="Calibri"/>
              </a:rPr>
              <a:t>at least 2 activities from </a:t>
            </a:r>
            <a:r>
              <a:rPr lang="en-GB" sz="1950" b="1" i="1" dirty="0">
                <a:solidFill>
                  <a:srgbClr val="4F81BD"/>
                </a:solidFill>
                <a:latin typeface="Calibri"/>
              </a:rPr>
              <a:t>Cluster 3 Governance and funding</a:t>
            </a:r>
          </a:p>
        </p:txBody>
      </p:sp>
      <p:sp>
        <p:nvSpPr>
          <p:cNvPr id="7" name="Oval 6"/>
          <p:cNvSpPr/>
          <p:nvPr/>
        </p:nvSpPr>
        <p:spPr>
          <a:xfrm>
            <a:off x="3686629" y="2936576"/>
            <a:ext cx="2452914" cy="239172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sz="2600" dirty="0">
              <a:solidFill>
                <a:srgbClr val="4F81BD"/>
              </a:solidFill>
            </a:endParaRPr>
          </a:p>
          <a:p>
            <a:pPr algn="ctr" defTabSz="495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950" dirty="0">
                <a:solidFill>
                  <a:srgbClr val="4F81BD"/>
                </a:solidFill>
                <a:latin typeface="Calibri"/>
              </a:rPr>
              <a:t>at least 3 activities from </a:t>
            </a:r>
            <a:r>
              <a:rPr lang="en-GB" sz="1950" b="1" i="1" dirty="0">
                <a:solidFill>
                  <a:srgbClr val="4F81BD"/>
                </a:solidFill>
                <a:latin typeface="Calibri"/>
              </a:rPr>
              <a:t>Cluster 2 Cooperation and </a:t>
            </a:r>
            <a:r>
              <a:rPr lang="en-GB" sz="1950" b="1" i="1" dirty="0" smtClean="0">
                <a:solidFill>
                  <a:srgbClr val="4F81BD"/>
                </a:solidFill>
                <a:latin typeface="Calibri"/>
              </a:rPr>
              <a:t>partnership, </a:t>
            </a:r>
            <a:r>
              <a:rPr lang="en-GB" sz="1950" dirty="0">
                <a:solidFill>
                  <a:srgbClr val="4F81BD"/>
                </a:solidFill>
                <a:latin typeface="Calibri"/>
              </a:rPr>
              <a:t>and</a:t>
            </a:r>
            <a:endParaRPr lang="en-US" sz="1950" dirty="0">
              <a:solidFill>
                <a:srgbClr val="4F81BD"/>
              </a:solidFill>
              <a:latin typeface="Calibri"/>
            </a:endParaRPr>
          </a:p>
          <a:p>
            <a:pPr algn="ctr" defTabSz="4952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068" y="1375629"/>
            <a:ext cx="886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336699"/>
                </a:solidFill>
              </a:rPr>
              <a:t>A</a:t>
            </a:r>
            <a:r>
              <a:rPr lang="en-GB" sz="2800" b="1" dirty="0" smtClean="0">
                <a:solidFill>
                  <a:srgbClr val="336699"/>
                </a:solidFill>
              </a:rPr>
              <a:t>ctivities</a:t>
            </a:r>
            <a:endParaRPr lang="fr-BE" sz="2800" b="1" dirty="0">
              <a:solidFill>
                <a:srgbClr val="3366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569" y="292895"/>
            <a:ext cx="35846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</a:rPr>
              <a:t>COVEs: 2020 call for proposals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91665" y="6467475"/>
            <a:ext cx="2311400" cy="476250"/>
          </a:xfrm>
        </p:spPr>
        <p:txBody>
          <a:bodyPr/>
          <a:lstStyle/>
          <a:p>
            <a:pPr>
              <a:defRPr/>
            </a:pPr>
            <a:fld id="{28C1290E-8E48-4B41-92A3-231565F31901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3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00" y="1266826"/>
            <a:ext cx="9474332" cy="663575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+mn-lt"/>
                <a:ea typeface="+mn-ea"/>
                <a:cs typeface="+mn-cs"/>
              </a:rPr>
              <a:t>Award criteria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15" y="4542973"/>
            <a:ext cx="2177142" cy="217714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5428" y="2097996"/>
            <a:ext cx="8737600" cy="3954463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E" sz="2800" b="1" dirty="0" smtClean="0">
                <a:solidFill>
                  <a:srgbClr val="92D050"/>
                </a:solidFill>
              </a:rPr>
              <a:t>Relevance </a:t>
            </a:r>
            <a:r>
              <a:rPr lang="en-IE" sz="2800" dirty="0" smtClean="0"/>
              <a:t>of the project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E" sz="2800" dirty="0" smtClean="0"/>
              <a:t>Quality of the </a:t>
            </a:r>
            <a:r>
              <a:rPr lang="en-IE" sz="2800" b="1" dirty="0" smtClean="0">
                <a:solidFill>
                  <a:srgbClr val="92D050"/>
                </a:solidFill>
              </a:rPr>
              <a:t>project design </a:t>
            </a:r>
            <a:r>
              <a:rPr lang="en-IE" sz="2800" dirty="0" smtClean="0"/>
              <a:t>and </a:t>
            </a:r>
            <a:r>
              <a:rPr lang="en-IE" sz="2800" b="1" dirty="0" smtClean="0">
                <a:solidFill>
                  <a:srgbClr val="92D050"/>
                </a:solidFill>
              </a:rPr>
              <a:t>implementation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E" sz="2800" dirty="0" smtClean="0"/>
              <a:t>Quality of the </a:t>
            </a:r>
            <a:r>
              <a:rPr lang="en-IE" sz="2800" b="1" dirty="0" smtClean="0">
                <a:solidFill>
                  <a:srgbClr val="92D050"/>
                </a:solidFill>
              </a:rPr>
              <a:t>project consortium </a:t>
            </a:r>
            <a:r>
              <a:rPr lang="en-IE" sz="2800" dirty="0" smtClean="0"/>
              <a:t>and </a:t>
            </a:r>
            <a:r>
              <a:rPr lang="en-IE" sz="2800" b="1" dirty="0" smtClean="0">
                <a:solidFill>
                  <a:srgbClr val="92D050"/>
                </a:solidFill>
              </a:rPr>
              <a:t>cooperation arrangements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E" sz="2800" b="1" dirty="0" smtClean="0">
                <a:solidFill>
                  <a:srgbClr val="92D050"/>
                </a:solidFill>
              </a:rPr>
              <a:t>Impact </a:t>
            </a:r>
            <a:r>
              <a:rPr lang="en-IE" sz="2800" dirty="0" smtClean="0"/>
              <a:t>and </a:t>
            </a:r>
            <a:r>
              <a:rPr lang="en-IE" sz="2800" b="1" dirty="0" smtClean="0">
                <a:solidFill>
                  <a:srgbClr val="92D050"/>
                </a:solidFill>
              </a:rPr>
              <a:t>dissemination</a:t>
            </a:r>
            <a:endParaRPr lang="en-IE" sz="2800" b="1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569" y="292895"/>
            <a:ext cx="35846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</a:rPr>
              <a:t>COVEs: 2020 call for proposals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91665" y="6467475"/>
            <a:ext cx="2311400" cy="476250"/>
          </a:xfrm>
        </p:spPr>
        <p:txBody>
          <a:bodyPr/>
          <a:lstStyle/>
          <a:p>
            <a:pPr>
              <a:defRPr/>
            </a:pPr>
            <a:fld id="{28C1290E-8E48-4B41-92A3-231565F31901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5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rgbClr val="92D050"/>
                </a:solidFill>
              </a:rPr>
              <a:t>Further information</a:t>
            </a:r>
            <a:endParaRPr lang="en-IE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00" y="2185200"/>
            <a:ext cx="9448535" cy="3954463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GB" sz="2000" b="1" dirty="0">
                <a:solidFill>
                  <a:srgbClr val="92D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EACEA Website:</a:t>
            </a: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GB" sz="1700" b="1" dirty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https://eacea.ec.europa.eu/erasmus-plus/funding/ka3-centers-of-vocational-excellence_en</a:t>
            </a:r>
            <a:endParaRPr lang="en-GB" sz="17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500"/>
              </a:spcBef>
              <a:spcAft>
                <a:spcPts val="300"/>
              </a:spcAft>
            </a:pPr>
            <a:r>
              <a:rPr lang="en-GB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IE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E" sz="2000" b="1" dirty="0" smtClean="0">
                <a:solidFill>
                  <a:srgbClr val="92D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sz="2000" b="1" dirty="0" smtClean="0">
                <a:solidFill>
                  <a:srgbClr val="92D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helpdesk </a:t>
            </a:r>
            <a:r>
              <a:rPr lang="en-GB" sz="2000" b="1" dirty="0">
                <a:solidFill>
                  <a:srgbClr val="92D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is at your disposal: </a:t>
            </a:r>
          </a:p>
          <a:p>
            <a:pPr marL="0" indent="0" algn="ctr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GB" sz="3000" b="1" u="sng" dirty="0">
                <a:solidFill>
                  <a:srgbClr val="92D050"/>
                </a:solidFill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EACEA-EPLUS-VET@ec.europa.eu</a:t>
            </a:r>
            <a:endParaRPr lang="en-GB" sz="3000" b="1" u="sng" dirty="0">
              <a:solidFill>
                <a:srgbClr val="92D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500"/>
              </a:spcAft>
              <a:buNone/>
              <a:defRPr/>
            </a:pPr>
            <a:r>
              <a:rPr lang="en-GB" sz="2000" b="1" dirty="0">
                <a:solidFill>
                  <a:srgbClr val="92D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Online information session: </a:t>
            </a:r>
            <a:endParaRPr lang="en-GB" sz="2000" b="1" dirty="0" smtClean="0">
              <a:solidFill>
                <a:srgbClr val="92D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500"/>
              </a:spcAft>
              <a:buNone/>
              <a:defRPr/>
            </a:pPr>
            <a:r>
              <a:rPr lang="en-GB" sz="1700" b="1" dirty="0" smtClean="0"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</a:t>
            </a:r>
            <a:r>
              <a:rPr lang="en-GB" sz="1700" b="1" dirty="0"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://eacea.ec.europa.eu/erasmus-plus/event/centres-of-vocational-excellence_info_session_en</a:t>
            </a:r>
            <a:endParaRPr lang="en-GB" sz="17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290E-8E48-4B41-92A3-231565F3190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579">
            <a:off x="7701635" y="428131"/>
            <a:ext cx="1691670" cy="120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u numéro de diapositive 4"/>
          <p:cNvSpPr txBox="1">
            <a:spLocks noGrp="1"/>
          </p:cNvSpPr>
          <p:nvPr/>
        </p:nvSpPr>
        <p:spPr bwMode="auto">
          <a:xfrm>
            <a:off x="7303956" y="6443680"/>
            <a:ext cx="23114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  <a:defRPr/>
            </a:pPr>
            <a:endParaRPr lang="en-GB" sz="1200" dirty="0">
              <a:solidFill>
                <a:srgbClr val="808080"/>
              </a:solidFill>
            </a:endParaRPr>
          </a:p>
        </p:txBody>
      </p:sp>
      <p:sp>
        <p:nvSpPr>
          <p:cNvPr id="101380" name="Rectangle 6"/>
          <p:cNvSpPr>
            <a:spLocks noChangeArrowheads="1"/>
          </p:cNvSpPr>
          <p:nvPr/>
        </p:nvSpPr>
        <p:spPr bwMode="auto">
          <a:xfrm>
            <a:off x="39555" y="1773238"/>
            <a:ext cx="9906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9425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GB" b="1" dirty="0"/>
          </a:p>
          <a:p>
            <a:pPr marL="479425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GB" b="1" dirty="0"/>
          </a:p>
        </p:txBody>
      </p:sp>
      <p:sp>
        <p:nvSpPr>
          <p:cNvPr id="101381" name="Rectangle 2"/>
          <p:cNvSpPr>
            <a:spLocks noChangeArrowheads="1"/>
          </p:cNvSpPr>
          <p:nvPr/>
        </p:nvSpPr>
        <p:spPr bwMode="auto">
          <a:xfrm>
            <a:off x="720603" y="115889"/>
            <a:ext cx="680693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3600" b="1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101383" name="Rectangle 2"/>
          <p:cNvSpPr>
            <a:spLocks noChangeArrowheads="1"/>
          </p:cNvSpPr>
          <p:nvPr/>
        </p:nvSpPr>
        <p:spPr bwMode="auto">
          <a:xfrm>
            <a:off x="1310630" y="1421227"/>
            <a:ext cx="733319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Helvetica" pitchFamily="34" charset="0"/>
              </a:rPr>
              <a:t>Thank you for your </a:t>
            </a:r>
            <a:r>
              <a:rPr lang="en-GB" sz="2800" b="1" dirty="0" smtClean="0">
                <a:solidFill>
                  <a:srgbClr val="0070C0"/>
                </a:solidFill>
                <a:latin typeface="Helvetica" pitchFamily="34" charset="0"/>
              </a:rPr>
              <a:t>attention!</a:t>
            </a:r>
            <a:endParaRPr lang="en-GB" sz="2800" b="1" dirty="0">
              <a:solidFill>
                <a:srgbClr val="0070C0"/>
              </a:solidFill>
              <a:latin typeface="Helvetica" pitchFamily="34" charset="0"/>
            </a:endParaRPr>
          </a:p>
        </p:txBody>
      </p:sp>
      <p:sp>
        <p:nvSpPr>
          <p:cNvPr id="101384" name="Rectangle 4"/>
          <p:cNvSpPr>
            <a:spLocks noChangeArrowheads="1"/>
          </p:cNvSpPr>
          <p:nvPr/>
        </p:nvSpPr>
        <p:spPr bwMode="auto">
          <a:xfrm>
            <a:off x="1052512" y="4508500"/>
            <a:ext cx="8034867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000" dirty="0"/>
          </a:p>
        </p:txBody>
      </p:sp>
      <p:pic>
        <p:nvPicPr>
          <p:cNvPr id="101385" name="Picture 9" descr="se12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868" y="2514554"/>
            <a:ext cx="4447381" cy="3190875"/>
          </a:xfrm>
          <a:prstGeom prst="rect">
            <a:avLst/>
          </a:prstGeom>
          <a:noFill/>
        </p:spPr>
      </p:pic>
      <p:pic>
        <p:nvPicPr>
          <p:cNvPr id="8" name="Picture 24" descr="thankyou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30" y="1176355"/>
            <a:ext cx="70453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9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/>
          </p:nvPr>
        </p:nvSpPr>
        <p:spPr>
          <a:xfrm>
            <a:off x="194337" y="1989138"/>
            <a:ext cx="9474332" cy="3890962"/>
          </a:xfrm>
        </p:spPr>
        <p:txBody>
          <a:bodyPr/>
          <a:lstStyle/>
          <a:p>
            <a:pPr algn="ctr" eaLnBrk="1" hangingPunct="1"/>
            <a:r>
              <a:rPr lang="en-GB" altLang="en-US" sz="2300" dirty="0" smtClean="0"/>
              <a:t/>
            </a:r>
            <a:br>
              <a:rPr lang="en-GB" altLang="en-US" sz="2300" dirty="0" smtClean="0"/>
            </a:br>
            <a:r>
              <a:rPr lang="en-GB" altLang="en-US" sz="2300" dirty="0" smtClean="0"/>
              <a:t/>
            </a:r>
            <a:br>
              <a:rPr lang="en-GB" altLang="en-US" sz="2300" dirty="0" smtClean="0"/>
            </a:br>
            <a:r>
              <a:rPr lang="en-GB" altLang="en-US" sz="2300" dirty="0" smtClean="0"/>
              <a:t/>
            </a:r>
            <a:br>
              <a:rPr lang="en-GB" altLang="en-US" sz="2300" dirty="0" smtClean="0"/>
            </a:br>
            <a:r>
              <a:rPr lang="en-GB" altLang="en-US" sz="2300" dirty="0" smtClean="0"/>
              <a:t/>
            </a:r>
            <a:br>
              <a:rPr lang="en-GB" altLang="en-US" sz="2300" dirty="0" smtClean="0"/>
            </a:br>
            <a:r>
              <a:rPr lang="en-GB" altLang="en-US" sz="2300" dirty="0" smtClean="0"/>
              <a:t/>
            </a:r>
            <a:br>
              <a:rPr lang="en-GB" altLang="en-US" sz="2300" dirty="0" smtClean="0"/>
            </a:br>
            <a:r>
              <a:rPr lang="en-GB" altLang="en-US" sz="2300" dirty="0" smtClean="0"/>
              <a:t/>
            </a:r>
            <a:br>
              <a:rPr lang="en-GB" altLang="en-US" sz="2300" dirty="0" smtClean="0"/>
            </a:br>
            <a:endParaRPr lang="en-GB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94075" y="2515263"/>
            <a:ext cx="6548634" cy="39100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2800" b="1" dirty="0" smtClean="0"/>
              <a:t>Our mission</a:t>
            </a:r>
          </a:p>
          <a:p>
            <a:pPr marL="0" indent="0" algn="ctr">
              <a:buFontTx/>
              <a:buNone/>
              <a:defRPr/>
            </a:pPr>
            <a:endParaRPr lang="en-GB" sz="700" b="1" kern="1200" dirty="0" smtClean="0">
              <a:solidFill>
                <a:srgbClr val="92D050"/>
              </a:solidFill>
              <a:latin typeface="Arial" charset="0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en-GB" sz="1800" b="1" dirty="0" smtClean="0">
                <a:solidFill>
                  <a:srgbClr val="92D050"/>
                </a:solidFill>
              </a:rPr>
              <a:t>Turning policy into action and results</a:t>
            </a:r>
          </a:p>
          <a:p>
            <a:pPr algn="just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1800" dirty="0" smtClean="0"/>
              <a:t>Implementation and management of European funding opportunities and networks in the fields of </a:t>
            </a:r>
            <a:r>
              <a:rPr lang="en-GB" sz="1800" b="1" dirty="0" smtClean="0">
                <a:solidFill>
                  <a:srgbClr val="92D050"/>
                </a:solidFill>
              </a:rPr>
              <a:t>education and training, youth, humanitarian aid, sport, audiovisual, culture and citizenship</a:t>
            </a:r>
            <a:endParaRPr lang="en-GB" sz="1800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en-GB" sz="1800" b="1" dirty="0" smtClean="0">
                <a:solidFill>
                  <a:srgbClr val="92D050"/>
                </a:solidFill>
              </a:rPr>
              <a:t>Contributing to EU knowledge and expertise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GB" sz="1800" dirty="0" smtClean="0"/>
              <a:t>Provide analysis and data in the field of </a:t>
            </a:r>
            <a:r>
              <a:rPr lang="en-GB" sz="1800" b="1" dirty="0" smtClean="0">
                <a:solidFill>
                  <a:srgbClr val="92D050"/>
                </a:solidFill>
              </a:rPr>
              <a:t>education and youth policies </a:t>
            </a:r>
            <a:r>
              <a:rPr lang="en-GB" sz="1800" dirty="0" smtClean="0"/>
              <a:t>in Europe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000" dirty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1027" y="6524625"/>
            <a:ext cx="23114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83FD58D-B2A5-4072-834E-144D365F9039}" type="slidenum">
              <a:rPr lang="en-GB" sz="1200" smtClean="0">
                <a:solidFill>
                  <a:srgbClr val="808080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2</a:t>
            </a:fld>
            <a:endParaRPr lang="en-GB" sz="1200" dirty="0" smtClean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474663" y="1500926"/>
            <a:ext cx="8968714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700" b="1" dirty="0" smtClean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EACEA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100" dirty="0" smtClean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The </a:t>
            </a:r>
            <a:r>
              <a:rPr lang="en-GB" altLang="en-US" sz="2100" b="1" dirty="0" smtClean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E</a:t>
            </a:r>
            <a:r>
              <a:rPr lang="en-GB" altLang="en-US" sz="2100" dirty="0" smtClean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ducation, </a:t>
            </a:r>
            <a:r>
              <a:rPr lang="en-GB" altLang="en-US" sz="2100" b="1" dirty="0" smtClean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n-GB" altLang="en-US" sz="2100" dirty="0" smtClean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udiovisual and </a:t>
            </a:r>
            <a:r>
              <a:rPr lang="en-GB" altLang="en-US" sz="2100" b="1" dirty="0" smtClean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C</a:t>
            </a:r>
            <a:r>
              <a:rPr lang="en-GB" altLang="en-US" sz="2100" dirty="0" smtClean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ulture </a:t>
            </a:r>
            <a:r>
              <a:rPr lang="en-GB" altLang="en-US" sz="2100" b="1" dirty="0" smtClean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E</a:t>
            </a:r>
            <a:r>
              <a:rPr lang="en-GB" altLang="en-US" sz="2100" dirty="0" smtClean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xecutive </a:t>
            </a:r>
            <a:r>
              <a:rPr lang="en-GB" altLang="en-US" sz="2100" b="1" dirty="0" smtClean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n-GB" altLang="en-US" sz="2100" dirty="0" smtClean="0">
                <a:solidFill>
                  <a:srgbClr val="92D050"/>
                </a:solidFill>
                <a:ea typeface="Verdana" pitchFamily="34" charset="0"/>
                <a:cs typeface="Verdana" pitchFamily="34" charset="0"/>
              </a:rPr>
              <a:t>gency</a:t>
            </a:r>
            <a:endParaRPr lang="en-GB" altLang="en-US" sz="2100" dirty="0">
              <a:solidFill>
                <a:srgbClr val="92D05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3" y="3104707"/>
            <a:ext cx="2150523" cy="273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2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6374" y="1093788"/>
            <a:ext cx="9474332" cy="1008062"/>
          </a:xfrm>
        </p:spPr>
        <p:txBody>
          <a:bodyPr/>
          <a:lstStyle/>
          <a:p>
            <a:pPr algn="ctr"/>
            <a:r>
              <a:rPr lang="fr-BE" altLang="en-US" sz="2700" dirty="0" smtClean="0">
                <a:solidFill>
                  <a:srgbClr val="92D050"/>
                </a:solidFill>
              </a:rPr>
              <a:t>Erasmus+ Programme </a:t>
            </a:r>
            <a:br>
              <a:rPr lang="fr-BE" altLang="en-US" sz="2700" dirty="0" smtClean="0">
                <a:solidFill>
                  <a:srgbClr val="92D050"/>
                </a:solidFill>
              </a:rPr>
            </a:br>
            <a:r>
              <a:rPr lang="fr-BE" altLang="en-US" sz="2700" dirty="0" smtClean="0">
                <a:solidFill>
                  <a:srgbClr val="92D050"/>
                </a:solidFill>
              </a:rPr>
              <a:t>2014-2020</a:t>
            </a:r>
            <a:endParaRPr lang="en-GB" altLang="en-US" sz="2700" dirty="0" smtClean="0">
              <a:solidFill>
                <a:srgbClr val="92D05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954331"/>
            <a:ext cx="9906000" cy="4176712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GB" altLang="en-US" sz="700" b="1" smtClean="0"/>
          </a:p>
          <a:p>
            <a:pPr marL="0" indent="0" algn="ctr">
              <a:buFontTx/>
              <a:buNone/>
            </a:pPr>
            <a:r>
              <a:rPr lang="en-GB" altLang="en-US" sz="1500" b="1" smtClean="0"/>
              <a:t>Key Activity 2 – Cooperation for innovation and the exchange of good practice</a:t>
            </a:r>
          </a:p>
          <a:p>
            <a:pPr marL="0" indent="0" algn="ctr">
              <a:buFontTx/>
              <a:buNone/>
            </a:pPr>
            <a:endParaRPr lang="en-GB" altLang="en-US" sz="2700" b="1" smtClean="0"/>
          </a:p>
          <a:p>
            <a:pPr marL="0" indent="0" algn="ctr">
              <a:buFontTx/>
              <a:buNone/>
            </a:pPr>
            <a:r>
              <a:rPr lang="en-GB" altLang="en-US" sz="2700" b="1" smtClean="0"/>
              <a:t> </a:t>
            </a:r>
          </a:p>
          <a:p>
            <a:pPr marL="0" indent="0">
              <a:buFontTx/>
              <a:buNone/>
            </a:pPr>
            <a:endParaRPr lang="en-GB" altLang="en-US" sz="1500" b="1" smtClean="0">
              <a:solidFill>
                <a:srgbClr val="92D050"/>
              </a:solidFill>
            </a:endParaRPr>
          </a:p>
          <a:p>
            <a:pPr marL="0" indent="0" algn="ctr">
              <a:buFontTx/>
              <a:buNone/>
            </a:pPr>
            <a:endParaRPr lang="en-GB" altLang="en-US" sz="1700" b="1" smtClean="0">
              <a:solidFill>
                <a:srgbClr val="92D050"/>
              </a:solidFill>
            </a:endParaRPr>
          </a:p>
          <a:p>
            <a:pPr marL="0" indent="0" algn="ctr">
              <a:buFontTx/>
              <a:buNone/>
            </a:pPr>
            <a:endParaRPr lang="en-GB" altLang="en-US" sz="2800" b="1" dirty="0" smtClean="0">
              <a:solidFill>
                <a:srgbClr val="92D050"/>
              </a:solidFill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A2CB30-25D6-4024-BAA8-660E42097CE0}" type="slidenum">
              <a:rPr lang="en-GB" sz="1200" smtClean="0">
                <a:solidFill>
                  <a:srgbClr val="808080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3</a:t>
            </a:fld>
            <a:endParaRPr lang="en-GB" sz="1200" dirty="0" smtClean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ubtitle 10"/>
          <p:cNvSpPr txBox="1">
            <a:spLocks/>
          </p:cNvSpPr>
          <p:nvPr/>
        </p:nvSpPr>
        <p:spPr bwMode="auto">
          <a:xfrm>
            <a:off x="0" y="3414111"/>
            <a:ext cx="99060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9pPr>
          </a:lstStyle>
          <a:p>
            <a:pPr marL="355600" indent="0" 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002060"/>
              </a:buClr>
              <a:buNone/>
              <a:defRPr/>
            </a:pPr>
            <a:r>
              <a:rPr lang="en-GB" sz="2000" b="1" dirty="0" smtClean="0">
                <a:solidFill>
                  <a:srgbClr val="7030A0"/>
                </a:solidFill>
              </a:rPr>
              <a:t>2019 : Sector Skills Alliances </a:t>
            </a:r>
          </a:p>
          <a:p>
            <a:pPr marL="355600" indent="0" 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002060"/>
              </a:buClr>
              <a:buNone/>
              <a:defRPr/>
            </a:pPr>
            <a:r>
              <a:rPr lang="fr-BE" sz="1400" b="1" kern="0" dirty="0" smtClean="0">
                <a:solidFill>
                  <a:srgbClr val="7030A0"/>
                </a:solidFill>
                <a:latin typeface="+mj-lt"/>
                <a:ea typeface="Tahoma" panose="020B0604030504040204" pitchFamily="34" charset="0"/>
              </a:rPr>
              <a:t>Lot </a:t>
            </a:r>
            <a:r>
              <a:rPr lang="fr-BE" sz="1400" b="1" kern="0" dirty="0">
                <a:solidFill>
                  <a:srgbClr val="7030A0"/>
                </a:solidFill>
                <a:latin typeface="+mj-lt"/>
                <a:ea typeface="Tahoma" panose="020B0604030504040204" pitchFamily="34" charset="0"/>
              </a:rPr>
              <a:t>1 -  </a:t>
            </a:r>
            <a:r>
              <a:rPr lang="en-GB" sz="1400" b="1" kern="0" dirty="0">
                <a:solidFill>
                  <a:srgbClr val="7030A0"/>
                </a:solidFill>
                <a:latin typeface="+mj-lt"/>
                <a:ea typeface="Tahoma" panose="020B0604030504040204" pitchFamily="34" charset="0"/>
              </a:rPr>
              <a:t>Development of sectoral approaches through platforms of vocational </a:t>
            </a:r>
            <a:r>
              <a:rPr lang="en-GB" sz="1400" b="1" kern="0" dirty="0" smtClean="0">
                <a:solidFill>
                  <a:srgbClr val="7030A0"/>
                </a:solidFill>
                <a:latin typeface="+mj-lt"/>
                <a:ea typeface="Tahoma" panose="020B0604030504040204" pitchFamily="34" charset="0"/>
              </a:rPr>
              <a:t>excellence</a:t>
            </a:r>
          </a:p>
          <a:p>
            <a:pPr marL="355600" indent="0" 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002060"/>
              </a:buClr>
              <a:buNone/>
              <a:defRPr/>
            </a:pPr>
            <a:r>
              <a:rPr lang="en-GB" sz="1400" b="1" kern="0" dirty="0" smtClean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Pilot projects</a:t>
            </a:r>
            <a:r>
              <a:rPr lang="en-GB" sz="1400" kern="0" dirty="0" smtClean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, based on </a:t>
            </a:r>
            <a:r>
              <a:rPr lang="en-GB" sz="1400" b="1" kern="0" dirty="0" smtClean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innovative cooperation methods</a:t>
            </a:r>
            <a:r>
              <a:rPr lang="en-GB" sz="1400" kern="0" dirty="0" smtClean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, as a first step towards the establishment of centres of vocational excellence</a:t>
            </a:r>
          </a:p>
          <a:p>
            <a:pPr marL="355600" indent="0" 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002060"/>
              </a:buClr>
              <a:buNone/>
              <a:defRPr/>
            </a:pPr>
            <a:r>
              <a:rPr lang="en-GB" sz="1400" kern="0" dirty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D</a:t>
            </a:r>
            <a:r>
              <a:rPr lang="en-GB" sz="1400" kern="0" dirty="0" smtClean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evelopment </a:t>
            </a:r>
            <a:r>
              <a:rPr lang="en-GB" sz="1400" kern="0" dirty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of sectoral approaches for design and delivery of VET content combined with a </a:t>
            </a:r>
            <a:r>
              <a:rPr lang="en-GB" sz="1400" b="1" kern="0" dirty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strategic approach to development of skills-ecosystems </a:t>
            </a:r>
            <a:r>
              <a:rPr lang="en-GB" sz="1400" kern="0" dirty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at local level and </a:t>
            </a:r>
            <a:r>
              <a:rPr lang="en-GB" sz="1400" kern="0" dirty="0" smtClean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in </a:t>
            </a:r>
            <a:r>
              <a:rPr lang="en-GB" sz="1400" kern="0" dirty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line </a:t>
            </a:r>
            <a:r>
              <a:rPr lang="en-GB" sz="1400" kern="0" dirty="0" smtClean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with </a:t>
            </a:r>
            <a:r>
              <a:rPr lang="en-GB" sz="1400" b="1" kern="0" dirty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local growth </a:t>
            </a:r>
            <a:r>
              <a:rPr lang="en-GB" sz="1400" kern="0" dirty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and </a:t>
            </a:r>
            <a:r>
              <a:rPr lang="en-GB" sz="1400" b="1" kern="0" dirty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innovation </a:t>
            </a:r>
            <a:r>
              <a:rPr lang="en-GB" sz="1400" b="1" kern="0" dirty="0" smtClean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strategies</a:t>
            </a:r>
          </a:p>
          <a:p>
            <a:pPr marL="355600" indent="0" 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002060"/>
              </a:buClr>
              <a:buNone/>
              <a:defRPr/>
            </a:pPr>
            <a:r>
              <a:rPr lang="en-GB" sz="1400" kern="0" dirty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At least </a:t>
            </a:r>
            <a:r>
              <a:rPr lang="en-GB" sz="1400" b="1" kern="0" dirty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4 programme countries</a:t>
            </a:r>
            <a:r>
              <a:rPr lang="en-GB" sz="1400" kern="0" dirty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, at least </a:t>
            </a:r>
            <a:r>
              <a:rPr lang="en-GB" sz="1400" b="1" kern="0" dirty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8 full partners</a:t>
            </a:r>
            <a:r>
              <a:rPr lang="en-GB" sz="1400" kern="0" dirty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, </a:t>
            </a:r>
            <a:r>
              <a:rPr lang="en-GB" sz="1400" kern="0" dirty="0" smtClean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including </a:t>
            </a:r>
            <a:r>
              <a:rPr lang="en-GB" sz="1400" kern="0" dirty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at least </a:t>
            </a:r>
            <a:r>
              <a:rPr lang="en-GB" sz="1400" b="1" kern="0" dirty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3 </a:t>
            </a:r>
            <a:r>
              <a:rPr lang="en-GB" sz="1400" b="1" kern="0" dirty="0" smtClean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companies,</a:t>
            </a:r>
            <a:r>
              <a:rPr lang="en-GB" sz="1400" kern="0" dirty="0" smtClean="0">
                <a:solidFill>
                  <a:schemeClr val="tx2"/>
                </a:solidFill>
                <a:latin typeface="+mj-lt"/>
                <a:ea typeface="Tahoma" panose="020B0604030504040204" pitchFamily="34" charset="0"/>
              </a:rPr>
              <a:t> industry or sector representatives, and at least </a:t>
            </a:r>
            <a:r>
              <a:rPr lang="en-GB" sz="1400" b="1" kern="0" dirty="0" smtClean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3 </a:t>
            </a:r>
            <a:r>
              <a:rPr lang="en-GB" sz="1400" b="1" kern="0" dirty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VET </a:t>
            </a:r>
            <a:r>
              <a:rPr lang="en-GB" sz="1400" b="1" kern="0" dirty="0" smtClean="0">
                <a:solidFill>
                  <a:srgbClr val="92D050"/>
                </a:solidFill>
                <a:latin typeface="+mj-lt"/>
                <a:ea typeface="Tahoma" panose="020B0604030504040204" pitchFamily="34" charset="0"/>
              </a:rPr>
              <a:t>providers</a:t>
            </a:r>
            <a:endParaRPr lang="en-GB" sz="1400" b="1" kern="0" dirty="0">
              <a:solidFill>
                <a:srgbClr val="92D050"/>
              </a:solidFill>
              <a:latin typeface="+mj-lt"/>
              <a:ea typeface="Tahoma" panose="020B0604030504040204" pitchFamily="34" charset="0"/>
            </a:endParaRPr>
          </a:p>
          <a:p>
            <a:pPr marL="355600" inden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002060"/>
              </a:buClr>
              <a:buNone/>
              <a:defRPr/>
            </a:pPr>
            <a:endParaRPr lang="en-GB" sz="1500" b="1" kern="0" dirty="0" smtClean="0">
              <a:solidFill>
                <a:schemeClr val="tx2"/>
              </a:solidFill>
              <a:latin typeface="+mj-lt"/>
              <a:ea typeface="Tahoma" panose="020B0604030504040204" pitchFamily="34" charset="0"/>
            </a:endParaRPr>
          </a:p>
        </p:txBody>
      </p:sp>
      <p:sp>
        <p:nvSpPr>
          <p:cNvPr id="2" name="Right Arrow Callout 1"/>
          <p:cNvSpPr/>
          <p:nvPr/>
        </p:nvSpPr>
        <p:spPr bwMode="auto">
          <a:xfrm rot="20885757">
            <a:off x="338121" y="5842489"/>
            <a:ext cx="1329349" cy="784830"/>
          </a:xfrm>
          <a:prstGeom prst="rightArrowCallout">
            <a:avLst>
              <a:gd name="adj1" fmla="val 25000"/>
              <a:gd name="adj2" fmla="val 25000"/>
              <a:gd name="adj3" fmla="val 15584"/>
              <a:gd name="adj4" fmla="val 66679"/>
            </a:avLst>
          </a:prstGeom>
          <a:solidFill>
            <a:srgbClr val="336699"/>
          </a:solidFill>
          <a:ln w="285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BE" sz="1000" b="1" dirty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sym typeface="Webdings" pitchFamily="18" charset="2"/>
              </a:rPr>
              <a:t> </a:t>
            </a:r>
            <a:r>
              <a:rPr kumimoji="0" lang="fr-BE" sz="10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sym typeface="Webdings" pitchFamily="18" charset="2"/>
              </a:rPr>
              <a:t>projects</a:t>
            </a: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sym typeface="Webdings" pitchFamily="18" charset="2"/>
              </a:rPr>
              <a:t>  </a:t>
            </a:r>
            <a:r>
              <a:rPr kumimoji="0" lang="fr-BE" sz="10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sym typeface="Webdings" pitchFamily="18" charset="2"/>
              </a:rPr>
              <a:t>selected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Verdana" pitchFamily="34" charset="0"/>
              <a:sym typeface="Webdings" pitchFamily="18" charset="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BE" sz="1000" b="1" dirty="0" smtClean="0">
                <a:solidFill>
                  <a:schemeClr val="bg1">
                    <a:lumMod val="95000"/>
                  </a:schemeClr>
                </a:solidFill>
              </a:rPr>
              <a:t>4,6</a:t>
            </a: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sym typeface="Webdings" pitchFamily="18" charset="2"/>
              </a:rPr>
              <a:t> </a:t>
            </a:r>
            <a:r>
              <a:rPr kumimoji="0" lang="fr-BE" sz="10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sym typeface="Webdings" pitchFamily="18" charset="2"/>
              </a:rPr>
              <a:t>Mio</a:t>
            </a: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sym typeface="Webdings" pitchFamily="18" charset="2"/>
              </a:rPr>
              <a:t> €</a:t>
            </a: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99" y="2471627"/>
            <a:ext cx="3126016" cy="82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98001882"/>
              </p:ext>
            </p:extLst>
          </p:nvPr>
        </p:nvGraphicFramePr>
        <p:xfrm>
          <a:off x="5245768" y="6048374"/>
          <a:ext cx="4061861" cy="617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7649" y="276225"/>
            <a:ext cx="94554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>
                <a:solidFill>
                  <a:schemeClr val="bg1"/>
                </a:solidFill>
              </a:rPr>
              <a:t>COVEs: 2019 pilot projects</a:t>
            </a:r>
            <a:endParaRPr lang="en-GB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384313"/>
            <a:ext cx="9474332" cy="663575"/>
          </a:xfrm>
        </p:spPr>
        <p:txBody>
          <a:bodyPr/>
          <a:lstStyle/>
          <a:p>
            <a:pPr algn="ctr"/>
            <a:r>
              <a:rPr lang="en-GB" sz="2300" dirty="0" smtClean="0"/>
              <a:t>57 partner organisations from 20 countries involved</a:t>
            </a:r>
            <a:endParaRPr lang="en-GB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290E-8E48-4B41-92A3-231565F3190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4" y="2378876"/>
            <a:ext cx="2160809" cy="12525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7650" y="276225"/>
            <a:ext cx="388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>
                <a:solidFill>
                  <a:schemeClr val="bg1"/>
                </a:solidFill>
              </a:rPr>
              <a:t>COVEs: 2019 pilot projects</a:t>
            </a:r>
            <a:endParaRPr lang="en-GB" sz="2100" dirty="0">
              <a:solidFill>
                <a:schemeClr val="bg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963844"/>
              </p:ext>
            </p:extLst>
          </p:nvPr>
        </p:nvGraphicFramePr>
        <p:xfrm>
          <a:off x="190500" y="1968500"/>
          <a:ext cx="9448800" cy="395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50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50" y="1422413"/>
            <a:ext cx="9474332" cy="663575"/>
          </a:xfrm>
        </p:spPr>
        <p:txBody>
          <a:bodyPr/>
          <a:lstStyle/>
          <a:p>
            <a:pPr algn="ctr"/>
            <a:r>
              <a:rPr lang="en-GB" dirty="0" smtClean="0"/>
              <a:t>11 partner organisations by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290E-8E48-4B41-92A3-231565F3190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22" y="5174797"/>
            <a:ext cx="2311050" cy="1537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650" y="276225"/>
            <a:ext cx="388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>
                <a:solidFill>
                  <a:schemeClr val="bg1"/>
                </a:solidFill>
              </a:rPr>
              <a:t>COVEs: 2019 pilot projects</a:t>
            </a:r>
            <a:endParaRPr lang="en-GB" sz="2100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898302"/>
              </p:ext>
            </p:extLst>
          </p:nvPr>
        </p:nvGraphicFramePr>
        <p:xfrm>
          <a:off x="579223" y="2106385"/>
          <a:ext cx="8811986" cy="436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40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25" y="1346213"/>
            <a:ext cx="9474332" cy="663575"/>
          </a:xfrm>
        </p:spPr>
        <p:txBody>
          <a:bodyPr/>
          <a:lstStyle/>
          <a:p>
            <a:pPr algn="ctr"/>
            <a:r>
              <a:rPr lang="en-GB" dirty="0" smtClean="0"/>
              <a:t>6 participating countries by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290E-8E48-4B41-92A3-231565F3190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8" y="2183758"/>
            <a:ext cx="8724191" cy="38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6" y="4957855"/>
            <a:ext cx="2428874" cy="15167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650" y="276225"/>
            <a:ext cx="388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>
                <a:solidFill>
                  <a:schemeClr val="bg1"/>
                </a:solidFill>
              </a:rPr>
              <a:t>COVEs: 2019 pilot projects</a:t>
            </a:r>
            <a:endParaRPr lang="en-GB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00" y="1317638"/>
            <a:ext cx="9474332" cy="663575"/>
          </a:xfrm>
        </p:spPr>
        <p:txBody>
          <a:bodyPr/>
          <a:lstStyle/>
          <a:p>
            <a:pPr algn="ctr"/>
            <a:r>
              <a:rPr lang="en-GB" dirty="0" smtClean="0"/>
              <a:t>A large diversity of organisations involved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290E-8E48-4B41-92A3-231565F31901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36" y="3250640"/>
            <a:ext cx="2152650" cy="2152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7650" y="276225"/>
            <a:ext cx="388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>
                <a:solidFill>
                  <a:schemeClr val="bg1"/>
                </a:solidFill>
              </a:rPr>
              <a:t>COVEs: 2019 pilot projects</a:t>
            </a:r>
            <a:endParaRPr lang="en-GB" sz="2100" dirty="0">
              <a:solidFill>
                <a:schemeClr val="bg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371611"/>
              </p:ext>
            </p:extLst>
          </p:nvPr>
        </p:nvGraphicFramePr>
        <p:xfrm>
          <a:off x="190900" y="2225354"/>
          <a:ext cx="9448800" cy="395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91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00" y="1538992"/>
            <a:ext cx="9474332" cy="663575"/>
          </a:xfrm>
        </p:spPr>
        <p:txBody>
          <a:bodyPr/>
          <a:lstStyle/>
          <a:p>
            <a:pPr algn="ctr"/>
            <a:r>
              <a:rPr lang="en-IE" dirty="0" smtClean="0"/>
              <a:t>Centres of Vocational Excellence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290E-8E48-4B41-92A3-231565F3190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60" y="2202567"/>
            <a:ext cx="3560612" cy="42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3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62323" y="1217613"/>
            <a:ext cx="9474332" cy="1008062"/>
          </a:xfrm>
        </p:spPr>
        <p:txBody>
          <a:bodyPr/>
          <a:lstStyle/>
          <a:p>
            <a:pPr algn="ctr"/>
            <a:r>
              <a:rPr lang="fr-BE" altLang="en-US" sz="2700" dirty="0" smtClean="0">
                <a:solidFill>
                  <a:srgbClr val="92D050"/>
                </a:solidFill>
              </a:rPr>
              <a:t>Erasmus+ Programme</a:t>
            </a:r>
            <a:br>
              <a:rPr lang="fr-BE" altLang="en-US" sz="2700" dirty="0" smtClean="0">
                <a:solidFill>
                  <a:srgbClr val="92D050"/>
                </a:solidFill>
              </a:rPr>
            </a:br>
            <a:r>
              <a:rPr lang="fr-BE" altLang="en-US" sz="2700" dirty="0" smtClean="0">
                <a:solidFill>
                  <a:srgbClr val="92D050"/>
                </a:solidFill>
              </a:rPr>
              <a:t>2014-2020</a:t>
            </a:r>
            <a:endParaRPr lang="en-GB" altLang="en-US" sz="2700" dirty="0" smtClean="0">
              <a:solidFill>
                <a:srgbClr val="92D05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11102" y="2052608"/>
            <a:ext cx="9448535" cy="4176712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GB" altLang="en-US" sz="700" b="1" dirty="0" smtClean="0"/>
          </a:p>
          <a:p>
            <a:pPr marL="0" indent="0" algn="ctr">
              <a:buFontTx/>
              <a:buNone/>
            </a:pPr>
            <a:r>
              <a:rPr lang="en-GB" altLang="en-US" sz="1900" b="1" dirty="0" smtClean="0"/>
              <a:t>Key Activity 3 - Support for policy reform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GB" altLang="en-US" sz="1900" b="1" dirty="0" smtClean="0"/>
              <a:t>includes annual VET calls for proposals</a:t>
            </a:r>
          </a:p>
          <a:p>
            <a:pPr marL="0" indent="0" algn="ctr">
              <a:spcBef>
                <a:spcPts val="900"/>
              </a:spcBef>
              <a:buFontTx/>
              <a:buNone/>
            </a:pPr>
            <a:r>
              <a:rPr lang="en-GB" altLang="en-US" sz="2300" b="1" dirty="0" smtClean="0">
                <a:solidFill>
                  <a:srgbClr val="7030A0"/>
                </a:solidFill>
              </a:rPr>
              <a:t>2020 : Centres of Vocational Excellence</a:t>
            </a:r>
          </a:p>
          <a:p>
            <a:pPr marL="0" indent="0" algn="ctr">
              <a:buFontTx/>
              <a:buNone/>
            </a:pPr>
            <a:endParaRPr lang="en-GB" altLang="en-US" sz="2700" b="1" dirty="0" smtClean="0"/>
          </a:p>
          <a:p>
            <a:pPr marL="0" indent="0" algn="ctr">
              <a:buFontTx/>
              <a:buNone/>
            </a:pPr>
            <a:endParaRPr lang="en-GB" altLang="en-US" sz="2700" b="1" dirty="0" smtClean="0"/>
          </a:p>
          <a:p>
            <a:pPr marL="0" indent="0" algn="ctr">
              <a:buFontTx/>
              <a:buNone/>
            </a:pPr>
            <a:r>
              <a:rPr lang="en-GB" altLang="en-US" sz="2700" b="1" dirty="0" smtClean="0"/>
              <a:t> </a:t>
            </a:r>
          </a:p>
          <a:p>
            <a:pPr marL="0" indent="0">
              <a:buFontTx/>
              <a:buNone/>
            </a:pPr>
            <a:endParaRPr lang="en-GB" altLang="en-US" sz="1500" b="1" dirty="0" smtClean="0">
              <a:solidFill>
                <a:srgbClr val="92D050"/>
              </a:solidFill>
            </a:endParaRPr>
          </a:p>
          <a:p>
            <a:pPr marL="0" indent="0" algn="ctr">
              <a:buFontTx/>
              <a:buNone/>
            </a:pPr>
            <a:endParaRPr lang="en-GB" altLang="en-US" sz="1700" b="1" dirty="0" smtClean="0">
              <a:solidFill>
                <a:srgbClr val="92D050"/>
              </a:solidFill>
            </a:endParaRPr>
          </a:p>
          <a:p>
            <a:pPr marL="0" indent="0" algn="ctr">
              <a:buFontTx/>
              <a:buNone/>
            </a:pPr>
            <a:endParaRPr lang="en-GB" altLang="en-US" sz="2800" b="1" dirty="0" smtClean="0">
              <a:solidFill>
                <a:srgbClr val="92D050"/>
              </a:solidFill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A2CB30-25D6-4024-BAA8-660E42097CE0}" type="slidenum">
              <a:rPr lang="en-GB" sz="1200" smtClean="0">
                <a:solidFill>
                  <a:srgbClr val="808080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9</a:t>
            </a:fld>
            <a:endParaRPr lang="en-GB" sz="1200" dirty="0" smtClean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ubtitle 10"/>
          <p:cNvSpPr txBox="1">
            <a:spLocks/>
          </p:cNvSpPr>
          <p:nvPr/>
        </p:nvSpPr>
        <p:spPr bwMode="auto">
          <a:xfrm>
            <a:off x="406352" y="3356440"/>
            <a:ext cx="9029700" cy="229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66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66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66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+mn-lt"/>
              </a:defRPr>
            </a:lvl9pPr>
          </a:lstStyle>
          <a:p>
            <a:pPr algn="just">
              <a:spcBef>
                <a:spcPts val="2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700" dirty="0">
                <a:solidFill>
                  <a:srgbClr val="0F5494"/>
                </a:solidFill>
              </a:rPr>
              <a:t>Support for </a:t>
            </a:r>
            <a:r>
              <a:rPr lang="en-GB" sz="1700" b="1" dirty="0">
                <a:solidFill>
                  <a:srgbClr val="92D050"/>
                </a:solidFill>
              </a:rPr>
              <a:t>5 </a:t>
            </a:r>
            <a:r>
              <a:rPr lang="en-GB" sz="1700" b="1" dirty="0" smtClean="0">
                <a:solidFill>
                  <a:srgbClr val="92D050"/>
                </a:solidFill>
              </a:rPr>
              <a:t>large scale projects </a:t>
            </a:r>
            <a:r>
              <a:rPr lang="en-GB" sz="1700" dirty="0">
                <a:solidFill>
                  <a:srgbClr val="0F5494"/>
                </a:solidFill>
              </a:rPr>
              <a:t>running for </a:t>
            </a:r>
            <a:r>
              <a:rPr lang="en-GB" sz="1700" b="1" dirty="0">
                <a:solidFill>
                  <a:srgbClr val="92D050"/>
                </a:solidFill>
              </a:rPr>
              <a:t>4 years</a:t>
            </a:r>
            <a:r>
              <a:rPr lang="en-GB" sz="1700" dirty="0">
                <a:solidFill>
                  <a:srgbClr val="0F5494"/>
                </a:solidFill>
              </a:rPr>
              <a:t>, based on innovative cooperation methods, for the </a:t>
            </a:r>
            <a:r>
              <a:rPr lang="en-GB" sz="1700" b="1" dirty="0">
                <a:solidFill>
                  <a:srgbClr val="92D050"/>
                </a:solidFill>
              </a:rPr>
              <a:t>establishment of </a:t>
            </a:r>
            <a:r>
              <a:rPr lang="en-GB" sz="1700" b="1" dirty="0" smtClean="0">
                <a:solidFill>
                  <a:srgbClr val="92D050"/>
                </a:solidFill>
              </a:rPr>
              <a:t>platforms </a:t>
            </a:r>
            <a:r>
              <a:rPr lang="en-GB" sz="1700" b="1" dirty="0">
                <a:solidFill>
                  <a:srgbClr val="92D050"/>
                </a:solidFill>
              </a:rPr>
              <a:t>of CoVE’s</a:t>
            </a:r>
          </a:p>
          <a:p>
            <a:pPr algn="just">
              <a:spcBef>
                <a:spcPts val="2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700" b="1" dirty="0">
                <a:solidFill>
                  <a:srgbClr val="92D050"/>
                </a:solidFill>
              </a:rPr>
              <a:t>Strategic approach to development of skills-ecosystems at local level </a:t>
            </a:r>
            <a:r>
              <a:rPr lang="en-GB" sz="1700" dirty="0">
                <a:solidFill>
                  <a:srgbClr val="0F5494"/>
                </a:solidFill>
              </a:rPr>
              <a:t>and in line with </a:t>
            </a:r>
            <a:r>
              <a:rPr lang="en-GB" sz="1700" b="1" dirty="0">
                <a:solidFill>
                  <a:srgbClr val="92D050"/>
                </a:solidFill>
              </a:rPr>
              <a:t>local growth </a:t>
            </a:r>
            <a:r>
              <a:rPr lang="en-GB" sz="1700" dirty="0">
                <a:solidFill>
                  <a:srgbClr val="0F5494"/>
                </a:solidFill>
              </a:rPr>
              <a:t>and </a:t>
            </a:r>
            <a:r>
              <a:rPr lang="en-GB" sz="1700" b="1" dirty="0">
                <a:solidFill>
                  <a:srgbClr val="92D050"/>
                </a:solidFill>
              </a:rPr>
              <a:t>innovation strategies</a:t>
            </a:r>
          </a:p>
          <a:p>
            <a:pPr algn="just">
              <a:spcBef>
                <a:spcPts val="2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700" dirty="0">
                <a:solidFill>
                  <a:srgbClr val="0F5494"/>
                </a:solidFill>
              </a:rPr>
              <a:t>At least </a:t>
            </a:r>
            <a:r>
              <a:rPr lang="en-GB" sz="1700" b="1" dirty="0">
                <a:solidFill>
                  <a:srgbClr val="92D050"/>
                </a:solidFill>
              </a:rPr>
              <a:t>4 programme </a:t>
            </a:r>
            <a:r>
              <a:rPr lang="en-GB" sz="1700" b="1" dirty="0" smtClean="0">
                <a:solidFill>
                  <a:srgbClr val="92D050"/>
                </a:solidFill>
              </a:rPr>
              <a:t>countries</a:t>
            </a:r>
            <a:r>
              <a:rPr lang="en-GB" sz="1700" dirty="0">
                <a:solidFill>
                  <a:srgbClr val="0F5494"/>
                </a:solidFill>
              </a:rPr>
              <a:t> (including at least </a:t>
            </a:r>
            <a:r>
              <a:rPr lang="en-GB" sz="1700" dirty="0" smtClean="0">
                <a:solidFill>
                  <a:srgbClr val="0F5494"/>
                </a:solidFill>
              </a:rPr>
              <a:t>2 </a:t>
            </a:r>
            <a:r>
              <a:rPr lang="en-GB" sz="1700" dirty="0">
                <a:solidFill>
                  <a:srgbClr val="0F5494"/>
                </a:solidFill>
              </a:rPr>
              <a:t>EU MS</a:t>
            </a:r>
            <a:r>
              <a:rPr lang="en-GB" sz="1700" dirty="0" smtClean="0">
                <a:solidFill>
                  <a:srgbClr val="0F5494"/>
                </a:solidFill>
              </a:rPr>
              <a:t>), </a:t>
            </a:r>
            <a:r>
              <a:rPr lang="en-GB" sz="1700" dirty="0">
                <a:solidFill>
                  <a:srgbClr val="0F5494"/>
                </a:solidFill>
              </a:rPr>
              <a:t>at least </a:t>
            </a:r>
            <a:r>
              <a:rPr lang="en-GB" sz="1700" b="1" dirty="0">
                <a:solidFill>
                  <a:srgbClr val="92D050"/>
                </a:solidFill>
              </a:rPr>
              <a:t>8 full partners</a:t>
            </a:r>
            <a:r>
              <a:rPr lang="en-GB" sz="1700" dirty="0">
                <a:solidFill>
                  <a:srgbClr val="0F5494"/>
                </a:solidFill>
              </a:rPr>
              <a:t>, with at least </a:t>
            </a:r>
            <a:r>
              <a:rPr lang="en-GB" sz="1700" b="1" dirty="0">
                <a:solidFill>
                  <a:srgbClr val="92D050"/>
                </a:solidFill>
              </a:rPr>
              <a:t>1 </a:t>
            </a:r>
            <a:r>
              <a:rPr lang="en-GB" sz="1700" b="1" dirty="0" smtClean="0">
                <a:solidFill>
                  <a:srgbClr val="92D050"/>
                </a:solidFill>
              </a:rPr>
              <a:t>company</a:t>
            </a:r>
            <a:r>
              <a:rPr lang="en-GB" sz="1700" dirty="0" smtClean="0">
                <a:solidFill>
                  <a:srgbClr val="0F5494"/>
                </a:solidFill>
              </a:rPr>
              <a:t>, industry or sector </a:t>
            </a:r>
            <a:r>
              <a:rPr lang="en-GB" sz="1700" dirty="0">
                <a:solidFill>
                  <a:srgbClr val="0F5494"/>
                </a:solidFill>
              </a:rPr>
              <a:t>representative, and </a:t>
            </a:r>
            <a:r>
              <a:rPr lang="en-GB" sz="1700" b="1" dirty="0">
                <a:solidFill>
                  <a:srgbClr val="92D050"/>
                </a:solidFill>
              </a:rPr>
              <a:t>1 VET provider </a:t>
            </a:r>
            <a:r>
              <a:rPr lang="en-GB" sz="1700" dirty="0">
                <a:solidFill>
                  <a:srgbClr val="0F5494"/>
                </a:solidFill>
              </a:rPr>
              <a:t>in each country</a:t>
            </a:r>
          </a:p>
          <a:p>
            <a:pPr algn="just">
              <a:spcBef>
                <a:spcPts val="2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700" dirty="0">
                <a:solidFill>
                  <a:srgbClr val="0F5494"/>
                </a:solidFill>
              </a:rPr>
              <a:t>Can be focused on any </a:t>
            </a:r>
            <a:r>
              <a:rPr lang="en-GB" sz="1700" b="1" dirty="0">
                <a:solidFill>
                  <a:srgbClr val="92D050"/>
                </a:solidFill>
              </a:rPr>
              <a:t>EQF level </a:t>
            </a:r>
            <a:r>
              <a:rPr lang="en-GB" sz="1700" dirty="0">
                <a:solidFill>
                  <a:srgbClr val="0F5494"/>
                </a:solidFill>
              </a:rPr>
              <a:t>but must also include </a:t>
            </a:r>
            <a:r>
              <a:rPr lang="en-GB" sz="1700" b="1" dirty="0">
                <a:solidFill>
                  <a:srgbClr val="92D050"/>
                </a:solidFill>
              </a:rPr>
              <a:t>levels 3, 4 or </a:t>
            </a:r>
            <a:r>
              <a:rPr lang="en-GB" sz="1700" b="1" dirty="0" smtClean="0">
                <a:solidFill>
                  <a:srgbClr val="92D050"/>
                </a:solidFill>
              </a:rPr>
              <a:t>5</a:t>
            </a:r>
            <a:endParaRPr lang="en-GB" sz="1700" b="1" dirty="0">
              <a:solidFill>
                <a:srgbClr val="92D05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02346305"/>
              </p:ext>
            </p:extLst>
          </p:nvPr>
        </p:nvGraphicFramePr>
        <p:xfrm>
          <a:off x="5667375" y="6048374"/>
          <a:ext cx="3067050" cy="617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78" y="1078569"/>
            <a:ext cx="1555798" cy="9334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7650" y="276225"/>
            <a:ext cx="3886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chemeClr val="bg1"/>
                </a:solidFill>
              </a:rPr>
              <a:t>COVEs: 2020 call for proposals</a:t>
            </a:r>
            <a:endParaRPr lang="en-GB" sz="1700" dirty="0">
              <a:solidFill>
                <a:schemeClr val="bg1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829988808"/>
              </p:ext>
            </p:extLst>
          </p:nvPr>
        </p:nvGraphicFramePr>
        <p:xfrm>
          <a:off x="892127" y="5762625"/>
          <a:ext cx="805815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9784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gency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1_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A58AFA150E14186F82329272FF7A8" ma:contentTypeVersion="3" ma:contentTypeDescription="Create a new document." ma:contentTypeScope="" ma:versionID="04385d7494a8a44a03440c2b5d0b89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9bace1d726681ff1c2ee1331591c67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8A3EC6-DC7A-4920-B7F4-40D797229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2C4CDA-DF16-4718-B0F2-F4A587B7E0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4A9BD-6A32-4A50-936C-CF561AD870B8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12822</TotalTime>
  <Words>1628</Words>
  <Application>Microsoft Office PowerPoint</Application>
  <PresentationFormat>A4 Paper (210x297 mm)</PresentationFormat>
  <Paragraphs>231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Calibri</vt:lpstr>
      <vt:lpstr>Helvetica</vt:lpstr>
      <vt:lpstr>Tahoma</vt:lpstr>
      <vt:lpstr>Verdana</vt:lpstr>
      <vt:lpstr>Webdings</vt:lpstr>
      <vt:lpstr>Wingdings</vt:lpstr>
      <vt:lpstr>1_agency_presentation</vt:lpstr>
      <vt:lpstr>1_Slide_Master</vt:lpstr>
      <vt:lpstr>   Workshop on Vocational Excellence and Smart Specialisation Funding and support    </vt:lpstr>
      <vt:lpstr>      </vt:lpstr>
      <vt:lpstr>Erasmus+ Programme  2014-2020</vt:lpstr>
      <vt:lpstr>57 partner organisations from 20 countries involved</vt:lpstr>
      <vt:lpstr>11 partner organisations by project</vt:lpstr>
      <vt:lpstr>6 participating countries by project</vt:lpstr>
      <vt:lpstr>A large diversity of organisations involved</vt:lpstr>
      <vt:lpstr>Centres of Vocational Excellence</vt:lpstr>
      <vt:lpstr>Erasmus+ Programme 2014-2020</vt:lpstr>
      <vt:lpstr>PowerPoint Presentation</vt:lpstr>
      <vt:lpstr>PowerPoint Presentation</vt:lpstr>
      <vt:lpstr>Award criteria</vt:lpstr>
      <vt:lpstr>Further information</vt:lpstr>
      <vt:lpstr>PowerPoint Presentation</vt:lpstr>
    </vt:vector>
  </TitlesOfParts>
  <Company>European Commission - EACEA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sladdch</dc:creator>
  <cp:lastModifiedBy>EZERSKIENE Vytaute (EACEA)</cp:lastModifiedBy>
  <cp:revision>561</cp:revision>
  <cp:lastPrinted>2020-01-29T14:17:37Z</cp:lastPrinted>
  <dcterms:created xsi:type="dcterms:W3CDTF">2012-07-12T07:17:48Z</dcterms:created>
  <dcterms:modified xsi:type="dcterms:W3CDTF">2020-01-29T16:22:43Z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Format">
    <vt:lpwstr>PPT Document</vt:lpwstr>
  </property>
  <property fmtid="{D5CDD505-2E9C-101B-9397-08002B2CF9AE}" pid="4" name="Supplier">
    <vt:lpwstr/>
  </property>
  <property fmtid="{D5CDD505-2E9C-101B-9397-08002B2CF9AE}" pid="5" name="_Contributor">
    <vt:lpwstr/>
  </property>
  <property fmtid="{D5CDD505-2E9C-101B-9397-08002B2CF9AE}" pid="6" name="Link To Folder">
    <vt:lpwstr>, </vt:lpwstr>
  </property>
  <property fmtid="{D5CDD505-2E9C-101B-9397-08002B2CF9AE}" pid="7" name="edomec">
    <vt:lpwstr>10.02.04.82      IT Sector</vt:lpwstr>
  </property>
  <property fmtid="{D5CDD505-2E9C-101B-9397-08002B2CF9AE}" pid="8" name="docID">
    <vt:lpwstr/>
  </property>
  <property fmtid="{D5CDD505-2E9C-101B-9397-08002B2CF9AE}" pid="9" name="_ResourceType">
    <vt:lpwstr/>
  </property>
  <property fmtid="{D5CDD505-2E9C-101B-9397-08002B2CF9AE}" pid="10" name="Subject">
    <vt:lpwstr/>
  </property>
  <property fmtid="{D5CDD505-2E9C-101B-9397-08002B2CF9AE}" pid="11" name="Keywords">
    <vt:lpwstr/>
  </property>
  <property fmtid="{D5CDD505-2E9C-101B-9397-08002B2CF9AE}" pid="12" name="_Author">
    <vt:lpwstr>sladdch</vt:lpwstr>
  </property>
  <property fmtid="{D5CDD505-2E9C-101B-9397-08002B2CF9AE}" pid="13" name="_Category">
    <vt:lpwstr/>
  </property>
  <property fmtid="{D5CDD505-2E9C-101B-9397-08002B2CF9AE}" pid="14" name="Slides">
    <vt:lpwstr>107</vt:lpwstr>
  </property>
  <property fmtid="{D5CDD505-2E9C-101B-9397-08002B2CF9AE}" pid="15" name="Categories">
    <vt:lpwstr/>
  </property>
  <property fmtid="{D5CDD505-2E9C-101B-9397-08002B2CF9AE}" pid="16" name="Approval Level">
    <vt:lpwstr/>
  </property>
  <property fmtid="{D5CDD505-2E9C-101B-9397-08002B2CF9AE}" pid="17" name="_Comments">
    <vt:lpwstr/>
  </property>
  <property fmtid="{D5CDD505-2E9C-101B-9397-08002B2CF9AE}" pid="18" name="Assigned To">
    <vt:lpwstr/>
  </property>
  <property fmtid="{D5CDD505-2E9C-101B-9397-08002B2CF9AE}" pid="19" name="URL">
    <vt:lpwstr/>
  </property>
  <property fmtid="{D5CDD505-2E9C-101B-9397-08002B2CF9AE}" pid="20" name="Language">
    <vt:lpwstr/>
  </property>
  <property fmtid="{D5CDD505-2E9C-101B-9397-08002B2CF9AE}" pid="21" name="ContentTypeId">
    <vt:lpwstr>0x010100AECA58AFA150E14186F82329272FF7A8</vt:lpwstr>
  </property>
</Properties>
</file>