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57" r:id="rId2"/>
    <p:sldId id="456" r:id="rId3"/>
    <p:sldId id="493" r:id="rId4"/>
    <p:sldId id="491" r:id="rId5"/>
    <p:sldId id="488" r:id="rId6"/>
    <p:sldId id="478" r:id="rId7"/>
    <p:sldId id="465" r:id="rId8"/>
    <p:sldId id="466" r:id="rId9"/>
    <p:sldId id="495" r:id="rId10"/>
  </p:sldIdLst>
  <p:sldSz cx="12192000" cy="6858000"/>
  <p:notesSz cx="6794500" cy="9906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73">
          <p15:clr>
            <a:srgbClr val="A4A3A4"/>
          </p15:clr>
        </p15:guide>
        <p15:guide id="2" pos="3796">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15210D"/>
    <a:srgbClr val="CCFFFF"/>
    <a:srgbClr val="093B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8" autoAdjust="0"/>
    <p:restoredTop sz="82514" autoAdjust="0"/>
  </p:normalViewPr>
  <p:slideViewPr>
    <p:cSldViewPr snapToGrid="0" snapToObjects="1">
      <p:cViewPr varScale="1">
        <p:scale>
          <a:sx n="57" d="100"/>
          <a:sy n="57" d="100"/>
        </p:scale>
        <p:origin x="1280" y="28"/>
      </p:cViewPr>
      <p:guideLst>
        <p:guide orient="horz" pos="3773"/>
        <p:guide pos="379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3822" y="-120"/>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4283" cy="497021"/>
          </a:xfrm>
          <a:prstGeom prst="rect">
            <a:avLst/>
          </a:prstGeom>
        </p:spPr>
        <p:txBody>
          <a:bodyPr vert="horz" lIns="92062" tIns="46031" rIns="92062" bIns="46031" rtlCol="0"/>
          <a:lstStyle>
            <a:lvl1pPr algn="l">
              <a:defRPr sz="1200"/>
            </a:lvl1pPr>
          </a:lstStyle>
          <a:p>
            <a:endParaRPr lang="nl-NL"/>
          </a:p>
        </p:txBody>
      </p:sp>
      <p:sp>
        <p:nvSpPr>
          <p:cNvPr id="3" name="Tijdelijke aanduiding voor datum 2"/>
          <p:cNvSpPr>
            <a:spLocks noGrp="1"/>
          </p:cNvSpPr>
          <p:nvPr>
            <p:ph type="dt" sz="quarter" idx="1"/>
          </p:nvPr>
        </p:nvSpPr>
        <p:spPr>
          <a:xfrm>
            <a:off x="3848645" y="0"/>
            <a:ext cx="2944283" cy="497021"/>
          </a:xfrm>
          <a:prstGeom prst="rect">
            <a:avLst/>
          </a:prstGeom>
        </p:spPr>
        <p:txBody>
          <a:bodyPr vert="horz" lIns="92062" tIns="46031" rIns="92062" bIns="46031" rtlCol="0"/>
          <a:lstStyle>
            <a:lvl1pPr algn="r">
              <a:defRPr sz="1200"/>
            </a:lvl1pPr>
          </a:lstStyle>
          <a:p>
            <a:fld id="{469DE467-252D-C340-B6D3-74553E62F086}" type="datetimeFigureOut">
              <a:rPr lang="nl-NL" smtClean="0"/>
              <a:t>30-1-2020</a:t>
            </a:fld>
            <a:endParaRPr lang="nl-NL"/>
          </a:p>
        </p:txBody>
      </p:sp>
      <p:sp>
        <p:nvSpPr>
          <p:cNvPr id="4" name="Tijdelijke aanduiding voor voettekst 3"/>
          <p:cNvSpPr>
            <a:spLocks noGrp="1"/>
          </p:cNvSpPr>
          <p:nvPr>
            <p:ph type="ftr" sz="quarter" idx="2"/>
          </p:nvPr>
        </p:nvSpPr>
        <p:spPr>
          <a:xfrm>
            <a:off x="1" y="9408981"/>
            <a:ext cx="2944283" cy="497020"/>
          </a:xfrm>
          <a:prstGeom prst="rect">
            <a:avLst/>
          </a:prstGeom>
        </p:spPr>
        <p:txBody>
          <a:bodyPr vert="horz" lIns="92062" tIns="46031" rIns="92062" bIns="46031"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8645" y="9408981"/>
            <a:ext cx="2944283" cy="497020"/>
          </a:xfrm>
          <a:prstGeom prst="rect">
            <a:avLst/>
          </a:prstGeom>
        </p:spPr>
        <p:txBody>
          <a:bodyPr vert="horz" lIns="92062" tIns="46031" rIns="92062" bIns="46031" rtlCol="0" anchor="b"/>
          <a:lstStyle>
            <a:lvl1pPr algn="r">
              <a:defRPr sz="1200"/>
            </a:lvl1pPr>
          </a:lstStyle>
          <a:p>
            <a:fld id="{CCD94EF4-DA67-D04B-9845-EB080743160F}" type="slidenum">
              <a:rPr lang="nl-NL" smtClean="0"/>
              <a:t>‹#›</a:t>
            </a:fld>
            <a:endParaRPr lang="nl-NL"/>
          </a:p>
        </p:txBody>
      </p:sp>
    </p:spTree>
    <p:extLst>
      <p:ext uri="{BB962C8B-B14F-4D97-AF65-F5344CB8AC3E}">
        <p14:creationId xmlns:p14="http://schemas.microsoft.com/office/powerpoint/2010/main" val="12159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4283" cy="497021"/>
          </a:xfrm>
          <a:prstGeom prst="rect">
            <a:avLst/>
          </a:prstGeom>
        </p:spPr>
        <p:txBody>
          <a:bodyPr vert="horz" lIns="92062" tIns="46031" rIns="92062" bIns="46031" rtlCol="0"/>
          <a:lstStyle>
            <a:lvl1pPr algn="l">
              <a:defRPr sz="1200" b="0" i="0">
                <a:latin typeface="Verdana Standaard" charset="0"/>
              </a:defRPr>
            </a:lvl1pPr>
          </a:lstStyle>
          <a:p>
            <a:endParaRPr lang="nl-NL" dirty="0"/>
          </a:p>
        </p:txBody>
      </p:sp>
      <p:sp>
        <p:nvSpPr>
          <p:cNvPr id="3" name="Tijdelijke aanduiding voor datum 2"/>
          <p:cNvSpPr>
            <a:spLocks noGrp="1"/>
          </p:cNvSpPr>
          <p:nvPr>
            <p:ph type="dt" idx="1"/>
          </p:nvPr>
        </p:nvSpPr>
        <p:spPr>
          <a:xfrm>
            <a:off x="3848645" y="0"/>
            <a:ext cx="2944283" cy="497021"/>
          </a:xfrm>
          <a:prstGeom prst="rect">
            <a:avLst/>
          </a:prstGeom>
        </p:spPr>
        <p:txBody>
          <a:bodyPr vert="horz" lIns="92062" tIns="46031" rIns="92062" bIns="46031" rtlCol="0"/>
          <a:lstStyle>
            <a:lvl1pPr algn="r">
              <a:defRPr sz="1200" b="0" i="0">
                <a:latin typeface="Verdana Standaard" charset="0"/>
              </a:defRPr>
            </a:lvl1pPr>
          </a:lstStyle>
          <a:p>
            <a:fld id="{F0136DB9-5D27-1549-BD29-2B9C3D92BA6B}" type="datetimeFigureOut">
              <a:rPr lang="nl-NL" smtClean="0"/>
              <a:pPr/>
              <a:t>30-1-2020</a:t>
            </a:fld>
            <a:endParaRPr lang="nl-NL" dirty="0"/>
          </a:p>
        </p:txBody>
      </p:sp>
      <p:sp>
        <p:nvSpPr>
          <p:cNvPr id="4" name="Tijdelijke aanduiding voor dia-afbeelding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2062" tIns="46031" rIns="92062" bIns="46031" rtlCol="0" anchor="ctr"/>
          <a:lstStyle/>
          <a:p>
            <a:endParaRPr lang="nl-NL" dirty="0"/>
          </a:p>
        </p:txBody>
      </p:sp>
      <p:sp>
        <p:nvSpPr>
          <p:cNvPr id="5" name="Tijdelijke aanduiding voor notities 4"/>
          <p:cNvSpPr>
            <a:spLocks noGrp="1"/>
          </p:cNvSpPr>
          <p:nvPr>
            <p:ph type="body" sz="quarter" idx="3"/>
          </p:nvPr>
        </p:nvSpPr>
        <p:spPr>
          <a:xfrm>
            <a:off x="679450" y="4767263"/>
            <a:ext cx="5435600" cy="3900488"/>
          </a:xfrm>
          <a:prstGeom prst="rect">
            <a:avLst/>
          </a:prstGeom>
        </p:spPr>
        <p:txBody>
          <a:bodyPr vert="horz" lIns="92062" tIns="46031" rIns="92062" bIns="46031" rtlCol="0"/>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voettekst 5"/>
          <p:cNvSpPr>
            <a:spLocks noGrp="1"/>
          </p:cNvSpPr>
          <p:nvPr>
            <p:ph type="ftr" sz="quarter" idx="4"/>
          </p:nvPr>
        </p:nvSpPr>
        <p:spPr>
          <a:xfrm>
            <a:off x="1" y="9408981"/>
            <a:ext cx="2944283" cy="497020"/>
          </a:xfrm>
          <a:prstGeom prst="rect">
            <a:avLst/>
          </a:prstGeom>
        </p:spPr>
        <p:txBody>
          <a:bodyPr vert="horz" lIns="92062" tIns="46031" rIns="92062" bIns="46031" rtlCol="0" anchor="b"/>
          <a:lstStyle>
            <a:lvl1pPr algn="l">
              <a:defRPr sz="1200" b="0" i="0">
                <a:latin typeface="Verdana Standaard" charset="0"/>
              </a:defRPr>
            </a:lvl1pPr>
          </a:lstStyle>
          <a:p>
            <a:endParaRPr lang="nl-NL" dirty="0"/>
          </a:p>
        </p:txBody>
      </p:sp>
      <p:sp>
        <p:nvSpPr>
          <p:cNvPr id="7" name="Tijdelijke aanduiding voor dianummer 6"/>
          <p:cNvSpPr>
            <a:spLocks noGrp="1"/>
          </p:cNvSpPr>
          <p:nvPr>
            <p:ph type="sldNum" sz="quarter" idx="5"/>
          </p:nvPr>
        </p:nvSpPr>
        <p:spPr>
          <a:xfrm>
            <a:off x="3848645" y="9408981"/>
            <a:ext cx="2944283" cy="497020"/>
          </a:xfrm>
          <a:prstGeom prst="rect">
            <a:avLst/>
          </a:prstGeom>
        </p:spPr>
        <p:txBody>
          <a:bodyPr vert="horz" lIns="92062" tIns="46031" rIns="92062" bIns="46031" rtlCol="0" anchor="b"/>
          <a:lstStyle>
            <a:lvl1pPr algn="r">
              <a:defRPr sz="1200" b="0" i="0">
                <a:latin typeface="Verdana Standaard" charset="0"/>
              </a:defRPr>
            </a:lvl1pPr>
          </a:lstStyle>
          <a:p>
            <a:fld id="{B724C359-F21C-5144-9CEB-BDBE24445460}" type="slidenum">
              <a:rPr lang="nl-NL" smtClean="0"/>
              <a:pPr/>
              <a:t>‹#›</a:t>
            </a:fld>
            <a:endParaRPr lang="nl-NL" dirty="0"/>
          </a:p>
        </p:txBody>
      </p:sp>
    </p:spTree>
    <p:extLst>
      <p:ext uri="{BB962C8B-B14F-4D97-AF65-F5344CB8AC3E}">
        <p14:creationId xmlns:p14="http://schemas.microsoft.com/office/powerpoint/2010/main" val="1898063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Standaard" charset="0"/>
        <a:ea typeface="+mn-ea"/>
        <a:cs typeface="+mn-cs"/>
      </a:defRPr>
    </a:lvl1pPr>
    <a:lvl2pPr marL="457200" algn="l" defTabSz="914400" rtl="0" eaLnBrk="1" latinLnBrk="0" hangingPunct="1">
      <a:defRPr sz="1200" b="0" i="0" kern="1200">
        <a:solidFill>
          <a:schemeClr val="tx1"/>
        </a:solidFill>
        <a:latin typeface="Verdana Standaard" charset="0"/>
        <a:ea typeface="+mn-ea"/>
        <a:cs typeface="+mn-cs"/>
      </a:defRPr>
    </a:lvl2pPr>
    <a:lvl3pPr marL="914400" algn="l" defTabSz="914400" rtl="0" eaLnBrk="1" latinLnBrk="0" hangingPunct="1">
      <a:defRPr sz="1200" b="0" i="0" kern="1200">
        <a:solidFill>
          <a:schemeClr val="tx1"/>
        </a:solidFill>
        <a:latin typeface="Verdana Standaard" charset="0"/>
        <a:ea typeface="+mn-ea"/>
        <a:cs typeface="+mn-cs"/>
      </a:defRPr>
    </a:lvl3pPr>
    <a:lvl4pPr marL="1371600" algn="l" defTabSz="914400" rtl="0" eaLnBrk="1" latinLnBrk="0" hangingPunct="1">
      <a:defRPr sz="1200" b="0" i="0" kern="1200">
        <a:solidFill>
          <a:schemeClr val="tx1"/>
        </a:solidFill>
        <a:latin typeface="Verdana Standaard" charset="0"/>
        <a:ea typeface="+mn-ea"/>
        <a:cs typeface="+mn-cs"/>
      </a:defRPr>
    </a:lvl4pPr>
    <a:lvl5pPr marL="1828800" algn="l" defTabSz="914400" rtl="0" eaLnBrk="1" latinLnBrk="0" hangingPunct="1">
      <a:defRPr sz="1200" b="0" i="0" kern="1200">
        <a:solidFill>
          <a:schemeClr val="tx1"/>
        </a:solidFill>
        <a:latin typeface="Verdana Standaard"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1</a:t>
            </a:fld>
            <a:endParaRPr lang="nl-NL" dirty="0"/>
          </a:p>
        </p:txBody>
      </p:sp>
    </p:spTree>
    <p:extLst>
      <p:ext uri="{BB962C8B-B14F-4D97-AF65-F5344CB8AC3E}">
        <p14:creationId xmlns:p14="http://schemas.microsoft.com/office/powerpoint/2010/main" val="205433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Non-R&amp;D innovation are especially important for firms in services sectors and for firms engaging in new-to-the-firm and new-to-the-market innovation</a:t>
            </a:r>
          </a:p>
          <a:p>
            <a:endParaRPr lang="en-GB" dirty="0" smtClean="0"/>
          </a:p>
          <a:p>
            <a:r>
              <a:rPr lang="en-GB" dirty="0" smtClean="0"/>
              <a:t>Non-R&amp;D innovation activities tend to be assumed away in much contemporary literature, they are not costless nor fully responsive to changes in market prices</a:t>
            </a:r>
          </a:p>
          <a:p>
            <a:endParaRPr lang="en-GB" dirty="0" smtClean="0"/>
          </a:p>
          <a:p>
            <a:r>
              <a:rPr lang="en-GB" dirty="0" smtClean="0"/>
              <a:t>Empirical studies find that non-R&amp;D innovation activities produce spillovers, correlate with the economic value of innovation and that they are complementary to R&amp;D. </a:t>
            </a:r>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2</a:t>
            </a:fld>
            <a:endParaRPr lang="nl-NL" dirty="0"/>
          </a:p>
        </p:txBody>
      </p:sp>
    </p:spTree>
    <p:extLst>
      <p:ext uri="{BB962C8B-B14F-4D97-AF65-F5344CB8AC3E}">
        <p14:creationId xmlns:p14="http://schemas.microsoft.com/office/powerpoint/2010/main" val="347215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of course self-evident. G</a:t>
            </a:r>
            <a:r>
              <a:rPr lang="en-GB" baseline="0" dirty="0" smtClean="0"/>
              <a:t>lobally-leading firms and even e</a:t>
            </a:r>
            <a:r>
              <a:rPr lang="en-GB" dirty="0" smtClean="0"/>
              <a:t>ntire</a:t>
            </a:r>
            <a:r>
              <a:rPr lang="en-GB" baseline="0" dirty="0" smtClean="0"/>
              <a:t> industries thrive on innovation that is non-R&amp;D. More commonly however, economically useful innovation consists of bundles of R&amp;D and non-R&amp;D innovation.</a:t>
            </a:r>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4</a:t>
            </a:fld>
            <a:endParaRPr lang="nl-NL" dirty="0"/>
          </a:p>
        </p:txBody>
      </p:sp>
    </p:spTree>
    <p:extLst>
      <p:ext uri="{BB962C8B-B14F-4D97-AF65-F5344CB8AC3E}">
        <p14:creationId xmlns:p14="http://schemas.microsoft.com/office/powerpoint/2010/main" val="2033164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Verdana Standaard" charset="0"/>
                <a:ea typeface="+mn-ea"/>
                <a:cs typeface="+mn-cs"/>
              </a:rPr>
              <a:t>The invention of the photocopier can be traced directly back to the R&amp;D efforts of Xerox,</a:t>
            </a:r>
            <a:r>
              <a:rPr lang="en-GB" sz="1200" b="0" i="0" kern="1200" baseline="0" dirty="0" smtClean="0">
                <a:solidFill>
                  <a:schemeClr val="tx1"/>
                </a:solidFill>
                <a:effectLst/>
                <a:latin typeface="Verdana Standaard" charset="0"/>
                <a:ea typeface="+mn-ea"/>
                <a:cs typeface="+mn-cs"/>
              </a:rPr>
              <a:t> first commercialised in 1959</a:t>
            </a:r>
            <a:r>
              <a:rPr lang="en-GB" sz="1200" b="0" i="0" kern="1200" dirty="0" smtClean="0">
                <a:solidFill>
                  <a:schemeClr val="tx1"/>
                </a:solidFill>
                <a:effectLst/>
                <a:latin typeface="Verdana Standaard" charset="0"/>
                <a:ea typeface="+mn-ea"/>
                <a:cs typeface="+mn-cs"/>
              </a:rPr>
              <a:t>. However other companies reaped comparatively greater gains, by offering smaller and more reliable photocopiers. </a:t>
            </a:r>
          </a:p>
          <a:p>
            <a:r>
              <a:rPr lang="en-GB" sz="1200" b="0" i="0" kern="1200" dirty="0" smtClean="0">
                <a:solidFill>
                  <a:schemeClr val="tx1"/>
                </a:solidFill>
                <a:effectLst/>
                <a:latin typeface="Verdana Standaard" charset="0"/>
                <a:ea typeface="+mn-ea"/>
                <a:cs typeface="+mn-cs"/>
              </a:rPr>
              <a:t>It took Xerox several years, and significant losses in market share, before they could offer similarly competitive products (Henderson and Clark, 1990). </a:t>
            </a:r>
          </a:p>
          <a:p>
            <a:endParaRPr lang="en-GB" sz="1200" b="0" i="0" kern="1200" dirty="0" smtClean="0">
              <a:solidFill>
                <a:schemeClr val="tx1"/>
              </a:solidFill>
              <a:effectLst/>
              <a:latin typeface="Verdana Standaard" charset="0"/>
              <a:ea typeface="+mn-ea"/>
              <a:cs typeface="+mn-cs"/>
            </a:endParaRPr>
          </a:p>
          <a:p>
            <a:r>
              <a:rPr lang="en-GB" sz="1200" b="0" i="0" kern="1200" dirty="0" smtClean="0">
                <a:solidFill>
                  <a:schemeClr val="tx1"/>
                </a:solidFill>
                <a:effectLst/>
                <a:latin typeface="Verdana Standaard" charset="0"/>
                <a:ea typeface="+mn-ea"/>
                <a:cs typeface="+mn-cs"/>
              </a:rPr>
              <a:t>Xerox never benefitted from its invention</a:t>
            </a:r>
            <a:r>
              <a:rPr lang="en-GB" sz="1200" b="0" i="0" kern="1200" baseline="0" dirty="0" smtClean="0">
                <a:solidFill>
                  <a:schemeClr val="tx1"/>
                </a:solidFill>
                <a:effectLst/>
                <a:latin typeface="Verdana Standaard" charset="0"/>
                <a:ea typeface="+mn-ea"/>
                <a:cs typeface="+mn-cs"/>
              </a:rPr>
              <a:t> of the GUI.</a:t>
            </a:r>
          </a:p>
          <a:p>
            <a:endParaRPr lang="en-GB" sz="1200" b="0" i="0" kern="1200" baseline="0" dirty="0" smtClean="0">
              <a:solidFill>
                <a:schemeClr val="tx1"/>
              </a:solidFill>
              <a:effectLst/>
              <a:latin typeface="Verdana Standaard" charset="0"/>
              <a:ea typeface="+mn-ea"/>
              <a:cs typeface="+mn-cs"/>
            </a:endParaRPr>
          </a:p>
          <a:p>
            <a:r>
              <a:rPr lang="en-GB" sz="1200" b="0" i="0" kern="1200" baseline="0" dirty="0" smtClean="0">
                <a:solidFill>
                  <a:schemeClr val="tx1"/>
                </a:solidFill>
                <a:effectLst/>
                <a:latin typeface="Verdana Standaard" charset="0"/>
                <a:ea typeface="+mn-ea"/>
                <a:cs typeface="+mn-cs"/>
              </a:rPr>
              <a:t>Benefits accrued to those who performed the complementary design, marketing and organisational innovations that permitted economic exploitation.</a:t>
            </a:r>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5</a:t>
            </a:fld>
            <a:endParaRPr lang="nl-NL" dirty="0"/>
          </a:p>
        </p:txBody>
      </p:sp>
    </p:spTree>
    <p:extLst>
      <p:ext uri="{BB962C8B-B14F-4D97-AF65-F5344CB8AC3E}">
        <p14:creationId xmlns:p14="http://schemas.microsoft.com/office/powerpoint/2010/main" val="1249070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all non-R&amp;D</a:t>
            </a:r>
            <a:r>
              <a:rPr lang="en-GB" baseline="0" dirty="0" smtClean="0"/>
              <a:t> engineers are James Watts. And to paraphrase Louis Pasteur, fortune favours the prepared mind. But among equally capable </a:t>
            </a:r>
            <a:r>
              <a:rPr lang="en-GB" baseline="0" smtClean="0"/>
              <a:t>and dedicated minds</a:t>
            </a:r>
            <a:r>
              <a:rPr lang="en-GB" baseline="0" dirty="0" smtClean="0"/>
              <a:t>, there's no telling who's going to come up with the next breakthrough.</a:t>
            </a:r>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6</a:t>
            </a:fld>
            <a:endParaRPr lang="nl-NL" dirty="0"/>
          </a:p>
        </p:txBody>
      </p:sp>
    </p:spTree>
    <p:extLst>
      <p:ext uri="{BB962C8B-B14F-4D97-AF65-F5344CB8AC3E}">
        <p14:creationId xmlns:p14="http://schemas.microsoft.com/office/powerpoint/2010/main" val="687787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Individual examples of extremely successful innovations, whether products or services, tell rich stories of creative combinations of R&amp;D, design, marketing and organisational novelties, not necessarily in this order.</a:t>
            </a:r>
          </a:p>
          <a:p>
            <a:endParaRPr lang="en-GB" dirty="0" smtClean="0"/>
          </a:p>
          <a:p>
            <a:r>
              <a:rPr lang="en-GB" dirty="0" smtClean="0"/>
              <a:t>The runaway success of Apple’s mass-market products can be traced at the intersection of cutting edge technology, product design, ergonomics and social-positioning marketing.</a:t>
            </a:r>
          </a:p>
          <a:p>
            <a:endParaRPr lang="en-GB" dirty="0" smtClean="0"/>
          </a:p>
          <a:p>
            <a:r>
              <a:rPr lang="en-GB" dirty="0" smtClean="0"/>
              <a:t>Other notable recent innovators combined technology with novel business models in ways that presented bold challenges to legal and regulatory frameworks (Netflix and Airbnb/Uber with regard to intellectual property rights and industry regulation), or to established frameworks and platforms for identification and communication (e.g. PayPal, WhatsApp using email in lieu of banking information, and phone number in lieu of email respectively). </a:t>
            </a:r>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7</a:t>
            </a:fld>
            <a:endParaRPr lang="nl-NL" dirty="0"/>
          </a:p>
        </p:txBody>
      </p:sp>
    </p:spTree>
    <p:extLst>
      <p:ext uri="{BB962C8B-B14F-4D97-AF65-F5344CB8AC3E}">
        <p14:creationId xmlns:p14="http://schemas.microsoft.com/office/powerpoint/2010/main" val="170547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24C359-F21C-5144-9CEB-BDBE24445460}" type="slidenum">
              <a:rPr lang="nl-NL" smtClean="0"/>
              <a:pPr/>
              <a:t>8</a:t>
            </a:fld>
            <a:endParaRPr lang="nl-NL" dirty="0"/>
          </a:p>
        </p:txBody>
      </p:sp>
    </p:spTree>
    <p:extLst>
      <p:ext uri="{BB962C8B-B14F-4D97-AF65-F5344CB8AC3E}">
        <p14:creationId xmlns:p14="http://schemas.microsoft.com/office/powerpoint/2010/main" val="2343560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RC introduction">
    <p:spTree>
      <p:nvGrpSpPr>
        <p:cNvPr id="1" name=""/>
        <p:cNvGrpSpPr/>
        <p:nvPr/>
      </p:nvGrpSpPr>
      <p:grpSpPr>
        <a:xfrm>
          <a:off x="0" y="0"/>
          <a:ext cx="0" cy="0"/>
          <a:chOff x="0" y="0"/>
          <a:chExt cx="0" cy="0"/>
        </a:xfrm>
      </p:grpSpPr>
      <p:pic>
        <p:nvPicPr>
          <p:cNvPr id="8" name="Picture 4" descr="JRC-city-presenta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1" cy="5994400"/>
          </a:xfrm>
          <a:prstGeom prst="rect">
            <a:avLst/>
          </a:prstGeom>
        </p:spPr>
      </p:pic>
      <p:sp>
        <p:nvSpPr>
          <p:cNvPr id="14" name="Rechthoek 13"/>
          <p:cNvSpPr/>
          <p:nvPr userDrawn="1"/>
        </p:nvSpPr>
        <p:spPr>
          <a:xfrm>
            <a:off x="8901" y="922706"/>
            <a:ext cx="12183100" cy="1200329"/>
          </a:xfrm>
          <a:prstGeom prst="rect">
            <a:avLst/>
          </a:prstGeom>
        </p:spPr>
        <p:txBody>
          <a:bodyPr wrap="square">
            <a:spAutoFit/>
          </a:bodyPr>
          <a:lstStyle/>
          <a:p>
            <a:pPr algn="ctr"/>
            <a:r>
              <a:rPr lang="nl-NL" sz="3600" b="1" dirty="0" smtClean="0">
                <a:solidFill>
                  <a:srgbClr val="093B37"/>
                </a:solidFill>
                <a:latin typeface="Verdana"/>
                <a:ea typeface="Arial" charset="0"/>
                <a:cs typeface="Verdana"/>
              </a:rPr>
              <a:t>The European </a:t>
            </a:r>
            <a:r>
              <a:rPr lang="nl-NL" sz="3600" b="1" dirty="0" err="1" smtClean="0">
                <a:solidFill>
                  <a:srgbClr val="093B37"/>
                </a:solidFill>
                <a:latin typeface="Verdana"/>
                <a:ea typeface="Arial" charset="0"/>
                <a:cs typeface="Verdana"/>
              </a:rPr>
              <a:t>Commission’s</a:t>
            </a:r>
            <a:r>
              <a:rPr lang="nl-NL" sz="3600" b="1" dirty="0">
                <a:solidFill>
                  <a:srgbClr val="093B37"/>
                </a:solidFill>
                <a:latin typeface="Verdana"/>
                <a:ea typeface="Arial" charset="0"/>
                <a:cs typeface="Verdana"/>
              </a:rPr>
              <a:t> </a:t>
            </a:r>
            <a:r>
              <a:rPr lang="nl-NL" sz="3600" b="1" dirty="0" err="1" smtClean="0">
                <a:solidFill>
                  <a:srgbClr val="093B37"/>
                </a:solidFill>
                <a:latin typeface="Verdana"/>
                <a:ea typeface="Arial" charset="0"/>
                <a:cs typeface="Verdana"/>
              </a:rPr>
              <a:t>science</a:t>
            </a:r>
            <a:r>
              <a:rPr lang="nl-NL" sz="3600" b="1" dirty="0" smtClean="0">
                <a:solidFill>
                  <a:srgbClr val="093B37"/>
                </a:solidFill>
                <a:latin typeface="Verdana"/>
                <a:ea typeface="Arial" charset="0"/>
                <a:cs typeface="Verdana"/>
              </a:rPr>
              <a:t> </a:t>
            </a:r>
          </a:p>
          <a:p>
            <a:pPr algn="ctr"/>
            <a:r>
              <a:rPr lang="nl-NL" sz="3600" b="1" dirty="0" err="1" smtClean="0">
                <a:solidFill>
                  <a:srgbClr val="093B37"/>
                </a:solidFill>
                <a:latin typeface="Verdana"/>
                <a:ea typeface="Arial" charset="0"/>
                <a:cs typeface="Verdana"/>
              </a:rPr>
              <a:t>and</a:t>
            </a:r>
            <a:r>
              <a:rPr lang="nl-NL" sz="3600" b="1" dirty="0" smtClean="0">
                <a:solidFill>
                  <a:srgbClr val="093B37"/>
                </a:solidFill>
                <a:latin typeface="Verdana"/>
                <a:ea typeface="Arial" charset="0"/>
                <a:cs typeface="Verdana"/>
              </a:rPr>
              <a:t> </a:t>
            </a:r>
            <a:r>
              <a:rPr lang="nl-NL" sz="3600" b="1" dirty="0" err="1" smtClean="0">
                <a:solidFill>
                  <a:srgbClr val="093B37"/>
                </a:solidFill>
                <a:latin typeface="Verdana"/>
                <a:ea typeface="Arial" charset="0"/>
                <a:cs typeface="Verdana"/>
              </a:rPr>
              <a:t>knowledge</a:t>
            </a:r>
            <a:r>
              <a:rPr lang="nl-NL" sz="3600" b="1" dirty="0" smtClean="0">
                <a:solidFill>
                  <a:srgbClr val="093B37"/>
                </a:solidFill>
                <a:latin typeface="Verdana"/>
                <a:ea typeface="Arial" charset="0"/>
                <a:cs typeface="Verdana"/>
              </a:rPr>
              <a:t> service</a:t>
            </a:r>
            <a:endParaRPr lang="nl-NL" sz="3600" b="1" dirty="0">
              <a:solidFill>
                <a:srgbClr val="093B37"/>
              </a:solidFill>
              <a:latin typeface="Verdana"/>
              <a:ea typeface="Arial" charset="0"/>
              <a:cs typeface="Verdana"/>
            </a:endParaRPr>
          </a:p>
        </p:txBody>
      </p:sp>
      <p:sp>
        <p:nvSpPr>
          <p:cNvPr id="15" name="Rechthoek 14"/>
          <p:cNvSpPr/>
          <p:nvPr userDrawn="1"/>
        </p:nvSpPr>
        <p:spPr>
          <a:xfrm>
            <a:off x="3756500" y="2581248"/>
            <a:ext cx="4687902" cy="584776"/>
          </a:xfrm>
          <a:prstGeom prst="rect">
            <a:avLst/>
          </a:prstGeom>
        </p:spPr>
        <p:txBody>
          <a:bodyPr wrap="none">
            <a:spAutoFit/>
          </a:bodyPr>
          <a:lstStyle/>
          <a:p>
            <a:r>
              <a:rPr lang="nl-NL" sz="3200" b="0" dirty="0" smtClean="0">
                <a:solidFill>
                  <a:srgbClr val="093B37"/>
                </a:solidFill>
                <a:latin typeface="Verdana"/>
                <a:ea typeface="Arial" charset="0"/>
                <a:cs typeface="Verdana"/>
              </a:rPr>
              <a:t>Joint Research Centre</a:t>
            </a:r>
            <a:endParaRPr lang="nl-NL" sz="3200" b="0" dirty="0">
              <a:solidFill>
                <a:srgbClr val="093B37"/>
              </a:solidFill>
              <a:latin typeface="Verdana"/>
              <a:ea typeface="Arial" charset="0"/>
              <a:cs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1250"/>
                                        <p:tgtEl>
                                          <p:spTgt spid="1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p:tgtEl>
                                          <p:spTgt spid="15"/>
                                        </p:tgtEl>
                                        <p:attrNameLst>
                                          <p:attrName>ppt_y</p:attrName>
                                        </p:attrNameLst>
                                      </p:cBhvr>
                                      <p:tavLst>
                                        <p:tav tm="0">
                                          <p:val>
                                            <p:strVal val="#ppt_y+#ppt_h*1.125000"/>
                                          </p:val>
                                        </p:tav>
                                        <p:tav tm="100000">
                                          <p:val>
                                            <p:strVal val="#ppt_y"/>
                                          </p:val>
                                        </p:tav>
                                      </p:tavLst>
                                    </p:anim>
                                    <p:animEffect transition="in" filter="wipe(up)">
                                      <p:cBhvr>
                                        <p:cTn id="1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esting fact slide">
    <p:spTree>
      <p:nvGrpSpPr>
        <p:cNvPr id="1" name=""/>
        <p:cNvGrpSpPr/>
        <p:nvPr/>
      </p:nvGrpSpPr>
      <p:grpSpPr>
        <a:xfrm>
          <a:off x="0" y="0"/>
          <a:ext cx="0" cy="0"/>
          <a:chOff x="0" y="0"/>
          <a:chExt cx="0" cy="0"/>
        </a:xfrm>
      </p:grpSpPr>
      <p:sp>
        <p:nvSpPr>
          <p:cNvPr id="6" name="Rechthoek 2"/>
          <p:cNvSpPr/>
          <p:nvPr userDrawn="1"/>
        </p:nvSpPr>
        <p:spPr>
          <a:xfrm>
            <a:off x="17" y="0"/>
            <a:ext cx="12191983" cy="3114675"/>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1" dirty="0">
              <a:solidFill>
                <a:srgbClr val="093B37"/>
              </a:solidFill>
            </a:endParaRPr>
          </a:p>
        </p:txBody>
      </p:sp>
      <p:sp>
        <p:nvSpPr>
          <p:cNvPr id="3" name="Tijdelijke aanduiding voor tekst 2"/>
          <p:cNvSpPr>
            <a:spLocks noGrp="1"/>
          </p:cNvSpPr>
          <p:nvPr>
            <p:ph type="body" sz="quarter" idx="10" hasCustomPrompt="1"/>
          </p:nvPr>
        </p:nvSpPr>
        <p:spPr>
          <a:xfrm>
            <a:off x="0" y="1993900"/>
            <a:ext cx="12192000" cy="1146175"/>
          </a:xfrm>
          <a:prstGeom prst="rect">
            <a:avLst/>
          </a:prstGeom>
        </p:spPr>
        <p:txBody>
          <a:bodyPr/>
          <a:lstStyle>
            <a:lvl1pPr marL="0" indent="0" algn="ctr">
              <a:buNone/>
              <a:defRPr sz="9600" b="1">
                <a:solidFill>
                  <a:schemeClr val="bg1"/>
                </a:solidFill>
                <a:latin typeface="Verdana"/>
                <a:cs typeface="Verdana"/>
              </a:defRPr>
            </a:lvl1pPr>
          </a:lstStyle>
          <a:p>
            <a:pPr lvl="0"/>
            <a:r>
              <a:rPr lang="nl-NL" dirty="0" smtClean="0"/>
              <a:t>TEXT</a:t>
            </a:r>
            <a:endParaRPr lang="nl-NL" dirty="0"/>
          </a:p>
        </p:txBody>
      </p:sp>
      <p:sp>
        <p:nvSpPr>
          <p:cNvPr id="7" name="Tijdelijke aanduiding voor tekst 6"/>
          <p:cNvSpPr>
            <a:spLocks noGrp="1"/>
          </p:cNvSpPr>
          <p:nvPr>
            <p:ph type="body" sz="quarter" idx="11" hasCustomPrompt="1"/>
          </p:nvPr>
        </p:nvSpPr>
        <p:spPr>
          <a:xfrm>
            <a:off x="0" y="3140075"/>
            <a:ext cx="12192000" cy="990600"/>
          </a:xfrm>
          <a:prstGeom prst="rect">
            <a:avLst/>
          </a:prstGeom>
        </p:spPr>
        <p:txBody>
          <a:bodyPr/>
          <a:lstStyle>
            <a:lvl1pPr marL="0" indent="0" algn="ctr">
              <a:buNone/>
              <a:defRPr sz="3600" b="1">
                <a:solidFill>
                  <a:srgbClr val="093B37"/>
                </a:solidFill>
                <a:latin typeface="Verdana"/>
                <a:cs typeface="Verdana"/>
              </a:defRPr>
            </a:lvl1pPr>
          </a:lstStyle>
          <a:p>
            <a:pPr lvl="0"/>
            <a:r>
              <a:rPr lang="nl-NL" dirty="0" err="1" smtClean="0"/>
              <a:t>Heading</a:t>
            </a:r>
            <a:endParaRPr lang="nl-NL"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esting numbers slide">
    <p:spTree>
      <p:nvGrpSpPr>
        <p:cNvPr id="1" name=""/>
        <p:cNvGrpSpPr/>
        <p:nvPr/>
      </p:nvGrpSpPr>
      <p:grpSpPr>
        <a:xfrm>
          <a:off x="0" y="0"/>
          <a:ext cx="0" cy="0"/>
          <a:chOff x="0" y="0"/>
          <a:chExt cx="0" cy="0"/>
        </a:xfrm>
      </p:grpSpPr>
      <p:sp>
        <p:nvSpPr>
          <p:cNvPr id="17" name="Rechthoek 16"/>
          <p:cNvSpPr/>
          <p:nvPr userDrawn="1"/>
        </p:nvSpPr>
        <p:spPr>
          <a:xfrm>
            <a:off x="0" y="0"/>
            <a:ext cx="12192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rgbClr val="053081"/>
              </a:solidFill>
              <a:latin typeface="Verdana Standaard" charset="0"/>
            </a:endParaRPr>
          </a:p>
        </p:txBody>
      </p:sp>
      <p:sp>
        <p:nvSpPr>
          <p:cNvPr id="11" name="Tijdelijke aanduiding voor tekst 10"/>
          <p:cNvSpPr>
            <a:spLocks noGrp="1"/>
          </p:cNvSpPr>
          <p:nvPr>
            <p:ph type="body" sz="quarter" idx="11" hasCustomPrompt="1"/>
          </p:nvPr>
        </p:nvSpPr>
        <p:spPr>
          <a:xfrm>
            <a:off x="647700" y="97459"/>
            <a:ext cx="7747000" cy="1373187"/>
          </a:xfrm>
          <a:prstGeom prst="rect">
            <a:avLst/>
          </a:prstGeom>
        </p:spPr>
        <p:txBody>
          <a:bodyPr/>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smtClean="0"/>
              <a:t>00%</a:t>
            </a:r>
          </a:p>
        </p:txBody>
      </p:sp>
      <p:sp>
        <p:nvSpPr>
          <p:cNvPr id="13" name="Tijdelijke aanduiding voor tekst 12"/>
          <p:cNvSpPr>
            <a:spLocks noGrp="1"/>
          </p:cNvSpPr>
          <p:nvPr>
            <p:ph type="body" sz="quarter" idx="12" hasCustomPrompt="1"/>
          </p:nvPr>
        </p:nvSpPr>
        <p:spPr>
          <a:xfrm>
            <a:off x="647700" y="1524622"/>
            <a:ext cx="7747000" cy="488950"/>
          </a:xfrm>
          <a:prstGeom prst="rect">
            <a:avLst/>
          </a:prstGeom>
        </p:spPr>
        <p:txBody>
          <a:bodyPr/>
          <a:lstStyle>
            <a:lvl1pPr marL="0" indent="0">
              <a:buFontTx/>
              <a:buNone/>
              <a:defRPr sz="1800">
                <a:solidFill>
                  <a:schemeClr val="bg1"/>
                </a:solidFill>
                <a:latin typeface="Verdana"/>
                <a:cs typeface="Verdana"/>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smtClean="0"/>
              <a:t>Text</a:t>
            </a:r>
            <a:r>
              <a:rPr lang="mr-IN" dirty="0" smtClean="0"/>
              <a:t>…</a:t>
            </a:r>
            <a:endParaRPr lang="nl-NL" dirty="0"/>
          </a:p>
        </p:txBody>
      </p:sp>
      <p:sp>
        <p:nvSpPr>
          <p:cNvPr id="25" name="Tijdelijke aanduiding voor tekst 10"/>
          <p:cNvSpPr>
            <a:spLocks noGrp="1"/>
          </p:cNvSpPr>
          <p:nvPr>
            <p:ph type="body" sz="quarter" idx="13" hasCustomPrompt="1"/>
          </p:nvPr>
        </p:nvSpPr>
        <p:spPr>
          <a:xfrm>
            <a:off x="647700" y="2027859"/>
            <a:ext cx="7747000" cy="1373187"/>
          </a:xfrm>
          <a:prstGeom prst="rect">
            <a:avLst/>
          </a:prstGeom>
        </p:spPr>
        <p:txBody>
          <a:bodyPr/>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smtClean="0"/>
              <a:t>00%</a:t>
            </a:r>
          </a:p>
        </p:txBody>
      </p:sp>
      <p:sp>
        <p:nvSpPr>
          <p:cNvPr id="26" name="Tijdelijke aanduiding voor tekst 12"/>
          <p:cNvSpPr>
            <a:spLocks noGrp="1"/>
          </p:cNvSpPr>
          <p:nvPr>
            <p:ph type="body" sz="quarter" idx="14" hasCustomPrompt="1"/>
          </p:nvPr>
        </p:nvSpPr>
        <p:spPr>
          <a:xfrm>
            <a:off x="647700" y="3455022"/>
            <a:ext cx="7747000" cy="488950"/>
          </a:xfrm>
          <a:prstGeom prst="rect">
            <a:avLst/>
          </a:prstGeom>
        </p:spPr>
        <p:txBody>
          <a:bodyPr/>
          <a:lstStyle>
            <a:lvl1pPr marL="0" indent="0">
              <a:buFontTx/>
              <a:buNone/>
              <a:defRPr sz="1800">
                <a:solidFill>
                  <a:schemeClr val="bg1"/>
                </a:solidFill>
                <a:latin typeface="Verdana"/>
                <a:cs typeface="Verdana"/>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smtClean="0"/>
              <a:t>Text</a:t>
            </a:r>
            <a:r>
              <a:rPr lang="mr-IN" dirty="0" smtClean="0"/>
              <a:t>…</a:t>
            </a:r>
            <a:endParaRPr lang="nl-NL" dirty="0"/>
          </a:p>
        </p:txBody>
      </p:sp>
      <p:sp>
        <p:nvSpPr>
          <p:cNvPr id="27" name="Tijdelijke aanduiding voor tekst 10"/>
          <p:cNvSpPr>
            <a:spLocks noGrp="1"/>
          </p:cNvSpPr>
          <p:nvPr>
            <p:ph type="body" sz="quarter" idx="15" hasCustomPrompt="1"/>
          </p:nvPr>
        </p:nvSpPr>
        <p:spPr>
          <a:xfrm>
            <a:off x="647700" y="3975820"/>
            <a:ext cx="7747000" cy="1134865"/>
          </a:xfrm>
          <a:prstGeom prst="rect">
            <a:avLst/>
          </a:prstGeom>
        </p:spPr>
        <p:txBody>
          <a:bodyPr anchor="t"/>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smtClean="0"/>
              <a:t>00%</a:t>
            </a:r>
          </a:p>
        </p:txBody>
      </p:sp>
      <p:sp>
        <p:nvSpPr>
          <p:cNvPr id="28" name="Tijdelijke aanduiding voor tekst 12"/>
          <p:cNvSpPr>
            <a:spLocks noGrp="1"/>
          </p:cNvSpPr>
          <p:nvPr>
            <p:ph type="body" sz="quarter" idx="16" hasCustomPrompt="1"/>
          </p:nvPr>
        </p:nvSpPr>
        <p:spPr>
          <a:xfrm>
            <a:off x="647700" y="5326252"/>
            <a:ext cx="7747000" cy="404091"/>
          </a:xfrm>
          <a:prstGeom prst="rect">
            <a:avLst/>
          </a:prstGeom>
        </p:spPr>
        <p:txBody>
          <a:bodyPr/>
          <a:lstStyle>
            <a:lvl1pPr marL="0" indent="0">
              <a:buFontTx/>
              <a:buNone/>
              <a:defRPr sz="1800">
                <a:solidFill>
                  <a:schemeClr val="bg1"/>
                </a:solidFill>
                <a:latin typeface="Verdana "/>
                <a:cs typeface="Verdana "/>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smtClean="0"/>
              <a:t>Text</a:t>
            </a:r>
            <a:r>
              <a:rPr lang="mr-IN" dirty="0" smtClean="0"/>
              <a:t>…</a:t>
            </a:r>
            <a:endParaRPr lang="nl-NL" dirty="0"/>
          </a:p>
        </p:txBody>
      </p:sp>
    </p:spTree>
    <p:extLst>
      <p:ext uri="{BB962C8B-B14F-4D97-AF65-F5344CB8AC3E}">
        <p14:creationId xmlns:p14="http://schemas.microsoft.com/office/powerpoint/2010/main" val="16026807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and questions slide">
    <p:spTree>
      <p:nvGrpSpPr>
        <p:cNvPr id="1" name=""/>
        <p:cNvGrpSpPr/>
        <p:nvPr/>
      </p:nvGrpSpPr>
      <p:grpSpPr>
        <a:xfrm>
          <a:off x="0" y="0"/>
          <a:ext cx="0" cy="0"/>
          <a:chOff x="0" y="0"/>
          <a:chExt cx="0" cy="0"/>
        </a:xfrm>
      </p:grpSpPr>
      <p:sp>
        <p:nvSpPr>
          <p:cNvPr id="5" name="Rechthoek 2"/>
          <p:cNvSpPr/>
          <p:nvPr userDrawn="1"/>
        </p:nvSpPr>
        <p:spPr>
          <a:xfrm>
            <a:off x="1" y="0"/>
            <a:ext cx="12192000" cy="3114675"/>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093B37"/>
              </a:solidFill>
              <a:latin typeface="Verdana Standaard" charset="0"/>
            </a:endParaRPr>
          </a:p>
        </p:txBody>
      </p:sp>
      <p:pic>
        <p:nvPicPr>
          <p:cNvPr id="8" name="Shape 296" descr="photo-1434030216411-0b793f4b4173.jpg"/>
          <p:cNvPicPr preferRelativeResize="0"/>
          <p:nvPr userDrawn="1"/>
        </p:nvPicPr>
        <p:blipFill>
          <a:blip r:embed="rId2">
            <a:alphaModFix/>
          </a:blip>
          <a:stretch>
            <a:fillRect/>
          </a:stretch>
        </p:blipFill>
        <p:spPr>
          <a:xfrm>
            <a:off x="700017" y="2406354"/>
            <a:ext cx="1393799" cy="1393799"/>
          </a:xfrm>
          <a:prstGeom prst="ellipse">
            <a:avLst/>
          </a:prstGeom>
          <a:noFill/>
          <a:ln>
            <a:noFill/>
          </a:ln>
        </p:spPr>
      </p:pic>
      <p:sp>
        <p:nvSpPr>
          <p:cNvPr id="3" name="Tijdelijke aanduiding voor tekst 2"/>
          <p:cNvSpPr>
            <a:spLocks noGrp="1"/>
          </p:cNvSpPr>
          <p:nvPr>
            <p:ph type="body" sz="quarter" idx="10" hasCustomPrompt="1"/>
          </p:nvPr>
        </p:nvSpPr>
        <p:spPr>
          <a:xfrm>
            <a:off x="2419349" y="1987138"/>
            <a:ext cx="9029700" cy="1378362"/>
          </a:xfrm>
          <a:prstGeom prst="rect">
            <a:avLst/>
          </a:prstGeom>
        </p:spPr>
        <p:txBody>
          <a:bodyPr/>
          <a:lstStyle>
            <a:lvl1pPr marL="0" indent="0">
              <a:buNone/>
              <a:defRPr sz="9600" b="1">
                <a:solidFill>
                  <a:schemeClr val="bg1"/>
                </a:solidFill>
              </a:defRPr>
            </a:lvl1pPr>
          </a:lstStyle>
          <a:p>
            <a:pPr lvl="0"/>
            <a:r>
              <a:rPr lang="nl-NL" dirty="0" err="1" smtClean="0"/>
              <a:t>Thanks</a:t>
            </a:r>
            <a:endParaRPr lang="nl-NL" dirty="0"/>
          </a:p>
        </p:txBody>
      </p:sp>
    </p:spTree>
    <p:extLst>
      <p:ext uri="{BB962C8B-B14F-4D97-AF65-F5344CB8AC3E}">
        <p14:creationId xmlns:p14="http://schemas.microsoft.com/office/powerpoint/2010/main" val="3687540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2" y="0"/>
            <a:ext cx="12192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rgbClr val="053081"/>
              </a:solidFill>
              <a:latin typeface="Verdana Standaard" charset="0"/>
            </a:endParaRPr>
          </a:p>
        </p:txBody>
      </p:sp>
      <p:sp>
        <p:nvSpPr>
          <p:cNvPr id="21" name="Titel 20"/>
          <p:cNvSpPr>
            <a:spLocks noGrp="1"/>
          </p:cNvSpPr>
          <p:nvPr>
            <p:ph type="title" hasCustomPrompt="1"/>
          </p:nvPr>
        </p:nvSpPr>
        <p:spPr>
          <a:xfrm>
            <a:off x="0" y="1694215"/>
            <a:ext cx="12192000" cy="1518885"/>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400" b="1">
                <a:solidFill>
                  <a:schemeClr val="bg1"/>
                </a:solidFill>
              </a:defRPr>
            </a:lvl1pPr>
          </a:lstStyle>
          <a:p>
            <a:pPr algn="ctr"/>
            <a:r>
              <a:rPr lang="nl-NL" sz="3600" b="1" dirty="0" smtClean="0">
                <a:solidFill>
                  <a:schemeClr val="bg1"/>
                </a:solidFill>
                <a:latin typeface="Verdana"/>
                <a:ea typeface="Arial" charset="0"/>
                <a:cs typeface="Verdana"/>
              </a:rPr>
              <a:t>A modern JRC </a:t>
            </a:r>
            <a:br>
              <a:rPr lang="nl-NL" sz="3600" b="1" dirty="0" smtClean="0">
                <a:solidFill>
                  <a:schemeClr val="bg1"/>
                </a:solidFill>
                <a:latin typeface="Verdana"/>
                <a:ea typeface="Arial" charset="0"/>
                <a:cs typeface="Verdana"/>
              </a:rPr>
            </a:br>
            <a:r>
              <a:rPr lang="nl-NL" sz="3600" b="1" dirty="0" smtClean="0">
                <a:solidFill>
                  <a:schemeClr val="bg1"/>
                </a:solidFill>
                <a:latin typeface="Verdana"/>
                <a:ea typeface="Arial" charset="0"/>
                <a:cs typeface="Verdana"/>
              </a:rPr>
              <a:t>in a modern </a:t>
            </a:r>
            <a:r>
              <a:rPr lang="nl-NL" sz="3600" b="1" dirty="0" err="1" smtClean="0">
                <a:solidFill>
                  <a:schemeClr val="bg1"/>
                </a:solidFill>
                <a:latin typeface="Verdana"/>
                <a:ea typeface="Arial" charset="0"/>
                <a:cs typeface="Verdana"/>
              </a:rPr>
              <a:t>Commission</a:t>
            </a:r>
            <a:endParaRPr lang="nl-NL" dirty="0"/>
          </a:p>
        </p:txBody>
      </p:sp>
      <p:sp>
        <p:nvSpPr>
          <p:cNvPr id="39" name="Tijdelijke aanduiding voor tekst 38"/>
          <p:cNvSpPr>
            <a:spLocks noGrp="1"/>
          </p:cNvSpPr>
          <p:nvPr>
            <p:ph type="body" sz="quarter" idx="10" hasCustomPrompt="1"/>
          </p:nvPr>
        </p:nvSpPr>
        <p:spPr>
          <a:xfrm>
            <a:off x="0" y="4266571"/>
            <a:ext cx="12192000" cy="356859"/>
          </a:xfrm>
          <a:prstGeom prst="rect">
            <a:avLst/>
          </a:prstGeom>
        </p:spPr>
        <p:txBody>
          <a:bodyPr wrap="none">
            <a:noAutofit/>
          </a:bodyPr>
          <a:lstStyle>
            <a:lvl1pPr marL="0" indent="0" algn="ctr">
              <a:buNone/>
              <a:defRPr lang="nl-NL" sz="1800" b="1" dirty="0" smtClean="0">
                <a:solidFill>
                  <a:schemeClr val="bg1"/>
                </a:solidFill>
                <a:latin typeface="Verdana"/>
                <a:cs typeface="Verdana"/>
              </a:defRPr>
            </a:lvl1pPr>
            <a:lvl2pPr marL="457200" indent="0" algn="ctr">
              <a:buNone/>
              <a:defRPr sz="1100">
                <a:solidFill>
                  <a:schemeClr val="bg1"/>
                </a:solidFill>
              </a:defRPr>
            </a:lvl2pPr>
            <a:lvl3pPr marL="914400" indent="0" algn="ctr">
              <a:buNone/>
              <a:defRPr lang="nl-NL" dirty="0" smtClean="0"/>
            </a:lvl3pPr>
            <a:lvl4pPr marL="1371600" indent="0" algn="ctr">
              <a:buNone/>
              <a:defRPr lang="nl-NL" dirty="0" smtClean="0"/>
            </a:lvl4pPr>
            <a:lvl5pPr marL="1828800" indent="0" algn="ctr">
              <a:buNone/>
              <a:defRPr lang="nl-NL" dirty="0"/>
            </a:lvl5pPr>
          </a:lstStyle>
          <a:p>
            <a:pPr lvl="0"/>
            <a:r>
              <a:rPr lang="nl-NL" dirty="0" smtClean="0"/>
              <a:t>Name</a:t>
            </a:r>
          </a:p>
        </p:txBody>
      </p:sp>
      <p:sp>
        <p:nvSpPr>
          <p:cNvPr id="42" name="Tijdelijke aanduiding voor tekst 41"/>
          <p:cNvSpPr>
            <a:spLocks noGrp="1"/>
          </p:cNvSpPr>
          <p:nvPr>
            <p:ph type="body" sz="quarter" idx="11" hasCustomPrompt="1"/>
          </p:nvPr>
        </p:nvSpPr>
        <p:spPr>
          <a:xfrm>
            <a:off x="0" y="4708289"/>
            <a:ext cx="12192000" cy="451323"/>
          </a:xfrm>
          <a:prstGeom prst="rect">
            <a:avLst/>
          </a:prstGeom>
        </p:spPr>
        <p:txBody>
          <a:bodyPr/>
          <a:lstStyle>
            <a:lvl1pPr marL="0" indent="0" algn="ctr">
              <a:buNone/>
              <a:defRPr lang="nl-NL" sz="1600" b="0" i="0" kern="1200" baseline="0" dirty="0" smtClean="0">
                <a:solidFill>
                  <a:schemeClr val="bg1"/>
                </a:solidFill>
                <a:latin typeface="Verdana"/>
                <a:ea typeface="+mn-ea"/>
                <a:cs typeface="Verdana"/>
              </a:defRPr>
            </a:lvl1pPr>
          </a:lstStyle>
          <a:p>
            <a:pPr lvl="0"/>
            <a:r>
              <a:rPr lang="nl-NL" dirty="0" err="1" smtClean="0"/>
              <a:t>Title</a:t>
            </a:r>
            <a:r>
              <a:rPr lang="nl-NL" dirty="0" smtClean="0"/>
              <a:t>, </a:t>
            </a:r>
            <a:r>
              <a:rPr lang="nl-NL" dirty="0" err="1" smtClean="0"/>
              <a:t>Location</a:t>
            </a:r>
            <a:r>
              <a:rPr lang="nl-NL" dirty="0" smtClean="0"/>
              <a:t>, Date</a:t>
            </a:r>
            <a:endParaRPr lang="nl-NL" dirty="0"/>
          </a:p>
        </p:txBody>
      </p:sp>
    </p:spTree>
    <p:extLst>
      <p:ext uri="{BB962C8B-B14F-4D97-AF65-F5344CB8AC3E}">
        <p14:creationId xmlns:p14="http://schemas.microsoft.com/office/powerpoint/2010/main" val="4672792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8" name="Rechthoek 6"/>
          <p:cNvSpPr/>
          <p:nvPr userDrawn="1"/>
        </p:nvSpPr>
        <p:spPr>
          <a:xfrm>
            <a:off x="0" y="1566647"/>
            <a:ext cx="12192001" cy="443011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a:endParaRPr lang="nl-NL"/>
          </a:p>
        </p:txBody>
      </p:sp>
      <p:sp>
        <p:nvSpPr>
          <p:cNvPr id="3" name="Rechthoek 7"/>
          <p:cNvSpPr/>
          <p:nvPr userDrawn="1"/>
        </p:nvSpPr>
        <p:spPr>
          <a:xfrm>
            <a:off x="0" y="0"/>
            <a:ext cx="12192000"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5"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smtClean="0"/>
              <a:t>Heading</a:t>
            </a:r>
            <a:endParaRPr lang="nl-NL" dirty="0" smtClean="0"/>
          </a:p>
        </p:txBody>
      </p:sp>
      <p:sp>
        <p:nvSpPr>
          <p:cNvPr id="7" name="Text Placeholder 6"/>
          <p:cNvSpPr>
            <a:spLocks noGrp="1"/>
          </p:cNvSpPr>
          <p:nvPr>
            <p:ph type="body" sz="quarter" idx="12"/>
          </p:nvPr>
        </p:nvSpPr>
        <p:spPr>
          <a:xfrm>
            <a:off x="939800" y="1765300"/>
            <a:ext cx="10896600" cy="3614738"/>
          </a:xfrm>
          <a:prstGeom prst="rect">
            <a:avLst/>
          </a:prstGeom>
        </p:spPr>
        <p:txBody>
          <a:bodyPr/>
          <a:lstStyle>
            <a:lvl1pPr>
              <a:defRPr lang="en-US" sz="2800" b="0" i="0" kern="1200" dirty="0" smtClean="0">
                <a:solidFill>
                  <a:srgbClr val="093B37"/>
                </a:solidFill>
                <a:latin typeface="Verdana"/>
                <a:ea typeface="+mn-ea"/>
                <a:cs typeface="Verdana"/>
              </a:defRPr>
            </a:lvl1pPr>
            <a:lvl2pPr>
              <a:defRPr lang="en-US" sz="2800" b="0" i="0" kern="1200" dirty="0" smtClean="0">
                <a:solidFill>
                  <a:srgbClr val="093B37"/>
                </a:solidFill>
                <a:latin typeface="Verdana"/>
                <a:ea typeface="+mn-ea"/>
                <a:cs typeface="Verdana"/>
              </a:defRPr>
            </a:lvl2pPr>
            <a:lvl3pPr>
              <a:defRPr lang="en-US" sz="2800" b="0" i="0" kern="1200" dirty="0" smtClean="0">
                <a:solidFill>
                  <a:srgbClr val="093B37"/>
                </a:solidFill>
                <a:latin typeface="Verdana"/>
                <a:ea typeface="+mn-ea"/>
                <a:cs typeface="Verdana"/>
              </a:defRPr>
            </a:lvl3pPr>
            <a:lvl4pPr>
              <a:defRPr lang="en-US" sz="2800" b="0" i="0" kern="1200" dirty="0" smtClean="0">
                <a:solidFill>
                  <a:srgbClr val="093B37"/>
                </a:solidFill>
                <a:latin typeface="Verdana"/>
                <a:ea typeface="+mn-ea"/>
                <a:cs typeface="Verdana"/>
              </a:defRPr>
            </a:lvl4pPr>
            <a:lvl5pPr>
              <a:defRPr lang="en-GB" sz="2800" b="0" i="0" kern="1200" dirty="0">
                <a:solidFill>
                  <a:srgbClr val="093B37"/>
                </a:solidFill>
                <a:latin typeface="Verdana"/>
                <a:ea typeface="+mn-e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1337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heading with object slide">
    <p:spTree>
      <p:nvGrpSpPr>
        <p:cNvPr id="1" name=""/>
        <p:cNvGrpSpPr/>
        <p:nvPr/>
      </p:nvGrpSpPr>
      <p:grpSpPr>
        <a:xfrm>
          <a:off x="0" y="0"/>
          <a:ext cx="0" cy="0"/>
          <a:chOff x="0" y="0"/>
          <a:chExt cx="0" cy="0"/>
        </a:xfrm>
      </p:grpSpPr>
      <p:sp>
        <p:nvSpPr>
          <p:cNvPr id="8" name="Rechthoek 6"/>
          <p:cNvSpPr/>
          <p:nvPr userDrawn="1"/>
        </p:nvSpPr>
        <p:spPr>
          <a:xfrm>
            <a:off x="0" y="1566647"/>
            <a:ext cx="12192001" cy="443011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a:endParaRPr lang="nl-NL"/>
          </a:p>
        </p:txBody>
      </p:sp>
      <p:sp>
        <p:nvSpPr>
          <p:cNvPr id="7" name="Rechthoek 6"/>
          <p:cNvSpPr/>
          <p:nvPr userDrawn="1"/>
        </p:nvSpPr>
        <p:spPr>
          <a:xfrm>
            <a:off x="-3" y="0"/>
            <a:ext cx="12192003"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3" name="Tijdelijke aanduiding voor afbeelding 2"/>
          <p:cNvSpPr>
            <a:spLocks noGrp="1"/>
          </p:cNvSpPr>
          <p:nvPr>
            <p:ph type="pic" sz="quarter" idx="10" hasCustomPrompt="1"/>
          </p:nvPr>
        </p:nvSpPr>
        <p:spPr>
          <a:xfrm>
            <a:off x="0" y="2514600"/>
            <a:ext cx="12192000" cy="3475038"/>
          </a:xfrm>
          <a:prstGeom prst="rect">
            <a:avLst/>
          </a:prstGeom>
        </p:spPr>
        <p:txBody>
          <a:bodyPr anchor="ctr"/>
          <a:lstStyle>
            <a:lvl1pPr marL="0" indent="0" algn="ctr">
              <a:buNone/>
              <a:defRPr sz="1800" i="0"/>
            </a:lvl1pPr>
          </a:lstStyle>
          <a:p>
            <a:r>
              <a:rPr lang="nl-NL" dirty="0" smtClean="0"/>
              <a:t>Image</a:t>
            </a:r>
            <a:endParaRPr lang="nl-NL" dirty="0"/>
          </a:p>
        </p:txBody>
      </p:sp>
      <p:sp>
        <p:nvSpPr>
          <p:cNvPr id="23" name="Tijdelijke aanduiding voor tekst 22"/>
          <p:cNvSpPr>
            <a:spLocks noGrp="1"/>
          </p:cNvSpPr>
          <p:nvPr>
            <p:ph type="body" sz="quarter" idx="16" hasCustomPrompt="1"/>
          </p:nvPr>
        </p:nvSpPr>
        <p:spPr>
          <a:xfrm>
            <a:off x="939800" y="1562100"/>
            <a:ext cx="11252200" cy="952500"/>
          </a:xfrm>
          <a:prstGeom prst="rect">
            <a:avLst/>
          </a:prstGeom>
        </p:spPr>
        <p:txBody>
          <a:bodyPr anchor="ctr"/>
          <a:lstStyle>
            <a:lvl1pPr marL="0" indent="0">
              <a:buNone/>
              <a:defRPr sz="2400">
                <a:solidFill>
                  <a:srgbClr val="093B37"/>
                </a:solidFill>
                <a:latin typeface="Verdana"/>
                <a:cs typeface="Verdana"/>
              </a:defRPr>
            </a:lvl1pPr>
            <a:lvl3pPr marL="914400" indent="0" algn="l">
              <a:buNone/>
              <a:defRPr sz="2400">
                <a:solidFill>
                  <a:srgbClr val="093B37"/>
                </a:solidFill>
              </a:defRPr>
            </a:lvl3pPr>
          </a:lstStyle>
          <a:p>
            <a:pPr lvl="0"/>
            <a:r>
              <a:rPr lang="nl-NL" dirty="0" smtClean="0"/>
              <a:t>Heading2</a:t>
            </a:r>
            <a:endParaRPr lang="nl-NL" dirty="0"/>
          </a:p>
        </p:txBody>
      </p:sp>
      <p:sp>
        <p:nvSpPr>
          <p:cNvPr id="24"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smtClean="0"/>
              <a:t>Heading</a:t>
            </a:r>
            <a:endParaRPr lang="nl-NL" dirty="0" smtClean="0"/>
          </a:p>
        </p:txBody>
      </p:sp>
    </p:spTree>
    <p:extLst>
      <p:ext uri="{BB962C8B-B14F-4D97-AF65-F5344CB8AC3E}">
        <p14:creationId xmlns:p14="http://schemas.microsoft.com/office/powerpoint/2010/main" val="2139517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image slide">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0" hasCustomPrompt="1"/>
          </p:nvPr>
        </p:nvSpPr>
        <p:spPr>
          <a:xfrm>
            <a:off x="0" y="0"/>
            <a:ext cx="12192000" cy="5989638"/>
          </a:xfrm>
          <a:prstGeom prst="rect">
            <a:avLst/>
          </a:prstGeom>
        </p:spPr>
        <p:txBody>
          <a:bodyPr anchor="ctr"/>
          <a:lstStyle>
            <a:lvl1pPr marL="0" indent="0" algn="ctr">
              <a:buNone/>
              <a:defRPr sz="1800">
                <a:latin typeface="Verdana"/>
                <a:cs typeface="Verdana"/>
              </a:defRPr>
            </a:lvl1pPr>
          </a:lstStyle>
          <a:p>
            <a:r>
              <a:rPr lang="nl-NL" dirty="0" smtClean="0"/>
              <a:t>Image</a:t>
            </a:r>
            <a:endParaRPr lang="nl-NL" dirty="0"/>
          </a:p>
        </p:txBody>
      </p:sp>
    </p:spTree>
    <p:extLst>
      <p:ext uri="{BB962C8B-B14F-4D97-AF65-F5344CB8AC3E}">
        <p14:creationId xmlns:p14="http://schemas.microsoft.com/office/powerpoint/2010/main" val="9998909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Rechthoek 7"/>
          <p:cNvSpPr/>
          <p:nvPr userDrawn="1"/>
        </p:nvSpPr>
        <p:spPr>
          <a:xfrm>
            <a:off x="0" y="0"/>
            <a:ext cx="12192000"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3" name="Tijdelijke aanduiding voor afbeelding 2"/>
          <p:cNvSpPr>
            <a:spLocks noGrp="1"/>
          </p:cNvSpPr>
          <p:nvPr>
            <p:ph type="pic" sz="quarter" idx="10" hasCustomPrompt="1"/>
          </p:nvPr>
        </p:nvSpPr>
        <p:spPr>
          <a:xfrm>
            <a:off x="0" y="1552352"/>
            <a:ext cx="12192000" cy="4437286"/>
          </a:xfrm>
          <a:prstGeom prst="rect">
            <a:avLst/>
          </a:prstGeom>
        </p:spPr>
        <p:txBody>
          <a:bodyPr anchor="ctr"/>
          <a:lstStyle>
            <a:lvl1pPr marL="0" indent="0" algn="ctr">
              <a:buNone/>
              <a:defRPr sz="1800"/>
            </a:lvl1pPr>
          </a:lstStyle>
          <a:p>
            <a:r>
              <a:rPr lang="nl-NL" dirty="0" smtClean="0"/>
              <a:t>Image</a:t>
            </a:r>
            <a:endParaRPr lang="nl-NL" dirty="0"/>
          </a:p>
        </p:txBody>
      </p:sp>
      <p:sp>
        <p:nvSpPr>
          <p:cNvPr id="14"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smtClean="0"/>
              <a:t>Heading</a:t>
            </a:r>
            <a:endParaRPr lang="nl-NL" dirty="0" smtClean="0"/>
          </a:p>
        </p:txBody>
      </p:sp>
    </p:spTree>
    <p:extLst>
      <p:ext uri="{BB962C8B-B14F-4D97-AF65-F5344CB8AC3E}">
        <p14:creationId xmlns:p14="http://schemas.microsoft.com/office/powerpoint/2010/main" val="11078437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with image slide">
    <p:spTree>
      <p:nvGrpSpPr>
        <p:cNvPr id="1" name=""/>
        <p:cNvGrpSpPr/>
        <p:nvPr/>
      </p:nvGrpSpPr>
      <p:grpSpPr>
        <a:xfrm>
          <a:off x="0" y="0"/>
          <a:ext cx="0" cy="0"/>
          <a:chOff x="0" y="0"/>
          <a:chExt cx="0" cy="0"/>
        </a:xfrm>
      </p:grpSpPr>
      <p:sp>
        <p:nvSpPr>
          <p:cNvPr id="8" name="Rechthoek 2"/>
          <p:cNvSpPr/>
          <p:nvPr userDrawn="1"/>
        </p:nvSpPr>
        <p:spPr>
          <a:xfrm>
            <a:off x="0" y="0"/>
            <a:ext cx="6297612" cy="2025214"/>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9" name="Rechthoek 8"/>
          <p:cNvSpPr/>
          <p:nvPr userDrawn="1"/>
        </p:nvSpPr>
        <p:spPr>
          <a:xfrm>
            <a:off x="0" y="2115454"/>
            <a:ext cx="6297612" cy="3874184"/>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Verdana Standaard" charset="0"/>
            </a:endParaRPr>
          </a:p>
        </p:txBody>
      </p:sp>
      <p:sp>
        <p:nvSpPr>
          <p:cNvPr id="16" name="Tijdelijke aanduiding voor afbeelding 15"/>
          <p:cNvSpPr>
            <a:spLocks noGrp="1"/>
          </p:cNvSpPr>
          <p:nvPr>
            <p:ph type="pic" sz="quarter" idx="10" hasCustomPrompt="1"/>
          </p:nvPr>
        </p:nvSpPr>
        <p:spPr>
          <a:xfrm>
            <a:off x="6415397" y="0"/>
            <a:ext cx="5776603" cy="5989638"/>
          </a:xfrm>
          <a:prstGeom prst="rect">
            <a:avLst/>
          </a:prstGeom>
        </p:spPr>
        <p:txBody>
          <a:bodyPr anchor="ctr"/>
          <a:lstStyle>
            <a:lvl1pPr marL="0" indent="0" algn="ctr">
              <a:buNone/>
              <a:defRPr sz="1800">
                <a:latin typeface="Verdana"/>
                <a:cs typeface="Verdana"/>
              </a:defRPr>
            </a:lvl1pPr>
          </a:lstStyle>
          <a:p>
            <a:r>
              <a:rPr lang="nl-NL" dirty="0" smtClean="0"/>
              <a:t>Image</a:t>
            </a:r>
            <a:endParaRPr lang="nl-NL" dirty="0"/>
          </a:p>
        </p:txBody>
      </p:sp>
      <p:sp>
        <p:nvSpPr>
          <p:cNvPr id="26" name="Tijdelijke aanduiding voor tekst 25"/>
          <p:cNvSpPr>
            <a:spLocks noGrp="1"/>
          </p:cNvSpPr>
          <p:nvPr>
            <p:ph type="body" sz="quarter" idx="13" hasCustomPrompt="1"/>
          </p:nvPr>
        </p:nvSpPr>
        <p:spPr>
          <a:xfrm>
            <a:off x="729507" y="2433638"/>
            <a:ext cx="5296644" cy="3522662"/>
          </a:xfrm>
          <a:prstGeom prst="rect">
            <a:avLst/>
          </a:prstGeom>
        </p:spPr>
        <p:txBody>
          <a:bodyPr/>
          <a:lstStyle>
            <a:lvl1pPr marL="457200" indent="-457200">
              <a:buFont typeface="Arial" charset="0"/>
              <a:buChar char="•"/>
              <a:defRPr>
                <a:solidFill>
                  <a:srgbClr val="093B37"/>
                </a:solidFill>
                <a:latin typeface="Verdana"/>
                <a:cs typeface="Verdana"/>
              </a:defRPr>
            </a:lvl1pPr>
          </a:lstStyle>
          <a:p>
            <a:pPr lvl="0"/>
            <a:r>
              <a:rPr lang="nl-NL" dirty="0" err="1" smtClean="0"/>
              <a:t>Text</a:t>
            </a:r>
            <a:endParaRPr lang="nl-NL" dirty="0" smtClean="0"/>
          </a:p>
          <a:p>
            <a:pPr lvl="0"/>
            <a:r>
              <a:rPr lang="nl-NL" dirty="0" err="1" smtClean="0"/>
              <a:t>Text</a:t>
            </a:r>
            <a:endParaRPr lang="nl-NL" dirty="0"/>
          </a:p>
        </p:txBody>
      </p:sp>
      <p:sp>
        <p:nvSpPr>
          <p:cNvPr id="27" name="Tijdelijke aanduiding voor tekst 17"/>
          <p:cNvSpPr>
            <a:spLocks noGrp="1"/>
          </p:cNvSpPr>
          <p:nvPr>
            <p:ph type="body" sz="quarter" idx="14" hasCustomPrompt="1"/>
          </p:nvPr>
        </p:nvSpPr>
        <p:spPr>
          <a:xfrm>
            <a:off x="939800" y="445746"/>
            <a:ext cx="5357809" cy="1579468"/>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smtClean="0"/>
              <a:t>Heading</a:t>
            </a:r>
            <a:endParaRPr lang="nl-NL" dirty="0" smtClean="0"/>
          </a:p>
        </p:txBody>
      </p:sp>
    </p:spTree>
    <p:extLst>
      <p:ext uri="{BB962C8B-B14F-4D97-AF65-F5344CB8AC3E}">
        <p14:creationId xmlns:p14="http://schemas.microsoft.com/office/powerpoint/2010/main" val="115299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with heading left slide">
    <p:spTree>
      <p:nvGrpSpPr>
        <p:cNvPr id="1" name=""/>
        <p:cNvGrpSpPr/>
        <p:nvPr/>
      </p:nvGrpSpPr>
      <p:grpSpPr>
        <a:xfrm>
          <a:off x="0" y="0"/>
          <a:ext cx="0" cy="0"/>
          <a:chOff x="0" y="0"/>
          <a:chExt cx="0" cy="0"/>
        </a:xfrm>
      </p:grpSpPr>
      <p:sp>
        <p:nvSpPr>
          <p:cNvPr id="8" name="Rechthoek 2"/>
          <p:cNvSpPr/>
          <p:nvPr userDrawn="1"/>
        </p:nvSpPr>
        <p:spPr>
          <a:xfrm>
            <a:off x="-9524" y="0"/>
            <a:ext cx="4176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FFFFFF"/>
              </a:solidFill>
              <a:latin typeface="Verdana Standaard" charset="0"/>
            </a:endParaRPr>
          </a:p>
        </p:txBody>
      </p:sp>
      <p:sp>
        <p:nvSpPr>
          <p:cNvPr id="6" name="Tijdelijke aanduiding voor tekst 20"/>
          <p:cNvSpPr>
            <a:spLocks noGrp="1"/>
          </p:cNvSpPr>
          <p:nvPr>
            <p:ph type="body" sz="quarter" idx="15" hasCustomPrompt="1"/>
          </p:nvPr>
        </p:nvSpPr>
        <p:spPr>
          <a:xfrm>
            <a:off x="939800" y="558799"/>
            <a:ext cx="3226676" cy="1993901"/>
          </a:xfrm>
          <a:prstGeom prst="rect">
            <a:avLst/>
          </a:prstGeom>
        </p:spPr>
        <p:txBody>
          <a:bodyPr anchor="t"/>
          <a:lstStyle>
            <a:lvl1pPr marL="0" indent="0">
              <a:buFont typeface="Arial" charset="0"/>
              <a:buNone/>
              <a:defRPr sz="3600">
                <a:solidFill>
                  <a:schemeClr val="bg1"/>
                </a:solidFill>
                <a:latin typeface="Verdana"/>
                <a:cs typeface="Verdana"/>
              </a:defRPr>
            </a:lvl1pPr>
            <a:lvl3pPr marL="914400" indent="0" algn="l">
              <a:buNone/>
              <a:defRPr sz="3600">
                <a:solidFill>
                  <a:schemeClr val="bg1"/>
                </a:solidFill>
              </a:defRPr>
            </a:lvl3pPr>
          </a:lstStyle>
          <a:p>
            <a:pPr lvl="0"/>
            <a:r>
              <a:rPr lang="nl-NL" dirty="0" err="1" smtClean="0"/>
              <a:t>Heading</a:t>
            </a:r>
            <a:endParaRPr lang="nl-NL" dirty="0"/>
          </a:p>
        </p:txBody>
      </p:sp>
      <p:sp>
        <p:nvSpPr>
          <p:cNvPr id="7" name="Tijdelijke aanduiding voor afbeelding 15"/>
          <p:cNvSpPr>
            <a:spLocks noGrp="1"/>
          </p:cNvSpPr>
          <p:nvPr>
            <p:ph type="pic" sz="quarter" idx="10" hasCustomPrompt="1"/>
          </p:nvPr>
        </p:nvSpPr>
        <p:spPr>
          <a:xfrm>
            <a:off x="4249736" y="0"/>
            <a:ext cx="7942263" cy="5989638"/>
          </a:xfrm>
          <a:prstGeom prst="rect">
            <a:avLst/>
          </a:prstGeom>
        </p:spPr>
        <p:txBody>
          <a:bodyPr anchor="ctr"/>
          <a:lstStyle>
            <a:lvl1pPr marL="0" indent="0" algn="ctr">
              <a:buNone/>
              <a:defRPr sz="1800">
                <a:latin typeface="Verdana"/>
                <a:cs typeface="Verdana"/>
              </a:defRPr>
            </a:lvl1pPr>
          </a:lstStyle>
          <a:p>
            <a:r>
              <a:rPr lang="nl-NL" dirty="0" smtClean="0"/>
              <a:t>Image</a:t>
            </a:r>
            <a:endParaRPr lang="nl-NL" dirty="0"/>
          </a:p>
        </p:txBody>
      </p:sp>
    </p:spTree>
    <p:extLst>
      <p:ext uri="{BB962C8B-B14F-4D97-AF65-F5344CB8AC3E}">
        <p14:creationId xmlns:p14="http://schemas.microsoft.com/office/powerpoint/2010/main" val="5097531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with title slide">
    <p:spTree>
      <p:nvGrpSpPr>
        <p:cNvPr id="1" name=""/>
        <p:cNvGrpSpPr/>
        <p:nvPr/>
      </p:nvGrpSpPr>
      <p:grpSpPr>
        <a:xfrm>
          <a:off x="0" y="0"/>
          <a:ext cx="0" cy="0"/>
          <a:chOff x="0" y="0"/>
          <a:chExt cx="0" cy="0"/>
        </a:xfrm>
      </p:grpSpPr>
      <p:sp>
        <p:nvSpPr>
          <p:cNvPr id="10" name="Rechthoek 2"/>
          <p:cNvSpPr/>
          <p:nvPr userDrawn="1"/>
        </p:nvSpPr>
        <p:spPr>
          <a:xfrm>
            <a:off x="17" y="0"/>
            <a:ext cx="12191983" cy="3149600"/>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FFFFFF"/>
              </a:solidFill>
              <a:latin typeface="Verdana Standaard" charset="0"/>
            </a:endParaRPr>
          </a:p>
        </p:txBody>
      </p:sp>
      <p:sp>
        <p:nvSpPr>
          <p:cNvPr id="15" name="Tijdelijke aanduiding voor afbeelding 2"/>
          <p:cNvSpPr>
            <a:spLocks noGrp="1"/>
          </p:cNvSpPr>
          <p:nvPr>
            <p:ph type="pic" idx="13" hasCustomPrompt="1"/>
          </p:nvPr>
        </p:nvSpPr>
        <p:spPr>
          <a:xfrm>
            <a:off x="0" y="3149600"/>
            <a:ext cx="12192000" cy="2840038"/>
          </a:xfrm>
          <a:prstGeom prst="rect">
            <a:avLst/>
          </a:prstGeom>
        </p:spPr>
        <p:txBody>
          <a:bodyPr anchor="ctr"/>
          <a:lstStyle>
            <a:lvl1pPr marL="0" indent="0" algn="ctr">
              <a:buNone/>
              <a:defRPr sz="1800">
                <a:latin typeface="Verdana"/>
                <a:cs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Image</a:t>
            </a:r>
            <a:endParaRPr lang="nl-NL" dirty="0"/>
          </a:p>
        </p:txBody>
      </p:sp>
      <p:sp>
        <p:nvSpPr>
          <p:cNvPr id="6" name="Tijdelijke aanduiding voor tekst 20"/>
          <p:cNvSpPr>
            <a:spLocks noGrp="1"/>
          </p:cNvSpPr>
          <p:nvPr>
            <p:ph type="body" sz="quarter" idx="15" hasCustomPrompt="1"/>
          </p:nvPr>
        </p:nvSpPr>
        <p:spPr>
          <a:xfrm>
            <a:off x="965200" y="1990725"/>
            <a:ext cx="11226800" cy="1438275"/>
          </a:xfrm>
          <a:prstGeom prst="rect">
            <a:avLst/>
          </a:prstGeom>
        </p:spPr>
        <p:txBody>
          <a:bodyPr anchor="ctr"/>
          <a:lstStyle>
            <a:lvl1pPr marL="0" indent="0" algn="l">
              <a:buFont typeface="Arial" charset="0"/>
              <a:buNone/>
              <a:defRPr sz="9600" b="1">
                <a:solidFill>
                  <a:schemeClr val="bg1"/>
                </a:solidFill>
                <a:latin typeface="Verdana"/>
                <a:cs typeface="Verdana"/>
              </a:defRPr>
            </a:lvl1pPr>
            <a:lvl3pPr marL="914400" indent="0" algn="l">
              <a:buNone/>
              <a:defRPr sz="3600">
                <a:solidFill>
                  <a:schemeClr val="bg1"/>
                </a:solidFill>
              </a:defRPr>
            </a:lvl3pPr>
          </a:lstStyle>
          <a:p>
            <a:pPr lvl="0"/>
            <a:r>
              <a:rPr lang="nl-NL" dirty="0" err="1" smtClean="0"/>
              <a:t>Heading</a:t>
            </a:r>
            <a:endParaRPr lang="nl-NL" dirty="0"/>
          </a:p>
        </p:txBody>
      </p:sp>
    </p:spTree>
    <p:extLst>
      <p:ext uri="{BB962C8B-B14F-4D97-AF65-F5344CB8AC3E}">
        <p14:creationId xmlns:p14="http://schemas.microsoft.com/office/powerpoint/2010/main" val="8467203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5" name="Picture 4" descr="EC-JRC-logo_horizontal_EN_pos_transparent-background.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586451" y="6059233"/>
            <a:ext cx="2463229" cy="720080"/>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7" r:id="rId3"/>
    <p:sldLayoutId id="2147483650" r:id="rId4"/>
    <p:sldLayoutId id="2147483651" r:id="rId5"/>
    <p:sldLayoutId id="2147483652" r:id="rId6"/>
    <p:sldLayoutId id="2147483656" r:id="rId7"/>
    <p:sldLayoutId id="2147483657" r:id="rId8"/>
    <p:sldLayoutId id="2147483653" r:id="rId9"/>
    <p:sldLayoutId id="2147483666" r:id="rId10"/>
    <p:sldLayoutId id="2147483654" r:id="rId11"/>
    <p:sldLayoutId id="2147483655" r:id="rId12"/>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3600" b="1" kern="1200">
          <a:solidFill>
            <a:schemeClr val="bg1"/>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Verdana Standaard"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Verdana Standaard"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Verdana Standaard"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archive.org/search.php?query=subject:%22connections%22%20creator:%22james%20burke%22"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www.innovation-policy.org.uk/compendium/section/Default.aspx?topicid=17"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912" y="662107"/>
            <a:ext cx="10337180" cy="1518885"/>
          </a:xfrm>
        </p:spPr>
        <p:txBody>
          <a:bodyPr/>
          <a:lstStyle/>
          <a:p>
            <a:r>
              <a:rPr lang="en-GB" dirty="0" smtClean="0"/>
              <a:t/>
            </a:r>
            <a:br>
              <a:rPr lang="en-GB" dirty="0" smtClean="0"/>
            </a:br>
            <a:r>
              <a:rPr lang="en-GB" dirty="0" smtClean="0"/>
              <a:t>Broad-based </a:t>
            </a:r>
            <a:r>
              <a:rPr lang="en-GB" dirty="0"/>
              <a:t>I</a:t>
            </a:r>
            <a:r>
              <a:rPr lang="en-GB" dirty="0" smtClean="0"/>
              <a:t>nnovation</a:t>
            </a:r>
            <a:endParaRPr lang="en-US" dirty="0"/>
          </a:p>
        </p:txBody>
      </p:sp>
      <p:sp>
        <p:nvSpPr>
          <p:cNvPr id="3" name="Text Placeholder 2"/>
          <p:cNvSpPr>
            <a:spLocks noGrp="1"/>
          </p:cNvSpPr>
          <p:nvPr>
            <p:ph type="body" sz="quarter" idx="10"/>
          </p:nvPr>
        </p:nvSpPr>
        <p:spPr>
          <a:xfrm>
            <a:off x="275772" y="3591530"/>
            <a:ext cx="11502098" cy="1303761"/>
          </a:xfrm>
        </p:spPr>
        <p:txBody>
          <a:bodyPr/>
          <a:lstStyle/>
          <a:p>
            <a:r>
              <a:rPr lang="en-US" dirty="0" smtClean="0"/>
              <a:t>Dimitrios PONTIKAKIS</a:t>
            </a:r>
          </a:p>
          <a:p>
            <a:r>
              <a:rPr lang="en-US" dirty="0" smtClean="0"/>
              <a:t>JRC.B3 Territorial Development</a:t>
            </a:r>
          </a:p>
          <a:p>
            <a:endParaRPr lang="en-US" dirty="0" smtClean="0"/>
          </a:p>
          <a:p>
            <a:endParaRPr lang="en-US" dirty="0" smtClean="0"/>
          </a:p>
          <a:p>
            <a:endParaRPr lang="en-US" dirty="0"/>
          </a:p>
        </p:txBody>
      </p:sp>
      <p:sp>
        <p:nvSpPr>
          <p:cNvPr id="4" name="Text Placeholder 3"/>
          <p:cNvSpPr>
            <a:spLocks noGrp="1"/>
          </p:cNvSpPr>
          <p:nvPr>
            <p:ph type="body" sz="quarter" idx="11"/>
          </p:nvPr>
        </p:nvSpPr>
        <p:spPr>
          <a:xfrm>
            <a:off x="0" y="5286290"/>
            <a:ext cx="12192000" cy="451323"/>
          </a:xfrm>
        </p:spPr>
        <p:txBody>
          <a:bodyPr/>
          <a:lstStyle/>
          <a:p>
            <a:r>
              <a:rPr lang="en-US" dirty="0" smtClean="0"/>
              <a:t>Brussels, 30 January 2020</a:t>
            </a:r>
          </a:p>
          <a:p>
            <a:r>
              <a:rPr lang="en-US" dirty="0" smtClean="0"/>
              <a:t>* VIEWS ARE PERSONAL *</a:t>
            </a:r>
            <a:endParaRPr lang="en-US" dirty="0"/>
          </a:p>
        </p:txBody>
      </p:sp>
      <p:sp>
        <p:nvSpPr>
          <p:cNvPr id="5" name="Rectangle 4"/>
          <p:cNvSpPr/>
          <p:nvPr/>
        </p:nvSpPr>
        <p:spPr>
          <a:xfrm>
            <a:off x="4270832" y="4533780"/>
            <a:ext cx="4278081" cy="341632"/>
          </a:xfrm>
          <a:prstGeom prst="rect">
            <a:avLst/>
          </a:prstGeom>
        </p:spPr>
        <p:txBody>
          <a:bodyPr wrap="square">
            <a:spAutoFit/>
          </a:bodyPr>
          <a:lstStyle/>
          <a:p>
            <a:pPr lvl="0" algn="ctr">
              <a:lnSpc>
                <a:spcPct val="90000"/>
              </a:lnSpc>
              <a:spcBef>
                <a:spcPts val="1000"/>
              </a:spcBef>
            </a:pPr>
            <a:r>
              <a:rPr lang="en-US" dirty="0">
                <a:solidFill>
                  <a:prstClr val="white"/>
                </a:solidFill>
                <a:latin typeface="Verdana"/>
                <a:cs typeface="Verdana"/>
              </a:rPr>
              <a:t>d</a:t>
            </a:r>
            <a:r>
              <a:rPr lang="en-US" dirty="0" smtClean="0">
                <a:solidFill>
                  <a:prstClr val="white"/>
                </a:solidFill>
                <a:latin typeface="Verdana"/>
                <a:cs typeface="Verdana"/>
              </a:rPr>
              <a:t>imitrios.pontikakis@ec.europa.eu </a:t>
            </a:r>
            <a:endParaRPr lang="en-US" dirty="0">
              <a:solidFill>
                <a:prstClr val="white"/>
              </a:solidFill>
              <a:latin typeface="Verdana"/>
              <a:cs typeface="Verdana"/>
            </a:endParaRPr>
          </a:p>
        </p:txBody>
      </p:sp>
    </p:spTree>
    <p:extLst>
      <p:ext uri="{BB962C8B-B14F-4D97-AF65-F5344CB8AC3E}">
        <p14:creationId xmlns:p14="http://schemas.microsoft.com/office/powerpoint/2010/main" val="2304899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70789" y="152448"/>
            <a:ext cx="10896600" cy="993310"/>
          </a:xfrm>
        </p:spPr>
        <p:txBody>
          <a:bodyPr/>
          <a:lstStyle/>
          <a:p>
            <a:r>
              <a:rPr lang="en-GB" dirty="0" smtClean="0"/>
              <a:t>Broad-based innovation: R&amp;D and non-R&amp;D innovation </a:t>
            </a:r>
            <a:r>
              <a:rPr lang="en-GB" dirty="0" smtClean="0"/>
              <a:t>activities</a:t>
            </a: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010" y="1464702"/>
            <a:ext cx="7573616" cy="497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91885" y="6425413"/>
            <a:ext cx="9198113" cy="261610"/>
          </a:xfrm>
          <a:prstGeom prst="rect">
            <a:avLst/>
          </a:prstGeom>
          <a:noFill/>
        </p:spPr>
        <p:txBody>
          <a:bodyPr wrap="square" rtlCol="0">
            <a:spAutoFit/>
          </a:bodyPr>
          <a:lstStyle/>
          <a:p>
            <a:r>
              <a:rPr lang="en-GB" sz="1100" i="1" dirty="0" smtClean="0">
                <a:latin typeface="Verdana" panose="020B0604030504040204" pitchFamily="34" charset="0"/>
                <a:ea typeface="Verdana" panose="020B0604030504040204" pitchFamily="34" charset="0"/>
                <a:cs typeface="Verdana" panose="020B0604030504040204" pitchFamily="34" charset="0"/>
              </a:rPr>
              <a:t>Source</a:t>
            </a:r>
            <a:r>
              <a:rPr lang="en-GB" sz="1100" dirty="0" smtClean="0">
                <a:latin typeface="Verdana" panose="020B0604030504040204" pitchFamily="34" charset="0"/>
                <a:ea typeface="Verdana" panose="020B0604030504040204" pitchFamily="34" charset="0"/>
                <a:cs typeface="Verdana" panose="020B0604030504040204" pitchFamily="34" charset="0"/>
              </a:rPr>
              <a:t>: Pontikakis, D. (work in progress ), </a:t>
            </a:r>
            <a:r>
              <a:rPr lang="en-GB" sz="1100" i="1" dirty="0" smtClean="0">
                <a:latin typeface="Verdana" panose="020B0604030504040204" pitchFamily="34" charset="0"/>
                <a:ea typeface="Verdana" panose="020B0604030504040204" pitchFamily="34" charset="0"/>
                <a:cs typeface="Verdana" panose="020B0604030504040204" pitchFamily="34" charset="0"/>
              </a:rPr>
              <a:t>Business Innovation: What it is, how to measure it and how to get more of it</a:t>
            </a:r>
            <a:r>
              <a:rPr lang="en-GB" sz="1100" dirty="0" smtClean="0">
                <a:latin typeface="Verdana" panose="020B0604030504040204" pitchFamily="34" charset="0"/>
                <a:ea typeface="Verdana" panose="020B0604030504040204" pitchFamily="34" charset="0"/>
                <a:cs typeface="Verdana" panose="020B0604030504040204" pitchFamily="34" charset="0"/>
              </a:rPr>
              <a:t>.</a:t>
            </a:r>
            <a:endParaRPr lang="en-GB"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37855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1381" y="245024"/>
            <a:ext cx="10896600" cy="993310"/>
          </a:xfrm>
        </p:spPr>
        <p:txBody>
          <a:bodyPr/>
          <a:lstStyle/>
          <a:p>
            <a:r>
              <a:rPr lang="en-GB" dirty="0"/>
              <a:t>Broad-based innovation: R&amp;D and non-R&amp;D innovation </a:t>
            </a:r>
            <a:r>
              <a:rPr lang="en-GB" dirty="0" smtClean="0"/>
              <a:t>capabilities</a:t>
            </a:r>
            <a:endParaRPr lang="en-GB" dirty="0"/>
          </a:p>
          <a:p>
            <a:endParaRPr lang="en-GB" dirty="0"/>
          </a:p>
        </p:txBody>
      </p:sp>
      <p:pic>
        <p:nvPicPr>
          <p:cNvPr id="6" name="Picture 5"/>
          <p:cNvPicPr>
            <a:picLocks noChangeAspect="1"/>
          </p:cNvPicPr>
          <p:nvPr/>
        </p:nvPicPr>
        <p:blipFill>
          <a:blip r:embed="rId2"/>
          <a:stretch>
            <a:fillRect/>
          </a:stretch>
        </p:blipFill>
        <p:spPr>
          <a:xfrm>
            <a:off x="2207942" y="1413395"/>
            <a:ext cx="6934432" cy="5377930"/>
          </a:xfrm>
          <a:prstGeom prst="rect">
            <a:avLst/>
          </a:prstGeom>
        </p:spPr>
      </p:pic>
      <p:sp>
        <p:nvSpPr>
          <p:cNvPr id="2" name="Oval 1"/>
          <p:cNvSpPr/>
          <p:nvPr/>
        </p:nvSpPr>
        <p:spPr>
          <a:xfrm>
            <a:off x="3490332" y="4627756"/>
            <a:ext cx="5843239" cy="1338146"/>
          </a:xfrm>
          <a:prstGeom prst="ellipse">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535164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9355" y="4251312"/>
            <a:ext cx="1524621" cy="152462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7285" y="1456393"/>
            <a:ext cx="3791385" cy="281215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6288" y="3765941"/>
            <a:ext cx="4072956" cy="2822713"/>
          </a:xfrm>
          <a:prstGeom prst="rect">
            <a:avLst/>
          </a:prstGeom>
        </p:spPr>
      </p:pic>
      <p:sp>
        <p:nvSpPr>
          <p:cNvPr id="3" name="Text Placeholder 2"/>
          <p:cNvSpPr>
            <a:spLocks noGrp="1"/>
          </p:cNvSpPr>
          <p:nvPr>
            <p:ph type="body" sz="quarter" idx="11"/>
          </p:nvPr>
        </p:nvSpPr>
        <p:spPr>
          <a:xfrm>
            <a:off x="932070" y="286720"/>
            <a:ext cx="10896600" cy="993310"/>
          </a:xfrm>
        </p:spPr>
        <p:txBody>
          <a:bodyPr/>
          <a:lstStyle/>
          <a:p>
            <a:r>
              <a:rPr lang="en-GB" dirty="0" smtClean="0"/>
              <a:t>Non-R&amp;D innovation is valuable in its own right</a:t>
            </a:r>
            <a:endParaRPr lang="en-GB"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0409" y="3765941"/>
            <a:ext cx="3114288" cy="2335716"/>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308" y="3933941"/>
            <a:ext cx="3480904" cy="2321763"/>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812" y="1633988"/>
            <a:ext cx="4064000" cy="2286000"/>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65812" y="1586457"/>
            <a:ext cx="3492349" cy="2179484"/>
          </a:xfrm>
          <a:prstGeom prst="rect">
            <a:avLst/>
          </a:prstGeom>
        </p:spPr>
      </p:pic>
    </p:spTree>
    <p:extLst>
      <p:ext uri="{BB962C8B-B14F-4D97-AF65-F5344CB8AC3E}">
        <p14:creationId xmlns:p14="http://schemas.microsoft.com/office/powerpoint/2010/main" val="135102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39800" y="266842"/>
            <a:ext cx="10896600" cy="993310"/>
          </a:xfrm>
        </p:spPr>
        <p:txBody>
          <a:bodyPr/>
          <a:lstStyle/>
          <a:p>
            <a:r>
              <a:rPr lang="en-GB" dirty="0"/>
              <a:t>Non-R&amp;D innovation is complementary to R&amp;D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28" y="1552366"/>
            <a:ext cx="4874419" cy="364579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9159" y="1548326"/>
            <a:ext cx="2977432" cy="2715779"/>
          </a:xfrm>
          <a:prstGeom prst="rect">
            <a:avLst/>
          </a:prstGeom>
        </p:spPr>
      </p:pic>
      <p:sp>
        <p:nvSpPr>
          <p:cNvPr id="9" name="TextBox 8"/>
          <p:cNvSpPr txBox="1"/>
          <p:nvPr/>
        </p:nvSpPr>
        <p:spPr>
          <a:xfrm>
            <a:off x="178904" y="5446643"/>
            <a:ext cx="12013096" cy="646331"/>
          </a:xfrm>
          <a:prstGeom prst="rect">
            <a:avLst/>
          </a:prstGeom>
          <a:noFill/>
        </p:spPr>
        <p:txBody>
          <a:bodyPr wrap="square" rtlCol="0">
            <a:spAutoFit/>
          </a:bodyPr>
          <a:lstStyle/>
          <a:p>
            <a:r>
              <a:rPr lang="en-GB" b="1" dirty="0" smtClean="0">
                <a:latin typeface="Verdana" panose="020B0604030504040204" pitchFamily="34" charset="0"/>
                <a:ea typeface="Verdana" panose="020B0604030504040204" pitchFamily="34" charset="0"/>
                <a:cs typeface="Verdana" panose="020B0604030504040204" pitchFamily="34" charset="0"/>
              </a:rPr>
              <a:t>Photocopiers</a:t>
            </a:r>
            <a:r>
              <a:rPr lang="en-GB" dirty="0" smtClean="0">
                <a:latin typeface="Verdana" panose="020B0604030504040204" pitchFamily="34" charset="0"/>
                <a:ea typeface="Verdana" panose="020B0604030504040204" pitchFamily="34" charset="0"/>
                <a:cs typeface="Verdana" panose="020B0604030504040204" pitchFamily="34" charset="0"/>
              </a:rPr>
              <a:t> -  Invented: Xerox, Popularised by: Mostly others  (Henderson and Clark, 1990)</a:t>
            </a:r>
          </a:p>
          <a:p>
            <a:r>
              <a:rPr lang="en-GB" b="1" dirty="0" smtClean="0">
                <a:latin typeface="Verdana" panose="020B0604030504040204" pitchFamily="34" charset="0"/>
                <a:ea typeface="Verdana" panose="020B0604030504040204" pitchFamily="34" charset="0"/>
                <a:cs typeface="Verdana" panose="020B0604030504040204" pitchFamily="34" charset="0"/>
              </a:rPr>
              <a:t>Graphical User Interfaces </a:t>
            </a:r>
            <a:r>
              <a:rPr lang="en-GB" dirty="0" smtClean="0">
                <a:latin typeface="Verdana" panose="020B0604030504040204" pitchFamily="34" charset="0"/>
                <a:ea typeface="Verdana" panose="020B0604030504040204" pitchFamily="34" charset="0"/>
                <a:cs typeface="Verdana" panose="020B0604030504040204" pitchFamily="34" charset="0"/>
              </a:rPr>
              <a:t>(GUIs) – Invented: Xerox, Popularised by: </a:t>
            </a:r>
            <a:r>
              <a:rPr lang="en-GB" dirty="0" smtClean="0">
                <a:latin typeface="Verdana" panose="020B0604030504040204" pitchFamily="34" charset="0"/>
                <a:ea typeface="Verdana" panose="020B0604030504040204" pitchFamily="34" charset="0"/>
                <a:cs typeface="Verdana" panose="020B0604030504040204" pitchFamily="34" charset="0"/>
              </a:rPr>
              <a:t>Apple/Microsoft</a:t>
            </a:r>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6290" y="1552366"/>
            <a:ext cx="2922869" cy="3884338"/>
          </a:xfrm>
          <a:prstGeom prst="rect">
            <a:avLst/>
          </a:prstGeom>
        </p:spPr>
      </p:pic>
    </p:spTree>
    <p:extLst>
      <p:ext uri="{BB962C8B-B14F-4D97-AF65-F5344CB8AC3E}">
        <p14:creationId xmlns:p14="http://schemas.microsoft.com/office/powerpoint/2010/main" val="2202645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4457" y="257060"/>
            <a:ext cx="10896600" cy="993310"/>
          </a:xfrm>
        </p:spPr>
        <p:txBody>
          <a:bodyPr/>
          <a:lstStyle/>
          <a:p>
            <a:r>
              <a:rPr lang="en-GB" dirty="0" smtClean="0"/>
              <a:t>The invention of the Steam Engine</a:t>
            </a:r>
            <a:endParaRPr lang="en-GB" dirty="0"/>
          </a:p>
        </p:txBody>
      </p:sp>
      <p:sp>
        <p:nvSpPr>
          <p:cNvPr id="3" name="Text Placeholder 2"/>
          <p:cNvSpPr>
            <a:spLocks noGrp="1"/>
          </p:cNvSpPr>
          <p:nvPr>
            <p:ph type="body" sz="quarter" idx="12"/>
          </p:nvPr>
        </p:nvSpPr>
        <p:spPr>
          <a:xfrm>
            <a:off x="217714" y="1489528"/>
            <a:ext cx="8374743" cy="4500626"/>
          </a:xfrm>
        </p:spPr>
        <p:txBody>
          <a:bodyPr/>
          <a:lstStyle/>
          <a:p>
            <a:r>
              <a:rPr lang="en-GB" sz="2300" dirty="0" smtClean="0"/>
              <a:t>In the 1760s an instrument maker and repairman at the University of Glasgow was asked to repair a model of the Newcomen Pump. </a:t>
            </a:r>
          </a:p>
          <a:p>
            <a:r>
              <a:rPr lang="en-GB" sz="2300" dirty="0" smtClean="0"/>
              <a:t>Newcomen Pump was then in limited use for over 6 decades. </a:t>
            </a:r>
            <a:r>
              <a:rPr lang="en-GB" sz="2300" dirty="0"/>
              <a:t>P</a:t>
            </a:r>
            <a:r>
              <a:rPr lang="en-GB" sz="2300" dirty="0" smtClean="0"/>
              <a:t>iston was expected to be both cold and hot at the same time, which it did poorly. </a:t>
            </a:r>
          </a:p>
          <a:p>
            <a:r>
              <a:rPr lang="en-GB" sz="2300" b="1" dirty="0" smtClean="0"/>
              <a:t>James Watt the repairman</a:t>
            </a:r>
            <a:r>
              <a:rPr lang="en-GB" sz="2300" dirty="0" smtClean="0"/>
              <a:t> - not the university professor or professional researcher – identified this as a key inefficiency and introduced a separate condenser.</a:t>
            </a:r>
          </a:p>
          <a:p>
            <a:r>
              <a:rPr lang="en-GB" sz="2300" dirty="0" smtClean="0"/>
              <a:t>With Matthew </a:t>
            </a:r>
            <a:r>
              <a:rPr lang="en-GB" sz="2300" dirty="0" err="1" smtClean="0"/>
              <a:t>Boulton's</a:t>
            </a:r>
            <a:r>
              <a:rPr lang="en-GB" sz="2300" dirty="0" smtClean="0"/>
              <a:t> financing, the </a:t>
            </a:r>
            <a:r>
              <a:rPr lang="en-GB" sz="2300" i="1" dirty="0" err="1" smtClean="0"/>
              <a:t>Boulton</a:t>
            </a:r>
            <a:r>
              <a:rPr lang="en-GB" sz="2300" i="1" dirty="0" smtClean="0"/>
              <a:t> and Watt</a:t>
            </a:r>
            <a:r>
              <a:rPr lang="en-GB" sz="2300" dirty="0" smtClean="0"/>
              <a:t> steam engine would literally power the Industrial Revolution that followed.</a:t>
            </a:r>
          </a:p>
          <a:p>
            <a:endParaRPr lang="en-GB" sz="2000" dirty="0" smtClean="0"/>
          </a:p>
          <a:p>
            <a:pPr marL="0" indent="0">
              <a:buNone/>
            </a:pPr>
            <a:endParaRPr lang="en-GB"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00" y="1489527"/>
            <a:ext cx="2946400" cy="4500626"/>
          </a:xfrm>
          <a:prstGeom prst="rect">
            <a:avLst/>
          </a:prstGeom>
        </p:spPr>
      </p:pic>
      <p:sp>
        <p:nvSpPr>
          <p:cNvPr id="5" name="TextBox 4"/>
          <p:cNvSpPr txBox="1"/>
          <p:nvPr/>
        </p:nvSpPr>
        <p:spPr>
          <a:xfrm>
            <a:off x="464457" y="6240252"/>
            <a:ext cx="11451771" cy="523220"/>
          </a:xfrm>
          <a:prstGeom prst="rect">
            <a:avLst/>
          </a:prstGeom>
          <a:noFill/>
        </p:spPr>
        <p:txBody>
          <a:bodyPr wrap="square" rtlCol="0">
            <a:spAutoFit/>
          </a:bodyPr>
          <a:lstStyle/>
          <a:p>
            <a:r>
              <a:rPr lang="en-GB" sz="1400" dirty="0"/>
              <a:t>Burke, J. (1978), “Connections: An Alternative View of Change”, BBC documentary series, </a:t>
            </a:r>
            <a:r>
              <a:rPr lang="en-GB" sz="1400" dirty="0">
                <a:hlinkClick r:id="rId4"/>
              </a:rPr>
              <a:t>https://</a:t>
            </a:r>
            <a:r>
              <a:rPr lang="en-GB" sz="1400" dirty="0" smtClean="0">
                <a:hlinkClick r:id="rId4"/>
              </a:rPr>
              <a:t>archive.org/search.php?query=subject%3A%22connections%22%20creator%3A%22james%20burke%22</a:t>
            </a:r>
            <a:r>
              <a:rPr lang="en-GB" sz="1400" dirty="0" smtClean="0"/>
              <a:t> </a:t>
            </a:r>
            <a:endParaRPr lang="en-GB" sz="1400" dirty="0"/>
          </a:p>
        </p:txBody>
      </p:sp>
    </p:spTree>
    <p:extLst>
      <p:ext uri="{BB962C8B-B14F-4D97-AF65-F5344CB8AC3E}">
        <p14:creationId xmlns:p14="http://schemas.microsoft.com/office/powerpoint/2010/main" val="200473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39800" y="257061"/>
            <a:ext cx="10896600" cy="993310"/>
          </a:xfrm>
        </p:spPr>
        <p:txBody>
          <a:bodyPr/>
          <a:lstStyle/>
          <a:p>
            <a:r>
              <a:rPr lang="en-GB" dirty="0" smtClean="0"/>
              <a:t>Evidence </a:t>
            </a:r>
            <a:r>
              <a:rPr lang="en-GB" dirty="0"/>
              <a:t>on </a:t>
            </a:r>
            <a:r>
              <a:rPr lang="en-GB" dirty="0" smtClean="0"/>
              <a:t>the value </a:t>
            </a:r>
            <a:r>
              <a:rPr lang="en-GB" dirty="0"/>
              <a:t>of non-R&amp;D innovation </a:t>
            </a:r>
            <a:r>
              <a:rPr lang="en-GB" dirty="0" smtClean="0"/>
              <a:t>activities</a:t>
            </a:r>
            <a:endParaRPr lang="en-GB" dirty="0"/>
          </a:p>
          <a:p>
            <a:endParaRPr lang="en-GB" dirty="0"/>
          </a:p>
        </p:txBody>
      </p:sp>
      <p:sp>
        <p:nvSpPr>
          <p:cNvPr id="3" name="Text Placeholder 2"/>
          <p:cNvSpPr>
            <a:spLocks noGrp="1"/>
          </p:cNvSpPr>
          <p:nvPr>
            <p:ph type="body" sz="quarter" idx="12"/>
          </p:nvPr>
        </p:nvSpPr>
        <p:spPr>
          <a:xfrm>
            <a:off x="860287" y="1576456"/>
            <a:ext cx="10896600" cy="3614738"/>
          </a:xfrm>
        </p:spPr>
        <p:txBody>
          <a:bodyPr/>
          <a:lstStyle/>
          <a:p>
            <a:pPr marL="0" indent="0">
              <a:buNone/>
            </a:pPr>
            <a:r>
              <a:rPr lang="en-GB" sz="1800" u="sng" dirty="0" smtClean="0"/>
              <a:t>Micro-level studies</a:t>
            </a:r>
          </a:p>
          <a:p>
            <a:r>
              <a:rPr lang="en-GB" sz="1800" dirty="0"/>
              <a:t>Arundel et al. (2008, p. 30-31) find no statistically discernible differences in the </a:t>
            </a:r>
            <a:r>
              <a:rPr lang="en-GB" sz="1800" b="1" dirty="0"/>
              <a:t>revenue performance </a:t>
            </a:r>
            <a:r>
              <a:rPr lang="en-GB" sz="1800" dirty="0"/>
              <a:t>of R&amp;D-performing versus non-R&amp;D-performing </a:t>
            </a:r>
            <a:r>
              <a:rPr lang="en-GB" sz="1800" b="1" dirty="0"/>
              <a:t>innovating</a:t>
            </a:r>
            <a:r>
              <a:rPr lang="en-GB" sz="1800" dirty="0"/>
              <a:t> firms, suggesting that </a:t>
            </a:r>
            <a:r>
              <a:rPr lang="en-GB" sz="1800" b="1" dirty="0"/>
              <a:t>the contribution of the two modes are comparable</a:t>
            </a:r>
            <a:r>
              <a:rPr lang="en-GB" sz="1800" dirty="0"/>
              <a:t>.</a:t>
            </a:r>
          </a:p>
          <a:p>
            <a:r>
              <a:rPr lang="en-GB" sz="1800" dirty="0" smtClean="0"/>
              <a:t>The </a:t>
            </a:r>
            <a:r>
              <a:rPr lang="en-GB" sz="1800" b="1" dirty="0"/>
              <a:t>most valuable individual examples of innovations </a:t>
            </a:r>
            <a:r>
              <a:rPr lang="en-GB" sz="1800" dirty="0"/>
              <a:t>reported by firms </a:t>
            </a:r>
            <a:r>
              <a:rPr lang="en-GB" sz="1800" b="1" dirty="0"/>
              <a:t>can often be </a:t>
            </a:r>
            <a:r>
              <a:rPr lang="en-GB" sz="1800" b="1" dirty="0" smtClean="0"/>
              <a:t>non-R&amp;D</a:t>
            </a:r>
            <a:r>
              <a:rPr lang="en-GB" sz="1800" dirty="0"/>
              <a:t> </a:t>
            </a:r>
            <a:r>
              <a:rPr lang="en-GB" sz="1800" dirty="0" smtClean="0"/>
              <a:t>innovations (O'Brien, 2016; CIS analysis)</a:t>
            </a:r>
          </a:p>
          <a:p>
            <a:r>
              <a:rPr lang="en-GB" sz="1800" dirty="0" smtClean="0"/>
              <a:t>Design expenditures alone contribute to </a:t>
            </a:r>
            <a:r>
              <a:rPr lang="en-GB" sz="1800" b="1" dirty="0" smtClean="0"/>
              <a:t>new-to-the-firm/-market innovation </a:t>
            </a:r>
            <a:r>
              <a:rPr lang="en-GB" sz="1800" dirty="0" smtClean="0"/>
              <a:t>by </a:t>
            </a:r>
            <a:r>
              <a:rPr lang="en-GB" sz="1800" b="1" dirty="0" smtClean="0"/>
              <a:t>as much 30</a:t>
            </a:r>
            <a:r>
              <a:rPr lang="en-GB" sz="1800" b="1" dirty="0"/>
              <a:t>% </a:t>
            </a:r>
            <a:r>
              <a:rPr lang="en-GB" sz="1800" b="1" dirty="0" smtClean="0"/>
              <a:t>as R&amp;D </a:t>
            </a:r>
            <a:r>
              <a:rPr lang="en-GB" sz="1800" dirty="0"/>
              <a:t>(</a:t>
            </a:r>
            <a:r>
              <a:rPr lang="en-GB" sz="1800" dirty="0" err="1"/>
              <a:t>Ciriaci</a:t>
            </a:r>
            <a:r>
              <a:rPr lang="en-GB" sz="1800" dirty="0"/>
              <a:t>, </a:t>
            </a:r>
            <a:r>
              <a:rPr lang="en-GB" sz="1800" dirty="0" smtClean="0"/>
              <a:t>2011; CIS analysis; elasticities).</a:t>
            </a:r>
          </a:p>
          <a:p>
            <a:r>
              <a:rPr lang="en-GB" sz="1800" dirty="0" smtClean="0"/>
              <a:t>Elasticity </a:t>
            </a:r>
            <a:r>
              <a:rPr lang="en-GB" sz="1800" dirty="0"/>
              <a:t>of </a:t>
            </a:r>
            <a:r>
              <a:rPr lang="en-GB" sz="1800" b="1" dirty="0"/>
              <a:t>sales of new products </a:t>
            </a:r>
            <a:r>
              <a:rPr lang="en-GB" sz="1800" dirty="0"/>
              <a:t>with respect to </a:t>
            </a:r>
            <a:r>
              <a:rPr lang="en-GB" sz="1800" b="1" dirty="0"/>
              <a:t>marketing innovation </a:t>
            </a:r>
            <a:r>
              <a:rPr lang="en-GB" sz="1800" dirty="0"/>
              <a:t>expenditure </a:t>
            </a:r>
            <a:r>
              <a:rPr lang="en-GB" sz="1800" dirty="0" smtClean="0"/>
              <a:t>about </a:t>
            </a:r>
            <a:r>
              <a:rPr lang="en-GB" sz="1800" b="1" dirty="0"/>
              <a:t>twice as strong as that of R&amp;D </a:t>
            </a:r>
            <a:r>
              <a:rPr lang="en-GB" sz="1800" dirty="0"/>
              <a:t>(Garcia, </a:t>
            </a:r>
            <a:r>
              <a:rPr lang="en-GB" sz="1800" dirty="0" smtClean="0"/>
              <a:t>2011; CIS analysis).</a:t>
            </a:r>
          </a:p>
          <a:p>
            <a:r>
              <a:rPr lang="en-GB" sz="1800" dirty="0" smtClean="0">
                <a:sym typeface="Wingdings" panose="05000000000000000000" pitchFamily="2" charset="2"/>
              </a:rPr>
              <a:t>Economic value from innovation </a:t>
            </a:r>
            <a:r>
              <a:rPr lang="en-GB" sz="1800" b="1" dirty="0" smtClean="0"/>
              <a:t>comes </a:t>
            </a:r>
            <a:r>
              <a:rPr lang="en-GB" sz="1800" b="1" dirty="0"/>
              <a:t>from bundles of R&amp;D and non-R&amp;D innovation </a:t>
            </a:r>
            <a:r>
              <a:rPr lang="en-GB" sz="1800" dirty="0"/>
              <a:t>(Polder et al. , 2010; Evangelista and </a:t>
            </a:r>
            <a:r>
              <a:rPr lang="en-GB" sz="1800" dirty="0" err="1"/>
              <a:t>Vezzani</a:t>
            </a:r>
            <a:r>
              <a:rPr lang="en-GB" sz="1800" dirty="0"/>
              <a:t>, 2010; and </a:t>
            </a:r>
            <a:r>
              <a:rPr lang="en-GB" sz="1800" dirty="0" err="1"/>
              <a:t>Hervas</a:t>
            </a:r>
            <a:r>
              <a:rPr lang="en-GB" sz="1800" dirty="0"/>
              <a:t>-Oliver et al., 2015)</a:t>
            </a:r>
          </a:p>
          <a:p>
            <a:endParaRPr lang="en-GB" sz="1800" dirty="0"/>
          </a:p>
          <a:p>
            <a:endParaRPr lang="en-GB" sz="2000" dirty="0" smtClean="0"/>
          </a:p>
        </p:txBody>
      </p:sp>
      <p:sp>
        <p:nvSpPr>
          <p:cNvPr id="5" name="TextBox 4"/>
          <p:cNvSpPr txBox="1"/>
          <p:nvPr/>
        </p:nvSpPr>
        <p:spPr>
          <a:xfrm>
            <a:off x="477079" y="5191194"/>
            <a:ext cx="9531626" cy="1600438"/>
          </a:xfrm>
          <a:prstGeom prst="rect">
            <a:avLst/>
          </a:prstGeom>
          <a:noFill/>
        </p:spPr>
        <p:txBody>
          <a:bodyPr wrap="square" rtlCol="0">
            <a:spAutoFit/>
          </a:bodyPr>
          <a:lstStyle/>
          <a:p>
            <a:r>
              <a:rPr lang="en-GB" sz="1000" u="sng" dirty="0" smtClean="0"/>
              <a:t>References</a:t>
            </a:r>
          </a:p>
          <a:p>
            <a:r>
              <a:rPr lang="en-GB" sz="1000" dirty="0" smtClean="0"/>
              <a:t>Arundel</a:t>
            </a:r>
            <a:r>
              <a:rPr lang="en-GB" sz="1000" dirty="0"/>
              <a:t>, A., </a:t>
            </a:r>
            <a:r>
              <a:rPr lang="en-GB" sz="1000" dirty="0" err="1"/>
              <a:t>Bordoy</a:t>
            </a:r>
            <a:r>
              <a:rPr lang="en-GB" sz="1000" dirty="0"/>
              <a:t>, C., </a:t>
            </a:r>
            <a:r>
              <a:rPr lang="en-GB" sz="1000" dirty="0" err="1"/>
              <a:t>Kanerva</a:t>
            </a:r>
            <a:r>
              <a:rPr lang="en-GB" sz="1000" dirty="0"/>
              <a:t>, M. (2008), “Neglected innovators: How do innovative firms that do not perform R&amp;D innovate?”, INNO-Metrics Thematic Paper, MERIT, March 31 </a:t>
            </a:r>
            <a:endParaRPr lang="en-GB" sz="1000" dirty="0" smtClean="0"/>
          </a:p>
          <a:p>
            <a:r>
              <a:rPr lang="en-GB" sz="1000" dirty="0"/>
              <a:t>O'Brien, K. (2016) “Is newest always best? Firm-level evidence to challenge a focus on high-capability technological (product or process) innovation”, Economics of Innovation and New Technology, 25:8, pp. 747-768</a:t>
            </a:r>
            <a:endParaRPr lang="en-GB" sz="1000" dirty="0" smtClean="0"/>
          </a:p>
          <a:p>
            <a:r>
              <a:rPr lang="en-GB" sz="1000" dirty="0"/>
              <a:t>Garcia, A. (2011), “The relevance of marketing in the success of innovations”, IPTS Working Paper on Corporate R&amp;D and Innovation, No. 09/2011, </a:t>
            </a:r>
            <a:r>
              <a:rPr lang="en-GB" sz="1000" dirty="0" err="1"/>
              <a:t>doi</a:t>
            </a:r>
            <a:r>
              <a:rPr lang="en-GB" sz="1000" dirty="0"/>
              <a:t>: </a:t>
            </a:r>
            <a:r>
              <a:rPr lang="en-GB" sz="1000" dirty="0" smtClean="0"/>
              <a:t>10.2791/75736</a:t>
            </a:r>
          </a:p>
          <a:p>
            <a:r>
              <a:rPr lang="en-GB" sz="1000" dirty="0" err="1"/>
              <a:t>Ciriaci</a:t>
            </a:r>
            <a:r>
              <a:rPr lang="en-GB" sz="1000" dirty="0"/>
              <a:t>, D. (2011), “Design and European firms’ innovative performance: A less costly innovation activity for European SMEs?”, IPTS Working Paper on Corporate R&amp;D and Innovation, No. 08/2011, doi:10.2791/72880</a:t>
            </a:r>
          </a:p>
          <a:p>
            <a:endParaRPr lang="en-GB" dirty="0"/>
          </a:p>
        </p:txBody>
      </p:sp>
    </p:spTree>
    <p:extLst>
      <p:ext uri="{BB962C8B-B14F-4D97-AF65-F5344CB8AC3E}">
        <p14:creationId xmlns:p14="http://schemas.microsoft.com/office/powerpoint/2010/main" val="3912332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39800" y="228032"/>
            <a:ext cx="10896600" cy="993310"/>
          </a:xfrm>
        </p:spPr>
        <p:txBody>
          <a:bodyPr/>
          <a:lstStyle/>
          <a:p>
            <a:r>
              <a:rPr lang="en-GB" dirty="0" smtClean="0"/>
              <a:t>Broad-based </a:t>
            </a:r>
            <a:r>
              <a:rPr lang="en-GB" dirty="0" smtClean="0"/>
              <a:t>innovation </a:t>
            </a:r>
            <a:endParaRPr lang="en-GB" dirty="0"/>
          </a:p>
        </p:txBody>
      </p:sp>
      <p:sp>
        <p:nvSpPr>
          <p:cNvPr id="3" name="Text Placeholder 2"/>
          <p:cNvSpPr>
            <a:spLocks noGrp="1"/>
          </p:cNvSpPr>
          <p:nvPr>
            <p:ph type="body" sz="quarter" idx="12"/>
          </p:nvPr>
        </p:nvSpPr>
        <p:spPr>
          <a:xfrm>
            <a:off x="939800" y="1526521"/>
            <a:ext cx="10896600" cy="4125449"/>
          </a:xfrm>
        </p:spPr>
        <p:txBody>
          <a:bodyPr/>
          <a:lstStyle/>
          <a:p>
            <a:pPr>
              <a:buFont typeface="Wingdings" panose="05000000000000000000" pitchFamily="2" charset="2"/>
              <a:buChar char="à"/>
            </a:pPr>
            <a:r>
              <a:rPr lang="en-GB" dirty="0" smtClean="0"/>
              <a:t>In-house </a:t>
            </a:r>
            <a:r>
              <a:rPr lang="en-GB" dirty="0"/>
              <a:t>innovation capabilities develop </a:t>
            </a:r>
            <a:r>
              <a:rPr lang="en-GB" dirty="0" smtClean="0"/>
              <a:t>slowly (if at all), </a:t>
            </a:r>
            <a:r>
              <a:rPr lang="en-GB" dirty="0"/>
              <a:t>as a function of the sophistication of </a:t>
            </a:r>
            <a:r>
              <a:rPr lang="en-GB" b="1" i="1" dirty="0"/>
              <a:t>production </a:t>
            </a:r>
            <a:r>
              <a:rPr lang="en-GB" b="1" i="1" dirty="0" smtClean="0"/>
              <a:t>capabilities</a:t>
            </a:r>
          </a:p>
          <a:p>
            <a:pPr>
              <a:buFont typeface="Wingdings" panose="05000000000000000000" pitchFamily="2" charset="2"/>
              <a:buChar char="à"/>
            </a:pPr>
            <a:r>
              <a:rPr lang="en-GB" b="1" dirty="0" smtClean="0"/>
              <a:t>Important activities and capabilities</a:t>
            </a:r>
            <a:r>
              <a:rPr lang="en-GB" dirty="0" smtClean="0"/>
              <a:t>: R&amp;D </a:t>
            </a:r>
            <a:r>
              <a:rPr lang="en-GB" u="sng" dirty="0" smtClean="0"/>
              <a:t>and also </a:t>
            </a:r>
            <a:r>
              <a:rPr lang="en-GB" i="1" dirty="0" smtClean="0"/>
              <a:t>design</a:t>
            </a:r>
            <a:r>
              <a:rPr lang="en-GB" i="1" dirty="0"/>
              <a:t>; marketing; management; training; information technologies</a:t>
            </a:r>
            <a:r>
              <a:rPr lang="en-GB" dirty="0"/>
              <a:t> and </a:t>
            </a:r>
            <a:r>
              <a:rPr lang="en-GB" i="1" dirty="0"/>
              <a:t>non-R&amp;D engineering</a:t>
            </a:r>
            <a:r>
              <a:rPr lang="en-GB" dirty="0"/>
              <a:t>  </a:t>
            </a:r>
          </a:p>
          <a:p>
            <a:pPr>
              <a:buFont typeface="Wingdings" panose="05000000000000000000" pitchFamily="2" charset="2"/>
              <a:buChar char="à"/>
            </a:pPr>
            <a:r>
              <a:rPr lang="en-US" b="1" dirty="0"/>
              <a:t>Complementarities</a:t>
            </a:r>
            <a:r>
              <a:rPr lang="en-US" dirty="0"/>
              <a:t> suggest that non-R&amp;D innovation can be a </a:t>
            </a:r>
            <a:r>
              <a:rPr lang="en-US" dirty="0" err="1"/>
              <a:t>stepstone</a:t>
            </a:r>
            <a:r>
              <a:rPr lang="en-US" dirty="0"/>
              <a:t> to more, more systematic and more valuable R&amp;D. </a:t>
            </a:r>
          </a:p>
          <a:p>
            <a:pPr>
              <a:buFont typeface="Wingdings" panose="05000000000000000000" pitchFamily="2" charset="2"/>
              <a:buChar char="à"/>
            </a:pPr>
            <a:r>
              <a:rPr lang="en-GB" b="1" dirty="0" smtClean="0"/>
              <a:t>How: </a:t>
            </a:r>
            <a:r>
              <a:rPr lang="en-GB" dirty="0" smtClean="0"/>
              <a:t>Subsidise </a:t>
            </a:r>
            <a:r>
              <a:rPr lang="en-GB" dirty="0"/>
              <a:t>human resources within firms (e.g. a </a:t>
            </a:r>
            <a:r>
              <a:rPr lang="en-GB" i="1" dirty="0"/>
              <a:t>first-engineer</a:t>
            </a:r>
            <a:r>
              <a:rPr lang="en-GB" dirty="0"/>
              <a:t>, </a:t>
            </a:r>
            <a:r>
              <a:rPr lang="en-GB" i="1" dirty="0"/>
              <a:t>first-programmer</a:t>
            </a:r>
            <a:r>
              <a:rPr lang="en-GB" dirty="0"/>
              <a:t>) and </a:t>
            </a:r>
            <a:r>
              <a:rPr lang="en-GB" i="1" dirty="0"/>
              <a:t>on-the-job </a:t>
            </a:r>
            <a:r>
              <a:rPr lang="en-GB" i="1" dirty="0" smtClean="0"/>
              <a:t>learning</a:t>
            </a:r>
          </a:p>
          <a:p>
            <a:pPr>
              <a:buFont typeface="Wingdings" panose="05000000000000000000" pitchFamily="2" charset="2"/>
              <a:buChar char="à"/>
            </a:pPr>
            <a:endParaRPr lang="en-GB" dirty="0"/>
          </a:p>
          <a:p>
            <a:pPr>
              <a:buFont typeface="Wingdings" panose="05000000000000000000" pitchFamily="2" charset="2"/>
              <a:buChar char="à"/>
            </a:pPr>
            <a:endParaRPr lang="en-GB" dirty="0" smtClean="0"/>
          </a:p>
          <a:p>
            <a:pPr>
              <a:buFont typeface="Wingdings" panose="05000000000000000000" pitchFamily="2" charset="2"/>
              <a:buChar char="à"/>
            </a:pPr>
            <a:r>
              <a:rPr lang="en-GB" dirty="0" smtClean="0"/>
              <a:t>High quality education and training play a crucial role</a:t>
            </a:r>
          </a:p>
          <a:p>
            <a:pPr marL="0" indent="0">
              <a:buNone/>
            </a:pPr>
            <a:endParaRPr lang="en-GB" dirty="0" smtClean="0"/>
          </a:p>
          <a:p>
            <a:endParaRPr lang="en-GB" dirty="0"/>
          </a:p>
          <a:p>
            <a:endParaRPr lang="en-GB" dirty="0"/>
          </a:p>
        </p:txBody>
      </p:sp>
    </p:spTree>
    <p:extLst>
      <p:ext uri="{BB962C8B-B14F-4D97-AF65-F5344CB8AC3E}">
        <p14:creationId xmlns:p14="http://schemas.microsoft.com/office/powerpoint/2010/main" val="1979913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Skills for business innovation</a:t>
            </a:r>
            <a:endParaRPr lang="en-GB" dirty="0"/>
          </a:p>
        </p:txBody>
      </p:sp>
      <p:sp>
        <p:nvSpPr>
          <p:cNvPr id="3" name="Text Placeholder 2"/>
          <p:cNvSpPr>
            <a:spLocks noGrp="1"/>
          </p:cNvSpPr>
          <p:nvPr>
            <p:ph type="body" sz="quarter" idx="12"/>
          </p:nvPr>
        </p:nvSpPr>
        <p:spPr>
          <a:xfrm>
            <a:off x="939800" y="1439056"/>
            <a:ext cx="10896600" cy="3614738"/>
          </a:xfrm>
        </p:spPr>
        <p:txBody>
          <a:bodyPr/>
          <a:lstStyle/>
          <a:p>
            <a:pPr marL="0" indent="0">
              <a:buNone/>
            </a:pPr>
            <a:r>
              <a:rPr lang="en-US" sz="2400" u="sng" dirty="0"/>
              <a:t>Jones and </a:t>
            </a:r>
            <a:r>
              <a:rPr lang="en-US" sz="2400" u="sng" dirty="0" err="1"/>
              <a:t>Grimshaw</a:t>
            </a:r>
            <a:r>
              <a:rPr lang="en-US" sz="2400" u="sng" dirty="0"/>
              <a:t> (2012</a:t>
            </a:r>
            <a:r>
              <a:rPr lang="en-US" sz="2400" u="sng" dirty="0" smtClean="0"/>
              <a:t>): Lit. r</a:t>
            </a:r>
            <a:r>
              <a:rPr lang="en-US" sz="2400" u="sng" dirty="0" smtClean="0"/>
              <a:t>eview training </a:t>
            </a:r>
            <a:r>
              <a:rPr lang="en-US" sz="2400" u="sng" dirty="0"/>
              <a:t>and </a:t>
            </a:r>
            <a:r>
              <a:rPr lang="en-US" sz="2400" u="sng" dirty="0" smtClean="0"/>
              <a:t>innovation: </a:t>
            </a:r>
          </a:p>
          <a:p>
            <a:r>
              <a:rPr lang="en-US" sz="2400" dirty="0"/>
              <a:t>It is the </a:t>
            </a:r>
            <a:r>
              <a:rPr lang="en-US" sz="2400" i="1" dirty="0"/>
              <a:t>making</a:t>
            </a:r>
            <a:r>
              <a:rPr lang="en-US" sz="2400" dirty="0"/>
              <a:t> rather than the buying of skills that matters for </a:t>
            </a:r>
            <a:r>
              <a:rPr lang="en-US" sz="2400" dirty="0" smtClean="0"/>
              <a:t>innovation</a:t>
            </a:r>
            <a:endParaRPr lang="en-US" sz="2400" dirty="0"/>
          </a:p>
          <a:p>
            <a:r>
              <a:rPr lang="en-US" sz="2400" dirty="0" smtClean="0"/>
              <a:t>Both formal </a:t>
            </a:r>
            <a:r>
              <a:rPr lang="en-US" sz="2400" dirty="0"/>
              <a:t>and informal training </a:t>
            </a:r>
            <a:r>
              <a:rPr lang="en-US" sz="2400" dirty="0" smtClean="0"/>
              <a:t>good </a:t>
            </a:r>
            <a:r>
              <a:rPr lang="en-US" sz="2400" dirty="0"/>
              <a:t>predictors of business </a:t>
            </a:r>
            <a:r>
              <a:rPr lang="en-US" sz="2400" dirty="0" smtClean="0"/>
              <a:t>innovation</a:t>
            </a:r>
          </a:p>
          <a:p>
            <a:r>
              <a:rPr lang="en-US" sz="2400" dirty="0" smtClean="0"/>
              <a:t>Enormous </a:t>
            </a:r>
            <a:r>
              <a:rPr lang="en-US" sz="2400" dirty="0"/>
              <a:t>variance in skills required by different types of firms, contingent on myriads of factors</a:t>
            </a:r>
          </a:p>
          <a:p>
            <a:r>
              <a:rPr lang="en-US" sz="2400" dirty="0"/>
              <a:t>Contingency suggests </a:t>
            </a:r>
            <a:r>
              <a:rPr lang="en-US" sz="2400" dirty="0" smtClean="0"/>
              <a:t>that education </a:t>
            </a:r>
            <a:r>
              <a:rPr lang="en-US" sz="2400" dirty="0"/>
              <a:t>alignment most profitable at the lowest possible territorial/administrative level.</a:t>
            </a:r>
          </a:p>
          <a:p>
            <a:r>
              <a:rPr lang="en-US" sz="2400" dirty="0"/>
              <a:t>Place-based innovation policies can probably play an important role, with a focus on training, education, and professional development, primarily </a:t>
            </a:r>
            <a:r>
              <a:rPr lang="en-US" sz="2400" dirty="0" smtClean="0"/>
              <a:t>within (and with) </a:t>
            </a:r>
            <a:r>
              <a:rPr lang="en-US" sz="2400" dirty="0"/>
              <a:t>firms. </a:t>
            </a:r>
            <a:endParaRPr lang="en-GB" sz="2400" dirty="0"/>
          </a:p>
          <a:p>
            <a:pPr marL="0" indent="0">
              <a:buNone/>
            </a:pPr>
            <a:endParaRPr lang="en-US" dirty="0"/>
          </a:p>
        </p:txBody>
      </p:sp>
      <p:sp>
        <p:nvSpPr>
          <p:cNvPr id="4" name="TextBox 3"/>
          <p:cNvSpPr txBox="1"/>
          <p:nvPr/>
        </p:nvSpPr>
        <p:spPr>
          <a:xfrm>
            <a:off x="234176" y="6043961"/>
            <a:ext cx="10917044" cy="1015663"/>
          </a:xfrm>
          <a:prstGeom prst="rect">
            <a:avLst/>
          </a:prstGeom>
          <a:noFill/>
        </p:spPr>
        <p:txBody>
          <a:bodyPr wrap="square" rtlCol="0">
            <a:spAutoFit/>
          </a:bodyPr>
          <a:lstStyle/>
          <a:p>
            <a:r>
              <a:rPr lang="en-GB" sz="1400" dirty="0"/>
              <a:t>Jones, B. and </a:t>
            </a:r>
            <a:r>
              <a:rPr lang="en-GB" sz="1400" dirty="0" err="1"/>
              <a:t>Grimshaw</a:t>
            </a:r>
            <a:r>
              <a:rPr lang="en-GB" sz="1400" dirty="0"/>
              <a:t>, D. (2012), “The Effects of Policies for Training and Skills on Improving Innovation Capabilities in Firms”, </a:t>
            </a:r>
            <a:r>
              <a:rPr lang="en-GB" sz="1400" i="1" dirty="0"/>
              <a:t>Compendium on Evidence on the Effectiveness of Innovation Policy Intervention</a:t>
            </a:r>
            <a:r>
              <a:rPr lang="en-GB" sz="1400" dirty="0"/>
              <a:t>, Manchester Institute of Innovation Research, </a:t>
            </a:r>
            <a:r>
              <a:rPr lang="en-GB" sz="1400" u="sng" dirty="0">
                <a:hlinkClick r:id="rId2"/>
              </a:rPr>
              <a:t>http://www.innovation-policy.org.uk/compendium/section/Default.aspx?topicid=17</a:t>
            </a:r>
            <a:r>
              <a:rPr lang="en-GB" sz="1400" dirty="0"/>
              <a:t> </a:t>
            </a:r>
          </a:p>
          <a:p>
            <a:endParaRPr lang="en-GB" dirty="0"/>
          </a:p>
        </p:txBody>
      </p:sp>
    </p:spTree>
    <p:extLst>
      <p:ext uri="{BB962C8B-B14F-4D97-AF65-F5344CB8AC3E}">
        <p14:creationId xmlns:p14="http://schemas.microsoft.com/office/powerpoint/2010/main" val="2316704092"/>
      </p:ext>
    </p:extLst>
  </p:cSld>
  <p:clrMapOvr>
    <a:masterClrMapping/>
  </p:clrMapOvr>
</p:sld>
</file>

<file path=ppt/theme/theme1.xml><?xml version="1.0" encoding="utf-8"?>
<a:theme xmlns:a="http://schemas.openxmlformats.org/drawingml/2006/main" name="JRC-presentation_new-style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RC-presentation_new-style-Template" id="{A3811EC4-3CF2-294F-BA10-98A1FEBF725B}" vid="{04E8B2B6-6122-9247-9072-895CAD7B6100}"/>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JRC-presentation_new-style_template.potx</Template>
  <TotalTime>6203</TotalTime>
  <Words>1163</Words>
  <Application>Microsoft Office PowerPoint</Application>
  <PresentationFormat>Widescreen</PresentationFormat>
  <Paragraphs>74</Paragraphs>
  <Slides>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Times New Roman</vt:lpstr>
      <vt:lpstr>Verdana</vt:lpstr>
      <vt:lpstr>Verdana </vt:lpstr>
      <vt:lpstr>Verdana Standaard</vt:lpstr>
      <vt:lpstr>Wingdings</vt:lpstr>
      <vt:lpstr>JRC-presentation_new-style_template</vt:lpstr>
      <vt:lpstr> Broad-based Innovation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PRIMAVERA Joris (JRC-PETTEN)</dc:creator>
  <cp:lastModifiedBy>PONTIKAKIS Dimitrios (JRC-SEVILLA)</cp:lastModifiedBy>
  <cp:revision>481</cp:revision>
  <cp:lastPrinted>2019-02-19T12:34:43Z</cp:lastPrinted>
  <dcterms:created xsi:type="dcterms:W3CDTF">2017-04-24T08:06:23Z</dcterms:created>
  <dcterms:modified xsi:type="dcterms:W3CDTF">2020-01-30T07:31:37Z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pdateToken">
    <vt:lpwstr>2</vt:lpwstr>
  </property>
  <property fmtid="{D5CDD505-2E9C-101B-9397-08002B2CF9AE}" pid="3" name="Offisync_UniqueId">
    <vt:lpwstr>127154</vt:lpwstr>
  </property>
  <property fmtid="{D5CDD505-2E9C-101B-9397-08002B2CF9AE}" pid="4" name="Offisync_ServerID">
    <vt:lpwstr>0d3b22a6-6203-4efc-8e8e-b5279256493b</vt:lpwstr>
  </property>
  <property fmtid="{D5CDD505-2E9C-101B-9397-08002B2CF9AE}" pid="5" name="Jive_VersionGuid">
    <vt:lpwstr>36265980-45bd-40e5-8730-d7221ba88297</vt:lpwstr>
  </property>
  <property fmtid="{D5CDD505-2E9C-101B-9397-08002B2CF9AE}" pid="6" name="Offisync_ProviderInitializationData">
    <vt:lpwstr>https://connected.cnect.cec.eu.int</vt:lpwstr>
  </property>
  <property fmtid="{D5CDD505-2E9C-101B-9397-08002B2CF9AE}" pid="7" name="Jive_LatestUserAccountName">
    <vt:lpwstr>bodenjk</vt:lpwstr>
  </property>
</Properties>
</file>