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754" r:id="rId5"/>
    <p:sldId id="735" r:id="rId6"/>
    <p:sldId id="760" r:id="rId7"/>
    <p:sldId id="736" r:id="rId8"/>
    <p:sldId id="720" r:id="rId9"/>
    <p:sldId id="721" r:id="rId10"/>
    <p:sldId id="742" r:id="rId11"/>
    <p:sldId id="761" r:id="rId12"/>
    <p:sldId id="649" r:id="rId13"/>
    <p:sldId id="762" r:id="rId14"/>
    <p:sldId id="763" r:id="rId15"/>
    <p:sldId id="764" r:id="rId16"/>
    <p:sldId id="765" r:id="rId17"/>
  </p:sldIdLst>
  <p:sldSz cx="9144000" cy="5143500" type="screen16x9"/>
  <p:notesSz cx="6797675" cy="9872663"/>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17308C"/>
    <a:srgbClr val="CCFFFF"/>
    <a:srgbClr val="BDDEFF"/>
    <a:srgbClr val="CCFFCC"/>
    <a:srgbClr val="FFFFCC"/>
    <a:srgbClr val="99CCFF"/>
    <a:srgbClr val="FFCCFF"/>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65111" autoAdjust="0"/>
  </p:normalViewPr>
  <p:slideViewPr>
    <p:cSldViewPr>
      <p:cViewPr>
        <p:scale>
          <a:sx n="95" d="100"/>
          <a:sy n="95" d="100"/>
        </p:scale>
        <p:origin x="907" y="341"/>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2946399" cy="494186"/>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91" y="0"/>
            <a:ext cx="2946399" cy="494186"/>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376902"/>
            <a:ext cx="2946399" cy="494185"/>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91" y="9376902"/>
            <a:ext cx="2946399" cy="494185"/>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2946399" cy="494186"/>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91" y="0"/>
            <a:ext cx="2946399" cy="494186"/>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09538" y="741363"/>
            <a:ext cx="6580187" cy="37020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3" y="4689242"/>
            <a:ext cx="5438776" cy="4442935"/>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4" y="9376902"/>
            <a:ext cx="2946399" cy="494185"/>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91" y="9376902"/>
            <a:ext cx="2946399" cy="494185"/>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uropa.eu/rapid/press-release_IP-12-1233_en.htm" TargetMode="External"/><Relationship Id="rId13" Type="http://schemas.openxmlformats.org/officeDocument/2006/relationships/hyperlink" Target="https://ec.europa.eu/commission/sites/beta-political/files/budget-may2018-actions-erasmus-programme-swd_en.pdf" TargetMode="External"/><Relationship Id="rId3" Type="http://schemas.openxmlformats.org/officeDocument/2006/relationships/hyperlink" Target="http://ec.europa.eu/dgs/education_culture/repository/education/policy/vocational-policy/doc/maastricht_en.pdf" TargetMode="External"/><Relationship Id="rId7" Type="http://schemas.openxmlformats.org/officeDocument/2006/relationships/hyperlink" Target="http://ec.europa.eu/dgs/education_culture/repository/education/policy/vocational-policy/doc/2015-riga-conclusions_en.pdf" TargetMode="External"/><Relationship Id="rId12" Type="http://schemas.openxmlformats.org/officeDocument/2006/relationships/hyperlink" Target="https://ec.europa.eu/commission/sites/beta-political/files/budget-may2018-establishing-erasmus-regulation_en.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c.europa.eu/dgs/education_culture/repository/education/policy/vocational-policy/doc/brugescom_en.pdf" TargetMode="External"/><Relationship Id="rId11" Type="http://schemas.openxmlformats.org/officeDocument/2006/relationships/hyperlink" Target="https://ec.europa.eu/education/sites/education/files/combuildingastrongereurope_en_act_part1_v7.pdf" TargetMode="External"/><Relationship Id="rId5" Type="http://schemas.openxmlformats.org/officeDocument/2006/relationships/hyperlink" Target="http://ec.europa.eu/dgs/education_culture/repository/education/policy/vocational-policy/doc/bordeaux_en.pdf" TargetMode="External"/><Relationship Id="rId10" Type="http://schemas.openxmlformats.org/officeDocument/2006/relationships/hyperlink" Target="http://eur-lex.europa.eu/legal-content/en/ALL/?uri=CELEX:52017DC0376" TargetMode="External"/><Relationship Id="rId4" Type="http://schemas.openxmlformats.org/officeDocument/2006/relationships/hyperlink" Target="http://ec.europa.eu/dgs/education_culture/repository/education/policy/vocational-policy/doc/helsinki_en.pdf" TargetMode="External"/><Relationship Id="rId9" Type="http://schemas.openxmlformats.org/officeDocument/2006/relationships/hyperlink" Target="http://eur-lex.europa.eu/legal-content/EN/TXT/PDF/?uri=CELEX:52012SC0375&amp;qid=1524048254255&amp;from=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combined effects of rapid technological change, digitalization, climate change, circular economy, and new forms of work, call for innovative ideas to ensure that Vocational training not only adapts to change, but is also at the forefront of mastering and driving this change. These developments are not only disrupting every aspect of work and life, but also creating opportunities for innovation and employment creation across all sectors. The capacity to innovate is increasingly becoming the key factor driving economic and social development. </a:t>
            </a:r>
          </a:p>
          <a:p>
            <a:endParaRPr lang="en-US" dirty="0" smtClean="0"/>
          </a:p>
          <a:p>
            <a:r>
              <a:rPr lang="en-US" dirty="0" smtClean="0"/>
              <a:t>VET policy makers are confronted with new challenges in anticipating and responding in due time to the fast changing skill needs of the </a:t>
            </a:r>
            <a:r>
              <a:rPr lang="en-US" dirty="0" err="1" smtClean="0"/>
              <a:t>labour</a:t>
            </a:r>
            <a:r>
              <a:rPr lang="en-US" dirty="0" smtClean="0"/>
              <a:t> market, and to the expectations of individuals. The "shelf-life" of skills is becoming increasingly short. To address this challenge, VET institutions must become much more flexible and responsive to the need for renewing their offer, companies have to become an active partner in designing and providing opportunities for work-based learning, and individuals have to embrace lifelong learning to maintain their employability, active citizenship and quality of life. The way we teach and learn has to be in tune with these new opportunities and challenges.</a:t>
            </a:r>
          </a:p>
          <a:p>
            <a:endParaRPr lang="en-US" dirty="0" smtClean="0"/>
          </a:p>
          <a:p>
            <a:r>
              <a:rPr lang="en-US" dirty="0" smtClean="0"/>
              <a:t>In the past, developments in the VET system have been mainly of a gradual and incremental nature, and in most cases driven top-down. Business-as-usual may not be a viable option for the future. The speed and scale of change calls for innovative approaches where VET institutions are increasingly empowered to understand, engage and be an active partner in co-creating solutions for local social and economic development. A bottom-up approach to excellence where VET institutions are capable of rapidly adapting skills provision to evolving local needs, is essential to raise the attractiveness, relevance and quality in VET. </a:t>
            </a:r>
          </a:p>
          <a:p>
            <a:endParaRPr lang="en-US" dirty="0" smtClean="0"/>
          </a:p>
          <a:p>
            <a:r>
              <a:rPr lang="en-US" dirty="0" smtClean="0"/>
              <a:t>The new paradigm for VET institutions is local in its nature, while the challenges they are facing is increasingly complex and global.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4518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i="1" dirty="0"/>
              <a:t>How and when has this initiative been prepared? Which stakeholders have been involved in the preparatory phase of this initiative?</a:t>
            </a:r>
            <a:endParaRPr lang="en-GB" dirty="0"/>
          </a:p>
          <a:p>
            <a:r>
              <a:rPr lang="en-GB" dirty="0"/>
              <a:t>The policy concept of Vocational excellence is not new. An initiative to promote Vocational excellence has been called for since 2004 when the parties to the Copenhagen process, i.e. the member states, the social partners, the candidate countries and the EFTA countries, set the overall priorities for the EU VET modernisation agenda in the following Communiqués:</a:t>
            </a:r>
          </a:p>
          <a:p>
            <a:pPr marL="173216" indent="-173216">
              <a:buFont typeface="Arial" panose="020B0604020202020204" pitchFamily="34" charset="0"/>
              <a:buChar char="•"/>
            </a:pPr>
            <a:r>
              <a:rPr lang="fr-BE" dirty="0"/>
              <a:t>2004 </a:t>
            </a:r>
            <a:r>
              <a:rPr lang="fr-BE" u="sng" dirty="0">
                <a:hlinkClick r:id="rId3"/>
              </a:rPr>
              <a:t>Maastricht Communiqué</a:t>
            </a:r>
            <a:r>
              <a:rPr lang="fr-BE" dirty="0"/>
              <a:t>: “…</a:t>
            </a:r>
            <a:r>
              <a:rPr lang="fr-BE" dirty="0" err="1"/>
              <a:t>achieve</a:t>
            </a:r>
            <a:r>
              <a:rPr lang="fr-BE" dirty="0"/>
              <a:t> high </a:t>
            </a:r>
            <a:r>
              <a:rPr lang="fr-BE" dirty="0" err="1"/>
              <a:t>levels</a:t>
            </a:r>
            <a:r>
              <a:rPr lang="fr-BE" dirty="0"/>
              <a:t> of </a:t>
            </a:r>
            <a:r>
              <a:rPr lang="fr-BE" b="1" dirty="0" err="1"/>
              <a:t>quality</a:t>
            </a:r>
            <a:r>
              <a:rPr lang="fr-BE" b="1" dirty="0"/>
              <a:t> and innovation</a:t>
            </a:r>
            <a:r>
              <a:rPr lang="fr-BE" dirty="0"/>
              <a:t> in VET”</a:t>
            </a:r>
            <a:endParaRPr lang="en-GB" dirty="0"/>
          </a:p>
          <a:p>
            <a:pPr marL="173216" indent="-173216">
              <a:buFont typeface="Arial" panose="020B0604020202020204" pitchFamily="34" charset="0"/>
              <a:buChar char="•"/>
            </a:pPr>
            <a:r>
              <a:rPr lang="fr-BE" dirty="0"/>
              <a:t>2006 </a:t>
            </a:r>
            <a:r>
              <a:rPr lang="fr-BE" u="sng" dirty="0">
                <a:hlinkClick r:id="rId4"/>
              </a:rPr>
              <a:t>Helsinki Communiqué</a:t>
            </a:r>
            <a:r>
              <a:rPr lang="fr-BE" dirty="0"/>
              <a:t> : “…</a:t>
            </a:r>
            <a:r>
              <a:rPr lang="fr-BE" dirty="0" err="1"/>
              <a:t>developing</a:t>
            </a:r>
            <a:r>
              <a:rPr lang="fr-BE" dirty="0"/>
              <a:t> and </a:t>
            </a:r>
            <a:r>
              <a:rPr lang="fr-BE" dirty="0" err="1"/>
              <a:t>highlighting</a:t>
            </a:r>
            <a:r>
              <a:rPr lang="fr-BE" dirty="0"/>
              <a:t> </a:t>
            </a:r>
            <a:r>
              <a:rPr lang="fr-BE" b="1" dirty="0"/>
              <a:t>excellence</a:t>
            </a:r>
            <a:r>
              <a:rPr lang="fr-BE" dirty="0"/>
              <a:t> in VET </a:t>
            </a:r>
            <a:r>
              <a:rPr lang="fr-BE" dirty="0" err="1"/>
              <a:t>skills</a:t>
            </a:r>
            <a:r>
              <a:rPr lang="fr-BE" dirty="0"/>
              <a:t>…”</a:t>
            </a:r>
            <a:endParaRPr lang="en-GB" dirty="0"/>
          </a:p>
          <a:p>
            <a:pPr marL="173216" indent="-173216">
              <a:buFont typeface="Arial" panose="020B0604020202020204" pitchFamily="34" charset="0"/>
              <a:buChar char="•"/>
            </a:pPr>
            <a:r>
              <a:rPr lang="fr-BE" dirty="0"/>
              <a:t>2008 </a:t>
            </a:r>
            <a:r>
              <a:rPr lang="fr-BE" u="sng" dirty="0">
                <a:hlinkClick r:id="rId5"/>
              </a:rPr>
              <a:t>Bordeaux Communiqué</a:t>
            </a:r>
            <a:r>
              <a:rPr lang="fr-BE" u="sng" dirty="0"/>
              <a:t>:</a:t>
            </a:r>
            <a:r>
              <a:rPr lang="fr-BE" dirty="0"/>
              <a:t> “… </a:t>
            </a:r>
            <a:r>
              <a:rPr lang="fr-BE" b="1" dirty="0" err="1"/>
              <a:t>promote</a:t>
            </a:r>
            <a:r>
              <a:rPr lang="fr-BE" b="1" dirty="0"/>
              <a:t> excellence</a:t>
            </a:r>
            <a:r>
              <a:rPr lang="fr-BE" dirty="0"/>
              <a:t> and </a:t>
            </a:r>
            <a:r>
              <a:rPr lang="fr-BE" dirty="0" err="1"/>
              <a:t>guarantee</a:t>
            </a:r>
            <a:r>
              <a:rPr lang="fr-BE" dirty="0"/>
              <a:t> </a:t>
            </a:r>
            <a:r>
              <a:rPr lang="fr-BE" dirty="0" err="1"/>
              <a:t>equal</a:t>
            </a:r>
            <a:r>
              <a:rPr lang="fr-BE" dirty="0"/>
              <a:t> </a:t>
            </a:r>
            <a:r>
              <a:rPr lang="fr-BE" dirty="0" err="1"/>
              <a:t>opportunities</a:t>
            </a:r>
            <a:r>
              <a:rPr lang="fr-BE" dirty="0"/>
              <a:t>.”</a:t>
            </a:r>
            <a:endParaRPr lang="en-GB" dirty="0"/>
          </a:p>
          <a:p>
            <a:pPr marL="173216" indent="-173216">
              <a:buFont typeface="Arial" panose="020B0604020202020204" pitchFamily="34" charset="0"/>
              <a:buChar char="•"/>
            </a:pPr>
            <a:r>
              <a:rPr lang="fr-BE" dirty="0"/>
              <a:t>2010 </a:t>
            </a:r>
            <a:r>
              <a:rPr lang="fr-BE" u="sng" dirty="0">
                <a:hlinkClick r:id="rId6"/>
              </a:rPr>
              <a:t>Bruges Communiqué</a:t>
            </a:r>
            <a:r>
              <a:rPr lang="fr-BE" dirty="0"/>
              <a:t>, calls for “…</a:t>
            </a:r>
            <a:r>
              <a:rPr lang="fr-BE" b="1" dirty="0" err="1"/>
              <a:t>vocational</a:t>
            </a:r>
            <a:r>
              <a:rPr lang="fr-BE" b="1" dirty="0"/>
              <a:t> excellence</a:t>
            </a:r>
            <a:r>
              <a:rPr lang="fr-BE" dirty="0"/>
              <a:t> for smart and </a:t>
            </a:r>
            <a:r>
              <a:rPr lang="fr-BE" dirty="0" err="1"/>
              <a:t>sustainable</a:t>
            </a:r>
            <a:r>
              <a:rPr lang="fr-BE" dirty="0"/>
              <a:t> </a:t>
            </a:r>
            <a:r>
              <a:rPr lang="fr-BE" dirty="0" err="1"/>
              <a:t>growth</a:t>
            </a:r>
            <a:r>
              <a:rPr lang="fr-BE" dirty="0"/>
              <a:t>.”, and “VET providers to </a:t>
            </a:r>
            <a:r>
              <a:rPr lang="fr-BE" dirty="0" err="1"/>
              <a:t>collaborate</a:t>
            </a:r>
            <a:r>
              <a:rPr lang="fr-BE" dirty="0"/>
              <a:t> </a:t>
            </a:r>
            <a:r>
              <a:rPr lang="fr-BE" dirty="0" err="1"/>
              <a:t>with</a:t>
            </a:r>
            <a:r>
              <a:rPr lang="fr-BE" dirty="0"/>
              <a:t> </a:t>
            </a:r>
            <a:r>
              <a:rPr lang="fr-BE" dirty="0" err="1"/>
              <a:t>enterprises</a:t>
            </a:r>
            <a:r>
              <a:rPr lang="fr-BE" dirty="0"/>
              <a:t>, design centres, cultural </a:t>
            </a:r>
            <a:r>
              <a:rPr lang="fr-BE" dirty="0" err="1"/>
              <a:t>sector</a:t>
            </a:r>
            <a:r>
              <a:rPr lang="fr-BE" dirty="0"/>
              <a:t>, and HE </a:t>
            </a:r>
            <a:r>
              <a:rPr lang="fr-BE" dirty="0" err="1"/>
              <a:t>forming</a:t>
            </a:r>
            <a:r>
              <a:rPr lang="fr-BE" dirty="0"/>
              <a:t> "</a:t>
            </a:r>
            <a:r>
              <a:rPr lang="fr-BE" dirty="0" err="1"/>
              <a:t>knowledge</a:t>
            </a:r>
            <a:r>
              <a:rPr lang="fr-BE" dirty="0"/>
              <a:t> </a:t>
            </a:r>
            <a:r>
              <a:rPr lang="fr-BE" dirty="0" err="1"/>
              <a:t>partnerships</a:t>
            </a:r>
            <a:r>
              <a:rPr lang="fr-BE" dirty="0"/>
              <a:t>".</a:t>
            </a:r>
            <a:endParaRPr lang="en-GB" dirty="0"/>
          </a:p>
          <a:p>
            <a:pPr marL="173216" indent="-173216">
              <a:buFont typeface="Arial" panose="020B0604020202020204" pitchFamily="34" charset="0"/>
              <a:buChar char="•"/>
            </a:pPr>
            <a:r>
              <a:rPr lang="fr-BE" dirty="0"/>
              <a:t>2015 </a:t>
            </a:r>
            <a:r>
              <a:rPr lang="fr-BE" u="sng" dirty="0">
                <a:hlinkClick r:id="rId7"/>
              </a:rPr>
              <a:t>Riga Conclusions</a:t>
            </a:r>
            <a:r>
              <a:rPr lang="fr-BE" dirty="0"/>
              <a:t>, calls for “</a:t>
            </a:r>
            <a:r>
              <a:rPr lang="fr-BE" dirty="0" err="1"/>
              <a:t>increase</a:t>
            </a:r>
            <a:r>
              <a:rPr lang="fr-BE" dirty="0"/>
              <a:t> </a:t>
            </a:r>
            <a:r>
              <a:rPr lang="fr-BE" dirty="0" err="1"/>
              <a:t>cooperation</a:t>
            </a:r>
            <a:r>
              <a:rPr lang="fr-BE" dirty="0"/>
              <a:t> to </a:t>
            </a:r>
            <a:r>
              <a:rPr lang="fr-BE" dirty="0" err="1"/>
              <a:t>promote</a:t>
            </a:r>
            <a:r>
              <a:rPr lang="fr-BE" dirty="0"/>
              <a:t> </a:t>
            </a:r>
            <a:r>
              <a:rPr lang="fr-BE" b="1" dirty="0"/>
              <a:t>innovation and excellence</a:t>
            </a:r>
            <a:r>
              <a:rPr lang="fr-BE" dirty="0"/>
              <a:t> in VET”</a:t>
            </a:r>
          </a:p>
          <a:p>
            <a:pPr marL="173216" indent="-173216">
              <a:buFont typeface="Arial" panose="020B0604020202020204" pitchFamily="34" charset="0"/>
              <a:buChar char="•"/>
            </a:pPr>
            <a:r>
              <a:rPr lang="fr-BE" dirty="0"/>
              <a:t>2018 ACVT Opinion on the future of VET calls for </a:t>
            </a:r>
            <a:r>
              <a:rPr lang="en-US" i="1" dirty="0"/>
              <a:t>VET excellence  should be encouraged, supported, promoted and rewarded</a:t>
            </a:r>
            <a:endParaRPr lang="en-GB" dirty="0"/>
          </a:p>
          <a:p>
            <a:endParaRPr lang="en-GB" dirty="0"/>
          </a:p>
          <a:p>
            <a:endParaRPr lang="en-GB" dirty="0"/>
          </a:p>
          <a:p>
            <a:r>
              <a:rPr lang="en-GB" dirty="0"/>
              <a:t>The </a:t>
            </a:r>
            <a:r>
              <a:rPr lang="en-GB" u="sng" dirty="0">
                <a:hlinkClick r:id="rId8"/>
              </a:rPr>
              <a:t>2012 Communication on Rethinking Education</a:t>
            </a:r>
            <a:r>
              <a:rPr lang="en-GB" dirty="0"/>
              <a:t>, proposed that excellence be pursued by aligning VET policies with regional/local economic development strategies namely for smart specialisation. </a:t>
            </a:r>
          </a:p>
          <a:p>
            <a:endParaRPr lang="en-GB" dirty="0"/>
          </a:p>
          <a:p>
            <a:r>
              <a:rPr lang="en-GB" dirty="0"/>
              <a:t>Together with the 2012 Communication, a </a:t>
            </a:r>
            <a:r>
              <a:rPr lang="en-GB" u="sng" dirty="0">
                <a:hlinkClick r:id="rId9"/>
              </a:rPr>
              <a:t>Staff Working Document</a:t>
            </a:r>
            <a:r>
              <a:rPr lang="en-GB" dirty="0"/>
              <a:t> gave further details on how the concept of Vocational excellence could be developed and achieved. The recent 2017 Communication on "</a:t>
            </a:r>
            <a:r>
              <a:rPr lang="en-GB" u="sng" dirty="0">
                <a:hlinkClick r:id="rId10"/>
              </a:rPr>
              <a:t>Strengthening Innovation in Europe's Regions</a:t>
            </a:r>
            <a:r>
              <a:rPr lang="en-GB" dirty="0"/>
              <a:t>" makes a specific reference to "linking vocational education and training to innovation systems", as part of smart specialisation strategies at regional level. </a:t>
            </a:r>
          </a:p>
          <a:p>
            <a:endParaRPr lang="en-GB" dirty="0"/>
          </a:p>
          <a:p>
            <a:r>
              <a:rPr lang="en-GB" dirty="0"/>
              <a:t>In the 2018 </a:t>
            </a:r>
            <a:r>
              <a:rPr lang="en-GB" u="sng" dirty="0">
                <a:hlinkClick r:id="rId11"/>
              </a:rPr>
              <a:t>Communication on Building a stronger Europe</a:t>
            </a:r>
            <a:r>
              <a:rPr lang="en-GB" dirty="0"/>
              <a:t>: the role of youth, education and culture policies, in which the Commission proposes to support the establishment of Vocational Education and Training Centres of Excellence:</a:t>
            </a:r>
          </a:p>
          <a:p>
            <a:pPr lvl="1"/>
            <a:r>
              <a:rPr lang="en-GB" i="1" dirty="0"/>
              <a:t>These centres should connect reference vocational education and training providers across Member States, foster cooperation, including with stakeholders, and strive to develop high quality curricula and qualifications focused on sectoral skills needs. They should act as drivers of excellence and innovation and promote a proactive role for vocational education and training in local and regional economic development, including by acting as entrepreneurial incubators and catalysts for investment. It also proposes that the Centres will build synergies with universities, thus jointly contributing to the provision of the range of skills needed to support innovation and competitiveness.</a:t>
            </a:r>
            <a:endParaRPr lang="en-GB" dirty="0"/>
          </a:p>
          <a:p>
            <a:endParaRPr lang="en-GB" dirty="0"/>
          </a:p>
          <a:p>
            <a:r>
              <a:rPr lang="en-GB" dirty="0"/>
              <a:t>On 30 May, the Commission adopted its proposal for the next </a:t>
            </a:r>
            <a:r>
              <a:rPr lang="en-GB" u="sng" dirty="0">
                <a:hlinkClick r:id="rId12"/>
              </a:rPr>
              <a:t>Erasmus programme 2021-2027</a:t>
            </a:r>
            <a:r>
              <a:rPr lang="en-GB" dirty="0"/>
              <a:t>. In addition to doubling the funding for Erasmus to €30 billion, the Commission also proposes that under the title Partnerships for Excellence, funding be provided for </a:t>
            </a:r>
            <a:r>
              <a:rPr lang="en-GB" u="sng" dirty="0">
                <a:hlinkClick r:id="rId13"/>
              </a:rPr>
              <a:t>Centres of vocational excellence</a:t>
            </a:r>
            <a:r>
              <a:rPr lang="en-GB" dirty="0"/>
              <a:t>:</a:t>
            </a:r>
          </a:p>
          <a:p>
            <a:pPr lvl="1"/>
            <a:r>
              <a:rPr lang="en-GB" i="1" dirty="0"/>
              <a:t>This initiative will support the development of trans-national platforms of centres of vocational excellence closely integrated in local and regional strategies for growth, innovation and competitiveness, while supporting overall structural changes and economic policies in the European Union. These platforms will embed partnerships of vocational education and training providers with the relevant stakeholders responsible for economic development, innovation and competitiveness policies in a given economic context. </a:t>
            </a:r>
            <a:endParaRPr lang="en-GB" dirty="0"/>
          </a:p>
          <a:p>
            <a:pPr lvl="1"/>
            <a:r>
              <a:rPr lang="en-GB" i="1" dirty="0"/>
              <a:t>These can include economic development agencies, regional authorities responsible for economic development, innovation clusters, employment services, skills observatories, business support services, business innovation centres, technology transfer agencies, incubators, as well as key companies, social partners and economic sector representatives. The Centres of vocational excellence will act as drivers of quality vocational skills in a context of national, regional/local, and sectorial challenges, while supporting overall structural changes and socio-economic policies in the European Union. They will develop and offer high quality transnational joint vocational programmes and qualifications focused on meeting current and emerging sectoral skills needs with a strong element of work-based learning, digital content and mobility experience abroad.</a:t>
            </a:r>
            <a:endParaRPr lang="en-GB" dirty="0"/>
          </a:p>
          <a:p>
            <a:pPr marL="363127" indent="-363127">
              <a:buClr>
                <a:srgbClr val="0000FF"/>
              </a:buClr>
            </a:pP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95191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F5494"/>
                </a:solidFill>
              </a:rPr>
              <a:t>Inspired on concept of “Skills ecosystems”, as proposed by David </a:t>
            </a:r>
            <a:r>
              <a:rPr lang="en-GB" i="1" dirty="0" err="1">
                <a:solidFill>
                  <a:srgbClr val="0F5494"/>
                </a:solidFill>
              </a:rPr>
              <a:t>Finegold</a:t>
            </a:r>
            <a:r>
              <a:rPr lang="en-GB" i="1" dirty="0">
                <a:solidFill>
                  <a:srgbClr val="0F5494"/>
                </a:solidFill>
              </a:rPr>
              <a:t> (1999) </a:t>
            </a:r>
            <a:br>
              <a:rPr lang="en-GB" i="1" dirty="0">
                <a:solidFill>
                  <a:srgbClr val="0F5494"/>
                </a:solidFill>
              </a:rPr>
            </a:br>
            <a:r>
              <a:rPr lang="en-GB" i="1" dirty="0">
                <a:solidFill>
                  <a:srgbClr val="0F5494"/>
                </a:solidFill>
              </a:rPr>
              <a:t>‘Creating self-sustaining, high-skill ecosystems’, Oxford Review of Economics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06872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F5494"/>
                </a:solidFill>
              </a:rPr>
              <a:t>Final report delivered by ECORYS in September 2019. </a:t>
            </a:r>
          </a:p>
          <a:p>
            <a:endParaRPr lang="en-GB" i="1" dirty="0">
              <a:solidFill>
                <a:srgbClr val="0F5494"/>
              </a:solidFill>
            </a:endParaRPr>
          </a:p>
          <a:p>
            <a:r>
              <a:rPr lang="en-GB" dirty="0"/>
              <a:t>The over-arching aim of the mapping in all EU 28 Member States, EFTA and candidate countries is:</a:t>
            </a:r>
          </a:p>
          <a:p>
            <a:pPr lvl="0"/>
            <a:r>
              <a:rPr lang="en-GB" dirty="0"/>
              <a:t>To identify examples of excellence in VET linked to wider strategies related to innovation and economic and social development </a:t>
            </a:r>
          </a:p>
          <a:p>
            <a:endParaRPr lang="en-GB" dirty="0"/>
          </a:p>
          <a:p>
            <a:r>
              <a:rPr lang="en-GB" dirty="0" smtClean="0"/>
              <a:t>By </a:t>
            </a:r>
            <a:r>
              <a:rPr lang="en-GB" dirty="0"/>
              <a:t>the end of the exercise we also aim to have built an informed perspective on:</a:t>
            </a:r>
          </a:p>
          <a:p>
            <a:pPr marL="167311" indent="-167311">
              <a:buFont typeface="Arial" panose="020B0604020202020204" pitchFamily="34" charset="0"/>
              <a:buChar char="•"/>
            </a:pPr>
            <a:r>
              <a:rPr lang="en-GB" b="1" dirty="0"/>
              <a:t>What is understood by VET Excellence in the context of the practice of regional social and economic development, innovation strategies, smart specialisation etc.; </a:t>
            </a:r>
            <a:r>
              <a:rPr lang="en-GB" dirty="0"/>
              <a:t>and</a:t>
            </a:r>
          </a:p>
          <a:p>
            <a:pPr marL="167311" indent="-167311">
              <a:buFont typeface="Arial" panose="020B0604020202020204" pitchFamily="34" charset="0"/>
              <a:buChar char="•"/>
            </a:pPr>
            <a:r>
              <a:rPr lang="en-GB" b="1" dirty="0"/>
              <a:t>How Excellence in VET in this context is being pursued throughout Europe.</a:t>
            </a:r>
            <a:endParaRPr lang="en-GB" dirty="0"/>
          </a:p>
          <a:p>
            <a:endParaRPr lang="en-GB" sz="1100" i="1" dirty="0">
              <a:solidFill>
                <a:srgbClr val="0F5494"/>
              </a:solidFill>
            </a:endParaRPr>
          </a:p>
          <a:p>
            <a:pPr>
              <a:spcBef>
                <a:spcPts val="586"/>
              </a:spcBef>
              <a:spcAft>
                <a:spcPts val="586"/>
              </a:spcAft>
            </a:pPr>
            <a:r>
              <a:rPr lang="en-GB" sz="1100" b="1" dirty="0"/>
              <a:t>Geographical coverage:</a:t>
            </a:r>
          </a:p>
          <a:p>
            <a:pPr marL="436867" indent="-260260">
              <a:spcBef>
                <a:spcPts val="586"/>
              </a:spcBef>
              <a:spcAft>
                <a:spcPts val="586"/>
              </a:spcAft>
              <a:buFont typeface="Wingdings" panose="05000000000000000000" pitchFamily="2" charset="2"/>
              <a:buChar char="Ø"/>
            </a:pPr>
            <a:r>
              <a:rPr lang="en-GB" sz="1100" dirty="0"/>
              <a:t>EU Member States, EFTA, candidate countries, and other ETF partner countries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68699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bring you up to date with the developments regarding the first call for pilot projects on the initiative on “</a:t>
            </a:r>
            <a:r>
              <a:rPr lang="en-GB" b="1" dirty="0" smtClean="0"/>
              <a:t>Centres of Vocational Excellence</a:t>
            </a:r>
            <a:r>
              <a:rPr lang="en-GB" dirty="0" smtClean="0"/>
              <a:t>”:</a:t>
            </a:r>
          </a:p>
          <a:p>
            <a:pPr lvl="0"/>
            <a:r>
              <a:rPr lang="en-GB" dirty="0" smtClean="0"/>
              <a:t>In 2019, we could not launch a specific call for the CoVE initiative, and therefore we modified the regular Sector Skills Alliance call to include a Lot for the launch of a small set of pilot projects that closely resemble the concept we are developing for the CoVE.</a:t>
            </a:r>
          </a:p>
          <a:p>
            <a:pPr lvl="0"/>
            <a:r>
              <a:rPr lang="en-GB" dirty="0" smtClean="0"/>
              <a:t>This was not the ideal way of supporting the comprehensive approach we want for the CoVE's, which include both a sectoral dimension (supported by SSA), as well as a thematic dimension (not possible under SSA). </a:t>
            </a:r>
          </a:p>
          <a:p>
            <a:pPr lvl="0"/>
            <a:r>
              <a:rPr lang="en-GB" dirty="0" smtClean="0"/>
              <a:t>However, we were very positively encouraged by the demand for this first limited call, which was initially designed to support only 4 projects with a total budget of €4 million, but attracted 15 applications (almost 4 times more than expected) with a budget of €13 million.</a:t>
            </a:r>
          </a:p>
          <a:p>
            <a:pPr lvl="0"/>
            <a:r>
              <a:rPr lang="en-GB" dirty="0" smtClean="0"/>
              <a:t>Applications came from 11 countries, and included partners from all EU countries (except HU and LU), and also from one candidate country. In total, we have 177 organizations involved in these applications, with an average of 12 partners per project.</a:t>
            </a:r>
          </a:p>
          <a:p>
            <a:pPr lvl="0"/>
            <a:r>
              <a:rPr lang="en-GB" dirty="0" smtClean="0"/>
              <a:t>Partners are mostly VET centres (both upper secondary, as well as tertiary level Universities of applied sciences), Centres for adult training, regional development agencies, SMEs, Chambers and Social partners.</a:t>
            </a:r>
          </a:p>
          <a:p>
            <a:pPr lvl="0"/>
            <a:r>
              <a:rPr lang="en-GB" dirty="0" smtClean="0"/>
              <a:t>The analysis of these applications will be very useful for finalising the concept of the initiative and designing future calls.</a:t>
            </a:r>
          </a:p>
          <a:p>
            <a:pPr lvl="0"/>
            <a:r>
              <a:rPr lang="en-GB" dirty="0" smtClean="0"/>
              <a:t>For the </a:t>
            </a:r>
            <a:r>
              <a:rPr lang="en-GB" b="1" dirty="0" smtClean="0"/>
              <a:t>AWP2020</a:t>
            </a:r>
            <a:r>
              <a:rPr lang="en-GB" dirty="0" smtClean="0"/>
              <a:t>, we plan to have a dedicated KA3 call for the CoVE, which will support the full concept as outlined in the concept note that we are currently finalising with the close involvement of VET stakeholders. Discussions have taken place within the DGVT, ACVT as well as meetings with VET providers and Chambers.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12158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5628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463670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5496" y="852821"/>
            <a:ext cx="9073008" cy="4299347"/>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71600" y="223200"/>
            <a:ext cx="1186086" cy="825104"/>
          </a:xfrm>
          <a:prstGeom prst="rect">
            <a:avLst/>
          </a:prstGeom>
          <a:noFill/>
          <a:ln w="9525">
            <a:noFill/>
            <a:miter lim="800000"/>
            <a:headEnd/>
            <a:tailEnd/>
          </a:ln>
        </p:spPr>
      </p:pic>
      <p:sp>
        <p:nvSpPr>
          <p:cNvPr id="6" name="Rectangle 5"/>
          <p:cNvSpPr/>
          <p:nvPr userDrawn="1"/>
        </p:nvSpPr>
        <p:spPr>
          <a:xfrm>
            <a:off x="4319972" y="5020022"/>
            <a:ext cx="504056" cy="161925"/>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231200"/>
            <a:ext cx="4536504" cy="156617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2949792"/>
            <a:ext cx="3744416" cy="1404156"/>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741760"/>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167204"/>
            <a:ext cx="8229600" cy="702469"/>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4677967"/>
            <a:ext cx="2895600" cy="363140"/>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1923678"/>
            <a:ext cx="8229600" cy="2725341"/>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9200" y="226800"/>
            <a:ext cx="1050230" cy="734400"/>
          </a:xfrm>
          <a:prstGeom prst="rect">
            <a:avLst/>
          </a:prstGeom>
        </p:spPr>
      </p:pic>
      <p:sp>
        <p:nvSpPr>
          <p:cNvPr id="6" name="Rectangle 5"/>
          <p:cNvSpPr/>
          <p:nvPr userDrawn="1"/>
        </p:nvSpPr>
        <p:spPr>
          <a:xfrm>
            <a:off x="4338000" y="4994671"/>
            <a:ext cx="468000" cy="148829"/>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769297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imary slides 4">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1"/>
            <a:ext cx="8229600" cy="3394472"/>
          </a:xfrm>
          <a:prstGeom prst="rect">
            <a:avLst/>
          </a:prstGeom>
        </p:spPr>
        <p:txBody>
          <a:bodyPr/>
          <a:lstStyle>
            <a:lvl1pPr marL="0" indent="0">
              <a:buNone/>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a:defRPr sz="3200" b="1">
                <a:solidFill>
                  <a:srgbClr val="F8A832"/>
                </a:solidFill>
                <a:latin typeface="Verdana" panose="020B0604030504040204" pitchFamily="34" charset="0"/>
                <a:ea typeface="Verdana" panose="020B0604030504040204" pitchFamily="34" charset="0"/>
                <a:cs typeface="Verdana" panose="020B0604030504040204" pitchFamily="34" charset="0"/>
              </a:defRPr>
            </a:lvl2pPr>
            <a:lvl3pPr>
              <a:defRPr sz="28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7" name="Rectangle 6"/>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9645" y="4517238"/>
            <a:ext cx="1104355" cy="622734"/>
          </a:xfrm>
          <a:prstGeom prst="rect">
            <a:avLst/>
          </a:prstGeom>
        </p:spPr>
      </p:pic>
    </p:spTree>
    <p:extLst>
      <p:ext uri="{BB962C8B-B14F-4D97-AF65-F5344CB8AC3E}">
        <p14:creationId xmlns:p14="http://schemas.microsoft.com/office/powerpoint/2010/main" val="16094565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imary slides 5">
    <p:spTree>
      <p:nvGrpSpPr>
        <p:cNvPr id="1" name=""/>
        <p:cNvGrpSpPr/>
        <p:nvPr/>
      </p:nvGrpSpPr>
      <p:grpSpPr>
        <a:xfrm>
          <a:off x="0" y="0"/>
          <a:ext cx="0" cy="0"/>
          <a:chOff x="0" y="0"/>
          <a:chExt cx="0" cy="0"/>
        </a:xfrm>
      </p:grpSpPr>
      <p:sp>
        <p:nvSpPr>
          <p:cNvPr id="4" name="Rectangle 3"/>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6" name="Title 1"/>
          <p:cNvSpPr>
            <a:spLocks noGrp="1"/>
          </p:cNvSpPr>
          <p:nvPr>
            <p:ph type="title"/>
          </p:nvPr>
        </p:nvSpPr>
        <p:spPr>
          <a:xfrm>
            <a:off x="457200" y="1203598"/>
            <a:ext cx="8229600" cy="857250"/>
          </a:xfrm>
          <a:prstGeom prst="rect">
            <a:avLst/>
          </a:prstGeom>
        </p:spPr>
        <p:txBody>
          <a:bodyPr/>
          <a:lstStyle>
            <a:lvl1pPr>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7" name="Content Placeholder 2"/>
          <p:cNvSpPr>
            <a:spLocks noGrp="1"/>
          </p:cNvSpPr>
          <p:nvPr>
            <p:ph sz="half" idx="1"/>
          </p:nvPr>
        </p:nvSpPr>
        <p:spPr>
          <a:xfrm>
            <a:off x="457200" y="1995686"/>
            <a:ext cx="4038600" cy="2545556"/>
          </a:xfrm>
          <a:prstGeom prst="rect">
            <a:avLst/>
          </a:prstGeom>
        </p:spPr>
        <p:txBody>
          <a:bodyPr/>
          <a:lstStyle>
            <a:lvl1pPr>
              <a:defRPr sz="2000" b="1">
                <a:solidFill>
                  <a:srgbClr val="F8A83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half" idx="2"/>
          </p:nvPr>
        </p:nvSpPr>
        <p:spPr>
          <a:xfrm>
            <a:off x="4644008" y="1995686"/>
            <a:ext cx="4038600" cy="2545556"/>
          </a:xfrm>
          <a:prstGeom prst="rect">
            <a:avLst/>
          </a:prstGeom>
        </p:spPr>
        <p:txBody>
          <a:bodyPr/>
          <a:lstStyle>
            <a:lvl1pPr>
              <a:defRPr sz="2000" b="1">
                <a:solidFill>
                  <a:srgbClr val="F8A83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4111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imary slides 3">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200151"/>
            <a:ext cx="8229600" cy="3394472"/>
          </a:xfrm>
          <a:prstGeom prst="rect">
            <a:avLst/>
          </a:prstGeom>
        </p:spPr>
        <p:txBody>
          <a:bodyPr/>
          <a:lstStyle>
            <a:lvl1pPr marL="0" indent="0">
              <a:buNone/>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a:defRPr sz="3200" b="1">
                <a:solidFill>
                  <a:srgbClr val="F8A832"/>
                </a:solidFill>
                <a:latin typeface="Verdana" panose="020B0604030504040204" pitchFamily="34" charset="0"/>
                <a:ea typeface="Verdana" panose="020B0604030504040204" pitchFamily="34" charset="0"/>
                <a:cs typeface="Verdana" panose="020B0604030504040204" pitchFamily="34" charset="0"/>
              </a:defRPr>
            </a:lvl2pPr>
            <a:lvl3pPr>
              <a:defRPr sz="28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15" name="Rectangle 14"/>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4001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2" name="Title 1"/>
          <p:cNvSpPr>
            <a:spLocks noGrp="1"/>
          </p:cNvSpPr>
          <p:nvPr>
            <p:ph type="title"/>
          </p:nvPr>
        </p:nvSpPr>
        <p:spPr>
          <a:xfrm>
            <a:off x="457200" y="1203598"/>
            <a:ext cx="8229600" cy="857250"/>
          </a:xfrm>
          <a:prstGeom prst="rect">
            <a:avLst/>
          </a:prstGeom>
        </p:spPr>
        <p:txBody>
          <a:bodyPr/>
          <a:lstStyle>
            <a:lvl1pPr>
              <a:defRPr sz="3600">
                <a:solidFill>
                  <a:srgbClr val="9D9B8E"/>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995686"/>
            <a:ext cx="4038600" cy="2545556"/>
          </a:xfrm>
          <a:prstGeom prst="rect">
            <a:avLst/>
          </a:prstGeom>
        </p:spPr>
        <p:txBody>
          <a:bodyPr/>
          <a:lstStyle>
            <a:lvl1pPr>
              <a:defRPr sz="2800">
                <a:solidFill>
                  <a:srgbClr val="283170"/>
                </a:solidFill>
              </a:defRPr>
            </a:lvl1pPr>
            <a:lvl2pPr>
              <a:defRPr sz="2400">
                <a:solidFill>
                  <a:srgbClr val="283170"/>
                </a:solidFill>
              </a:defRPr>
            </a:lvl2pPr>
            <a:lvl3pPr>
              <a:defRPr sz="2000">
                <a:solidFill>
                  <a:srgbClr val="283170"/>
                </a:solidFill>
              </a:defRPr>
            </a:lvl3pPr>
            <a:lvl4pPr>
              <a:defRPr sz="1800">
                <a:solidFill>
                  <a:srgbClr val="283170"/>
                </a:solidFill>
              </a:defRPr>
            </a:lvl4pPr>
            <a:lvl5pPr>
              <a:defRPr sz="1800">
                <a:solidFill>
                  <a:srgbClr val="28317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4008" y="1995686"/>
            <a:ext cx="4038600" cy="2545556"/>
          </a:xfrm>
          <a:prstGeom prst="rect">
            <a:avLst/>
          </a:prstGeom>
        </p:spPr>
        <p:txBody>
          <a:bodyPr/>
          <a:lstStyle>
            <a:lvl1pPr>
              <a:defRPr sz="2800">
                <a:solidFill>
                  <a:srgbClr val="283170"/>
                </a:solidFill>
              </a:defRPr>
            </a:lvl1pPr>
            <a:lvl2pPr>
              <a:defRPr sz="2400">
                <a:solidFill>
                  <a:srgbClr val="283170"/>
                </a:solidFill>
              </a:defRPr>
            </a:lvl2pPr>
            <a:lvl3pPr>
              <a:defRPr sz="2000">
                <a:solidFill>
                  <a:srgbClr val="283170"/>
                </a:solidFill>
              </a:defRPr>
            </a:lvl3pPr>
            <a:lvl4pPr>
              <a:defRPr sz="1800">
                <a:solidFill>
                  <a:srgbClr val="283170"/>
                </a:solidFill>
              </a:defRPr>
            </a:lvl4pPr>
            <a:lvl5pPr>
              <a:defRPr sz="1800">
                <a:solidFill>
                  <a:srgbClr val="28317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4083918"/>
            <a:ext cx="875663" cy="879066"/>
          </a:xfrm>
          <a:prstGeom prst="rect">
            <a:avLst/>
          </a:prstGeom>
        </p:spPr>
      </p:pic>
    </p:spTree>
    <p:extLst>
      <p:ext uri="{BB962C8B-B14F-4D97-AF65-F5344CB8AC3E}">
        <p14:creationId xmlns:p14="http://schemas.microsoft.com/office/powerpoint/2010/main" val="4066816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842963"/>
            <a:ext cx="8229600" cy="7024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1790700"/>
            <a:ext cx="8229600" cy="2725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9" r:id="rId3"/>
    <p:sldLayoutId id="2147483755" r:id="rId4"/>
    <p:sldLayoutId id="2147483756" r:id="rId5"/>
    <p:sldLayoutId id="2147483757" r:id="rId6"/>
    <p:sldLayoutId id="2147483758" r:id="rId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ec.europa.eu/social/main.jsp?catId=738&amp;langId=en&amp;pubId=8250&amp;furtherPubs=yes"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I1EoBfw9H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oecd.org/publications/regions-in-industrial-transition-c76ec2a1-en.htm" TargetMode="External"/><Relationship Id="rId13" Type="http://schemas.openxmlformats.org/officeDocument/2006/relationships/hyperlink" Target="http://skills4industry.eu/sites/default/files/2019-11/EA0419517ENN%20-Skills%20for%20Smart%20Industrial%20Specialisation%20and%20Digital%20Transformation%20-%20Brochure.pdf" TargetMode="External"/><Relationship Id="rId3" Type="http://schemas.openxmlformats.org/officeDocument/2006/relationships/hyperlink" Target="https://ec.europa.eu/social/main.jsp?catId=738&amp;langId=en&amp;pubId=8250&amp;furtherPubs=yes" TargetMode="External"/><Relationship Id="rId7" Type="http://schemas.openxmlformats.org/officeDocument/2006/relationships/hyperlink" Target="https://unevoc.unesco.org/go.php?q=UNEVOC+Publications&amp;lang=en&amp;null=&amp;null=&amp;akt=id&amp;st=&amp;qs=6273" TargetMode="External"/><Relationship Id="rId12" Type="http://schemas.openxmlformats.org/officeDocument/2006/relationships/hyperlink" Target="https://skills4industry.eu/sites/default/files/2019-06/Brochure_Digiframe_final20190617.pdf" TargetMode="External"/><Relationship Id="rId2" Type="http://schemas.openxmlformats.org/officeDocument/2006/relationships/notesSlide" Target="../notesSlides/notesSlide7.xml"/><Relationship Id="rId16" Type="http://schemas.openxmlformats.org/officeDocument/2006/relationships/hyperlink" Target="https://eacea.ec.europa.eu/erasmus-plus/funding/ka3-centers-of-vocational-excellence_en" TargetMode="External"/><Relationship Id="rId1" Type="http://schemas.openxmlformats.org/officeDocument/2006/relationships/slideLayout" Target="../slideLayouts/slideLayout2.xml"/><Relationship Id="rId6" Type="http://schemas.openxmlformats.org/officeDocument/2006/relationships/hyperlink" Target="https://www.cedefop.europa.eu/en/publications-and-resources/publications/9103" TargetMode="External"/><Relationship Id="rId11" Type="http://schemas.openxmlformats.org/officeDocument/2006/relationships/hyperlink" Target="http://skills4industry.eu/sites/default/files/2019-10/EA-01-19-639-EN-N.pdf" TargetMode="External"/><Relationship Id="rId5" Type="http://schemas.openxmlformats.org/officeDocument/2006/relationships/hyperlink" Target="https://s3platform.jrc.ec.europa.eu/-/skills-and-smart-specialisation-the-role-of-vocational-education-and-training-in-smart-specialisation-strategies" TargetMode="External"/><Relationship Id="rId15" Type="http://schemas.openxmlformats.org/officeDocument/2006/relationships/hyperlink" Target="https://www.cecimo.eu/newsroom/magazine/" TargetMode="External"/><Relationship Id="rId10" Type="http://schemas.openxmlformats.org/officeDocument/2006/relationships/hyperlink" Target="http://skills4industry.eu/sites/default/files/2019-11/EA-01-19-571-EN-N_incl-exec-sum.pdf" TargetMode="External"/><Relationship Id="rId4" Type="http://schemas.openxmlformats.org/officeDocument/2006/relationships/hyperlink" Target="https://www.etf.europa.eu/en/document-attachments/centres-vocational-excellence-engine-vet-development" TargetMode="External"/><Relationship Id="rId9" Type="http://schemas.openxmlformats.org/officeDocument/2006/relationships/hyperlink" Target="https://ec.europa.eu/docsroom/documents/36468" TargetMode="External"/><Relationship Id="rId14" Type="http://schemas.openxmlformats.org/officeDocument/2006/relationships/hyperlink" Target="https://op.europa.eu/en/publication-detail/-/publication/1b81c203-f553-11e9-8c1f-01aa75ed71a1/language-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79240"/>
            <a:ext cx="6984776" cy="2428614"/>
          </a:xfrm>
          <a:solidFill>
            <a:srgbClr val="0F5494"/>
          </a:solidFill>
          <a:ln>
            <a:noFill/>
          </a:ln>
          <a:effectLst>
            <a:outerShdw blurRad="149987" dist="250190" dir="8460000" algn="ctr">
              <a:srgbClr val="000000">
                <a:alpha val="28000"/>
              </a:srgbClr>
            </a:outerShdw>
          </a:effectLst>
        </p:spPr>
        <p:txBody>
          <a:bodyPr/>
          <a:lstStyle/>
          <a:p>
            <a:pPr marL="3175" algn="r"/>
            <a:r>
              <a:rPr lang="en-GB" sz="2000" i="1" dirty="0" smtClean="0"/>
              <a:t>Platforms of </a:t>
            </a:r>
            <a:r>
              <a:rPr lang="en-GB" sz="2000" dirty="0" smtClean="0"/>
              <a:t/>
            </a:r>
            <a:br>
              <a:rPr lang="en-GB" sz="2000" dirty="0" smtClean="0"/>
            </a:br>
            <a:r>
              <a:rPr lang="en-GB" sz="2000" dirty="0" smtClean="0"/>
              <a:t>Centres of Vocational Excellence </a:t>
            </a:r>
            <a:br>
              <a:rPr lang="en-GB" sz="2000" dirty="0" smtClean="0"/>
            </a:br>
            <a:r>
              <a:rPr lang="en-GB" sz="2000" i="1" dirty="0" smtClean="0"/>
              <a:t/>
            </a:r>
            <a:br>
              <a:rPr lang="en-GB" sz="2000" i="1" dirty="0" smtClean="0"/>
            </a:br>
            <a:r>
              <a:rPr lang="en-GB" sz="1600" i="1" dirty="0" smtClean="0"/>
              <a:t>“Skills ecosystems” for </a:t>
            </a:r>
            <a:br>
              <a:rPr lang="en-GB" sz="1600" i="1" dirty="0" smtClean="0"/>
            </a:br>
            <a:r>
              <a:rPr lang="en-GB" sz="1600" i="1" dirty="0" smtClean="0"/>
              <a:t>innovation, regional development, and smart specialisation</a:t>
            </a:r>
            <a:br>
              <a:rPr lang="en-GB" sz="1600" i="1" dirty="0" smtClean="0"/>
            </a:br>
            <a:r>
              <a:rPr lang="en-GB" sz="1600" i="1" dirty="0" smtClean="0"/>
              <a:t/>
            </a:r>
            <a:br>
              <a:rPr lang="en-GB" sz="1600" i="1" dirty="0" smtClean="0"/>
            </a:br>
            <a:r>
              <a:rPr lang="en-US" sz="1600" i="1" dirty="0"/>
              <a:t>DGEMPL/Joint Research Centre </a:t>
            </a:r>
            <a:r>
              <a:rPr lang="en-US" sz="1600" i="1" dirty="0" smtClean="0"/>
              <a:t>Workshop</a:t>
            </a:r>
            <a:br>
              <a:rPr lang="en-US" sz="1600" i="1" dirty="0" smtClean="0"/>
            </a:br>
            <a:r>
              <a:rPr lang="en-GB" sz="1600" i="1" dirty="0" smtClean="0"/>
              <a:t/>
            </a:r>
            <a:br>
              <a:rPr lang="en-GB" sz="1600" i="1" dirty="0" smtClean="0"/>
            </a:br>
            <a:r>
              <a:rPr lang="en-GB" sz="1600" i="1" dirty="0" smtClean="0"/>
              <a:t>Brussels</a:t>
            </a:r>
            <a:r>
              <a:rPr lang="en-GB" sz="1600" i="1" dirty="0" smtClean="0"/>
              <a:t>, </a:t>
            </a:r>
            <a:r>
              <a:rPr lang="en-GB" sz="1600" i="1" dirty="0" smtClean="0"/>
              <a:t>30 </a:t>
            </a:r>
            <a:r>
              <a:rPr lang="en-GB" sz="1600" i="1" dirty="0" smtClean="0"/>
              <a:t>January 2020</a:t>
            </a:r>
            <a:endParaRPr lang="en-GB" sz="1400" i="1" dirty="0"/>
          </a:p>
        </p:txBody>
      </p:sp>
      <p:sp>
        <p:nvSpPr>
          <p:cNvPr id="3" name="Content Placeholder 2"/>
          <p:cNvSpPr>
            <a:spLocks noGrp="1"/>
          </p:cNvSpPr>
          <p:nvPr>
            <p:ph idx="1"/>
          </p:nvPr>
        </p:nvSpPr>
        <p:spPr>
          <a:xfrm>
            <a:off x="0" y="3655104"/>
            <a:ext cx="6912768" cy="1347614"/>
          </a:xfrm>
          <a:solidFill>
            <a:srgbClr val="0F5494"/>
          </a:solidFill>
          <a:ln>
            <a:noFill/>
          </a:ln>
          <a:effectLst/>
        </p:spPr>
        <p:txBody>
          <a:bodyPr/>
          <a:lstStyle/>
          <a:p>
            <a:pPr marL="0"/>
            <a:r>
              <a:rPr lang="en-GB" sz="1200" i="1" dirty="0"/>
              <a:t>Joao SANTOS</a:t>
            </a:r>
          </a:p>
          <a:p>
            <a:pPr marL="0"/>
            <a:r>
              <a:rPr lang="en-GB" sz="1000" dirty="0"/>
              <a:t>Deputy Head of Unit</a:t>
            </a:r>
          </a:p>
          <a:p>
            <a:pPr marL="0"/>
            <a:r>
              <a:rPr lang="en-GB" sz="1000" b="0" dirty="0"/>
              <a:t>European Commission, </a:t>
            </a:r>
          </a:p>
          <a:p>
            <a:pPr marL="0"/>
            <a:r>
              <a:rPr lang="en-GB" sz="1000" b="0" dirty="0"/>
              <a:t>Directorate General for Employment, Social Affairs and Inclusion</a:t>
            </a:r>
          </a:p>
          <a:p>
            <a:pPr marL="0"/>
            <a:r>
              <a:rPr lang="en-GB" sz="1000" b="0" dirty="0"/>
              <a:t>Unit E3 - Vocational training, Apprenticeships and Adult learning</a:t>
            </a:r>
          </a:p>
          <a:p>
            <a:pPr marL="0"/>
            <a:endParaRPr lang="en-GB" sz="1100" b="0" dirty="0"/>
          </a:p>
          <a:p>
            <a:pPr marL="0"/>
            <a:r>
              <a:rPr lang="en-GB" sz="1100" b="0" i="1" dirty="0"/>
              <a:t>joao.santos@ec.europa.eu	</a:t>
            </a:r>
            <a:r>
              <a:rPr lang="en-GB" sz="1100" b="0" dirty="0"/>
              <a:t>linkedin.com/in/</a:t>
            </a:r>
            <a:r>
              <a:rPr lang="en-GB" sz="1100" b="0" dirty="0" err="1"/>
              <a:t>JoaoSantosEU</a:t>
            </a:r>
            <a:r>
              <a:rPr lang="en-GB" sz="1100" b="0" dirty="0"/>
              <a:t> 	@</a:t>
            </a:r>
            <a:r>
              <a:rPr lang="en-GB" sz="1100" b="0" dirty="0" err="1"/>
              <a:t>JoaoSantosEU</a:t>
            </a:r>
            <a:endParaRPr lang="en-GB" sz="1100" b="0" dirty="0"/>
          </a:p>
        </p:txBody>
      </p:sp>
      <p:pic>
        <p:nvPicPr>
          <p:cNvPr id="8" name="Picture 7">
            <a:extLst>
              <a:ext uri="{FF2B5EF4-FFF2-40B4-BE49-F238E27FC236}">
                <a16:creationId xmlns:a16="http://schemas.microsoft.com/office/drawing/2014/main" id="{50AA3AD2-E8FC-4642-92AE-AD0063A159BF}"/>
              </a:ext>
            </a:extLst>
          </p:cNvPr>
          <p:cNvPicPr>
            <a:picLocks noChangeAspect="1"/>
          </p:cNvPicPr>
          <p:nvPr/>
        </p:nvPicPr>
        <p:blipFill>
          <a:blip r:embed="rId3"/>
          <a:stretch>
            <a:fillRect/>
          </a:stretch>
        </p:blipFill>
        <p:spPr>
          <a:xfrm>
            <a:off x="2457976" y="4701118"/>
            <a:ext cx="343685" cy="3373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a:extLst>
              <a:ext uri="{FF2B5EF4-FFF2-40B4-BE49-F238E27FC236}">
                <a16:creationId xmlns:a16="http://schemas.microsoft.com/office/drawing/2014/main" id="{EC628F33-1AE1-4815-8AF6-E9549A863984}"/>
              </a:ext>
            </a:extLst>
          </p:cNvPr>
          <p:cNvPicPr>
            <a:picLocks noChangeAspect="1"/>
          </p:cNvPicPr>
          <p:nvPr/>
        </p:nvPicPr>
        <p:blipFill>
          <a:blip r:embed="rId4"/>
          <a:stretch>
            <a:fillRect/>
          </a:stretch>
        </p:blipFill>
        <p:spPr>
          <a:xfrm>
            <a:off x="5254675" y="4749785"/>
            <a:ext cx="296055" cy="2886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a:extLst>
              <a:ext uri="{FF2B5EF4-FFF2-40B4-BE49-F238E27FC236}">
                <a16:creationId xmlns:a16="http://schemas.microsoft.com/office/drawing/2014/main" id="{69C63405-80F4-49E7-8CB4-C6BE42328E7B}"/>
              </a:ext>
            </a:extLst>
          </p:cNvPr>
          <p:cNvPicPr>
            <a:picLocks noChangeAspect="1"/>
          </p:cNvPicPr>
          <p:nvPr/>
        </p:nvPicPr>
        <p:blipFill>
          <a:blip r:embed="rId5"/>
          <a:stretch>
            <a:fillRect/>
          </a:stretch>
        </p:blipFill>
        <p:spPr>
          <a:xfrm>
            <a:off x="7046910" y="997402"/>
            <a:ext cx="2071103" cy="38967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itle 1">
            <a:extLst>
              <a:ext uri="{FF2B5EF4-FFF2-40B4-BE49-F238E27FC236}">
                <a16:creationId xmlns:a16="http://schemas.microsoft.com/office/drawing/2014/main" id="{365552F9-4D4A-4715-A640-A89BD8ECE22F}"/>
              </a:ext>
            </a:extLst>
          </p:cNvPr>
          <p:cNvSpPr txBox="1">
            <a:spLocks/>
          </p:cNvSpPr>
          <p:nvPr/>
        </p:nvSpPr>
        <p:spPr>
          <a:xfrm>
            <a:off x="5290486" y="43267"/>
            <a:ext cx="3693385"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rgbClr val="004494"/>
                </a:solidFill>
              </a:rPr>
              <a:t>#</a:t>
            </a:r>
            <a:r>
              <a:rPr lang="en-GB" sz="1800" dirty="0" smtClean="0">
                <a:solidFill>
                  <a:srgbClr val="004494"/>
                </a:solidFill>
              </a:rPr>
              <a:t>EUVocationalSkills</a:t>
            </a:r>
            <a:endParaRPr lang="en-GB" sz="1800" i="1" dirty="0">
              <a:solidFill>
                <a:srgbClr val="004494"/>
              </a:solidFill>
              <a:ea typeface="Verdana" panose="020B0604030504040204" pitchFamily="34" charset="0"/>
              <a:cs typeface="Verdana" panose="020B0604030504040204" pitchFamily="34" charset="0"/>
            </a:endParaRPr>
          </a:p>
          <a:p>
            <a:pPr algn="l"/>
            <a:r>
              <a:rPr lang="en-GB" sz="1800" dirty="0" smtClean="0">
                <a:solidFill>
                  <a:srgbClr val="004494"/>
                </a:solidFill>
                <a:latin typeface="+mn-lt"/>
              </a:rPr>
              <a:t>#</a:t>
            </a:r>
            <a:r>
              <a:rPr lang="en-GB" sz="1800" dirty="0" err="1">
                <a:solidFill>
                  <a:srgbClr val="004494"/>
                </a:solidFill>
                <a:latin typeface="+mn-lt"/>
              </a:rPr>
              <a:t>EUVocationalExcellence</a:t>
            </a:r>
            <a:endParaRPr lang="en-GB" sz="1800" i="1" dirty="0">
              <a:solidFill>
                <a:srgbClr val="004494"/>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8983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25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0" fill="hold"/>
                                        <p:tgtEl>
                                          <p:spTgt spid="7"/>
                                        </p:tgtEl>
                                        <p:attrNameLst>
                                          <p:attrName>ppt_w</p:attrName>
                                        </p:attrNameLst>
                                      </p:cBhvr>
                                      <p:tavLst>
                                        <p:tav tm="0" fmla="#ppt_w*sin(2.5*pi*$)">
                                          <p:val>
                                            <p:fltVal val="0"/>
                                          </p:val>
                                        </p:tav>
                                        <p:tav tm="100000">
                                          <p:val>
                                            <p:fltVal val="1"/>
                                          </p:val>
                                        </p:tav>
                                      </p:tavLst>
                                    </p:anim>
                                    <p:anim calcmode="lin" valueType="num">
                                      <p:cBhvr>
                                        <p:cTn id="8" dur="30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pic>
        <p:nvPicPr>
          <p:cNvPr id="9" name="Picture 8"/>
          <p:cNvPicPr>
            <a:picLocks noChangeAspect="1"/>
          </p:cNvPicPr>
          <p:nvPr/>
        </p:nvPicPr>
        <p:blipFill>
          <a:blip r:embed="rId2"/>
          <a:stretch>
            <a:fillRect/>
          </a:stretch>
        </p:blipFill>
        <p:spPr>
          <a:xfrm>
            <a:off x="179512" y="339502"/>
            <a:ext cx="8866131" cy="42004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88819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pic>
        <p:nvPicPr>
          <p:cNvPr id="2" name="Picture 1"/>
          <p:cNvPicPr>
            <a:picLocks noChangeAspect="1"/>
          </p:cNvPicPr>
          <p:nvPr/>
        </p:nvPicPr>
        <p:blipFill>
          <a:blip r:embed="rId2"/>
          <a:stretch>
            <a:fillRect/>
          </a:stretch>
        </p:blipFill>
        <p:spPr>
          <a:xfrm>
            <a:off x="251520" y="1419622"/>
            <a:ext cx="8741554" cy="27572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53696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12</a:t>
            </a:fld>
            <a:endParaRPr lang="en-GB"/>
          </a:p>
        </p:txBody>
      </p:sp>
      <p:pic>
        <p:nvPicPr>
          <p:cNvPr id="2" name="Picture 1"/>
          <p:cNvPicPr>
            <a:picLocks noChangeAspect="1"/>
          </p:cNvPicPr>
          <p:nvPr/>
        </p:nvPicPr>
        <p:blipFill>
          <a:blip r:embed="rId2"/>
          <a:stretch>
            <a:fillRect/>
          </a:stretch>
        </p:blipFill>
        <p:spPr>
          <a:xfrm>
            <a:off x="251520" y="131266"/>
            <a:ext cx="8758371" cy="45797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25395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pic>
        <p:nvPicPr>
          <p:cNvPr id="2" name="Picture 1"/>
          <p:cNvPicPr>
            <a:picLocks noChangeAspect="1"/>
          </p:cNvPicPr>
          <p:nvPr/>
        </p:nvPicPr>
        <p:blipFill>
          <a:blip r:embed="rId2"/>
          <a:stretch>
            <a:fillRect/>
          </a:stretch>
        </p:blipFill>
        <p:spPr>
          <a:xfrm>
            <a:off x="221101" y="1203598"/>
            <a:ext cx="8899743" cy="27363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359630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1">
            <a:extLst>
              <a:ext uri="{FF2B5EF4-FFF2-40B4-BE49-F238E27FC236}">
                <a16:creationId xmlns:a16="http://schemas.microsoft.com/office/drawing/2014/main" id="{C36F8C49-0297-4BD2-BBED-3F03C36DF818}"/>
              </a:ext>
            </a:extLst>
          </p:cNvPr>
          <p:cNvSpPr/>
          <p:nvPr/>
        </p:nvSpPr>
        <p:spPr>
          <a:xfrm>
            <a:off x="107504" y="2725966"/>
            <a:ext cx="9036495" cy="459417"/>
          </a:xfrm>
          <a:prstGeom prst="rightArrow">
            <a:avLst>
              <a:gd name="adj1" fmla="val 50000"/>
              <a:gd name="adj2" fmla="val 86810"/>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400" dirty="0"/>
          </a:p>
        </p:txBody>
      </p:sp>
      <p:sp>
        <p:nvSpPr>
          <p:cNvPr id="31" name="Title 1"/>
          <p:cNvSpPr txBox="1">
            <a:spLocks/>
          </p:cNvSpPr>
          <p:nvPr/>
        </p:nvSpPr>
        <p:spPr bwMode="auto">
          <a:xfrm>
            <a:off x="11113" y="0"/>
            <a:ext cx="4560887" cy="7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nchor="ctr"/>
          <a:lstStyle>
            <a:lvl1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1pPr>
            <a:lvl2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2pPr>
            <a:lvl3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3pPr>
            <a:lvl4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4pPr>
            <a:lvl5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12700" eaLnBrk="1" hangingPunct="1">
              <a:spcBef>
                <a:spcPts val="0"/>
              </a:spcBef>
              <a:spcAft>
                <a:spcPts val="0"/>
              </a:spcAft>
              <a:buClr>
                <a:srgbClr val="2D5EC1"/>
              </a:buClr>
              <a:defRPr/>
            </a:pPr>
            <a:r>
              <a:rPr lang="en-GB" sz="2000" dirty="0" smtClean="0">
                <a:solidFill>
                  <a:schemeClr val="bg1"/>
                </a:solidFill>
                <a:latin typeface="+mn-lt"/>
                <a:ea typeface="+mn-ea"/>
                <a:cs typeface="+mn-cs"/>
              </a:rPr>
              <a:t>The timeline to</a:t>
            </a:r>
            <a:br>
              <a:rPr lang="en-GB" sz="2000" dirty="0" smtClean="0">
                <a:solidFill>
                  <a:schemeClr val="bg1"/>
                </a:solidFill>
                <a:latin typeface="+mn-lt"/>
                <a:ea typeface="+mn-ea"/>
                <a:cs typeface="+mn-cs"/>
              </a:rPr>
            </a:br>
            <a:r>
              <a:rPr lang="en-GB" sz="2000" dirty="0" smtClean="0">
                <a:solidFill>
                  <a:schemeClr val="bg1"/>
                </a:solidFill>
                <a:latin typeface="+mn-lt"/>
                <a:ea typeface="+mn-ea"/>
                <a:cs typeface="+mn-cs"/>
              </a:rPr>
              <a:t>“Vocational Excellence”</a:t>
            </a:r>
            <a:endParaRPr lang="en-GB" sz="1600" i="1" dirty="0">
              <a:solidFill>
                <a:schemeClr val="bg1"/>
              </a:solidFill>
              <a:latin typeface="+mn-lt"/>
              <a:ea typeface="+mn-ea"/>
              <a:cs typeface="+mn-cs"/>
            </a:endParaRPr>
          </a:p>
        </p:txBody>
      </p:sp>
      <p:grpSp>
        <p:nvGrpSpPr>
          <p:cNvPr id="41" name="Group 40"/>
          <p:cNvGrpSpPr/>
          <p:nvPr/>
        </p:nvGrpSpPr>
        <p:grpSpPr>
          <a:xfrm>
            <a:off x="122415" y="2799163"/>
            <a:ext cx="2057826" cy="2270250"/>
            <a:chOff x="122415" y="2799163"/>
            <a:chExt cx="2057826" cy="2270250"/>
          </a:xfrm>
        </p:grpSpPr>
        <p:sp>
          <p:nvSpPr>
            <p:cNvPr id="10" name="Oval 9">
              <a:extLst>
                <a:ext uri="{FF2B5EF4-FFF2-40B4-BE49-F238E27FC236}">
                  <a16:creationId xmlns:a16="http://schemas.microsoft.com/office/drawing/2014/main" id="{C92A91A5-20E6-4D97-BA7F-F8B96FA4F920}"/>
                </a:ext>
              </a:extLst>
            </p:cNvPr>
            <p:cNvSpPr/>
            <p:nvPr/>
          </p:nvSpPr>
          <p:spPr>
            <a:xfrm>
              <a:off x="897133" y="2799163"/>
              <a:ext cx="313022" cy="31302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30" name="TextBox 29">
              <a:extLst>
                <a:ext uri="{FF2B5EF4-FFF2-40B4-BE49-F238E27FC236}">
                  <a16:creationId xmlns:a16="http://schemas.microsoft.com/office/drawing/2014/main" id="{AEBB69E1-9973-4A8B-9A50-357505797D79}"/>
                </a:ext>
              </a:extLst>
            </p:cNvPr>
            <p:cNvSpPr txBox="1"/>
            <p:nvPr/>
          </p:nvSpPr>
          <p:spPr>
            <a:xfrm>
              <a:off x="653183" y="3137799"/>
              <a:ext cx="800921" cy="1077218"/>
            </a:xfrm>
            <a:prstGeom prst="rect">
              <a:avLst/>
            </a:prstGeom>
            <a:solidFill>
              <a:srgbClr val="FFC000"/>
            </a:solidFill>
            <a:effectLst>
              <a:innerShdw blurRad="114300">
                <a:prstClr val="black"/>
              </a:innerShdw>
            </a:effectLst>
          </p:spPr>
          <p:txBody>
            <a:bodyPr wrap="square" rtlCol="0" anchor="ctr">
              <a:spAutoFit/>
            </a:bodyPr>
            <a:lstStyle/>
            <a:p>
              <a:pPr algn="ctr"/>
              <a:r>
                <a:rPr lang="en-GB" sz="1600" dirty="0" smtClean="0">
                  <a:solidFill>
                    <a:srgbClr val="0F5494"/>
                  </a:solidFill>
                </a:rPr>
                <a:t>2004 2006 2008 2010</a:t>
              </a:r>
              <a:endParaRPr lang="en-GB" sz="1600" dirty="0">
                <a:solidFill>
                  <a:srgbClr val="0F5494"/>
                </a:solidFill>
              </a:endParaRPr>
            </a:p>
          </p:txBody>
        </p:sp>
        <p:sp>
          <p:nvSpPr>
            <p:cNvPr id="32" name="TextBox 31"/>
            <p:cNvSpPr txBox="1"/>
            <p:nvPr/>
          </p:nvSpPr>
          <p:spPr>
            <a:xfrm>
              <a:off x="122415" y="4207639"/>
              <a:ext cx="2057826" cy="86177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GB" sz="1400" b="0" dirty="0" smtClean="0">
                  <a:solidFill>
                    <a:srgbClr val="0F5494"/>
                  </a:solidFill>
                </a:rPr>
                <a:t>VET </a:t>
              </a:r>
              <a:r>
                <a:rPr lang="en-GB" sz="1400" dirty="0" smtClean="0">
                  <a:solidFill>
                    <a:srgbClr val="0F5494"/>
                  </a:solidFill>
                </a:rPr>
                <a:t>Communiqués</a:t>
              </a:r>
            </a:p>
            <a:p>
              <a:pPr algn="ctr"/>
              <a:r>
                <a:rPr lang="en-GB" sz="1200" b="0" i="1" dirty="0" smtClean="0">
                  <a:solidFill>
                    <a:srgbClr val="0F5494"/>
                  </a:solidFill>
                </a:rPr>
                <a:t>call for action on</a:t>
              </a:r>
            </a:p>
            <a:p>
              <a:pPr algn="ctr"/>
              <a:r>
                <a:rPr lang="en-GB" sz="1200" i="1" dirty="0" smtClean="0">
                  <a:solidFill>
                    <a:srgbClr val="0F5494"/>
                  </a:solidFill>
                </a:rPr>
                <a:t>Innovation</a:t>
              </a:r>
            </a:p>
            <a:p>
              <a:pPr algn="ctr"/>
              <a:r>
                <a:rPr lang="en-GB" sz="1200" b="0" i="1" dirty="0" smtClean="0">
                  <a:solidFill>
                    <a:srgbClr val="0F5494"/>
                  </a:solidFill>
                </a:rPr>
                <a:t>and </a:t>
              </a:r>
              <a:r>
                <a:rPr lang="en-GB" sz="1200" i="1" dirty="0" smtClean="0">
                  <a:solidFill>
                    <a:srgbClr val="0F5494"/>
                  </a:solidFill>
                </a:rPr>
                <a:t>Excellence</a:t>
              </a:r>
              <a:endParaRPr lang="en-GB" sz="1200" b="0" i="1" dirty="0" smtClean="0">
                <a:solidFill>
                  <a:srgbClr val="0F5494"/>
                </a:solidFill>
              </a:endParaRPr>
            </a:p>
          </p:txBody>
        </p:sp>
      </p:grpSp>
      <p:grpSp>
        <p:nvGrpSpPr>
          <p:cNvPr id="42" name="Group 41"/>
          <p:cNvGrpSpPr/>
          <p:nvPr/>
        </p:nvGrpSpPr>
        <p:grpSpPr>
          <a:xfrm>
            <a:off x="1116219" y="830522"/>
            <a:ext cx="2456424" cy="2272671"/>
            <a:chOff x="1116219" y="830522"/>
            <a:chExt cx="2456424" cy="2272671"/>
          </a:xfrm>
        </p:grpSpPr>
        <p:sp>
          <p:nvSpPr>
            <p:cNvPr id="9" name="Oval 8">
              <a:extLst>
                <a:ext uri="{FF2B5EF4-FFF2-40B4-BE49-F238E27FC236}">
                  <a16:creationId xmlns:a16="http://schemas.microsoft.com/office/drawing/2014/main" id="{CA9B2D35-6635-41FC-979D-5ABEA77F7C6D}"/>
                </a:ext>
              </a:extLst>
            </p:cNvPr>
            <p:cNvSpPr/>
            <p:nvPr/>
          </p:nvSpPr>
          <p:spPr>
            <a:xfrm>
              <a:off x="2213209" y="2790171"/>
              <a:ext cx="313022" cy="313022"/>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9" name="TextBox 28">
              <a:extLst>
                <a:ext uri="{FF2B5EF4-FFF2-40B4-BE49-F238E27FC236}">
                  <a16:creationId xmlns:a16="http://schemas.microsoft.com/office/drawing/2014/main" id="{21C23EEE-3789-474B-AB0C-6B6F2E171A1C}"/>
                </a:ext>
              </a:extLst>
            </p:cNvPr>
            <p:cNvSpPr txBox="1"/>
            <p:nvPr/>
          </p:nvSpPr>
          <p:spPr>
            <a:xfrm>
              <a:off x="1915288" y="2410925"/>
              <a:ext cx="858286" cy="338554"/>
            </a:xfrm>
            <a:prstGeom prst="rect">
              <a:avLst/>
            </a:prstGeom>
            <a:solidFill>
              <a:srgbClr val="FF0000"/>
            </a:solidFill>
            <a:effectLst>
              <a:innerShdw blurRad="114300">
                <a:prstClr val="black"/>
              </a:innerShdw>
            </a:effectLst>
          </p:spPr>
          <p:txBody>
            <a:bodyPr wrap="square" rtlCol="0" anchor="ctr">
              <a:spAutoFit/>
            </a:bodyPr>
            <a:lstStyle/>
            <a:p>
              <a:pPr algn="ctr"/>
              <a:r>
                <a:rPr lang="en-US" altLang="ko-KR" sz="1600" dirty="0" smtClean="0">
                  <a:solidFill>
                    <a:schemeClr val="bg1"/>
                  </a:solidFill>
                  <a:cs typeface="Arial" pitchFamily="34" charset="0"/>
                </a:rPr>
                <a:t>2012</a:t>
              </a:r>
              <a:endParaRPr lang="ko-KR" altLang="en-US" sz="1600" dirty="0">
                <a:solidFill>
                  <a:schemeClr val="bg1"/>
                </a:solidFill>
                <a:cs typeface="Arial" pitchFamily="34" charset="0"/>
              </a:endParaRPr>
            </a:p>
          </p:txBody>
        </p:sp>
        <p:sp>
          <p:nvSpPr>
            <p:cNvPr id="33" name="TextBox 32"/>
            <p:cNvSpPr txBox="1"/>
            <p:nvPr/>
          </p:nvSpPr>
          <p:spPr>
            <a:xfrm>
              <a:off x="1116219" y="830522"/>
              <a:ext cx="2456424" cy="144655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0" dirty="0" smtClean="0">
                  <a:solidFill>
                    <a:srgbClr val="0F5494"/>
                  </a:solidFill>
                </a:rPr>
                <a:t>Communication on</a:t>
              </a:r>
            </a:p>
            <a:p>
              <a:pPr algn="ctr"/>
              <a:r>
                <a:rPr lang="en-US" sz="1400" dirty="0" smtClean="0">
                  <a:solidFill>
                    <a:srgbClr val="0F5494"/>
                  </a:solidFill>
                </a:rPr>
                <a:t>Rethinking Education</a:t>
              </a:r>
              <a:r>
                <a:rPr lang="en-US" sz="1400" b="0" dirty="0" smtClean="0">
                  <a:solidFill>
                    <a:srgbClr val="0F5494"/>
                  </a:solidFill>
                </a:rPr>
                <a:t/>
              </a:r>
              <a:br>
                <a:rPr lang="en-US" sz="1400" b="0" dirty="0" smtClean="0">
                  <a:solidFill>
                    <a:srgbClr val="0F5494"/>
                  </a:solidFill>
                </a:rPr>
              </a:br>
              <a:r>
                <a:rPr lang="en-US" sz="1200" b="0" i="1" dirty="0" smtClean="0">
                  <a:solidFill>
                    <a:srgbClr val="0F5494"/>
                  </a:solidFill>
                </a:rPr>
                <a:t>…align </a:t>
              </a:r>
              <a:r>
                <a:rPr lang="en-US" sz="1200" b="0" i="1" dirty="0">
                  <a:solidFill>
                    <a:srgbClr val="0F5494"/>
                  </a:solidFill>
                </a:rPr>
                <a:t>VET policies with regional/local </a:t>
              </a:r>
              <a:r>
                <a:rPr lang="en-US" sz="1200" b="0" i="1" dirty="0" smtClean="0">
                  <a:solidFill>
                    <a:srgbClr val="0F5494"/>
                  </a:solidFill>
                </a:rPr>
                <a:t>economic development strategies</a:t>
              </a:r>
            </a:p>
            <a:p>
              <a:pPr algn="ctr"/>
              <a:r>
                <a:rPr lang="en-US" sz="1200" b="0" i="1" dirty="0" smtClean="0">
                  <a:solidFill>
                    <a:srgbClr val="0F5494"/>
                  </a:solidFill>
                </a:rPr>
                <a:t>namely </a:t>
              </a:r>
              <a:r>
                <a:rPr lang="en-US" sz="1200" b="0" i="1" dirty="0">
                  <a:solidFill>
                    <a:srgbClr val="0F5494"/>
                  </a:solidFill>
                </a:rPr>
                <a:t>for smart </a:t>
              </a:r>
              <a:r>
                <a:rPr lang="en-US" sz="1200" b="0" i="1" dirty="0" err="1" smtClean="0">
                  <a:solidFill>
                    <a:srgbClr val="0F5494"/>
                  </a:solidFill>
                </a:rPr>
                <a:t>specialisation</a:t>
              </a:r>
              <a:endParaRPr lang="en-US" sz="1200" b="0" i="1" dirty="0">
                <a:solidFill>
                  <a:srgbClr val="0F5494"/>
                </a:solidFill>
              </a:endParaRPr>
            </a:p>
          </p:txBody>
        </p:sp>
      </p:grpSp>
      <p:grpSp>
        <p:nvGrpSpPr>
          <p:cNvPr id="43" name="Group 42"/>
          <p:cNvGrpSpPr/>
          <p:nvPr/>
        </p:nvGrpSpPr>
        <p:grpSpPr>
          <a:xfrm>
            <a:off x="2344431" y="2792976"/>
            <a:ext cx="2919617" cy="2148549"/>
            <a:chOff x="2344431" y="2792976"/>
            <a:chExt cx="2919617" cy="2148549"/>
          </a:xfrm>
        </p:grpSpPr>
        <p:sp>
          <p:nvSpPr>
            <p:cNvPr id="8" name="Oval 7">
              <a:extLst>
                <a:ext uri="{FF2B5EF4-FFF2-40B4-BE49-F238E27FC236}">
                  <a16:creationId xmlns:a16="http://schemas.microsoft.com/office/drawing/2014/main" id="{06A4619D-B340-4E58-B420-7D1135A0A546}"/>
                </a:ext>
              </a:extLst>
            </p:cNvPr>
            <p:cNvSpPr/>
            <p:nvPr/>
          </p:nvSpPr>
          <p:spPr>
            <a:xfrm>
              <a:off x="3671650" y="2792976"/>
              <a:ext cx="313022" cy="313022"/>
            </a:xfrm>
            <a:prstGeom prst="ellipse">
              <a:avLst/>
            </a:prstGeom>
            <a:solidFill>
              <a:srgbClr val="CCFF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8" name="TextBox 27">
              <a:extLst>
                <a:ext uri="{FF2B5EF4-FFF2-40B4-BE49-F238E27FC236}">
                  <a16:creationId xmlns:a16="http://schemas.microsoft.com/office/drawing/2014/main" id="{CAC879BA-1B0B-4059-8904-3148FE089085}"/>
                </a:ext>
              </a:extLst>
            </p:cNvPr>
            <p:cNvSpPr txBox="1"/>
            <p:nvPr/>
          </p:nvSpPr>
          <p:spPr>
            <a:xfrm>
              <a:off x="3395890" y="3161870"/>
              <a:ext cx="864542" cy="338554"/>
            </a:xfrm>
            <a:prstGeom prst="rect">
              <a:avLst/>
            </a:prstGeom>
            <a:solidFill>
              <a:srgbClr val="92D050"/>
            </a:solidFill>
            <a:effectLst>
              <a:innerShdw blurRad="114300">
                <a:prstClr val="black"/>
              </a:innerShdw>
            </a:effectLst>
          </p:spPr>
          <p:txBody>
            <a:bodyPr wrap="square" rtlCol="0" anchor="ctr">
              <a:spAutoFit/>
            </a:bodyPr>
            <a:lstStyle/>
            <a:p>
              <a:pPr algn="ctr"/>
              <a:r>
                <a:rPr lang="en-US" altLang="ko-KR" sz="1600" dirty="0">
                  <a:solidFill>
                    <a:schemeClr val="bg1"/>
                  </a:solidFill>
                  <a:cs typeface="Arial" pitchFamily="34" charset="0"/>
                </a:rPr>
                <a:t>2017</a:t>
              </a:r>
              <a:endParaRPr lang="ko-KR" altLang="en-US" sz="1600" dirty="0">
                <a:solidFill>
                  <a:schemeClr val="bg1"/>
                </a:solidFill>
                <a:cs typeface="Arial" pitchFamily="34" charset="0"/>
              </a:endParaRPr>
            </a:p>
          </p:txBody>
        </p:sp>
        <p:sp>
          <p:nvSpPr>
            <p:cNvPr id="34" name="TextBox 33"/>
            <p:cNvSpPr txBox="1"/>
            <p:nvPr/>
          </p:nvSpPr>
          <p:spPr>
            <a:xfrm>
              <a:off x="2344431" y="3648863"/>
              <a:ext cx="2919617" cy="129266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0" dirty="0" smtClean="0">
                  <a:solidFill>
                    <a:srgbClr val="0F5494"/>
                  </a:solidFill>
                </a:rPr>
                <a:t>Communication on</a:t>
              </a:r>
            </a:p>
            <a:p>
              <a:pPr algn="ctr"/>
              <a:r>
                <a:rPr lang="en-US" sz="1400" dirty="0">
                  <a:solidFill>
                    <a:srgbClr val="0F5494"/>
                  </a:solidFill>
                </a:rPr>
                <a:t>Strengthening Innovation in Europe's Regions</a:t>
              </a:r>
              <a:r>
                <a:rPr lang="en-US" sz="1400" b="0" dirty="0" smtClean="0">
                  <a:solidFill>
                    <a:srgbClr val="0F5494"/>
                  </a:solidFill>
                </a:rPr>
                <a:t/>
              </a:r>
              <a:br>
                <a:rPr lang="en-US" sz="1400" b="0" dirty="0" smtClean="0">
                  <a:solidFill>
                    <a:srgbClr val="0F5494"/>
                  </a:solidFill>
                </a:rPr>
              </a:br>
              <a:r>
                <a:rPr lang="en-US" sz="1200" b="0" i="1" dirty="0" smtClean="0">
                  <a:solidFill>
                    <a:srgbClr val="0F5494"/>
                  </a:solidFill>
                </a:rPr>
                <a:t>…link </a:t>
              </a:r>
              <a:r>
                <a:rPr lang="en-US" sz="1200" b="0" i="1" dirty="0">
                  <a:solidFill>
                    <a:srgbClr val="0F5494"/>
                  </a:solidFill>
                </a:rPr>
                <a:t>VET to innovation systems, as part of smart </a:t>
              </a:r>
              <a:r>
                <a:rPr lang="en-US" sz="1200" b="0" i="1" dirty="0" err="1">
                  <a:solidFill>
                    <a:srgbClr val="0F5494"/>
                  </a:solidFill>
                </a:rPr>
                <a:t>specialisation</a:t>
              </a:r>
              <a:r>
                <a:rPr lang="en-US" sz="1200" b="0" i="1" dirty="0">
                  <a:solidFill>
                    <a:srgbClr val="0F5494"/>
                  </a:solidFill>
                </a:rPr>
                <a:t> strategies at regional level</a:t>
              </a:r>
            </a:p>
          </p:txBody>
        </p:sp>
      </p:grpSp>
      <p:grpSp>
        <p:nvGrpSpPr>
          <p:cNvPr id="44" name="Group 43"/>
          <p:cNvGrpSpPr/>
          <p:nvPr/>
        </p:nvGrpSpPr>
        <p:grpSpPr>
          <a:xfrm>
            <a:off x="3803485" y="916139"/>
            <a:ext cx="4564798" cy="4147447"/>
            <a:chOff x="3803485" y="916139"/>
            <a:chExt cx="4564798" cy="4147447"/>
          </a:xfrm>
        </p:grpSpPr>
        <p:sp>
          <p:nvSpPr>
            <p:cNvPr id="27" name="TextBox 26">
              <a:extLst>
                <a:ext uri="{FF2B5EF4-FFF2-40B4-BE49-F238E27FC236}">
                  <a16:creationId xmlns:a16="http://schemas.microsoft.com/office/drawing/2014/main" id="{44BC38CC-2531-4E50-A84D-2683452309E5}"/>
                </a:ext>
              </a:extLst>
            </p:cNvPr>
            <p:cNvSpPr txBox="1"/>
            <p:nvPr/>
          </p:nvSpPr>
          <p:spPr>
            <a:xfrm>
              <a:off x="5645110" y="2433595"/>
              <a:ext cx="822698" cy="338554"/>
            </a:xfrm>
            <a:prstGeom prst="rect">
              <a:avLst/>
            </a:prstGeom>
            <a:solidFill>
              <a:srgbClr val="00B0F0"/>
            </a:solidFill>
            <a:effectLst>
              <a:innerShdw blurRad="114300">
                <a:prstClr val="black"/>
              </a:innerShdw>
            </a:effectLst>
          </p:spPr>
          <p:txBody>
            <a:bodyPr wrap="square" rtlCol="0" anchor="ctr">
              <a:spAutoFit/>
            </a:bodyPr>
            <a:lstStyle/>
            <a:p>
              <a:pPr algn="ctr"/>
              <a:r>
                <a:rPr lang="en-US" altLang="ko-KR" sz="1600" dirty="0">
                  <a:solidFill>
                    <a:schemeClr val="bg1"/>
                  </a:solidFill>
                  <a:cs typeface="Arial" pitchFamily="34" charset="0"/>
                </a:rPr>
                <a:t>2018</a:t>
              </a:r>
              <a:endParaRPr lang="ko-KR" altLang="en-US" sz="1600" dirty="0">
                <a:solidFill>
                  <a:schemeClr val="bg1"/>
                </a:solidFill>
                <a:cs typeface="Arial" pitchFamily="34" charset="0"/>
              </a:endParaRPr>
            </a:p>
          </p:txBody>
        </p:sp>
        <p:sp>
          <p:nvSpPr>
            <p:cNvPr id="37" name="TextBox 36"/>
            <p:cNvSpPr txBox="1"/>
            <p:nvPr/>
          </p:nvSpPr>
          <p:spPr>
            <a:xfrm>
              <a:off x="6212970" y="916139"/>
              <a:ext cx="2155313" cy="150810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0" dirty="0" smtClean="0">
                  <a:solidFill>
                    <a:srgbClr val="0F5494"/>
                  </a:solidFill>
                </a:rPr>
                <a:t>EC proposal </a:t>
              </a:r>
              <a:r>
                <a:rPr lang="en-US" sz="1400" b="0" dirty="0">
                  <a:solidFill>
                    <a:srgbClr val="0F5494"/>
                  </a:solidFill>
                </a:rPr>
                <a:t>for the </a:t>
              </a:r>
              <a:r>
                <a:rPr lang="en-US" sz="1400" dirty="0" smtClean="0">
                  <a:solidFill>
                    <a:srgbClr val="0F5494"/>
                  </a:solidFill>
                </a:rPr>
                <a:t>Erasmus </a:t>
              </a:r>
              <a:r>
                <a:rPr lang="en-US" sz="1400" dirty="0">
                  <a:solidFill>
                    <a:srgbClr val="0F5494"/>
                  </a:solidFill>
                </a:rPr>
                <a:t>programme </a:t>
              </a:r>
              <a:r>
                <a:rPr lang="en-US" sz="1400" dirty="0" smtClean="0">
                  <a:solidFill>
                    <a:srgbClr val="0F5494"/>
                  </a:solidFill>
                </a:rPr>
                <a:t/>
              </a:r>
              <a:br>
                <a:rPr lang="en-US" sz="1400" dirty="0" smtClean="0">
                  <a:solidFill>
                    <a:srgbClr val="0F5494"/>
                  </a:solidFill>
                </a:rPr>
              </a:br>
              <a:r>
                <a:rPr lang="en-US" sz="1400" b="0" dirty="0" smtClean="0">
                  <a:solidFill>
                    <a:srgbClr val="0F5494"/>
                  </a:solidFill>
                </a:rPr>
                <a:t>2021-2027</a:t>
              </a:r>
              <a:r>
                <a:rPr lang="en-US" sz="1400" b="0" dirty="0">
                  <a:solidFill>
                    <a:srgbClr val="0F5494"/>
                  </a:solidFill>
                </a:rPr>
                <a:t/>
              </a:r>
              <a:br>
                <a:rPr lang="en-US" sz="1400" b="0" dirty="0">
                  <a:solidFill>
                    <a:srgbClr val="0F5494"/>
                  </a:solidFill>
                </a:rPr>
              </a:br>
              <a:r>
                <a:rPr lang="en-US" sz="1200" b="0" i="1" dirty="0" smtClean="0">
                  <a:solidFill>
                    <a:srgbClr val="0F5494"/>
                  </a:solidFill>
                </a:rPr>
                <a:t>… support for Platforms </a:t>
              </a:r>
              <a:r>
                <a:rPr lang="en-US" sz="1200" b="0" i="1" dirty="0">
                  <a:solidFill>
                    <a:srgbClr val="0F5494"/>
                  </a:solidFill>
                </a:rPr>
                <a:t>of </a:t>
              </a:r>
              <a:r>
                <a:rPr lang="en-US" sz="1200" b="0" i="1" dirty="0" smtClean="0">
                  <a:solidFill>
                    <a:srgbClr val="0F5494"/>
                  </a:solidFill>
                </a:rPr>
                <a:t>“</a:t>
              </a:r>
              <a:r>
                <a:rPr lang="en-US" sz="1200" b="0" i="1" dirty="0" err="1" smtClean="0">
                  <a:solidFill>
                    <a:srgbClr val="0F5494"/>
                  </a:solidFill>
                </a:rPr>
                <a:t>Centres</a:t>
              </a:r>
              <a:r>
                <a:rPr lang="en-US" sz="1200" b="0" i="1" dirty="0" smtClean="0">
                  <a:solidFill>
                    <a:srgbClr val="0F5494"/>
                  </a:solidFill>
                </a:rPr>
                <a:t> </a:t>
              </a:r>
              <a:r>
                <a:rPr lang="en-US" sz="1200" b="0" i="1" dirty="0">
                  <a:solidFill>
                    <a:srgbClr val="0F5494"/>
                  </a:solidFill>
                </a:rPr>
                <a:t>of Vocational </a:t>
              </a:r>
              <a:r>
                <a:rPr lang="en-US" sz="1200" b="0" i="1" dirty="0" smtClean="0">
                  <a:solidFill>
                    <a:srgbClr val="0F5494"/>
                  </a:solidFill>
                </a:rPr>
                <a:t>Excellence” </a:t>
              </a:r>
            </a:p>
          </p:txBody>
        </p:sp>
        <p:sp>
          <p:nvSpPr>
            <p:cNvPr id="7" name="Oval 6">
              <a:extLst>
                <a:ext uri="{FF2B5EF4-FFF2-40B4-BE49-F238E27FC236}">
                  <a16:creationId xmlns:a16="http://schemas.microsoft.com/office/drawing/2014/main" id="{6518B560-C98B-49CD-A2A8-46D3DD3DFD8B}"/>
                </a:ext>
              </a:extLst>
            </p:cNvPr>
            <p:cNvSpPr/>
            <p:nvPr/>
          </p:nvSpPr>
          <p:spPr>
            <a:xfrm>
              <a:off x="5899948" y="2781500"/>
              <a:ext cx="313022" cy="313022"/>
            </a:xfrm>
            <a:prstGeom prst="ellipse">
              <a:avLst/>
            </a:prstGeom>
            <a:solidFill>
              <a:srgbClr val="17308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35" name="TextBox 34"/>
            <p:cNvSpPr txBox="1"/>
            <p:nvPr/>
          </p:nvSpPr>
          <p:spPr>
            <a:xfrm>
              <a:off x="3803485" y="952640"/>
              <a:ext cx="2306713" cy="14773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0" dirty="0" smtClean="0">
                  <a:solidFill>
                    <a:srgbClr val="0F5494"/>
                  </a:solidFill>
                </a:rPr>
                <a:t>Communication on</a:t>
              </a:r>
            </a:p>
            <a:p>
              <a:pPr algn="ctr"/>
              <a:r>
                <a:rPr lang="en-US" sz="1400" dirty="0">
                  <a:solidFill>
                    <a:srgbClr val="0F5494"/>
                  </a:solidFill>
                </a:rPr>
                <a:t>Building </a:t>
              </a:r>
              <a:r>
                <a:rPr lang="en-US" sz="1400" dirty="0" smtClean="0">
                  <a:solidFill>
                    <a:srgbClr val="0F5494"/>
                  </a:solidFill>
                </a:rPr>
                <a:t>a</a:t>
              </a:r>
              <a:br>
                <a:rPr lang="en-US" sz="1400" dirty="0" smtClean="0">
                  <a:solidFill>
                    <a:srgbClr val="0F5494"/>
                  </a:solidFill>
                </a:rPr>
              </a:br>
              <a:r>
                <a:rPr lang="en-US" sz="1400" dirty="0" smtClean="0">
                  <a:solidFill>
                    <a:srgbClr val="0F5494"/>
                  </a:solidFill>
                </a:rPr>
                <a:t>stronger </a:t>
              </a:r>
              <a:r>
                <a:rPr lang="en-US" sz="1400" dirty="0">
                  <a:solidFill>
                    <a:srgbClr val="0F5494"/>
                  </a:solidFill>
                </a:rPr>
                <a:t>Europe</a:t>
              </a:r>
              <a:r>
                <a:rPr lang="en-US" sz="1400" b="0" dirty="0" smtClean="0">
                  <a:solidFill>
                    <a:srgbClr val="0F5494"/>
                  </a:solidFill>
                </a:rPr>
                <a:t/>
              </a:r>
              <a:br>
                <a:rPr lang="en-US" sz="1400" b="0" dirty="0" smtClean="0">
                  <a:solidFill>
                    <a:srgbClr val="0F5494"/>
                  </a:solidFill>
                </a:rPr>
              </a:br>
              <a:r>
                <a:rPr lang="en-US" sz="1200" b="0" i="1" dirty="0" smtClean="0">
                  <a:solidFill>
                    <a:srgbClr val="0F5494"/>
                  </a:solidFill>
                </a:rPr>
                <a:t>…proposes </a:t>
              </a:r>
              <a:r>
                <a:rPr lang="en-US" sz="1200" b="0" i="1" dirty="0">
                  <a:solidFill>
                    <a:srgbClr val="0F5494"/>
                  </a:solidFill>
                </a:rPr>
                <a:t>to support the establishment of </a:t>
              </a:r>
              <a:endParaRPr lang="en-US" sz="1200" b="0" i="1" dirty="0" smtClean="0">
                <a:solidFill>
                  <a:srgbClr val="0F5494"/>
                </a:solidFill>
              </a:endParaRPr>
            </a:p>
            <a:p>
              <a:pPr algn="ctr"/>
              <a:r>
                <a:rPr lang="en-US" sz="1200" b="0" i="1" dirty="0" err="1" smtClean="0">
                  <a:solidFill>
                    <a:srgbClr val="0F5494"/>
                  </a:solidFill>
                </a:rPr>
                <a:t>Centres</a:t>
              </a:r>
              <a:r>
                <a:rPr lang="en-US" sz="1200" b="0" i="1" dirty="0" smtClean="0">
                  <a:solidFill>
                    <a:srgbClr val="0F5494"/>
                  </a:solidFill>
                </a:rPr>
                <a:t> </a:t>
              </a:r>
              <a:r>
                <a:rPr lang="en-US" sz="1200" b="0" i="1" dirty="0">
                  <a:solidFill>
                    <a:srgbClr val="0F5494"/>
                  </a:solidFill>
                </a:rPr>
                <a:t>of Vocational </a:t>
              </a:r>
              <a:r>
                <a:rPr lang="en-US" sz="1200" b="0" i="1" dirty="0" smtClean="0">
                  <a:solidFill>
                    <a:srgbClr val="0F5494"/>
                  </a:solidFill>
                </a:rPr>
                <a:t>Excellence</a:t>
              </a:r>
            </a:p>
          </p:txBody>
        </p:sp>
        <p:sp>
          <p:nvSpPr>
            <p:cNvPr id="38" name="TextBox 37"/>
            <p:cNvSpPr txBox="1"/>
            <p:nvPr/>
          </p:nvSpPr>
          <p:spPr>
            <a:xfrm>
              <a:off x="5329358" y="3216927"/>
              <a:ext cx="1561681" cy="184665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dirty="0">
                  <a:solidFill>
                    <a:srgbClr val="0F5494"/>
                  </a:solidFill>
                </a:rPr>
                <a:t>ACVT Opinion on the future of VET</a:t>
              </a:r>
              <a:br>
                <a:rPr lang="en-US" sz="1400" dirty="0">
                  <a:solidFill>
                    <a:srgbClr val="0F5494"/>
                  </a:solidFill>
                </a:rPr>
              </a:br>
              <a:r>
                <a:rPr lang="en-US" sz="1200" b="0" i="1" dirty="0">
                  <a:solidFill>
                    <a:srgbClr val="0F5494"/>
                  </a:solidFill>
                </a:rPr>
                <a:t>“VET excellence  should be encouraged, supported, promoted and rewarded”</a:t>
              </a:r>
            </a:p>
          </p:txBody>
        </p:sp>
      </p:grpSp>
      <p:grpSp>
        <p:nvGrpSpPr>
          <p:cNvPr id="45" name="Group 44"/>
          <p:cNvGrpSpPr/>
          <p:nvPr/>
        </p:nvGrpSpPr>
        <p:grpSpPr>
          <a:xfrm>
            <a:off x="7219420" y="2792976"/>
            <a:ext cx="1882351" cy="2119946"/>
            <a:chOff x="7219420" y="2792976"/>
            <a:chExt cx="1882351" cy="2119946"/>
          </a:xfrm>
        </p:grpSpPr>
        <p:sp>
          <p:nvSpPr>
            <p:cNvPr id="6" name="Oval 5">
              <a:extLst>
                <a:ext uri="{FF2B5EF4-FFF2-40B4-BE49-F238E27FC236}">
                  <a16:creationId xmlns:a16="http://schemas.microsoft.com/office/drawing/2014/main" id="{A5629DA8-F3BB-400B-8E80-7686002071AD}"/>
                </a:ext>
              </a:extLst>
            </p:cNvPr>
            <p:cNvSpPr/>
            <p:nvPr/>
          </p:nvSpPr>
          <p:spPr>
            <a:xfrm>
              <a:off x="7958332" y="2792976"/>
              <a:ext cx="313022" cy="31302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6" name="TextBox 25">
              <a:extLst>
                <a:ext uri="{FF2B5EF4-FFF2-40B4-BE49-F238E27FC236}">
                  <a16:creationId xmlns:a16="http://schemas.microsoft.com/office/drawing/2014/main" id="{8E6CB659-389F-45EB-B6A9-F22023BB6C72}"/>
                </a:ext>
              </a:extLst>
            </p:cNvPr>
            <p:cNvSpPr txBox="1"/>
            <p:nvPr/>
          </p:nvSpPr>
          <p:spPr>
            <a:xfrm>
              <a:off x="7684429" y="3161870"/>
              <a:ext cx="860828" cy="338554"/>
            </a:xfrm>
            <a:prstGeom prst="rect">
              <a:avLst/>
            </a:prstGeom>
            <a:solidFill>
              <a:srgbClr val="0070C0"/>
            </a:solidFill>
            <a:effectLst>
              <a:innerShdw blurRad="114300">
                <a:prstClr val="black"/>
              </a:innerShdw>
            </a:effectLst>
          </p:spPr>
          <p:txBody>
            <a:bodyPr wrap="square" rtlCol="0" anchor="ctr">
              <a:spAutoFit/>
            </a:bodyPr>
            <a:lstStyle/>
            <a:p>
              <a:pPr algn="ctr"/>
              <a:r>
                <a:rPr lang="en-US" altLang="ko-KR" sz="1600" dirty="0">
                  <a:solidFill>
                    <a:schemeClr val="bg1"/>
                  </a:solidFill>
                  <a:cs typeface="Arial" pitchFamily="34" charset="0"/>
                </a:rPr>
                <a:t>2019</a:t>
              </a:r>
              <a:endParaRPr lang="ko-KR" altLang="en-US" sz="1600" dirty="0">
                <a:solidFill>
                  <a:schemeClr val="bg1"/>
                </a:solidFill>
                <a:cs typeface="Arial" pitchFamily="34" charset="0"/>
              </a:endParaRPr>
            </a:p>
          </p:txBody>
        </p:sp>
        <p:sp>
          <p:nvSpPr>
            <p:cNvPr id="39" name="TextBox 38"/>
            <p:cNvSpPr txBox="1"/>
            <p:nvPr/>
          </p:nvSpPr>
          <p:spPr>
            <a:xfrm>
              <a:off x="7219420" y="3620260"/>
              <a:ext cx="1882351" cy="129266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0" dirty="0" smtClean="0">
                  <a:solidFill>
                    <a:srgbClr val="0F5494"/>
                  </a:solidFill>
                </a:rPr>
                <a:t>First </a:t>
              </a:r>
              <a:r>
                <a:rPr lang="en-US" sz="1400" dirty="0" smtClean="0">
                  <a:solidFill>
                    <a:srgbClr val="0F5494"/>
                  </a:solidFill>
                </a:rPr>
                <a:t>Erasmus+ call for proposals</a:t>
              </a:r>
            </a:p>
            <a:p>
              <a:pPr algn="ctr"/>
              <a:r>
                <a:rPr lang="en-US" sz="1200" b="0" i="1" dirty="0" smtClean="0">
                  <a:solidFill>
                    <a:srgbClr val="0F5494"/>
                  </a:solidFill>
                </a:rPr>
                <a:t>For Pilot projects on </a:t>
              </a:r>
              <a:r>
                <a:rPr lang="en-US" sz="1200" b="0" i="1" dirty="0" err="1" smtClean="0">
                  <a:solidFill>
                    <a:srgbClr val="0F5494"/>
                  </a:solidFill>
                </a:rPr>
                <a:t>Centres</a:t>
              </a:r>
              <a:r>
                <a:rPr lang="en-US" sz="1200" b="0" i="1" dirty="0" smtClean="0">
                  <a:solidFill>
                    <a:srgbClr val="0F5494"/>
                  </a:solidFill>
                </a:rPr>
                <a:t> of Vocational Excellence</a:t>
              </a:r>
              <a:endParaRPr lang="en-US" sz="1100" b="0" i="1" dirty="0">
                <a:solidFill>
                  <a:srgbClr val="0F5494"/>
                </a:solidFill>
              </a:endParaRPr>
            </a:p>
          </p:txBody>
        </p:sp>
      </p:grpSp>
    </p:spTree>
    <p:extLst>
      <p:ext uri="{BB962C8B-B14F-4D97-AF65-F5344CB8AC3E}">
        <p14:creationId xmlns:p14="http://schemas.microsoft.com/office/powerpoint/2010/main" val="4270756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ppt_w</p:attrName>
                                        </p:attrNameLst>
                                      </p:cBhvr>
                                      <p:tavLst>
                                        <p:tav tm="0">
                                          <p:val>
                                            <p:fltVal val="0"/>
                                          </p:val>
                                        </p:tav>
                                        <p:tav tm="100000">
                                          <p:val>
                                            <p:strVal val="#ppt_w"/>
                                          </p:val>
                                        </p:tav>
                                      </p:tavLst>
                                    </p:anim>
                                    <p:anim calcmode="lin" valueType="num">
                                      <p:cBhvr>
                                        <p:cTn id="8" dur="2000" fill="hold"/>
                                        <p:tgtEl>
                                          <p:spTgt spid="41"/>
                                        </p:tgtEl>
                                        <p:attrNameLst>
                                          <p:attrName>ppt_h</p:attrName>
                                        </p:attrNameLst>
                                      </p:cBhvr>
                                      <p:tavLst>
                                        <p:tav tm="0">
                                          <p:val>
                                            <p:fltVal val="0"/>
                                          </p:val>
                                        </p:tav>
                                        <p:tav tm="100000">
                                          <p:val>
                                            <p:strVal val="#ppt_h"/>
                                          </p:val>
                                        </p:tav>
                                      </p:tavLst>
                                    </p:anim>
                                    <p:animEffect transition="in" filter="fade">
                                      <p:cBhvr>
                                        <p:cTn id="9" dur="2000"/>
                                        <p:tgtEl>
                                          <p:spTgt spid="41"/>
                                        </p:tgtEl>
                                      </p:cBhvr>
                                    </p:animEffect>
                                  </p:childTnLst>
                                </p:cTn>
                              </p:par>
                            </p:childTnLst>
                          </p:cTn>
                        </p:par>
                        <p:par>
                          <p:cTn id="10" fill="hold">
                            <p:stCondLst>
                              <p:cond delay="2000"/>
                            </p:stCondLst>
                            <p:childTnLst>
                              <p:par>
                                <p:cTn id="11" presetID="53" presetClass="entr" presetSubtype="16" fill="hold" nodeType="afterEffect">
                                  <p:stCondLst>
                                    <p:cond delay="1250"/>
                                  </p:stCondLst>
                                  <p:childTnLst>
                                    <p:set>
                                      <p:cBhvr>
                                        <p:cTn id="12" dur="1" fill="hold">
                                          <p:stCondLst>
                                            <p:cond delay="0"/>
                                          </p:stCondLst>
                                        </p:cTn>
                                        <p:tgtEl>
                                          <p:spTgt spid="42"/>
                                        </p:tgtEl>
                                        <p:attrNameLst>
                                          <p:attrName>style.visibility</p:attrName>
                                        </p:attrNameLst>
                                      </p:cBhvr>
                                      <p:to>
                                        <p:strVal val="visible"/>
                                      </p:to>
                                    </p:set>
                                    <p:anim calcmode="lin" valueType="num">
                                      <p:cBhvr>
                                        <p:cTn id="13" dur="2000" fill="hold"/>
                                        <p:tgtEl>
                                          <p:spTgt spid="42"/>
                                        </p:tgtEl>
                                        <p:attrNameLst>
                                          <p:attrName>ppt_w</p:attrName>
                                        </p:attrNameLst>
                                      </p:cBhvr>
                                      <p:tavLst>
                                        <p:tav tm="0">
                                          <p:val>
                                            <p:fltVal val="0"/>
                                          </p:val>
                                        </p:tav>
                                        <p:tav tm="100000">
                                          <p:val>
                                            <p:strVal val="#ppt_w"/>
                                          </p:val>
                                        </p:tav>
                                      </p:tavLst>
                                    </p:anim>
                                    <p:anim calcmode="lin" valueType="num">
                                      <p:cBhvr>
                                        <p:cTn id="14" dur="2000" fill="hold"/>
                                        <p:tgtEl>
                                          <p:spTgt spid="42"/>
                                        </p:tgtEl>
                                        <p:attrNameLst>
                                          <p:attrName>ppt_h</p:attrName>
                                        </p:attrNameLst>
                                      </p:cBhvr>
                                      <p:tavLst>
                                        <p:tav tm="0">
                                          <p:val>
                                            <p:fltVal val="0"/>
                                          </p:val>
                                        </p:tav>
                                        <p:tav tm="100000">
                                          <p:val>
                                            <p:strVal val="#ppt_h"/>
                                          </p:val>
                                        </p:tav>
                                      </p:tavLst>
                                    </p:anim>
                                    <p:animEffect transition="in" filter="fade">
                                      <p:cBhvr>
                                        <p:cTn id="15" dur="2000"/>
                                        <p:tgtEl>
                                          <p:spTgt spid="42"/>
                                        </p:tgtEl>
                                      </p:cBhvr>
                                    </p:animEffect>
                                  </p:childTnLst>
                                </p:cTn>
                              </p:par>
                            </p:childTnLst>
                          </p:cTn>
                        </p:par>
                        <p:par>
                          <p:cTn id="16" fill="hold">
                            <p:stCondLst>
                              <p:cond delay="5250"/>
                            </p:stCondLst>
                            <p:childTnLst>
                              <p:par>
                                <p:cTn id="17" presetID="53" presetClass="entr" presetSubtype="16" fill="hold" nodeType="afterEffect">
                                  <p:stCondLst>
                                    <p:cond delay="1250"/>
                                  </p:stCondLst>
                                  <p:childTnLst>
                                    <p:set>
                                      <p:cBhvr>
                                        <p:cTn id="18" dur="1" fill="hold">
                                          <p:stCondLst>
                                            <p:cond delay="0"/>
                                          </p:stCondLst>
                                        </p:cTn>
                                        <p:tgtEl>
                                          <p:spTgt spid="43"/>
                                        </p:tgtEl>
                                        <p:attrNameLst>
                                          <p:attrName>style.visibility</p:attrName>
                                        </p:attrNameLst>
                                      </p:cBhvr>
                                      <p:to>
                                        <p:strVal val="visible"/>
                                      </p:to>
                                    </p:set>
                                    <p:anim calcmode="lin" valueType="num">
                                      <p:cBhvr>
                                        <p:cTn id="19" dur="2000" fill="hold"/>
                                        <p:tgtEl>
                                          <p:spTgt spid="43"/>
                                        </p:tgtEl>
                                        <p:attrNameLst>
                                          <p:attrName>ppt_w</p:attrName>
                                        </p:attrNameLst>
                                      </p:cBhvr>
                                      <p:tavLst>
                                        <p:tav tm="0">
                                          <p:val>
                                            <p:fltVal val="0"/>
                                          </p:val>
                                        </p:tav>
                                        <p:tav tm="100000">
                                          <p:val>
                                            <p:strVal val="#ppt_w"/>
                                          </p:val>
                                        </p:tav>
                                      </p:tavLst>
                                    </p:anim>
                                    <p:anim calcmode="lin" valueType="num">
                                      <p:cBhvr>
                                        <p:cTn id="20" dur="2000" fill="hold"/>
                                        <p:tgtEl>
                                          <p:spTgt spid="43"/>
                                        </p:tgtEl>
                                        <p:attrNameLst>
                                          <p:attrName>ppt_h</p:attrName>
                                        </p:attrNameLst>
                                      </p:cBhvr>
                                      <p:tavLst>
                                        <p:tav tm="0">
                                          <p:val>
                                            <p:fltVal val="0"/>
                                          </p:val>
                                        </p:tav>
                                        <p:tav tm="100000">
                                          <p:val>
                                            <p:strVal val="#ppt_h"/>
                                          </p:val>
                                        </p:tav>
                                      </p:tavLst>
                                    </p:anim>
                                    <p:animEffect transition="in" filter="fade">
                                      <p:cBhvr>
                                        <p:cTn id="21" dur="2000"/>
                                        <p:tgtEl>
                                          <p:spTgt spid="43"/>
                                        </p:tgtEl>
                                      </p:cBhvr>
                                    </p:animEffect>
                                  </p:childTnLst>
                                </p:cTn>
                              </p:par>
                            </p:childTnLst>
                          </p:cTn>
                        </p:par>
                        <p:par>
                          <p:cTn id="22" fill="hold">
                            <p:stCondLst>
                              <p:cond delay="8500"/>
                            </p:stCondLst>
                            <p:childTnLst>
                              <p:par>
                                <p:cTn id="23" presetID="53" presetClass="entr" presetSubtype="16" fill="hold" nodeType="afterEffect">
                                  <p:stCondLst>
                                    <p:cond delay="1250"/>
                                  </p:stCondLst>
                                  <p:childTnLst>
                                    <p:set>
                                      <p:cBhvr>
                                        <p:cTn id="24" dur="1" fill="hold">
                                          <p:stCondLst>
                                            <p:cond delay="0"/>
                                          </p:stCondLst>
                                        </p:cTn>
                                        <p:tgtEl>
                                          <p:spTgt spid="44"/>
                                        </p:tgtEl>
                                        <p:attrNameLst>
                                          <p:attrName>style.visibility</p:attrName>
                                        </p:attrNameLst>
                                      </p:cBhvr>
                                      <p:to>
                                        <p:strVal val="visible"/>
                                      </p:to>
                                    </p:set>
                                    <p:anim calcmode="lin" valueType="num">
                                      <p:cBhvr>
                                        <p:cTn id="25" dur="2000" fill="hold"/>
                                        <p:tgtEl>
                                          <p:spTgt spid="44"/>
                                        </p:tgtEl>
                                        <p:attrNameLst>
                                          <p:attrName>ppt_w</p:attrName>
                                        </p:attrNameLst>
                                      </p:cBhvr>
                                      <p:tavLst>
                                        <p:tav tm="0">
                                          <p:val>
                                            <p:fltVal val="0"/>
                                          </p:val>
                                        </p:tav>
                                        <p:tav tm="100000">
                                          <p:val>
                                            <p:strVal val="#ppt_w"/>
                                          </p:val>
                                        </p:tav>
                                      </p:tavLst>
                                    </p:anim>
                                    <p:anim calcmode="lin" valueType="num">
                                      <p:cBhvr>
                                        <p:cTn id="26" dur="2000" fill="hold"/>
                                        <p:tgtEl>
                                          <p:spTgt spid="44"/>
                                        </p:tgtEl>
                                        <p:attrNameLst>
                                          <p:attrName>ppt_h</p:attrName>
                                        </p:attrNameLst>
                                      </p:cBhvr>
                                      <p:tavLst>
                                        <p:tav tm="0">
                                          <p:val>
                                            <p:fltVal val="0"/>
                                          </p:val>
                                        </p:tav>
                                        <p:tav tm="100000">
                                          <p:val>
                                            <p:strVal val="#ppt_h"/>
                                          </p:val>
                                        </p:tav>
                                      </p:tavLst>
                                    </p:anim>
                                    <p:animEffect transition="in" filter="fade">
                                      <p:cBhvr>
                                        <p:cTn id="27" dur="2000"/>
                                        <p:tgtEl>
                                          <p:spTgt spid="44"/>
                                        </p:tgtEl>
                                      </p:cBhvr>
                                    </p:animEffect>
                                  </p:childTnLst>
                                </p:cTn>
                              </p:par>
                            </p:childTnLst>
                          </p:cTn>
                        </p:par>
                        <p:par>
                          <p:cTn id="28" fill="hold">
                            <p:stCondLst>
                              <p:cond delay="11750"/>
                            </p:stCondLst>
                            <p:childTnLst>
                              <p:par>
                                <p:cTn id="29" presetID="53" presetClass="entr" presetSubtype="16" fill="hold" nodeType="afterEffect">
                                  <p:stCondLst>
                                    <p:cond delay="1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Effect transition="in" filter="fade">
                                      <p:cBhvr>
                                        <p:cTn id="3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436" y="1218284"/>
            <a:ext cx="4194070" cy="357020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spcAft>
                <a:spcPts val="600"/>
              </a:spcAft>
            </a:pPr>
            <a:r>
              <a:rPr lang="en-GB" sz="1600" i="1" dirty="0">
                <a:solidFill>
                  <a:srgbClr val="0F5494"/>
                </a:solidFill>
                <a:latin typeface="+mn-lt"/>
              </a:rPr>
              <a:t>Bringing together:</a:t>
            </a:r>
          </a:p>
          <a:p>
            <a:pPr marL="285750" indent="-285750">
              <a:spcAft>
                <a:spcPts val="600"/>
              </a:spcAft>
              <a:buFont typeface="Wingdings" panose="05000000000000000000" pitchFamily="2" charset="2"/>
              <a:buChar char="Ø"/>
            </a:pPr>
            <a:r>
              <a:rPr lang="en-GB" sz="1600" b="0" i="1" dirty="0">
                <a:solidFill>
                  <a:srgbClr val="0F5494"/>
                </a:solidFill>
                <a:latin typeface="+mn-lt"/>
              </a:rPr>
              <a:t>Policy </a:t>
            </a:r>
            <a:r>
              <a:rPr lang="en-GB" sz="1600" b="0" i="1" dirty="0" smtClean="0">
                <a:solidFill>
                  <a:srgbClr val="0F5494"/>
                </a:solidFill>
                <a:latin typeface="+mn-lt"/>
              </a:rPr>
              <a:t>makers</a:t>
            </a:r>
            <a:endParaRPr lang="en-GB" sz="1600" b="0" i="1" dirty="0">
              <a:solidFill>
                <a:srgbClr val="0F5494"/>
              </a:solidFill>
              <a:latin typeface="+mn-lt"/>
            </a:endParaRPr>
          </a:p>
          <a:p>
            <a:pPr marL="285750" indent="-285750">
              <a:spcAft>
                <a:spcPts val="600"/>
              </a:spcAft>
              <a:buFont typeface="Wingdings" panose="05000000000000000000" pitchFamily="2" charset="2"/>
              <a:buChar char="Ø"/>
            </a:pPr>
            <a:r>
              <a:rPr lang="en-GB" sz="1600" b="0" i="1" dirty="0" smtClean="0">
                <a:solidFill>
                  <a:srgbClr val="0F5494"/>
                </a:solidFill>
                <a:latin typeface="+mn-lt"/>
              </a:rPr>
              <a:t>Companies</a:t>
            </a:r>
            <a:endParaRPr lang="en-GB" sz="1600" b="0" i="1" dirty="0">
              <a:solidFill>
                <a:srgbClr val="0F5494"/>
              </a:solidFill>
              <a:latin typeface="+mn-lt"/>
            </a:endParaRPr>
          </a:p>
          <a:p>
            <a:pPr marL="285750" indent="-285750">
              <a:spcAft>
                <a:spcPts val="600"/>
              </a:spcAft>
              <a:buFont typeface="Wingdings" panose="05000000000000000000" pitchFamily="2" charset="2"/>
              <a:buChar char="Ø"/>
            </a:pPr>
            <a:r>
              <a:rPr lang="en-GB" sz="1600" b="0" i="1" dirty="0" smtClean="0">
                <a:solidFill>
                  <a:srgbClr val="0F5494"/>
                </a:solidFill>
                <a:latin typeface="+mn-lt"/>
              </a:rPr>
              <a:t>Chambers</a:t>
            </a:r>
          </a:p>
          <a:p>
            <a:pPr marL="285750" indent="-285750">
              <a:spcAft>
                <a:spcPts val="600"/>
              </a:spcAft>
              <a:buFont typeface="Wingdings" panose="05000000000000000000" pitchFamily="2" charset="2"/>
              <a:buChar char="Ø"/>
            </a:pPr>
            <a:r>
              <a:rPr lang="en-GB" sz="1600" b="0" i="1" dirty="0" smtClean="0">
                <a:solidFill>
                  <a:srgbClr val="0F5494"/>
                </a:solidFill>
                <a:latin typeface="+mn-lt"/>
              </a:rPr>
              <a:t>Trade unions</a:t>
            </a:r>
          </a:p>
          <a:p>
            <a:pPr marL="285750" indent="-285750">
              <a:spcAft>
                <a:spcPts val="600"/>
              </a:spcAft>
              <a:buFont typeface="Wingdings" panose="05000000000000000000" pitchFamily="2" charset="2"/>
              <a:buChar char="Ø"/>
            </a:pPr>
            <a:r>
              <a:rPr lang="en-GB" sz="1600" b="0" i="1" dirty="0" smtClean="0">
                <a:solidFill>
                  <a:srgbClr val="0F5494"/>
                </a:solidFill>
                <a:latin typeface="+mn-lt"/>
              </a:rPr>
              <a:t>VET </a:t>
            </a:r>
            <a:r>
              <a:rPr lang="en-GB" sz="1600" b="0" i="1" dirty="0">
                <a:solidFill>
                  <a:srgbClr val="0F5494"/>
                </a:solidFill>
                <a:latin typeface="+mn-lt"/>
              </a:rPr>
              <a:t>institutions </a:t>
            </a:r>
            <a:endParaRPr lang="en-GB" sz="1600" b="0" i="1" dirty="0" smtClean="0">
              <a:solidFill>
                <a:srgbClr val="0F5494"/>
              </a:solidFill>
              <a:latin typeface="+mn-lt"/>
            </a:endParaRPr>
          </a:p>
          <a:p>
            <a:pPr marL="285750" indent="-285750">
              <a:spcAft>
                <a:spcPts val="600"/>
              </a:spcAft>
              <a:buFont typeface="Wingdings" panose="05000000000000000000" pitchFamily="2" charset="2"/>
              <a:buChar char="Ø"/>
            </a:pPr>
            <a:r>
              <a:rPr lang="en-GB" sz="1600" b="0" i="1" dirty="0" smtClean="0">
                <a:solidFill>
                  <a:srgbClr val="0F5494"/>
                </a:solidFill>
                <a:latin typeface="+mn-lt"/>
              </a:rPr>
              <a:t>Universities </a:t>
            </a:r>
            <a:r>
              <a:rPr lang="en-GB" sz="1600" b="0" i="1" dirty="0">
                <a:solidFill>
                  <a:srgbClr val="0F5494"/>
                </a:solidFill>
                <a:latin typeface="+mn-lt"/>
              </a:rPr>
              <a:t>of applied </a:t>
            </a:r>
            <a:r>
              <a:rPr lang="en-GB" sz="1600" b="0" i="1" dirty="0" smtClean="0">
                <a:solidFill>
                  <a:srgbClr val="0F5494"/>
                </a:solidFill>
                <a:latin typeface="+mn-lt"/>
              </a:rPr>
              <a:t>science</a:t>
            </a:r>
            <a:endParaRPr lang="en-GB" sz="1600" b="0" i="1" dirty="0">
              <a:solidFill>
                <a:srgbClr val="0F5494"/>
              </a:solidFill>
              <a:latin typeface="+mn-lt"/>
            </a:endParaRPr>
          </a:p>
          <a:p>
            <a:pPr marL="285750" indent="-285750">
              <a:spcAft>
                <a:spcPts val="600"/>
              </a:spcAft>
              <a:buFont typeface="Wingdings" panose="05000000000000000000" pitchFamily="2" charset="2"/>
              <a:buChar char="Ø"/>
            </a:pPr>
            <a:r>
              <a:rPr lang="en-GB" sz="1600" b="0" i="1" dirty="0">
                <a:solidFill>
                  <a:srgbClr val="0F5494"/>
                </a:solidFill>
                <a:latin typeface="+mn-lt"/>
              </a:rPr>
              <a:t>Research </a:t>
            </a:r>
            <a:r>
              <a:rPr lang="en-GB" sz="1600" b="0" i="1" dirty="0" smtClean="0">
                <a:solidFill>
                  <a:srgbClr val="0F5494"/>
                </a:solidFill>
                <a:latin typeface="+mn-lt"/>
              </a:rPr>
              <a:t>centres</a:t>
            </a:r>
          </a:p>
          <a:p>
            <a:pPr marL="285750" indent="-285750">
              <a:spcAft>
                <a:spcPts val="600"/>
              </a:spcAft>
              <a:buFont typeface="Wingdings" panose="05000000000000000000" pitchFamily="2" charset="2"/>
              <a:buChar char="Ø"/>
            </a:pPr>
            <a:r>
              <a:rPr lang="en-GB" sz="1600" b="0" i="1" dirty="0">
                <a:solidFill>
                  <a:srgbClr val="0F5494"/>
                </a:solidFill>
              </a:rPr>
              <a:t>Employment services/agencies</a:t>
            </a:r>
          </a:p>
          <a:p>
            <a:pPr marL="285750" indent="-285750">
              <a:spcAft>
                <a:spcPts val="600"/>
              </a:spcAft>
              <a:buFont typeface="Wingdings" panose="05000000000000000000" pitchFamily="2" charset="2"/>
              <a:buChar char="Ø"/>
            </a:pPr>
            <a:r>
              <a:rPr lang="en-GB" sz="1600" b="0" i="1" dirty="0">
                <a:solidFill>
                  <a:srgbClr val="0F5494"/>
                </a:solidFill>
              </a:rPr>
              <a:t>Regional development agencies</a:t>
            </a:r>
          </a:p>
          <a:p>
            <a:pPr marL="285750" indent="-285750">
              <a:spcAft>
                <a:spcPts val="600"/>
              </a:spcAft>
              <a:buFont typeface="Wingdings" panose="05000000000000000000" pitchFamily="2" charset="2"/>
              <a:buChar char="Ø"/>
            </a:pPr>
            <a:r>
              <a:rPr lang="en-GB" sz="1600" b="0" i="1" dirty="0" smtClean="0">
                <a:solidFill>
                  <a:srgbClr val="0F5494"/>
                </a:solidFill>
              </a:rPr>
              <a:t>Professional </a:t>
            </a:r>
            <a:r>
              <a:rPr lang="en-GB" sz="1600" b="0" i="1" dirty="0">
                <a:solidFill>
                  <a:srgbClr val="0F5494"/>
                </a:solidFill>
              </a:rPr>
              <a:t>or sector </a:t>
            </a:r>
            <a:r>
              <a:rPr lang="en-GB" sz="1600" b="0" i="1" dirty="0" smtClean="0">
                <a:solidFill>
                  <a:srgbClr val="0F5494"/>
                </a:solidFill>
              </a:rPr>
              <a:t>associations</a:t>
            </a:r>
            <a:endParaRPr lang="en-GB" sz="1600" b="0" i="1" dirty="0">
              <a:solidFill>
                <a:srgbClr val="0F5494"/>
              </a:solidFill>
            </a:endParaRPr>
          </a:p>
        </p:txBody>
      </p:sp>
      <p:sp>
        <p:nvSpPr>
          <p:cNvPr id="18" name="Title 1">
            <a:extLst>
              <a:ext uri="{FF2B5EF4-FFF2-40B4-BE49-F238E27FC236}">
                <a16:creationId xmlns:a16="http://schemas.microsoft.com/office/drawing/2014/main" id="{90CA815B-A959-4619-BAD9-DA4B24F41CB2}"/>
              </a:ext>
            </a:extLst>
          </p:cNvPr>
          <p:cNvSpPr txBox="1">
            <a:spLocks/>
          </p:cNvSpPr>
          <p:nvPr/>
        </p:nvSpPr>
        <p:spPr>
          <a:xfrm>
            <a:off x="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smtClean="0">
                <a:solidFill>
                  <a:schemeClr val="bg1"/>
                </a:solidFill>
                <a:latin typeface="+mn-lt"/>
              </a:rPr>
              <a:t>CoVE’s fostering local/regional</a:t>
            </a:r>
            <a:r>
              <a:rPr lang="en-GB" sz="2000" dirty="0">
                <a:solidFill>
                  <a:schemeClr val="bg1"/>
                </a:solidFill>
                <a:latin typeface="+mn-lt"/>
              </a:rPr>
              <a:t/>
            </a:r>
            <a:br>
              <a:rPr lang="en-GB" sz="2000" dirty="0">
                <a:solidFill>
                  <a:schemeClr val="bg1"/>
                </a:solidFill>
                <a:latin typeface="+mn-lt"/>
              </a:rPr>
            </a:br>
            <a:r>
              <a:rPr lang="en-GB" sz="2000" dirty="0">
                <a:solidFill>
                  <a:schemeClr val="bg1"/>
                </a:solidFill>
                <a:latin typeface="+mn-lt"/>
              </a:rPr>
              <a:t>“Skills ecosystems”</a:t>
            </a:r>
            <a:endParaRPr lang="en-GB" sz="2000" i="1" dirty="0">
              <a:solidFill>
                <a:schemeClr val="bg1"/>
              </a:solidFill>
              <a:latin typeface="+mn-lt"/>
              <a:ea typeface="Verdana" panose="020B0604030504040204" pitchFamily="34" charset="0"/>
              <a:cs typeface="Verdana" panose="020B0604030504040204" pitchFamily="34" charset="0"/>
            </a:endParaRPr>
          </a:p>
        </p:txBody>
      </p:sp>
      <p:sp>
        <p:nvSpPr>
          <p:cNvPr id="19" name="TextBox 18"/>
          <p:cNvSpPr txBox="1"/>
          <p:nvPr/>
        </p:nvSpPr>
        <p:spPr>
          <a:xfrm>
            <a:off x="1" y="4909250"/>
            <a:ext cx="9143998" cy="230832"/>
          </a:xfrm>
          <a:prstGeom prst="rect">
            <a:avLst/>
          </a:prstGeom>
          <a:solidFill>
            <a:schemeClr val="bg1"/>
          </a:solidFill>
          <a:ln>
            <a:solidFill>
              <a:srgbClr val="004494"/>
            </a:solidFill>
          </a:ln>
        </p:spPr>
        <p:txBody>
          <a:bodyPr wrap="square" rtlCol="0">
            <a:spAutoFit/>
          </a:bodyPr>
          <a:lstStyle/>
          <a:p>
            <a:r>
              <a:rPr lang="en-GB" sz="900" b="0" i="1" dirty="0">
                <a:solidFill>
                  <a:srgbClr val="0F5494"/>
                </a:solidFill>
                <a:latin typeface="+mn-lt"/>
              </a:rPr>
              <a:t>Inspired on concept of “Skills ecosystems” proposed by David </a:t>
            </a:r>
            <a:r>
              <a:rPr lang="en-GB" sz="900" b="0" i="1" dirty="0" err="1">
                <a:solidFill>
                  <a:srgbClr val="0F5494"/>
                </a:solidFill>
                <a:latin typeface="+mn-lt"/>
              </a:rPr>
              <a:t>Finegold</a:t>
            </a:r>
            <a:r>
              <a:rPr lang="en-GB" sz="900" b="0" i="1" dirty="0">
                <a:solidFill>
                  <a:srgbClr val="0F5494"/>
                </a:solidFill>
                <a:latin typeface="+mn-lt"/>
              </a:rPr>
              <a:t> (1999) ‘Creating self-sustaining, high-skill ecosystems’, </a:t>
            </a:r>
            <a:r>
              <a:rPr lang="en-GB" sz="800" b="0" i="1" dirty="0">
                <a:solidFill>
                  <a:srgbClr val="0F5494"/>
                </a:solidFill>
                <a:latin typeface="+mn-lt"/>
              </a:rPr>
              <a:t>Oxford Review of Economics</a:t>
            </a:r>
          </a:p>
        </p:txBody>
      </p:sp>
      <p:sp>
        <p:nvSpPr>
          <p:cNvPr id="2" name="Oval 1"/>
          <p:cNvSpPr/>
          <p:nvPr/>
        </p:nvSpPr>
        <p:spPr>
          <a:xfrm>
            <a:off x="5431282" y="734270"/>
            <a:ext cx="1974700" cy="2541119"/>
          </a:xfrm>
          <a:prstGeom prst="ellipse">
            <a:avLst/>
          </a:prstGeom>
          <a:solidFill>
            <a:srgbClr val="FFFFCC">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4" name="Oval 13"/>
          <p:cNvSpPr/>
          <p:nvPr/>
        </p:nvSpPr>
        <p:spPr>
          <a:xfrm>
            <a:off x="5427305" y="2351040"/>
            <a:ext cx="1974700" cy="2541770"/>
          </a:xfrm>
          <a:prstGeom prst="ellipse">
            <a:avLst/>
          </a:prstGeom>
          <a:solidFill>
            <a:srgbClr val="FFCCFF">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5" name="Oval 14"/>
          <p:cNvSpPr/>
          <p:nvPr/>
        </p:nvSpPr>
        <p:spPr>
          <a:xfrm rot="5400000">
            <a:off x="6736473" y="1243042"/>
            <a:ext cx="1617232" cy="3126830"/>
          </a:xfrm>
          <a:prstGeom prst="ellipse">
            <a:avLst/>
          </a:prstGeom>
          <a:solidFill>
            <a:srgbClr val="CCFFCC">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6" name="Oval 15"/>
          <p:cNvSpPr/>
          <p:nvPr/>
        </p:nvSpPr>
        <p:spPr>
          <a:xfrm rot="5400000">
            <a:off x="4333252" y="1135662"/>
            <a:ext cx="1673013" cy="3355757"/>
          </a:xfrm>
          <a:prstGeom prst="ellipse">
            <a:avLst/>
          </a:prstGeom>
          <a:solidFill>
            <a:srgbClr val="CCFFFF">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9" name="TextBox 8"/>
          <p:cNvSpPr txBox="1"/>
          <p:nvPr/>
        </p:nvSpPr>
        <p:spPr>
          <a:xfrm>
            <a:off x="5150166" y="822356"/>
            <a:ext cx="2524680" cy="1292662"/>
          </a:xfrm>
          <a:prstGeom prst="rect">
            <a:avLst/>
          </a:prstGeom>
          <a:noFill/>
          <a:ln>
            <a:noFill/>
          </a:ln>
        </p:spPr>
        <p:txBody>
          <a:bodyPr wrap="square" rtlCol="0">
            <a:spAutoFit/>
          </a:bodyPr>
          <a:lstStyle/>
          <a:p>
            <a:pPr algn="ctr"/>
            <a:r>
              <a:rPr lang="en-GB" sz="1200" dirty="0">
                <a:solidFill>
                  <a:srgbClr val="0F5494"/>
                </a:solidFill>
                <a:latin typeface="+mn-lt"/>
              </a:rPr>
              <a:t>Companies</a:t>
            </a:r>
          </a:p>
          <a:p>
            <a:pPr algn="ctr"/>
            <a:r>
              <a:rPr lang="en-GB" sz="1100" b="0" dirty="0">
                <a:solidFill>
                  <a:srgbClr val="0F5494"/>
                </a:solidFill>
                <a:latin typeface="+mn-lt"/>
              </a:rPr>
              <a:t>See comparative</a:t>
            </a:r>
            <a:br>
              <a:rPr lang="en-GB" sz="1100" b="0" dirty="0">
                <a:solidFill>
                  <a:srgbClr val="0F5494"/>
                </a:solidFill>
                <a:latin typeface="+mn-lt"/>
              </a:rPr>
            </a:br>
            <a:r>
              <a:rPr lang="en-GB" sz="1100" b="0" dirty="0">
                <a:solidFill>
                  <a:srgbClr val="0F5494"/>
                </a:solidFill>
                <a:latin typeface="+mn-lt"/>
              </a:rPr>
              <a:t>advantage to address</a:t>
            </a:r>
            <a:br>
              <a:rPr lang="en-GB" sz="1100" b="0" dirty="0">
                <a:solidFill>
                  <a:srgbClr val="0F5494"/>
                </a:solidFill>
                <a:latin typeface="+mn-lt"/>
              </a:rPr>
            </a:br>
            <a:r>
              <a:rPr lang="en-GB" sz="1100" b="0" dirty="0">
                <a:solidFill>
                  <a:srgbClr val="0F5494"/>
                </a:solidFill>
                <a:latin typeface="+mn-lt"/>
              </a:rPr>
              <a:t>skill development and</a:t>
            </a:r>
            <a:br>
              <a:rPr lang="en-GB" sz="1100" b="0" dirty="0">
                <a:solidFill>
                  <a:srgbClr val="0F5494"/>
                </a:solidFill>
                <a:latin typeface="+mn-lt"/>
              </a:rPr>
            </a:br>
            <a:r>
              <a:rPr lang="en-GB" sz="1100" b="0" dirty="0">
                <a:solidFill>
                  <a:srgbClr val="0F5494"/>
                </a:solidFill>
                <a:latin typeface="+mn-lt"/>
              </a:rPr>
              <a:t>business performance</a:t>
            </a:r>
            <a:br>
              <a:rPr lang="en-GB" sz="1100" b="0" dirty="0">
                <a:solidFill>
                  <a:srgbClr val="0F5494"/>
                </a:solidFill>
                <a:latin typeface="+mn-lt"/>
              </a:rPr>
            </a:br>
            <a:r>
              <a:rPr lang="en-GB" sz="1100" b="0" dirty="0">
                <a:solidFill>
                  <a:srgbClr val="0F5494"/>
                </a:solidFill>
                <a:latin typeface="+mn-lt"/>
              </a:rPr>
              <a:t>for generating</a:t>
            </a:r>
            <a:br>
              <a:rPr lang="en-GB" sz="1100" b="0" dirty="0">
                <a:solidFill>
                  <a:srgbClr val="0F5494"/>
                </a:solidFill>
                <a:latin typeface="+mn-lt"/>
              </a:rPr>
            </a:br>
            <a:r>
              <a:rPr lang="en-GB" sz="1100" b="0" dirty="0">
                <a:solidFill>
                  <a:srgbClr val="0F5494"/>
                </a:solidFill>
                <a:latin typeface="+mn-lt"/>
              </a:rPr>
              <a:t>innovation and growth</a:t>
            </a:r>
          </a:p>
        </p:txBody>
      </p:sp>
      <p:sp>
        <p:nvSpPr>
          <p:cNvPr id="11" name="TextBox 10"/>
          <p:cNvSpPr txBox="1"/>
          <p:nvPr/>
        </p:nvSpPr>
        <p:spPr>
          <a:xfrm>
            <a:off x="7165057" y="2319516"/>
            <a:ext cx="1872208" cy="954107"/>
          </a:xfrm>
          <a:prstGeom prst="rect">
            <a:avLst/>
          </a:prstGeom>
          <a:noFill/>
          <a:ln>
            <a:noFill/>
          </a:ln>
        </p:spPr>
        <p:txBody>
          <a:bodyPr wrap="square" rtlCol="0">
            <a:spAutoFit/>
          </a:bodyPr>
          <a:lstStyle/>
          <a:p>
            <a:pPr algn="ctr"/>
            <a:r>
              <a:rPr lang="en-GB" sz="1200" dirty="0">
                <a:solidFill>
                  <a:srgbClr val="0F5494"/>
                </a:solidFill>
                <a:latin typeface="+mn-lt"/>
              </a:rPr>
              <a:t>Policy setting</a:t>
            </a:r>
          </a:p>
          <a:p>
            <a:pPr algn="ctr"/>
            <a:r>
              <a:rPr lang="en-GB" sz="1100" b="0" dirty="0">
                <a:solidFill>
                  <a:srgbClr val="0F5494"/>
                </a:solidFill>
                <a:latin typeface="+mn-lt"/>
              </a:rPr>
              <a:t>VET, employment and economic development policies support high skills strategy</a:t>
            </a:r>
          </a:p>
        </p:txBody>
      </p:sp>
      <p:sp>
        <p:nvSpPr>
          <p:cNvPr id="12" name="TextBox 11"/>
          <p:cNvSpPr txBox="1"/>
          <p:nvPr/>
        </p:nvSpPr>
        <p:spPr>
          <a:xfrm>
            <a:off x="3663961" y="2319213"/>
            <a:ext cx="2016224" cy="969496"/>
          </a:xfrm>
          <a:prstGeom prst="rect">
            <a:avLst/>
          </a:prstGeom>
          <a:noFill/>
          <a:ln>
            <a:noFill/>
          </a:ln>
        </p:spPr>
        <p:txBody>
          <a:bodyPr wrap="square" rtlCol="0">
            <a:spAutoFit/>
          </a:bodyPr>
          <a:lstStyle/>
          <a:p>
            <a:pPr algn="ctr"/>
            <a:r>
              <a:rPr lang="en-GB" sz="1200" dirty="0">
                <a:solidFill>
                  <a:srgbClr val="0F5494"/>
                </a:solidFill>
                <a:latin typeface="+mn-lt"/>
              </a:rPr>
              <a:t>Vocational Education and Training</a:t>
            </a:r>
          </a:p>
          <a:p>
            <a:pPr algn="ctr"/>
            <a:r>
              <a:rPr lang="en-GB" sz="1100" b="0" dirty="0">
                <a:solidFill>
                  <a:srgbClr val="0F5494"/>
                </a:solidFill>
                <a:latin typeface="+mn-lt"/>
              </a:rPr>
              <a:t>Responsive delivery at all levels, that is valued by individuals and employers</a:t>
            </a:r>
          </a:p>
        </p:txBody>
      </p:sp>
      <p:sp>
        <p:nvSpPr>
          <p:cNvPr id="10" name="TextBox 9"/>
          <p:cNvSpPr txBox="1"/>
          <p:nvPr/>
        </p:nvSpPr>
        <p:spPr>
          <a:xfrm>
            <a:off x="5431282" y="3713626"/>
            <a:ext cx="1890825" cy="954107"/>
          </a:xfrm>
          <a:prstGeom prst="rect">
            <a:avLst/>
          </a:prstGeom>
          <a:noFill/>
          <a:ln>
            <a:noFill/>
          </a:ln>
        </p:spPr>
        <p:txBody>
          <a:bodyPr wrap="square" rtlCol="0">
            <a:spAutoFit/>
          </a:bodyPr>
          <a:lstStyle/>
          <a:p>
            <a:pPr algn="ctr"/>
            <a:r>
              <a:rPr lang="en-GB" sz="1200" dirty="0">
                <a:solidFill>
                  <a:srgbClr val="0F5494"/>
                </a:solidFill>
                <a:latin typeface="+mn-lt"/>
              </a:rPr>
              <a:t>Individuals</a:t>
            </a:r>
          </a:p>
          <a:p>
            <a:pPr algn="ctr"/>
            <a:r>
              <a:rPr lang="en-GB" sz="1100" b="0" dirty="0">
                <a:solidFill>
                  <a:srgbClr val="0F5494"/>
                </a:solidFill>
                <a:latin typeface="+mn-lt"/>
              </a:rPr>
              <a:t>Invest in skills because</a:t>
            </a:r>
          </a:p>
          <a:p>
            <a:pPr algn="ctr"/>
            <a:r>
              <a:rPr lang="en-GB" sz="1100" b="0" dirty="0">
                <a:solidFill>
                  <a:srgbClr val="0F5494"/>
                </a:solidFill>
                <a:latin typeface="+mn-lt"/>
              </a:rPr>
              <a:t> of rewarding jobs</a:t>
            </a:r>
          </a:p>
          <a:p>
            <a:pPr algn="ctr"/>
            <a:r>
              <a:rPr lang="en-GB" sz="1100" b="0" dirty="0">
                <a:solidFill>
                  <a:srgbClr val="0F5494"/>
                </a:solidFill>
                <a:latin typeface="+mn-lt"/>
              </a:rPr>
              <a:t>and career</a:t>
            </a:r>
          </a:p>
          <a:p>
            <a:pPr algn="ctr"/>
            <a:r>
              <a:rPr lang="en-GB" sz="1100" b="0" dirty="0">
                <a:solidFill>
                  <a:srgbClr val="0F5494"/>
                </a:solidFill>
                <a:latin typeface="+mn-lt"/>
              </a:rPr>
              <a:t>opportunities</a:t>
            </a:r>
          </a:p>
        </p:txBody>
      </p:sp>
      <p:sp>
        <p:nvSpPr>
          <p:cNvPr id="4" name="Oval 3"/>
          <p:cNvSpPr/>
          <p:nvPr/>
        </p:nvSpPr>
        <p:spPr>
          <a:xfrm>
            <a:off x="5699646" y="2104391"/>
            <a:ext cx="1425720" cy="1417648"/>
          </a:xfrm>
          <a:prstGeom prst="ellipse">
            <a:avLst/>
          </a:prstGeom>
          <a:gradFill flip="none" rotWithShape="1">
            <a:gsLst>
              <a:gs pos="0">
                <a:srgbClr val="CCFFFF"/>
              </a:gs>
              <a:gs pos="37000">
                <a:schemeClr val="accent5">
                  <a:lumMod val="89000"/>
                </a:schemeClr>
              </a:gs>
              <a:gs pos="51000">
                <a:schemeClr val="accent5">
                  <a:lumMod val="75000"/>
                </a:schemeClr>
              </a:gs>
              <a:gs pos="97000">
                <a:schemeClr val="accent5">
                  <a:lumMod val="70000"/>
                </a:schemeClr>
              </a:gs>
            </a:gsLst>
            <a:path path="circle">
              <a:fillToRect l="50000" t="50000" r="50000" b="50000"/>
            </a:path>
            <a:tileRect/>
          </a:gradFill>
          <a:ln w="28575">
            <a:solidFill>
              <a:srgbClr val="004494"/>
            </a:solidFill>
          </a:ln>
          <a:effectLst>
            <a:outerShdw blurRad="127000" sx="110000" sy="110000" algn="ctr" rotWithShape="0">
              <a:prstClr val="black">
                <a:alpha val="4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TextBox 16"/>
          <p:cNvSpPr txBox="1"/>
          <p:nvPr/>
        </p:nvSpPr>
        <p:spPr>
          <a:xfrm>
            <a:off x="5788628" y="2369547"/>
            <a:ext cx="1287447" cy="923330"/>
          </a:xfrm>
          <a:prstGeom prst="rect">
            <a:avLst/>
          </a:prstGeom>
          <a:noFill/>
          <a:ln>
            <a:noFill/>
          </a:ln>
          <a:effectLst>
            <a:outerShdw blurRad="419100" dist="38100" dir="5400000" sx="117000" sy="117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GB" sz="1800" dirty="0" smtClean="0">
                <a:solidFill>
                  <a:srgbClr val="0F5494"/>
                </a:solidFill>
                <a:latin typeface="+mn-lt"/>
              </a:rPr>
              <a:t>Skills </a:t>
            </a:r>
            <a:br>
              <a:rPr lang="en-GB" sz="1800" dirty="0" smtClean="0">
                <a:solidFill>
                  <a:srgbClr val="0F5494"/>
                </a:solidFill>
                <a:latin typeface="+mn-lt"/>
              </a:rPr>
            </a:br>
            <a:r>
              <a:rPr lang="en-GB" sz="1800" dirty="0" smtClean="0">
                <a:solidFill>
                  <a:srgbClr val="0F5494"/>
                </a:solidFill>
                <a:latin typeface="+mn-lt"/>
              </a:rPr>
              <a:t>eco-system</a:t>
            </a:r>
            <a:endParaRPr lang="en-GB" sz="1800" b="0" dirty="0">
              <a:solidFill>
                <a:srgbClr val="0F5494"/>
              </a:solidFill>
              <a:latin typeface="+mn-lt"/>
            </a:endParaRPr>
          </a:p>
        </p:txBody>
      </p:sp>
    </p:spTree>
    <p:extLst>
      <p:ext uri="{BB962C8B-B14F-4D97-AF65-F5344CB8AC3E}">
        <p14:creationId xmlns:p14="http://schemas.microsoft.com/office/powerpoint/2010/main" val="18111474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750" fill="hold"/>
                                        <p:tgtEl>
                                          <p:spTgt spid="16"/>
                                        </p:tgtEl>
                                        <p:attrNameLst>
                                          <p:attrName>ppt_w</p:attrName>
                                        </p:attrNameLst>
                                      </p:cBhvr>
                                      <p:tavLst>
                                        <p:tav tm="0">
                                          <p:val>
                                            <p:fltVal val="0"/>
                                          </p:val>
                                        </p:tav>
                                        <p:tav tm="100000">
                                          <p:val>
                                            <p:strVal val="#ppt_w"/>
                                          </p:val>
                                        </p:tav>
                                      </p:tavLst>
                                    </p:anim>
                                    <p:anim calcmode="lin" valueType="num">
                                      <p:cBhvr>
                                        <p:cTn id="18" dur="750" fill="hold"/>
                                        <p:tgtEl>
                                          <p:spTgt spid="16"/>
                                        </p:tgtEl>
                                        <p:attrNameLst>
                                          <p:attrName>ppt_h</p:attrName>
                                        </p:attrNameLst>
                                      </p:cBhvr>
                                      <p:tavLst>
                                        <p:tav tm="0">
                                          <p:val>
                                            <p:fltVal val="0"/>
                                          </p:val>
                                        </p:tav>
                                        <p:tav tm="100000">
                                          <p:val>
                                            <p:strVal val="#ppt_h"/>
                                          </p:val>
                                        </p:tav>
                                      </p:tavLst>
                                    </p:anim>
                                    <p:animEffect transition="in" filter="fade">
                                      <p:cBhvr>
                                        <p:cTn id="19" dur="750"/>
                                        <p:tgtEl>
                                          <p:spTgt spid="16"/>
                                        </p:tgtEl>
                                      </p:cBhvr>
                                    </p:animEffect>
                                  </p:childTnLst>
                                </p:cTn>
                              </p:par>
                            </p:childTnLst>
                          </p:cTn>
                        </p:par>
                        <p:par>
                          <p:cTn id="20" fill="hold">
                            <p:stCondLst>
                              <p:cond delay="325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250"/>
                            </p:stCondLst>
                            <p:childTnLst>
                              <p:par>
                                <p:cTn id="25" presetID="53" presetClass="entr" presetSubtype="16"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750"/>
                            </p:stCondLst>
                            <p:childTnLst>
                              <p:par>
                                <p:cTn id="31" presetID="10" presetClass="entr"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6750"/>
                            </p:stCondLst>
                            <p:childTnLst>
                              <p:par>
                                <p:cTn id="35" presetID="53" presetClass="entr" presetSubtype="16" fill="hold" grpId="0" nodeType="after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8250"/>
                            </p:stCondLst>
                            <p:childTnLst>
                              <p:par>
                                <p:cTn id="41" presetID="10" presetClass="entr" presetSubtype="0" fill="hold" grpId="0" nodeType="afterEffect">
                                  <p:stCondLst>
                                    <p:cond delay="5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9250"/>
                            </p:stCondLst>
                            <p:childTnLst>
                              <p:par>
                                <p:cTn id="45" presetID="53" presetClass="entr" presetSubtype="16" fill="hold" grpId="0" nodeType="afterEffect">
                                  <p:stCondLst>
                                    <p:cond delay="10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10750"/>
                            </p:stCondLst>
                            <p:childTnLst>
                              <p:par>
                                <p:cTn id="51" presetID="10" presetClass="entr" presetSubtype="0" fill="hold" grpId="0" nodeType="after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11750"/>
                            </p:stCondLst>
                            <p:childTnLst>
                              <p:par>
                                <p:cTn id="55" presetID="53" presetClass="entr" presetSubtype="16"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500" fill="hold"/>
                                        <p:tgtEl>
                                          <p:spTgt spid="21"/>
                                        </p:tgtEl>
                                        <p:attrNameLst>
                                          <p:attrName>ppt_w</p:attrName>
                                        </p:attrNameLst>
                                      </p:cBhvr>
                                      <p:tavLst>
                                        <p:tav tm="0">
                                          <p:val>
                                            <p:fltVal val="0"/>
                                          </p:val>
                                        </p:tav>
                                        <p:tav tm="100000">
                                          <p:val>
                                            <p:strVal val="#ppt_w"/>
                                          </p:val>
                                        </p:tav>
                                      </p:tavLst>
                                    </p:anim>
                                    <p:anim calcmode="lin" valueType="num">
                                      <p:cBhvr>
                                        <p:cTn id="58" dur="1500" fill="hold"/>
                                        <p:tgtEl>
                                          <p:spTgt spid="21"/>
                                        </p:tgtEl>
                                        <p:attrNameLst>
                                          <p:attrName>ppt_h</p:attrName>
                                        </p:attrNameLst>
                                      </p:cBhvr>
                                      <p:tavLst>
                                        <p:tav tm="0">
                                          <p:val>
                                            <p:fltVal val="0"/>
                                          </p:val>
                                        </p:tav>
                                        <p:tav tm="100000">
                                          <p:val>
                                            <p:strVal val="#ppt_h"/>
                                          </p:val>
                                        </p:tav>
                                      </p:tavLst>
                                    </p:anim>
                                    <p:animEffect transition="in" filter="fade">
                                      <p:cBhvr>
                                        <p:cTn id="59"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4" grpId="0" animBg="1"/>
      <p:bldP spid="15" grpId="0" animBg="1"/>
      <p:bldP spid="16" grpId="0" animBg="1"/>
      <p:bldP spid="9" grpId="0"/>
      <p:bldP spid="11" grpId="0"/>
      <p:bldP spid="12" grpId="0"/>
      <p:bldP spid="10" grpId="0"/>
      <p:bldP spid="4"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31714"/>
            <a:ext cx="3544032" cy="49163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p:cNvPicPr>
            <a:picLocks noChangeAspect="1"/>
          </p:cNvPicPr>
          <p:nvPr/>
        </p:nvPicPr>
        <p:blipFill>
          <a:blip r:embed="rId4"/>
          <a:stretch>
            <a:fillRect/>
          </a:stretch>
        </p:blipFill>
        <p:spPr>
          <a:xfrm>
            <a:off x="5292080" y="44025"/>
            <a:ext cx="3489694" cy="49039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ectangle 4"/>
          <p:cNvSpPr/>
          <p:nvPr/>
        </p:nvSpPr>
        <p:spPr>
          <a:xfrm>
            <a:off x="2727395" y="4948014"/>
            <a:ext cx="6309101" cy="215444"/>
          </a:xfrm>
          <a:prstGeom prst="rect">
            <a:avLst/>
          </a:prstGeom>
        </p:spPr>
        <p:txBody>
          <a:bodyPr wrap="square">
            <a:spAutoFit/>
          </a:bodyPr>
          <a:lstStyle/>
          <a:p>
            <a:r>
              <a:rPr lang="en-GB" sz="800" dirty="0">
                <a:hlinkClick r:id="rId5"/>
              </a:rPr>
              <a:t>https://ec.europa.eu/social/main.jsp?catId=738&amp;langId=en&amp;pubId=8250&amp;furtherPubs=yes</a:t>
            </a:r>
            <a:endParaRPr lang="en-GB" sz="800" dirty="0">
              <a:solidFill>
                <a:srgbClr val="17308C"/>
              </a:solidFill>
            </a:endParaRPr>
          </a:p>
        </p:txBody>
      </p:sp>
      <p:sp>
        <p:nvSpPr>
          <p:cNvPr id="6" name="Slide Number Placeholder 1"/>
          <p:cNvSpPr>
            <a:spLocks noGrp="1"/>
          </p:cNvSpPr>
          <p:nvPr>
            <p:ph type="sldNum" sz="quarter" idx="12"/>
          </p:nvPr>
        </p:nvSpPr>
        <p:spPr>
          <a:xfrm>
            <a:off x="8748464" y="4876006"/>
            <a:ext cx="395536" cy="267494"/>
          </a:xfrm>
        </p:spPr>
        <p:txBody>
          <a:bodyPr/>
          <a:lstStyle/>
          <a:p>
            <a:pPr>
              <a:defRPr/>
            </a:pPr>
            <a:fld id="{46861DAA-5BBC-4812-876F-0D7C7B9EA75C}" type="slidenum">
              <a:rPr lang="en-GB" sz="1000" i="1" smtClean="0">
                <a:solidFill>
                  <a:srgbClr val="17308C"/>
                </a:solidFill>
              </a:rPr>
              <a:pPr>
                <a:defRPr/>
              </a:pPr>
              <a:t>4</a:t>
            </a:fld>
            <a:endParaRPr lang="en-GB" sz="1000" i="1" dirty="0">
              <a:solidFill>
                <a:srgbClr val="17308C"/>
              </a:solidFill>
            </a:endParaRPr>
          </a:p>
        </p:txBody>
      </p:sp>
    </p:spTree>
    <p:extLst>
      <p:ext uri="{BB962C8B-B14F-4D97-AF65-F5344CB8AC3E}">
        <p14:creationId xmlns:p14="http://schemas.microsoft.com/office/powerpoint/2010/main" val="3818544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58F1CE-F9A4-40CC-B075-1F0F7D448471}"/>
              </a:ext>
            </a:extLst>
          </p:cNvPr>
          <p:cNvSpPr txBox="1">
            <a:spLocks/>
          </p:cNvSpPr>
          <p:nvPr/>
        </p:nvSpPr>
        <p:spPr>
          <a:xfrm>
            <a:off x="-33307" y="0"/>
            <a:ext cx="4503152"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latin typeface="+mn-lt"/>
              </a:rPr>
              <a:t>Centres of Vocational Excellence</a:t>
            </a:r>
            <a:br>
              <a:rPr lang="en-GB" sz="1800" dirty="0">
                <a:solidFill>
                  <a:schemeClr val="bg1"/>
                </a:solidFill>
                <a:latin typeface="+mn-lt"/>
              </a:rPr>
            </a:br>
            <a:r>
              <a:rPr lang="en-GB" sz="1800" b="0" i="1" dirty="0" smtClean="0">
                <a:solidFill>
                  <a:schemeClr val="bg1"/>
                </a:solidFill>
                <a:latin typeface="+mn-lt"/>
              </a:rPr>
              <a:t>Overview of 2019 selected projects</a:t>
            </a:r>
            <a:endParaRPr lang="en-GB" sz="1100" b="0" i="1" dirty="0">
              <a:solidFill>
                <a:schemeClr val="bg1"/>
              </a:solidFill>
              <a:latin typeface="+mn-lt"/>
              <a:ea typeface="Verdana" panose="020B0604030504040204" pitchFamily="34" charset="0"/>
              <a:cs typeface="Verdana" panose="020B0604030504040204" pitchFamily="34" charset="0"/>
            </a:endParaRPr>
          </a:p>
        </p:txBody>
      </p:sp>
      <p:sp>
        <p:nvSpPr>
          <p:cNvPr id="7" name="TextBox 6"/>
          <p:cNvSpPr txBox="1"/>
          <p:nvPr/>
        </p:nvSpPr>
        <p:spPr>
          <a:xfrm>
            <a:off x="195851" y="4669691"/>
            <a:ext cx="8728879" cy="369332"/>
          </a:xfrm>
          <a:prstGeom prst="rect">
            <a:avLst/>
          </a:prstGeom>
          <a:solidFill>
            <a:srgbClr val="99CCFF"/>
          </a:solidFill>
          <a:ln>
            <a:solidFill>
              <a:srgbClr val="00449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800" b="0" dirty="0">
                <a:solidFill>
                  <a:srgbClr val="0F5494"/>
                </a:solidFill>
              </a:rPr>
              <a:t>5 projects </a:t>
            </a:r>
            <a:r>
              <a:rPr lang="en-US" sz="1800" b="0" dirty="0" smtClean="0">
                <a:solidFill>
                  <a:srgbClr val="0F5494"/>
                </a:solidFill>
              </a:rPr>
              <a:t>selected. Duration 2 years. Total </a:t>
            </a:r>
            <a:r>
              <a:rPr lang="en-US" sz="1800" b="0" dirty="0">
                <a:solidFill>
                  <a:srgbClr val="0F5494"/>
                </a:solidFill>
              </a:rPr>
              <a:t>grants: €</a:t>
            </a:r>
            <a:r>
              <a:rPr lang="en-US" sz="1800" b="0" dirty="0" smtClean="0">
                <a:solidFill>
                  <a:srgbClr val="0F5494"/>
                </a:solidFill>
              </a:rPr>
              <a:t>4.624.879</a:t>
            </a:r>
            <a:endParaRPr lang="en-US" sz="1800" b="0" dirty="0">
              <a:solidFill>
                <a:srgbClr val="0F5494"/>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3386240931"/>
              </p:ext>
            </p:extLst>
          </p:nvPr>
        </p:nvGraphicFramePr>
        <p:xfrm>
          <a:off x="211762" y="958535"/>
          <a:ext cx="8712968" cy="3489353"/>
        </p:xfrm>
        <a:graphic>
          <a:graphicData uri="http://schemas.openxmlformats.org/drawingml/2006/table">
            <a:tbl>
              <a:tblPr>
                <a:effectLst>
                  <a:outerShdw blurRad="50800" dist="139700" dir="8100000" algn="tr" rotWithShape="0">
                    <a:prstClr val="black">
                      <a:alpha val="40000"/>
                    </a:prstClr>
                  </a:outerShdw>
                </a:effectLst>
                <a:tableStyleId>{5C22544A-7EE6-4342-B048-85BDC9FD1C3A}</a:tableStyleId>
              </a:tblPr>
              <a:tblGrid>
                <a:gridCol w="1224137">
                  <a:extLst>
                    <a:ext uri="{9D8B030D-6E8A-4147-A177-3AD203B41FA5}">
                      <a16:colId xmlns:a16="http://schemas.microsoft.com/office/drawing/2014/main" val="2719727519"/>
                    </a:ext>
                  </a:extLst>
                </a:gridCol>
                <a:gridCol w="1468535">
                  <a:extLst>
                    <a:ext uri="{9D8B030D-6E8A-4147-A177-3AD203B41FA5}">
                      <a16:colId xmlns:a16="http://schemas.microsoft.com/office/drawing/2014/main" val="3350064021"/>
                    </a:ext>
                  </a:extLst>
                </a:gridCol>
                <a:gridCol w="1505074">
                  <a:extLst>
                    <a:ext uri="{9D8B030D-6E8A-4147-A177-3AD203B41FA5}">
                      <a16:colId xmlns:a16="http://schemas.microsoft.com/office/drawing/2014/main" val="1854384804"/>
                    </a:ext>
                  </a:extLst>
                </a:gridCol>
                <a:gridCol w="1505074">
                  <a:extLst>
                    <a:ext uri="{9D8B030D-6E8A-4147-A177-3AD203B41FA5}">
                      <a16:colId xmlns:a16="http://schemas.microsoft.com/office/drawing/2014/main" val="2947497289"/>
                    </a:ext>
                  </a:extLst>
                </a:gridCol>
                <a:gridCol w="1505074">
                  <a:extLst>
                    <a:ext uri="{9D8B030D-6E8A-4147-A177-3AD203B41FA5}">
                      <a16:colId xmlns:a16="http://schemas.microsoft.com/office/drawing/2014/main" val="728274471"/>
                    </a:ext>
                  </a:extLst>
                </a:gridCol>
                <a:gridCol w="1505074">
                  <a:extLst>
                    <a:ext uri="{9D8B030D-6E8A-4147-A177-3AD203B41FA5}">
                      <a16:colId xmlns:a16="http://schemas.microsoft.com/office/drawing/2014/main" val="2478269893"/>
                    </a:ext>
                  </a:extLst>
                </a:gridCol>
              </a:tblGrid>
              <a:tr h="1169853">
                <a:tc>
                  <a:txBody>
                    <a:bodyPr/>
                    <a:lstStyle/>
                    <a:p>
                      <a:pPr algn="ctr" fontAlgn="ctr"/>
                      <a:r>
                        <a:rPr lang="en-GB" sz="1400" b="1" u="none" strike="noStrike" dirty="0">
                          <a:solidFill>
                            <a:srgbClr val="004494"/>
                          </a:solidFill>
                          <a:effectLst/>
                        </a:rPr>
                        <a:t>Title</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b="1" u="none" strike="noStrike" dirty="0" err="1">
                          <a:solidFill>
                            <a:schemeClr val="bg1"/>
                          </a:solidFill>
                          <a:effectLst/>
                        </a:rPr>
                        <a:t>Talentjourney</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GB" sz="1400" b="1" u="none" strike="noStrike" dirty="0">
                          <a:solidFill>
                            <a:schemeClr val="bg1"/>
                          </a:solidFill>
                          <a:effectLst/>
                        </a:rPr>
                        <a:t>Excellent Advanced Manufacturing 4.0</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US" sz="1400" b="1" u="none" strike="noStrike" dirty="0">
                          <a:solidFill>
                            <a:schemeClr val="bg1"/>
                          </a:solidFill>
                          <a:effectLst/>
                        </a:rPr>
                        <a:t>Digital Innovation Hub for Cloud Based Services</a:t>
                      </a:r>
                      <a:endParaRPr lang="en-US"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GB" sz="1400" b="1" u="none" strike="noStrike" dirty="0">
                          <a:solidFill>
                            <a:schemeClr val="bg1"/>
                          </a:solidFill>
                          <a:effectLst/>
                        </a:rPr>
                        <a:t>Open Design School </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US" sz="1400" b="1" u="none" strike="noStrike" dirty="0">
                          <a:solidFill>
                            <a:schemeClr val="bg1"/>
                          </a:solidFill>
                          <a:effectLst/>
                          <a:hlinkClick r:id="rId3"/>
                        </a:rPr>
                        <a:t>Platform of Vocational Excellence Water</a:t>
                      </a:r>
                      <a:endParaRPr lang="en-US"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extLst>
                  <a:ext uri="{0D108BD9-81ED-4DB2-BD59-A6C34878D82A}">
                    <a16:rowId xmlns:a16="http://schemas.microsoft.com/office/drawing/2014/main" val="2263464805"/>
                  </a:ext>
                </a:extLst>
              </a:tr>
              <a:tr h="936947">
                <a:tc>
                  <a:txBody>
                    <a:bodyPr/>
                    <a:lstStyle/>
                    <a:p>
                      <a:pPr algn="ctr" fontAlgn="ctr"/>
                      <a:r>
                        <a:rPr lang="en-GB" sz="1400" b="1" u="none" strike="noStrike" dirty="0">
                          <a:solidFill>
                            <a:srgbClr val="004494"/>
                          </a:solidFill>
                          <a:effectLst/>
                        </a:rPr>
                        <a:t>Sector</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dirty="0" err="1">
                          <a:solidFill>
                            <a:srgbClr val="004494"/>
                          </a:solidFill>
                          <a:effectLst/>
                        </a:rPr>
                        <a:t>IoT</a:t>
                      </a:r>
                      <a:r>
                        <a:rPr lang="en-GB" sz="1400" u="none" strike="noStrike" dirty="0">
                          <a:solidFill>
                            <a:srgbClr val="004494"/>
                          </a:solidFill>
                          <a:effectLst/>
                        </a:rPr>
                        <a:t> in Smart manufacturing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Advanced Manufacturing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Cloud computing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Cultural and creative industries</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Water sector</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567314738"/>
                  </a:ext>
                </a:extLst>
              </a:tr>
              <a:tr h="232641">
                <a:tc>
                  <a:txBody>
                    <a:bodyPr/>
                    <a:lstStyle/>
                    <a:p>
                      <a:pPr algn="ctr" fontAlgn="ctr"/>
                      <a:r>
                        <a:rPr lang="en-GB" sz="1400" b="1" u="none" strike="noStrike" dirty="0">
                          <a:solidFill>
                            <a:srgbClr val="004494"/>
                          </a:solidFill>
                          <a:effectLst/>
                        </a:rPr>
                        <a:t>Countries</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a:solidFill>
                            <a:srgbClr val="004494"/>
                          </a:solidFill>
                          <a:effectLst/>
                        </a:rPr>
                        <a:t>5</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4</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5</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9</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6</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2962293967"/>
                  </a:ext>
                </a:extLst>
              </a:tr>
              <a:tr h="232641">
                <a:tc>
                  <a:txBody>
                    <a:bodyPr/>
                    <a:lstStyle/>
                    <a:p>
                      <a:pPr algn="ctr" fontAlgn="ctr"/>
                      <a:r>
                        <a:rPr lang="en-GB" sz="1400" b="1" u="none" strike="noStrike" dirty="0" smtClean="0">
                          <a:solidFill>
                            <a:srgbClr val="004494"/>
                          </a:solidFill>
                          <a:effectLst/>
                        </a:rPr>
                        <a:t>EU Grant</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dirty="0">
                          <a:solidFill>
                            <a:srgbClr val="004494"/>
                          </a:solidFill>
                          <a:effectLst/>
                        </a:rPr>
                        <a:t>953.550 €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799.332 €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999.882 €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874.093 €</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998.022 €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018716044"/>
                  </a:ext>
                </a:extLst>
              </a:tr>
              <a:tr h="677983">
                <a:tc>
                  <a:txBody>
                    <a:bodyPr/>
                    <a:lstStyle/>
                    <a:p>
                      <a:pPr algn="ctr" fontAlgn="ctr"/>
                      <a:r>
                        <a:rPr lang="en-GB" sz="1400" b="1" u="none" strike="noStrike" dirty="0">
                          <a:solidFill>
                            <a:srgbClr val="004494"/>
                          </a:solidFill>
                          <a:effectLst/>
                        </a:rPr>
                        <a:t>Coordinator</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dirty="0" err="1" smtClean="0">
                          <a:solidFill>
                            <a:srgbClr val="004494"/>
                          </a:solidFill>
                          <a:effectLst/>
                        </a:rPr>
                        <a:t>Šolski</a:t>
                      </a:r>
                      <a:r>
                        <a:rPr lang="en-GB" sz="1400" u="none" strike="noStrike" dirty="0" smtClean="0">
                          <a:solidFill>
                            <a:srgbClr val="004494"/>
                          </a:solidFill>
                          <a:effectLst/>
                        </a:rPr>
                        <a:t> </a:t>
                      </a:r>
                      <a:r>
                        <a:rPr lang="en-GB" sz="1400" u="none" strike="noStrike" dirty="0" err="1" smtClean="0">
                          <a:solidFill>
                            <a:srgbClr val="004494"/>
                          </a:solidFill>
                          <a:effectLst/>
                        </a:rPr>
                        <a:t>center</a:t>
                      </a:r>
                      <a:r>
                        <a:rPr lang="en-GB" sz="1400" u="none" strike="noStrike" dirty="0" smtClean="0">
                          <a:solidFill>
                            <a:srgbClr val="004494"/>
                          </a:solidFill>
                          <a:effectLst/>
                        </a:rPr>
                        <a:t> Nova </a:t>
                      </a:r>
                      <a:r>
                        <a:rPr lang="en-GB" sz="1400" u="none" strike="noStrike" dirty="0" err="1" smtClean="0">
                          <a:solidFill>
                            <a:srgbClr val="004494"/>
                          </a:solidFill>
                          <a:effectLst/>
                        </a:rPr>
                        <a:t>Gorica</a:t>
                      </a:r>
                      <a:r>
                        <a:rPr lang="en-GB" sz="1400" u="none" strike="noStrike" dirty="0" smtClean="0">
                          <a:solidFill>
                            <a:srgbClr val="004494"/>
                          </a:solidFill>
                          <a:effectLst/>
                        </a:rPr>
                        <a:t>  </a:t>
                      </a:r>
                      <a:r>
                        <a:rPr lang="en-GB" sz="1400" u="none" strike="noStrike" dirty="0">
                          <a:solidFill>
                            <a:srgbClr val="004494"/>
                          </a:solidFill>
                          <a:effectLst/>
                        </a:rPr>
                        <a:t>(SI)</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Tknika (ES)</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Helsinki Business college (FI)</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Basilicata Foundation (IT)</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smtClean="0">
                          <a:solidFill>
                            <a:srgbClr val="004494"/>
                          </a:solidFill>
                          <a:effectLst/>
                        </a:rPr>
                        <a:t>Friesland college (</a:t>
                      </a:r>
                      <a:r>
                        <a:rPr lang="en-GB" sz="1400" u="none" strike="noStrike" dirty="0">
                          <a:solidFill>
                            <a:srgbClr val="004494"/>
                          </a:solidFill>
                          <a:effectLst/>
                        </a:rPr>
                        <a:t>NL)</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506186609"/>
                  </a:ext>
                </a:extLst>
              </a:tr>
              <a:tr h="239288">
                <a:tc>
                  <a:txBody>
                    <a:bodyPr/>
                    <a:lstStyle/>
                    <a:p>
                      <a:pPr algn="ctr" fontAlgn="ctr"/>
                      <a:r>
                        <a:rPr lang="en-GB" sz="1400" b="1" u="none" strike="noStrike" dirty="0">
                          <a:solidFill>
                            <a:srgbClr val="004494"/>
                          </a:solidFill>
                          <a:effectLst/>
                        </a:rPr>
                        <a:t>Partners</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a:solidFill>
                            <a:srgbClr val="004494"/>
                          </a:solidFill>
                          <a:effectLst/>
                        </a:rPr>
                        <a:t>13</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8</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10</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11</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247606452"/>
                  </a:ext>
                </a:extLst>
              </a:tr>
            </a:tbl>
          </a:graphicData>
        </a:graphic>
      </p:graphicFrame>
      <p:sp>
        <p:nvSpPr>
          <p:cNvPr id="2" name="Slide Number Placeholder 1"/>
          <p:cNvSpPr>
            <a:spLocks noGrp="1"/>
          </p:cNvSpPr>
          <p:nvPr>
            <p:ph type="sldNum" sz="quarter" idx="12"/>
          </p:nvPr>
        </p:nvSpPr>
        <p:spPr>
          <a:xfrm>
            <a:off x="8748464" y="4876006"/>
            <a:ext cx="395536" cy="267494"/>
          </a:xfrm>
        </p:spPr>
        <p:txBody>
          <a:bodyPr/>
          <a:lstStyle/>
          <a:p>
            <a:pPr>
              <a:defRPr/>
            </a:pPr>
            <a:fld id="{46861DAA-5BBC-4812-876F-0D7C7B9EA75C}" type="slidenum">
              <a:rPr lang="en-GB" sz="1000" i="1" smtClean="0">
                <a:solidFill>
                  <a:srgbClr val="17308C"/>
                </a:solidFill>
              </a:rPr>
              <a:pPr>
                <a:defRPr/>
              </a:pPr>
              <a:t>5</a:t>
            </a:fld>
            <a:endParaRPr lang="en-GB" sz="1000" i="1" dirty="0">
              <a:solidFill>
                <a:srgbClr val="17308C"/>
              </a:solidFill>
            </a:endParaRPr>
          </a:p>
        </p:txBody>
      </p:sp>
    </p:spTree>
    <p:extLst>
      <p:ext uri="{BB962C8B-B14F-4D97-AF65-F5344CB8AC3E}">
        <p14:creationId xmlns:p14="http://schemas.microsoft.com/office/powerpoint/2010/main" val="2496940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8F1CE-F9A4-40CC-B075-1F0F7D448471}"/>
              </a:ext>
            </a:extLst>
          </p:cNvPr>
          <p:cNvSpPr txBox="1">
            <a:spLocks/>
          </p:cNvSpPr>
          <p:nvPr/>
        </p:nvSpPr>
        <p:spPr>
          <a:xfrm>
            <a:off x="-3160" y="0"/>
            <a:ext cx="4503152"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latin typeface="+mn-lt"/>
              </a:rPr>
              <a:t>Centres of Vocational Excellence</a:t>
            </a:r>
            <a:br>
              <a:rPr lang="en-GB" sz="1800" dirty="0">
                <a:solidFill>
                  <a:schemeClr val="bg1"/>
                </a:solidFill>
                <a:latin typeface="+mn-lt"/>
              </a:rPr>
            </a:br>
            <a:r>
              <a:rPr lang="en-GB" sz="1800" dirty="0" smtClean="0">
                <a:solidFill>
                  <a:schemeClr val="bg1"/>
                </a:solidFill>
                <a:latin typeface="+mn-lt"/>
              </a:rPr>
              <a:t>E+ KA3 - </a:t>
            </a:r>
            <a:r>
              <a:rPr lang="en-GB" sz="1800" b="0" i="1" dirty="0" smtClean="0">
                <a:solidFill>
                  <a:schemeClr val="bg1"/>
                </a:solidFill>
                <a:latin typeface="+mn-lt"/>
              </a:rPr>
              <a:t>The 2020 </a:t>
            </a:r>
            <a:r>
              <a:rPr lang="en-GB" sz="1800" b="0" i="1" dirty="0">
                <a:solidFill>
                  <a:schemeClr val="bg1"/>
                </a:solidFill>
                <a:latin typeface="+mn-lt"/>
              </a:rPr>
              <a:t>Pilot projects</a:t>
            </a:r>
            <a:endParaRPr lang="en-GB" sz="1100" b="0" i="1" dirty="0">
              <a:solidFill>
                <a:schemeClr val="bg1"/>
              </a:solidFill>
              <a:latin typeface="+mn-lt"/>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21CE58B0-8186-4C10-97AF-9E37A9C9C1E6}"/>
              </a:ext>
            </a:extLst>
          </p:cNvPr>
          <p:cNvSpPr txBox="1"/>
          <p:nvPr/>
        </p:nvSpPr>
        <p:spPr>
          <a:xfrm>
            <a:off x="107504" y="853441"/>
            <a:ext cx="8928992" cy="784830"/>
          </a:xfrm>
          <a:prstGeom prst="rect">
            <a:avLst/>
          </a:prstGeom>
          <a:solidFill>
            <a:srgbClr val="BDDEFF"/>
          </a:solidFill>
          <a:ln>
            <a:solidFill>
              <a:srgbClr val="004494"/>
            </a:solidFill>
          </a:ln>
        </p:spPr>
        <p:txBody>
          <a:bodyPr wrap="square" rtlCol="0">
            <a:spAutoFit/>
          </a:bodyPr>
          <a:lstStyle/>
          <a:p>
            <a:pPr algn="ctr">
              <a:spcAft>
                <a:spcPts val="600"/>
              </a:spcAft>
            </a:pPr>
            <a:r>
              <a:rPr lang="en-GB" sz="2000" dirty="0" smtClean="0">
                <a:solidFill>
                  <a:srgbClr val="0F5494"/>
                </a:solidFill>
              </a:rPr>
              <a:t>KA3 Specific call</a:t>
            </a:r>
            <a:endParaRPr lang="en-GB" sz="1600" b="0" dirty="0" smtClean="0">
              <a:solidFill>
                <a:srgbClr val="0F5494"/>
              </a:solidFill>
            </a:endParaRPr>
          </a:p>
          <a:p>
            <a:pPr algn="ctr">
              <a:spcAft>
                <a:spcPts val="600"/>
              </a:spcAft>
            </a:pPr>
            <a:r>
              <a:rPr lang="en-GB" sz="2000" b="0" i="1" dirty="0" smtClean="0">
                <a:solidFill>
                  <a:srgbClr val="0F5494"/>
                </a:solidFill>
              </a:rPr>
              <a:t>Support for “Platforms of Centres </a:t>
            </a:r>
            <a:r>
              <a:rPr lang="en-GB" sz="2000" b="0" i="1" dirty="0">
                <a:solidFill>
                  <a:srgbClr val="0F5494"/>
                </a:solidFill>
              </a:rPr>
              <a:t>of Vocational </a:t>
            </a:r>
            <a:r>
              <a:rPr lang="en-GB" sz="2000" b="0" i="1" dirty="0" smtClean="0">
                <a:solidFill>
                  <a:srgbClr val="0F5494"/>
                </a:solidFill>
              </a:rPr>
              <a:t>Excellence (CoVE)”</a:t>
            </a:r>
          </a:p>
        </p:txBody>
      </p:sp>
      <p:sp>
        <p:nvSpPr>
          <p:cNvPr id="5" name="TextBox 4">
            <a:extLst>
              <a:ext uri="{FF2B5EF4-FFF2-40B4-BE49-F238E27FC236}">
                <a16:creationId xmlns:a16="http://schemas.microsoft.com/office/drawing/2014/main" id="{21CE58B0-8186-4C10-97AF-9E37A9C9C1E6}"/>
              </a:ext>
            </a:extLst>
          </p:cNvPr>
          <p:cNvSpPr txBox="1"/>
          <p:nvPr/>
        </p:nvSpPr>
        <p:spPr>
          <a:xfrm>
            <a:off x="53752" y="1754980"/>
            <a:ext cx="9036496" cy="324704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GB" sz="1800" b="0" dirty="0" smtClean="0">
                <a:solidFill>
                  <a:srgbClr val="0F5494"/>
                </a:solidFill>
              </a:rPr>
              <a:t>Support for </a:t>
            </a:r>
            <a:r>
              <a:rPr lang="en-GB" sz="1800" dirty="0" smtClean="0">
                <a:solidFill>
                  <a:srgbClr val="0F5494"/>
                </a:solidFill>
              </a:rPr>
              <a:t>5 Pilot projects </a:t>
            </a:r>
            <a:r>
              <a:rPr lang="en-GB" sz="1800" b="0" dirty="0" smtClean="0">
                <a:solidFill>
                  <a:srgbClr val="0F5494"/>
                </a:solidFill>
              </a:rPr>
              <a:t>running for 4 years, </a:t>
            </a:r>
            <a:r>
              <a:rPr lang="en-GB" sz="1800" b="0" dirty="0">
                <a:solidFill>
                  <a:srgbClr val="0F5494"/>
                </a:solidFill>
              </a:rPr>
              <a:t>based on innovative cooperation methods, </a:t>
            </a:r>
            <a:r>
              <a:rPr lang="en-GB" sz="1800" b="0" dirty="0" smtClean="0">
                <a:solidFill>
                  <a:srgbClr val="0F5494"/>
                </a:solidFill>
              </a:rPr>
              <a:t>for the </a:t>
            </a:r>
            <a:r>
              <a:rPr lang="en-GB" sz="1800" dirty="0" smtClean="0">
                <a:solidFill>
                  <a:srgbClr val="0F5494"/>
                </a:solidFill>
              </a:rPr>
              <a:t>establishment </a:t>
            </a:r>
            <a:r>
              <a:rPr lang="en-GB" sz="1800" dirty="0">
                <a:solidFill>
                  <a:srgbClr val="0F5494"/>
                </a:solidFill>
              </a:rPr>
              <a:t>of </a:t>
            </a:r>
            <a:r>
              <a:rPr lang="en-GB" sz="1800" dirty="0" smtClean="0">
                <a:solidFill>
                  <a:srgbClr val="0F5494"/>
                </a:solidFill>
              </a:rPr>
              <a:t>Platforms of CoVE’s</a:t>
            </a:r>
            <a:endParaRPr lang="en-GB" sz="1800" b="0" dirty="0" smtClean="0">
              <a:solidFill>
                <a:srgbClr val="0F5494"/>
              </a:solidFill>
            </a:endParaRPr>
          </a:p>
          <a:p>
            <a:pPr marL="342900" indent="-342900">
              <a:spcAft>
                <a:spcPts val="600"/>
              </a:spcAft>
              <a:buFont typeface="Wingdings" panose="05000000000000000000" pitchFamily="2" charset="2"/>
              <a:buChar char="Ø"/>
            </a:pPr>
            <a:r>
              <a:rPr lang="en-GB" sz="1800" dirty="0" smtClean="0">
                <a:solidFill>
                  <a:srgbClr val="0F5494"/>
                </a:solidFill>
              </a:rPr>
              <a:t>Strategic </a:t>
            </a:r>
            <a:r>
              <a:rPr lang="en-GB" sz="1800" dirty="0">
                <a:solidFill>
                  <a:srgbClr val="0F5494"/>
                </a:solidFill>
              </a:rPr>
              <a:t>approach to </a:t>
            </a:r>
            <a:r>
              <a:rPr lang="en-GB" sz="1800" dirty="0" smtClean="0">
                <a:solidFill>
                  <a:srgbClr val="0F5494"/>
                </a:solidFill>
              </a:rPr>
              <a:t>development of skills-ecosystems </a:t>
            </a:r>
            <a:r>
              <a:rPr lang="en-GB" sz="1800" dirty="0">
                <a:solidFill>
                  <a:srgbClr val="0F5494"/>
                </a:solidFill>
              </a:rPr>
              <a:t>at </a:t>
            </a:r>
            <a:r>
              <a:rPr lang="en-GB" sz="1800" dirty="0" smtClean="0">
                <a:solidFill>
                  <a:srgbClr val="0F5494"/>
                </a:solidFill>
              </a:rPr>
              <a:t>local </a:t>
            </a:r>
            <a:r>
              <a:rPr lang="en-GB" sz="1800" dirty="0">
                <a:solidFill>
                  <a:srgbClr val="0F5494"/>
                </a:solidFill>
              </a:rPr>
              <a:t>level </a:t>
            </a:r>
            <a:r>
              <a:rPr lang="en-GB" sz="1800" b="0" dirty="0">
                <a:solidFill>
                  <a:srgbClr val="0F5494"/>
                </a:solidFill>
              </a:rPr>
              <a:t>and in line with </a:t>
            </a:r>
            <a:r>
              <a:rPr lang="en-GB" sz="1800" b="0" dirty="0" smtClean="0">
                <a:solidFill>
                  <a:srgbClr val="0F5494"/>
                </a:solidFill>
              </a:rPr>
              <a:t>local </a:t>
            </a:r>
            <a:r>
              <a:rPr lang="en-GB" sz="1800" b="0" dirty="0">
                <a:solidFill>
                  <a:srgbClr val="0F5494"/>
                </a:solidFill>
              </a:rPr>
              <a:t>growth and </a:t>
            </a:r>
            <a:r>
              <a:rPr lang="en-GB" sz="1800" dirty="0">
                <a:solidFill>
                  <a:srgbClr val="0F5494"/>
                </a:solidFill>
              </a:rPr>
              <a:t>innovation </a:t>
            </a:r>
            <a:r>
              <a:rPr lang="en-GB" sz="1800" dirty="0" smtClean="0">
                <a:solidFill>
                  <a:srgbClr val="0F5494"/>
                </a:solidFill>
              </a:rPr>
              <a:t>strategies</a:t>
            </a:r>
          </a:p>
          <a:p>
            <a:pPr marL="342900" indent="-342900">
              <a:spcAft>
                <a:spcPts val="600"/>
              </a:spcAft>
              <a:buFont typeface="Wingdings" panose="05000000000000000000" pitchFamily="2" charset="2"/>
              <a:buChar char="Ø"/>
            </a:pPr>
            <a:r>
              <a:rPr lang="en-GB" sz="1800" b="0" dirty="0" smtClean="0">
                <a:solidFill>
                  <a:srgbClr val="0F5494"/>
                </a:solidFill>
              </a:rPr>
              <a:t>At least </a:t>
            </a:r>
            <a:r>
              <a:rPr lang="en-GB" sz="1800" dirty="0" smtClean="0">
                <a:solidFill>
                  <a:srgbClr val="0F5494"/>
                </a:solidFill>
              </a:rPr>
              <a:t>4 programme countries</a:t>
            </a:r>
            <a:r>
              <a:rPr lang="en-GB" sz="1800" b="0" dirty="0" smtClean="0">
                <a:solidFill>
                  <a:srgbClr val="0F5494"/>
                </a:solidFill>
              </a:rPr>
              <a:t>, at least </a:t>
            </a:r>
            <a:r>
              <a:rPr lang="en-GB" sz="1800" dirty="0" smtClean="0">
                <a:solidFill>
                  <a:srgbClr val="0F5494"/>
                </a:solidFill>
              </a:rPr>
              <a:t>8 full partners</a:t>
            </a:r>
            <a:r>
              <a:rPr lang="en-GB" sz="1800" b="0" dirty="0" smtClean="0">
                <a:solidFill>
                  <a:srgbClr val="0F5494"/>
                </a:solidFill>
              </a:rPr>
              <a:t>, with at least </a:t>
            </a:r>
            <a:r>
              <a:rPr lang="en-GB" sz="1800" dirty="0" smtClean="0">
                <a:solidFill>
                  <a:srgbClr val="0F5494"/>
                </a:solidFill>
              </a:rPr>
              <a:t>1 company </a:t>
            </a:r>
            <a:r>
              <a:rPr lang="en-GB" sz="1800" b="0" dirty="0" smtClean="0">
                <a:solidFill>
                  <a:srgbClr val="0F5494"/>
                </a:solidFill>
              </a:rPr>
              <a:t>or industry representative, and </a:t>
            </a:r>
            <a:r>
              <a:rPr lang="en-GB" sz="1800" dirty="0" smtClean="0">
                <a:solidFill>
                  <a:srgbClr val="0F5494"/>
                </a:solidFill>
              </a:rPr>
              <a:t>1 VET provider </a:t>
            </a:r>
            <a:r>
              <a:rPr lang="en-GB" sz="1800" b="0" dirty="0" smtClean="0">
                <a:solidFill>
                  <a:srgbClr val="0F5494"/>
                </a:solidFill>
              </a:rPr>
              <a:t>in each country</a:t>
            </a:r>
          </a:p>
          <a:p>
            <a:pPr marL="342900" indent="-342900">
              <a:spcAft>
                <a:spcPts val="600"/>
              </a:spcAft>
              <a:buFont typeface="Wingdings" panose="05000000000000000000" pitchFamily="2" charset="2"/>
              <a:buChar char="Ø"/>
            </a:pPr>
            <a:r>
              <a:rPr lang="en-GB" sz="1800" b="0" dirty="0" smtClean="0">
                <a:solidFill>
                  <a:srgbClr val="0F5494"/>
                </a:solidFill>
              </a:rPr>
              <a:t>Can be focused on any </a:t>
            </a:r>
            <a:r>
              <a:rPr lang="en-GB" sz="1800" dirty="0" smtClean="0">
                <a:solidFill>
                  <a:srgbClr val="0F5494"/>
                </a:solidFill>
              </a:rPr>
              <a:t>EQF level </a:t>
            </a:r>
            <a:r>
              <a:rPr lang="en-GB" sz="1800" b="0" dirty="0" smtClean="0">
                <a:solidFill>
                  <a:srgbClr val="0F5494"/>
                </a:solidFill>
              </a:rPr>
              <a:t>but must also include </a:t>
            </a:r>
            <a:r>
              <a:rPr lang="en-GB" sz="1800" dirty="0" smtClean="0">
                <a:solidFill>
                  <a:srgbClr val="0F5494"/>
                </a:solidFill>
              </a:rPr>
              <a:t>levels 3, 4 or 5</a:t>
            </a:r>
          </a:p>
          <a:p>
            <a:pPr marL="342900" indent="-342900">
              <a:spcAft>
                <a:spcPts val="600"/>
              </a:spcAft>
              <a:buFont typeface="Wingdings" panose="05000000000000000000" pitchFamily="2" charset="2"/>
              <a:buChar char="Ø"/>
            </a:pPr>
            <a:r>
              <a:rPr lang="en-GB" sz="1800" b="0" dirty="0" smtClean="0">
                <a:solidFill>
                  <a:srgbClr val="0F5494"/>
                </a:solidFill>
              </a:rPr>
              <a:t>Budget </a:t>
            </a:r>
            <a:r>
              <a:rPr lang="en-GB" sz="1800" dirty="0" smtClean="0">
                <a:solidFill>
                  <a:srgbClr val="0F5494"/>
                </a:solidFill>
              </a:rPr>
              <a:t>€20.000.000, </a:t>
            </a:r>
            <a:r>
              <a:rPr lang="en-GB" sz="1800" b="0" dirty="0" smtClean="0">
                <a:solidFill>
                  <a:srgbClr val="0F5494"/>
                </a:solidFill>
              </a:rPr>
              <a:t>with maximum EU grant </a:t>
            </a:r>
            <a:r>
              <a:rPr lang="en-GB" sz="1800" dirty="0" smtClean="0">
                <a:solidFill>
                  <a:srgbClr val="0F5494"/>
                </a:solidFill>
              </a:rPr>
              <a:t>€4,000,000 </a:t>
            </a:r>
            <a:r>
              <a:rPr lang="en-GB" sz="1800" b="0" dirty="0" smtClean="0">
                <a:solidFill>
                  <a:srgbClr val="0F5494"/>
                </a:solidFill>
              </a:rPr>
              <a:t>per project</a:t>
            </a:r>
          </a:p>
          <a:p>
            <a:pPr marL="342900" indent="-342900">
              <a:spcAft>
                <a:spcPts val="600"/>
              </a:spcAft>
              <a:buFont typeface="Wingdings" panose="05000000000000000000" pitchFamily="2" charset="2"/>
              <a:buChar char="Ø"/>
            </a:pPr>
            <a:r>
              <a:rPr lang="en-GB" sz="1800" b="0" dirty="0" smtClean="0">
                <a:solidFill>
                  <a:srgbClr val="0F5494"/>
                </a:solidFill>
              </a:rPr>
              <a:t>Published 15 October 2019. Deadline for applications February 2020.</a:t>
            </a:r>
            <a:endParaRPr lang="en-GB" sz="1800" b="0" dirty="0">
              <a:solidFill>
                <a:srgbClr val="0F5494"/>
              </a:solidFill>
            </a:endParaRPr>
          </a:p>
        </p:txBody>
      </p:sp>
      <p:sp>
        <p:nvSpPr>
          <p:cNvPr id="6" name="Title 1">
            <a:extLst>
              <a:ext uri="{FF2B5EF4-FFF2-40B4-BE49-F238E27FC236}">
                <a16:creationId xmlns:a16="http://schemas.microsoft.com/office/drawing/2014/main" id="{0F58F1CE-F9A4-40CC-B075-1F0F7D448471}"/>
              </a:ext>
            </a:extLst>
          </p:cNvPr>
          <p:cNvSpPr txBox="1">
            <a:spLocks/>
          </p:cNvSpPr>
          <p:nvPr/>
        </p:nvSpPr>
        <p:spPr>
          <a:xfrm>
            <a:off x="5195760" y="175063"/>
            <a:ext cx="3948240" cy="62002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050" b="0" i="1" dirty="0">
                <a:solidFill>
                  <a:schemeClr val="bg1"/>
                </a:solidFill>
                <a:latin typeface="+mn-lt"/>
                <a:ea typeface="Verdana" panose="020B0604030504040204" pitchFamily="34" charset="0"/>
                <a:cs typeface="Verdana" panose="020B0604030504040204" pitchFamily="34" charset="0"/>
              </a:rPr>
              <a:t>https://eacea.ec.europa.eu/erasmus-plus/funding/ka3-centers-of-vocational-excellence_en</a:t>
            </a:r>
          </a:p>
          <a:p>
            <a:pPr algn="l"/>
            <a:endParaRPr lang="en-GB" sz="800" b="0" i="1" dirty="0">
              <a:solidFill>
                <a:schemeClr val="bg1"/>
              </a:solidFill>
              <a:latin typeface="+mn-lt"/>
              <a:ea typeface="Verdana" panose="020B0604030504040204" pitchFamily="34" charset="0"/>
              <a:cs typeface="Verdana" panose="020B0604030504040204" pitchFamily="34" charset="0"/>
            </a:endParaRPr>
          </a:p>
        </p:txBody>
      </p:sp>
      <p:sp>
        <p:nvSpPr>
          <p:cNvPr id="7" name="Slide Number Placeholder 1"/>
          <p:cNvSpPr>
            <a:spLocks noGrp="1"/>
          </p:cNvSpPr>
          <p:nvPr>
            <p:ph type="sldNum" sz="quarter" idx="12"/>
          </p:nvPr>
        </p:nvSpPr>
        <p:spPr>
          <a:xfrm>
            <a:off x="8748464" y="4876006"/>
            <a:ext cx="395536" cy="267494"/>
          </a:xfrm>
        </p:spPr>
        <p:txBody>
          <a:bodyPr/>
          <a:lstStyle/>
          <a:p>
            <a:pPr>
              <a:defRPr/>
            </a:pPr>
            <a:fld id="{46861DAA-5BBC-4812-876F-0D7C7B9EA75C}" type="slidenum">
              <a:rPr lang="en-GB" sz="1000" i="1" smtClean="0">
                <a:solidFill>
                  <a:srgbClr val="17308C"/>
                </a:solidFill>
              </a:rPr>
              <a:pPr>
                <a:defRPr/>
              </a:pPr>
              <a:t>6</a:t>
            </a:fld>
            <a:endParaRPr lang="en-GB" sz="1000" i="1" dirty="0">
              <a:solidFill>
                <a:srgbClr val="17308C"/>
              </a:solidFill>
            </a:endParaRPr>
          </a:p>
        </p:txBody>
      </p:sp>
    </p:spTree>
    <p:extLst>
      <p:ext uri="{BB962C8B-B14F-4D97-AF65-F5344CB8AC3E}">
        <p14:creationId xmlns:p14="http://schemas.microsoft.com/office/powerpoint/2010/main" val="733807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7</a:t>
            </a:fld>
            <a:endParaRPr lang="en-GB"/>
          </a:p>
        </p:txBody>
      </p:sp>
      <p:sp>
        <p:nvSpPr>
          <p:cNvPr id="5" name="Title 1">
            <a:extLst>
              <a:ext uri="{FF2B5EF4-FFF2-40B4-BE49-F238E27FC236}">
                <a16:creationId xmlns:a16="http://schemas.microsoft.com/office/drawing/2014/main" id="{365552F9-4D4A-4715-A640-A89BD8ECE22F}"/>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chemeClr val="bg1"/>
                </a:solidFill>
              </a:rPr>
              <a:t>Coming up next…</a:t>
            </a:r>
            <a:endParaRPr lang="en-GB" sz="1800" i="1" dirty="0">
              <a:solidFill>
                <a:schemeClr val="bg1"/>
              </a:solidFill>
              <a:latin typeface="+mn-lt"/>
            </a:endParaRPr>
          </a:p>
        </p:txBody>
      </p:sp>
      <p:sp>
        <p:nvSpPr>
          <p:cNvPr id="7" name="TextBox 6"/>
          <p:cNvSpPr txBox="1"/>
          <p:nvPr/>
        </p:nvSpPr>
        <p:spPr>
          <a:xfrm>
            <a:off x="107504" y="860512"/>
            <a:ext cx="5184576" cy="4247317"/>
          </a:xfrm>
          <a:prstGeom prst="rect">
            <a:avLst/>
          </a:prstGeom>
          <a:noFill/>
        </p:spPr>
        <p:txBody>
          <a:bodyPr wrap="square" rtlCol="0">
            <a:spAutoFit/>
          </a:bodyPr>
          <a:lstStyle/>
          <a:p>
            <a:pPr marL="357188" indent="-357188">
              <a:spcAft>
                <a:spcPts val="1200"/>
              </a:spcAft>
            </a:pPr>
            <a:r>
              <a:rPr lang="en-US" sz="2000" dirty="0">
                <a:solidFill>
                  <a:srgbClr val="0F5494"/>
                </a:solidFill>
              </a:rPr>
              <a:t>30 January </a:t>
            </a:r>
            <a:r>
              <a:rPr lang="en-US" sz="2000" dirty="0" smtClean="0">
                <a:solidFill>
                  <a:srgbClr val="0F5494"/>
                </a:solidFill>
              </a:rPr>
              <a:t>2020</a:t>
            </a:r>
            <a:r>
              <a:rPr lang="en-US" sz="2000" b="0" dirty="0" smtClean="0">
                <a:solidFill>
                  <a:srgbClr val="0F5494"/>
                </a:solidFill>
              </a:rPr>
              <a:t/>
            </a:r>
            <a:br>
              <a:rPr lang="en-US" sz="2000" b="0" dirty="0" smtClean="0">
                <a:solidFill>
                  <a:srgbClr val="0F5494"/>
                </a:solidFill>
              </a:rPr>
            </a:br>
            <a:r>
              <a:rPr lang="en-US" sz="2000" b="0" dirty="0" smtClean="0">
                <a:solidFill>
                  <a:srgbClr val="0F5494"/>
                </a:solidFill>
              </a:rPr>
              <a:t>JRC/EMPL </a:t>
            </a:r>
            <a:r>
              <a:rPr lang="en-US" sz="2000" b="0" dirty="0">
                <a:solidFill>
                  <a:srgbClr val="0F5494"/>
                </a:solidFill>
              </a:rPr>
              <a:t>Workshop on Vocational Excellence and Smart </a:t>
            </a:r>
            <a:r>
              <a:rPr lang="en-US" sz="2000" b="0" dirty="0" err="1">
                <a:solidFill>
                  <a:srgbClr val="0F5494"/>
                </a:solidFill>
              </a:rPr>
              <a:t>Specialisation</a:t>
            </a:r>
            <a:endParaRPr lang="en-US" sz="2000" b="0" dirty="0">
              <a:solidFill>
                <a:srgbClr val="0F5494"/>
              </a:solidFill>
            </a:endParaRPr>
          </a:p>
          <a:p>
            <a:pPr marL="357188" indent="-357188">
              <a:spcAft>
                <a:spcPts val="1200"/>
              </a:spcAft>
            </a:pPr>
            <a:r>
              <a:rPr lang="en-US" sz="2000" dirty="0">
                <a:solidFill>
                  <a:srgbClr val="0F5494"/>
                </a:solidFill>
              </a:rPr>
              <a:t>31 January </a:t>
            </a:r>
            <a:r>
              <a:rPr lang="en-US" sz="2000" dirty="0" smtClean="0">
                <a:solidFill>
                  <a:srgbClr val="0F5494"/>
                </a:solidFill>
              </a:rPr>
              <a:t>2020</a:t>
            </a:r>
            <a:r>
              <a:rPr lang="en-US" sz="2000" b="0" dirty="0" smtClean="0">
                <a:solidFill>
                  <a:srgbClr val="0F5494"/>
                </a:solidFill>
              </a:rPr>
              <a:t/>
            </a:r>
            <a:br>
              <a:rPr lang="en-US" sz="2000" b="0" dirty="0" smtClean="0">
                <a:solidFill>
                  <a:srgbClr val="0F5494"/>
                </a:solidFill>
              </a:rPr>
            </a:br>
            <a:r>
              <a:rPr lang="en-US" sz="2000" b="0" dirty="0" smtClean="0">
                <a:solidFill>
                  <a:srgbClr val="0F5494"/>
                </a:solidFill>
              </a:rPr>
              <a:t>EACEA </a:t>
            </a:r>
            <a:r>
              <a:rPr lang="en-US" sz="2000" b="0" dirty="0">
                <a:solidFill>
                  <a:srgbClr val="0F5494"/>
                </a:solidFill>
              </a:rPr>
              <a:t>kick-off meeting for the 5 projects selected </a:t>
            </a:r>
            <a:r>
              <a:rPr lang="en-US" sz="2000" b="0" dirty="0" smtClean="0">
                <a:solidFill>
                  <a:srgbClr val="0F5494"/>
                </a:solidFill>
              </a:rPr>
              <a:t>in </a:t>
            </a:r>
            <a:r>
              <a:rPr lang="en-US" sz="2000" b="0" dirty="0">
                <a:solidFill>
                  <a:srgbClr val="0F5494"/>
                </a:solidFill>
              </a:rPr>
              <a:t>the 2019 CoVE </a:t>
            </a:r>
            <a:r>
              <a:rPr lang="en-US" sz="2000" b="0" dirty="0" smtClean="0">
                <a:solidFill>
                  <a:srgbClr val="0F5494"/>
                </a:solidFill>
              </a:rPr>
              <a:t>call </a:t>
            </a:r>
            <a:endParaRPr lang="en-US" sz="2000" b="0" dirty="0">
              <a:solidFill>
                <a:srgbClr val="0F5494"/>
              </a:solidFill>
            </a:endParaRPr>
          </a:p>
          <a:p>
            <a:pPr marL="357188" indent="-357188">
              <a:spcAft>
                <a:spcPts val="1200"/>
              </a:spcAft>
            </a:pPr>
            <a:r>
              <a:rPr lang="en-US" sz="2000" dirty="0">
                <a:solidFill>
                  <a:srgbClr val="0F5494"/>
                </a:solidFill>
              </a:rPr>
              <a:t>20 February </a:t>
            </a:r>
            <a:r>
              <a:rPr lang="en-US" sz="2000" dirty="0" smtClean="0">
                <a:solidFill>
                  <a:srgbClr val="0F5494"/>
                </a:solidFill>
              </a:rPr>
              <a:t>2020</a:t>
            </a:r>
            <a:br>
              <a:rPr lang="en-US" sz="2000" dirty="0" smtClean="0">
                <a:solidFill>
                  <a:srgbClr val="0F5494"/>
                </a:solidFill>
              </a:rPr>
            </a:br>
            <a:r>
              <a:rPr lang="en-US" sz="2000" b="0" dirty="0" smtClean="0">
                <a:solidFill>
                  <a:srgbClr val="0F5494"/>
                </a:solidFill>
              </a:rPr>
              <a:t>Deadline </a:t>
            </a:r>
            <a:r>
              <a:rPr lang="en-US" sz="2000" b="0" dirty="0">
                <a:solidFill>
                  <a:srgbClr val="0F5494"/>
                </a:solidFill>
              </a:rPr>
              <a:t>for submission of project proposals for the 2020 Cove </a:t>
            </a:r>
            <a:r>
              <a:rPr lang="en-US" sz="2000" b="0" dirty="0" smtClean="0">
                <a:solidFill>
                  <a:srgbClr val="0F5494"/>
                </a:solidFill>
              </a:rPr>
              <a:t>call</a:t>
            </a:r>
          </a:p>
          <a:p>
            <a:pPr marL="357188" indent="-357188">
              <a:spcAft>
                <a:spcPts val="1200"/>
              </a:spcAft>
            </a:pPr>
            <a:r>
              <a:rPr lang="en-US" sz="2000" dirty="0" smtClean="0">
                <a:solidFill>
                  <a:srgbClr val="0F5494"/>
                </a:solidFill>
              </a:rPr>
              <a:t>October 2020 </a:t>
            </a:r>
            <a:r>
              <a:rPr lang="en-US" sz="1400" b="0" dirty="0" smtClean="0">
                <a:solidFill>
                  <a:srgbClr val="0F5494"/>
                </a:solidFill>
              </a:rPr>
              <a:t>(</a:t>
            </a:r>
            <a:r>
              <a:rPr lang="en-US" sz="1400" b="0" i="1" dirty="0" smtClean="0">
                <a:solidFill>
                  <a:srgbClr val="FF0000"/>
                </a:solidFill>
              </a:rPr>
              <a:t>depending on MFF negotiations</a:t>
            </a:r>
            <a:r>
              <a:rPr lang="en-US" sz="1400" b="0" dirty="0" smtClean="0">
                <a:solidFill>
                  <a:srgbClr val="0F5494"/>
                </a:solidFill>
              </a:rPr>
              <a:t>)</a:t>
            </a:r>
            <a:br>
              <a:rPr lang="en-US" sz="1400" b="0" dirty="0" smtClean="0">
                <a:solidFill>
                  <a:srgbClr val="0F5494"/>
                </a:solidFill>
              </a:rPr>
            </a:br>
            <a:r>
              <a:rPr lang="en-US" sz="2000" b="0" dirty="0" smtClean="0">
                <a:solidFill>
                  <a:srgbClr val="0F5494"/>
                </a:solidFill>
              </a:rPr>
              <a:t>Erasmus call under the new MFF</a:t>
            </a:r>
            <a:endParaRPr lang="en-US" sz="2000" b="0" dirty="0">
              <a:solidFill>
                <a:srgbClr val="0F5494"/>
              </a:solidFill>
            </a:endParaRPr>
          </a:p>
        </p:txBody>
      </p:sp>
      <p:pic>
        <p:nvPicPr>
          <p:cNvPr id="4" name="Picture 3"/>
          <p:cNvPicPr>
            <a:picLocks noChangeAspect="1"/>
          </p:cNvPicPr>
          <p:nvPr/>
        </p:nvPicPr>
        <p:blipFill>
          <a:blip r:embed="rId2"/>
          <a:stretch>
            <a:fillRect/>
          </a:stretch>
        </p:blipFill>
        <p:spPr>
          <a:xfrm>
            <a:off x="6012160" y="733921"/>
            <a:ext cx="3024336" cy="4307186"/>
          </a:xfrm>
          <a:prstGeom prst="rect">
            <a:avLst/>
          </a:prstGeom>
          <a:ln>
            <a:noFill/>
          </a:ln>
          <a:effectLst>
            <a:outerShdw blurRad="149987" dist="250190" dir="8460000" algn="ctr">
              <a:srgbClr val="000000">
                <a:alpha val="28000"/>
              </a:srgbClr>
            </a:outerShdw>
          </a:effectLst>
        </p:spPr>
      </p:pic>
    </p:spTree>
    <p:extLst>
      <p:ext uri="{BB962C8B-B14F-4D97-AF65-F5344CB8AC3E}">
        <p14:creationId xmlns:p14="http://schemas.microsoft.com/office/powerpoint/2010/main" val="314711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65552F9-4D4A-4715-A640-A89BD8ECE22F}"/>
              </a:ext>
            </a:extLst>
          </p:cNvPr>
          <p:cNvSpPr txBox="1">
            <a:spLocks/>
          </p:cNvSpPr>
          <p:nvPr/>
        </p:nvSpPr>
        <p:spPr>
          <a:xfrm>
            <a:off x="-3160" y="-43543"/>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chemeClr val="bg1"/>
                </a:solidFill>
                <a:latin typeface="+mn-lt"/>
              </a:rPr>
              <a:t>Resources on CoVE’s</a:t>
            </a:r>
            <a:endParaRPr lang="en-GB" sz="2400" i="1" dirty="0">
              <a:solidFill>
                <a:schemeClr val="bg1"/>
              </a:solidFill>
              <a:latin typeface="+mn-lt"/>
              <a:ea typeface="Verdana" panose="020B0604030504040204" pitchFamily="34" charset="0"/>
              <a:cs typeface="Verdana" panose="020B0604030504040204" pitchFamily="34" charset="0"/>
            </a:endParaRPr>
          </a:p>
        </p:txBody>
      </p:sp>
      <p:sp>
        <p:nvSpPr>
          <p:cNvPr id="3" name="Rectangle 2"/>
          <p:cNvSpPr/>
          <p:nvPr/>
        </p:nvSpPr>
        <p:spPr>
          <a:xfrm>
            <a:off x="107504" y="931714"/>
            <a:ext cx="9036496" cy="40780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European Commission mapping study on approaches to </a:t>
            </a:r>
            <a:r>
              <a:rPr lang="en-US" sz="800" dirty="0" err="1" smtClean="0">
                <a:solidFill>
                  <a:srgbClr val="004494"/>
                </a:solidFill>
                <a:latin typeface="+mn-lt"/>
              </a:rPr>
              <a:t>Centres</a:t>
            </a:r>
            <a:r>
              <a:rPr lang="en-US" sz="800" dirty="0" smtClean="0">
                <a:solidFill>
                  <a:srgbClr val="004494"/>
                </a:solidFill>
                <a:latin typeface="+mn-lt"/>
              </a:rPr>
              <a:t> of Vocational Excellence</a:t>
            </a:r>
            <a:r>
              <a:rPr lang="en-US" sz="800" b="0" dirty="0" smtClean="0">
                <a:solidFill>
                  <a:srgbClr val="004494"/>
                </a:solidFill>
                <a:latin typeface="+mn-lt"/>
              </a:rPr>
              <a:t/>
            </a:r>
            <a:br>
              <a:rPr lang="en-US" sz="800" b="0" dirty="0" smtClean="0">
                <a:solidFill>
                  <a:srgbClr val="004494"/>
                </a:solidFill>
                <a:latin typeface="+mn-lt"/>
              </a:rPr>
            </a:br>
            <a:r>
              <a:rPr lang="en-US" sz="800" b="0" dirty="0" smtClean="0">
                <a:solidFill>
                  <a:srgbClr val="004494"/>
                </a:solidFill>
                <a:latin typeface="+mn-lt"/>
                <a:hlinkClick r:id="rId3"/>
              </a:rPr>
              <a:t>https://ec.europa.eu/social/main.jsp?catId=738&amp;langId=en&amp;pubId=8250&amp;furtherPubs=yes</a:t>
            </a:r>
            <a:r>
              <a:rPr lang="en-US" sz="800" b="0" dirty="0" smtClean="0">
                <a:solidFill>
                  <a:srgbClr val="004494"/>
                </a:solidFill>
                <a:latin typeface="+mn-lt"/>
              </a:rPr>
              <a:t> </a:t>
            </a: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European Training Foundation:  </a:t>
            </a:r>
            <a:r>
              <a:rPr lang="en-US" sz="800" dirty="0" err="1" smtClean="0">
                <a:solidFill>
                  <a:srgbClr val="004494"/>
                </a:solidFill>
                <a:latin typeface="+mn-lt"/>
              </a:rPr>
              <a:t>Centres</a:t>
            </a:r>
            <a:r>
              <a:rPr lang="en-US" sz="800" dirty="0" smtClean="0">
                <a:solidFill>
                  <a:srgbClr val="004494"/>
                </a:solidFill>
                <a:latin typeface="+mn-lt"/>
              </a:rPr>
              <a:t> of vocational excellence – an engine for VET development?</a:t>
            </a:r>
            <a:r>
              <a:rPr lang="en-US" sz="800" b="0" dirty="0" smtClean="0">
                <a:solidFill>
                  <a:srgbClr val="004494"/>
                </a:solidFill>
                <a:latin typeface="+mn-lt"/>
              </a:rPr>
              <a:t> - An international analysis </a:t>
            </a:r>
            <a:r>
              <a:rPr lang="en-GB" sz="800" b="0" dirty="0" smtClean="0">
                <a:latin typeface="+mn-lt"/>
                <a:hlinkClick r:id="rId4"/>
              </a:rPr>
              <a:t>https://www.etf.europa.eu/en/document-attachments/centres-vocational-excellence-engine-vet-development</a:t>
            </a:r>
            <a:endParaRPr lang="en-US" sz="800" b="0" dirty="0" smtClean="0">
              <a:solidFill>
                <a:srgbClr val="004494"/>
              </a:solidFill>
              <a:latin typeface="+mn-lt"/>
            </a:endParaRP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Joint Research Centre: </a:t>
            </a:r>
            <a:r>
              <a:rPr lang="en-US" sz="800" dirty="0" smtClean="0">
                <a:solidFill>
                  <a:srgbClr val="004494"/>
                </a:solidFill>
                <a:latin typeface="+mn-lt"/>
              </a:rPr>
              <a:t>The role of </a:t>
            </a:r>
            <a:r>
              <a:rPr lang="en-US" sz="800" dirty="0" err="1" smtClean="0">
                <a:solidFill>
                  <a:srgbClr val="004494"/>
                </a:solidFill>
                <a:latin typeface="+mn-lt"/>
              </a:rPr>
              <a:t>VETin</a:t>
            </a:r>
            <a:r>
              <a:rPr lang="en-US" sz="800" dirty="0" smtClean="0">
                <a:solidFill>
                  <a:srgbClr val="004494"/>
                </a:solidFill>
                <a:latin typeface="+mn-lt"/>
              </a:rPr>
              <a:t> Smart </a:t>
            </a:r>
            <a:r>
              <a:rPr lang="en-US" sz="800" dirty="0" err="1" smtClean="0">
                <a:solidFill>
                  <a:srgbClr val="004494"/>
                </a:solidFill>
                <a:latin typeface="+mn-lt"/>
              </a:rPr>
              <a:t>Specialisation</a:t>
            </a:r>
            <a:r>
              <a:rPr lang="en-US" sz="800" dirty="0" smtClean="0">
                <a:solidFill>
                  <a:srgbClr val="004494"/>
                </a:solidFill>
                <a:latin typeface="+mn-lt"/>
              </a:rPr>
              <a:t> Strategies</a:t>
            </a:r>
            <a:r>
              <a:rPr lang="en-US" sz="800" b="0" dirty="0" smtClean="0">
                <a:solidFill>
                  <a:srgbClr val="004494"/>
                </a:solidFill>
                <a:latin typeface="+mn-lt"/>
              </a:rPr>
              <a:t/>
            </a:r>
            <a:br>
              <a:rPr lang="en-US" sz="800" b="0" dirty="0" smtClean="0">
                <a:solidFill>
                  <a:srgbClr val="004494"/>
                </a:solidFill>
                <a:latin typeface="+mn-lt"/>
              </a:rPr>
            </a:br>
            <a:r>
              <a:rPr lang="en-US" sz="800" b="0" dirty="0" smtClean="0">
                <a:solidFill>
                  <a:srgbClr val="004494"/>
                </a:solidFill>
                <a:latin typeface="+mn-lt"/>
                <a:hlinkClick r:id="rId5"/>
              </a:rPr>
              <a:t>https://s3platform.jrc.ec.europa.eu/-/skills-and-smart-specialisation-the-role-of-vocational-education-and-training-in-smart-specialisation-strategies</a:t>
            </a:r>
            <a:r>
              <a:rPr lang="en-US" sz="800" b="0" dirty="0" smtClean="0">
                <a:solidFill>
                  <a:srgbClr val="004494"/>
                </a:solidFill>
                <a:latin typeface="+mn-lt"/>
              </a:rPr>
              <a:t> </a:t>
            </a: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Cedefop Briefing note </a:t>
            </a:r>
            <a:r>
              <a:rPr lang="en-US" sz="800" dirty="0" smtClean="0">
                <a:solidFill>
                  <a:srgbClr val="004494"/>
                </a:solidFill>
                <a:latin typeface="+mn-lt"/>
              </a:rPr>
              <a:t>Innovation and training: partners in change</a:t>
            </a:r>
            <a:r>
              <a:rPr lang="en-US" sz="800" b="0" dirty="0" smtClean="0">
                <a:solidFill>
                  <a:srgbClr val="004494"/>
                </a:solidFill>
                <a:latin typeface="+mn-lt"/>
              </a:rPr>
              <a:t/>
            </a:r>
            <a:br>
              <a:rPr lang="en-US" sz="800" b="0" dirty="0" smtClean="0">
                <a:solidFill>
                  <a:srgbClr val="004494"/>
                </a:solidFill>
                <a:latin typeface="+mn-lt"/>
              </a:rPr>
            </a:br>
            <a:r>
              <a:rPr lang="en-GB" sz="800" b="0" dirty="0" smtClean="0">
                <a:latin typeface="+mn-lt"/>
                <a:hlinkClick r:id="rId6"/>
              </a:rPr>
              <a:t>https://www.cedefop.europa.eu/en/publications-and-resources/publications/9103</a:t>
            </a:r>
            <a:endParaRPr lang="en-US" sz="800" b="0" dirty="0" smtClean="0">
              <a:solidFill>
                <a:srgbClr val="004494"/>
              </a:solidFill>
              <a:latin typeface="+mn-lt"/>
            </a:endParaRP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UNESCO-UNEVOC study on </a:t>
            </a:r>
            <a:r>
              <a:rPr lang="en-US" sz="800" dirty="0" smtClean="0">
                <a:solidFill>
                  <a:srgbClr val="004494"/>
                </a:solidFill>
                <a:latin typeface="+mn-lt"/>
              </a:rPr>
              <a:t>Innovation in technical and vocational education and training (TVET)</a:t>
            </a:r>
            <a:r>
              <a:rPr lang="en-US" sz="800" b="0" dirty="0" smtClean="0">
                <a:solidFill>
                  <a:srgbClr val="004494"/>
                </a:solidFill>
                <a:latin typeface="+mn-lt"/>
              </a:rPr>
              <a:t/>
            </a:r>
            <a:br>
              <a:rPr lang="en-US" sz="800" b="0" dirty="0" smtClean="0">
                <a:solidFill>
                  <a:srgbClr val="004494"/>
                </a:solidFill>
                <a:latin typeface="+mn-lt"/>
              </a:rPr>
            </a:br>
            <a:r>
              <a:rPr lang="en-GB" sz="800" b="0" dirty="0" smtClean="0">
                <a:latin typeface="+mn-lt"/>
                <a:hlinkClick r:id="rId7"/>
              </a:rPr>
              <a:t>https://unevoc.unesco.org/go.php?q=UNEVOC+Publications&amp;lang=en&amp;null=&amp;null=&amp;akt=id&amp;st=&amp;qs=6273</a:t>
            </a:r>
            <a:endParaRPr lang="en-GB" sz="800" b="0" dirty="0" smtClean="0">
              <a:latin typeface="+mn-lt"/>
            </a:endParaRPr>
          </a:p>
          <a:p>
            <a:pPr marL="180975" indent="-180975" eaLnBrk="0" fontAlgn="auto" hangingPunct="0">
              <a:spcBef>
                <a:spcPts val="0"/>
              </a:spcBef>
              <a:spcAft>
                <a:spcPts val="300"/>
              </a:spcAft>
              <a:buFont typeface="+mj-lt"/>
              <a:buAutoNum type="arabicParenR"/>
            </a:pPr>
            <a:r>
              <a:rPr lang="en-GB" sz="800" b="0" dirty="0">
                <a:solidFill>
                  <a:srgbClr val="17308C"/>
                </a:solidFill>
                <a:latin typeface="+mn-lt"/>
              </a:rPr>
              <a:t>OECD Report on </a:t>
            </a:r>
            <a:r>
              <a:rPr lang="en-US" sz="800" dirty="0">
                <a:solidFill>
                  <a:srgbClr val="17308C"/>
                </a:solidFill>
                <a:latin typeface="+mn-lt"/>
              </a:rPr>
              <a:t>Regions in Industrial Transition</a:t>
            </a:r>
            <a:r>
              <a:rPr lang="en-US" sz="800" b="0" dirty="0">
                <a:solidFill>
                  <a:srgbClr val="17308C"/>
                </a:solidFill>
                <a:latin typeface="+mn-lt"/>
              </a:rPr>
              <a:t>, Policies for People and Places</a:t>
            </a:r>
            <a:br>
              <a:rPr lang="en-US" sz="800" b="0" dirty="0">
                <a:solidFill>
                  <a:srgbClr val="17308C"/>
                </a:solidFill>
                <a:latin typeface="+mn-lt"/>
              </a:rPr>
            </a:br>
            <a:r>
              <a:rPr lang="en-US" sz="800" b="0" dirty="0">
                <a:solidFill>
                  <a:srgbClr val="17308C"/>
                </a:solidFill>
                <a:latin typeface="+mn-lt"/>
                <a:hlinkClick r:id="rId8"/>
              </a:rPr>
              <a:t>http://www.oecd.org/publications/regions-in-industrial-transition-c76ec2a1-en.htm</a:t>
            </a:r>
            <a:r>
              <a:rPr lang="en-US" sz="800" b="0" dirty="0">
                <a:solidFill>
                  <a:srgbClr val="17308C"/>
                </a:solidFill>
                <a:latin typeface="+mn-lt"/>
              </a:rPr>
              <a:t> </a:t>
            </a:r>
            <a:endParaRPr lang="en-GB" sz="800" b="0" dirty="0">
              <a:solidFill>
                <a:srgbClr val="17308C"/>
              </a:solidFill>
              <a:latin typeface="+mn-lt"/>
            </a:endParaRPr>
          </a:p>
          <a:p>
            <a:pPr marL="180975" indent="-180975" eaLnBrk="0" fontAlgn="auto" hangingPunct="0">
              <a:spcBef>
                <a:spcPts val="0"/>
              </a:spcBef>
              <a:spcAft>
                <a:spcPts val="300"/>
              </a:spcAft>
              <a:buFont typeface="+mj-lt"/>
              <a:buAutoNum type="arabicParenR"/>
            </a:pPr>
            <a:r>
              <a:rPr lang="en-US" sz="800" b="0" dirty="0" smtClean="0">
                <a:solidFill>
                  <a:srgbClr val="17308C"/>
                </a:solidFill>
                <a:latin typeface="+mn-lt"/>
              </a:rPr>
              <a:t>Industry 2030 High Level Industrial Roundtable report “</a:t>
            </a:r>
            <a:r>
              <a:rPr lang="en-US" sz="800" dirty="0" smtClean="0">
                <a:solidFill>
                  <a:srgbClr val="17308C"/>
                </a:solidFill>
                <a:latin typeface="+mn-lt"/>
              </a:rPr>
              <a:t>A vision for the European Industry until 2030</a:t>
            </a:r>
            <a:r>
              <a:rPr lang="en-US" sz="800" b="0" dirty="0" smtClean="0">
                <a:solidFill>
                  <a:srgbClr val="17308C"/>
                </a:solidFill>
                <a:latin typeface="+mn-lt"/>
              </a:rPr>
              <a:t>”</a:t>
            </a:r>
            <a:br>
              <a:rPr lang="en-US" sz="800" b="0" dirty="0" smtClean="0">
                <a:solidFill>
                  <a:srgbClr val="17308C"/>
                </a:solidFill>
                <a:latin typeface="+mn-lt"/>
              </a:rPr>
            </a:br>
            <a:r>
              <a:rPr lang="en-US" sz="800" b="0" dirty="0" smtClean="0">
                <a:latin typeface="+mn-lt"/>
                <a:hlinkClick r:id="rId9"/>
              </a:rPr>
              <a:t>https://ec.europa.eu/docsroom/documents/36468</a:t>
            </a:r>
            <a:r>
              <a:rPr lang="en-US" sz="800" b="0" dirty="0" smtClean="0">
                <a:latin typeface="+mn-lt"/>
              </a:rPr>
              <a:t> </a:t>
            </a:r>
            <a:endParaRPr lang="en-GB" sz="800" b="0" dirty="0" smtClean="0">
              <a:latin typeface="+mn-lt"/>
            </a:endParaRP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Report </a:t>
            </a:r>
            <a:r>
              <a:rPr lang="en-US" sz="800" b="0" dirty="0">
                <a:solidFill>
                  <a:srgbClr val="004494"/>
                </a:solidFill>
                <a:latin typeface="+mn-lt"/>
              </a:rPr>
              <a:t>on </a:t>
            </a:r>
            <a:r>
              <a:rPr lang="en-US" sz="800" dirty="0">
                <a:solidFill>
                  <a:srgbClr val="004494"/>
                </a:solidFill>
                <a:latin typeface="+mn-lt"/>
              </a:rPr>
              <a:t>High-Tech Skills</a:t>
            </a:r>
            <a:r>
              <a:rPr lang="en-US" sz="800" b="0" dirty="0">
                <a:solidFill>
                  <a:srgbClr val="004494"/>
                </a:solidFill>
                <a:latin typeface="+mn-lt"/>
              </a:rPr>
              <a:t>: Scaling up best practices and re-focusing funding </a:t>
            </a:r>
            <a:r>
              <a:rPr lang="en-US" sz="800" b="0" dirty="0" err="1">
                <a:solidFill>
                  <a:srgbClr val="004494"/>
                </a:solidFill>
                <a:latin typeface="+mn-lt"/>
              </a:rPr>
              <a:t>programmes</a:t>
            </a:r>
            <a:r>
              <a:rPr lang="en-US" sz="800" b="0" dirty="0">
                <a:solidFill>
                  <a:srgbClr val="004494"/>
                </a:solidFill>
                <a:latin typeface="+mn-lt"/>
              </a:rPr>
              <a:t> and incentives</a:t>
            </a:r>
            <a:br>
              <a:rPr lang="en-US" sz="800" b="0" dirty="0">
                <a:solidFill>
                  <a:srgbClr val="004494"/>
                </a:solidFill>
                <a:latin typeface="+mn-lt"/>
              </a:rPr>
            </a:br>
            <a:r>
              <a:rPr lang="en-US" sz="800" b="0" dirty="0">
                <a:solidFill>
                  <a:srgbClr val="004494"/>
                </a:solidFill>
                <a:latin typeface="+mn-lt"/>
                <a:hlinkClick r:id="rId10"/>
              </a:rPr>
              <a:t>http://</a:t>
            </a:r>
            <a:r>
              <a:rPr lang="en-US" sz="800" b="0" dirty="0" smtClean="0">
                <a:solidFill>
                  <a:srgbClr val="004494"/>
                </a:solidFill>
                <a:latin typeface="+mn-lt"/>
                <a:hlinkClick r:id="rId10"/>
              </a:rPr>
              <a:t>skills4industry.eu/sites/default/files/2019-11/EA-01-19-571-EN-N_incl-exec-sum.pdf</a:t>
            </a:r>
            <a:r>
              <a:rPr lang="en-US" sz="800" b="0" dirty="0">
                <a:solidFill>
                  <a:srgbClr val="004494"/>
                </a:solidFill>
                <a:latin typeface="+mn-lt"/>
              </a:rPr>
              <a:t> and</a:t>
            </a:r>
            <a:br>
              <a:rPr lang="en-US" sz="800" b="0" dirty="0">
                <a:solidFill>
                  <a:srgbClr val="004494"/>
                </a:solidFill>
                <a:latin typeface="+mn-lt"/>
              </a:rPr>
            </a:br>
            <a:r>
              <a:rPr lang="en-US" sz="800" b="0" dirty="0">
                <a:solidFill>
                  <a:srgbClr val="004494"/>
                </a:solidFill>
                <a:latin typeface="+mn-lt"/>
                <a:hlinkClick r:id="rId11"/>
              </a:rPr>
              <a:t>http://</a:t>
            </a:r>
            <a:r>
              <a:rPr lang="en-US" sz="800" b="0" dirty="0" smtClean="0">
                <a:solidFill>
                  <a:srgbClr val="004494"/>
                </a:solidFill>
                <a:latin typeface="+mn-lt"/>
                <a:hlinkClick r:id="rId11"/>
              </a:rPr>
              <a:t>skills4industry.eu/sites/default/files/2019-10/EA-01-19-639-EN-N.pdf</a:t>
            </a:r>
            <a:r>
              <a:rPr lang="en-US" sz="800" b="0" dirty="0" smtClean="0">
                <a:solidFill>
                  <a:srgbClr val="004494"/>
                </a:solidFill>
                <a:latin typeface="+mn-lt"/>
              </a:rPr>
              <a:t> </a:t>
            </a:r>
          </a:p>
          <a:p>
            <a:pPr marL="180975" indent="-180975" eaLnBrk="0" fontAlgn="auto" hangingPunct="0">
              <a:spcBef>
                <a:spcPts val="0"/>
              </a:spcBef>
              <a:spcAft>
                <a:spcPts val="300"/>
              </a:spcAft>
              <a:buFont typeface="+mj-lt"/>
              <a:buAutoNum type="arabicParenR"/>
            </a:pPr>
            <a:r>
              <a:rPr lang="en-US" sz="800" b="0" dirty="0">
                <a:solidFill>
                  <a:srgbClr val="004494"/>
                </a:solidFill>
                <a:latin typeface="+mn-lt"/>
              </a:rPr>
              <a:t>Increasing EU’s talent pool and promoting the highest quality standards in support of </a:t>
            </a:r>
            <a:r>
              <a:rPr lang="en-US" sz="800" dirty="0">
                <a:solidFill>
                  <a:srgbClr val="004494"/>
                </a:solidFill>
                <a:latin typeface="+mn-lt"/>
              </a:rPr>
              <a:t>digital transformation</a:t>
            </a:r>
            <a:r>
              <a:rPr lang="en-US" sz="800" b="0" dirty="0">
                <a:solidFill>
                  <a:srgbClr val="004494"/>
                </a:solidFill>
                <a:latin typeface="+mn-lt"/>
              </a:rPr>
              <a:t/>
            </a:r>
            <a:br>
              <a:rPr lang="en-US" sz="800" b="0" dirty="0">
                <a:solidFill>
                  <a:srgbClr val="004494"/>
                </a:solidFill>
                <a:latin typeface="+mn-lt"/>
              </a:rPr>
            </a:br>
            <a:r>
              <a:rPr lang="en-US" sz="800" b="0" dirty="0">
                <a:solidFill>
                  <a:srgbClr val="004494"/>
                </a:solidFill>
                <a:latin typeface="+mn-lt"/>
                <a:hlinkClick r:id="rId12"/>
              </a:rPr>
              <a:t>https://</a:t>
            </a:r>
            <a:r>
              <a:rPr lang="en-US" sz="800" b="0" dirty="0" smtClean="0">
                <a:solidFill>
                  <a:srgbClr val="004494"/>
                </a:solidFill>
                <a:latin typeface="+mn-lt"/>
                <a:hlinkClick r:id="rId12"/>
              </a:rPr>
              <a:t>skills4industry.eu/sites/default/files/2019-06/Brochure_Digiframe_final20190617.pdf</a:t>
            </a:r>
            <a:r>
              <a:rPr lang="en-US" sz="800" b="0" dirty="0" smtClean="0">
                <a:solidFill>
                  <a:srgbClr val="004494"/>
                </a:solidFill>
                <a:latin typeface="+mn-lt"/>
              </a:rPr>
              <a:t> </a:t>
            </a: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Skills for Industry - Skills for </a:t>
            </a:r>
            <a:r>
              <a:rPr lang="en-US" sz="800" dirty="0" smtClean="0">
                <a:solidFill>
                  <a:srgbClr val="004494"/>
                </a:solidFill>
                <a:latin typeface="+mn-lt"/>
              </a:rPr>
              <a:t>Smart Industrial </a:t>
            </a:r>
            <a:r>
              <a:rPr lang="en-US" sz="800" dirty="0" err="1" smtClean="0">
                <a:solidFill>
                  <a:srgbClr val="004494"/>
                </a:solidFill>
                <a:latin typeface="+mn-lt"/>
              </a:rPr>
              <a:t>Specialisation</a:t>
            </a:r>
            <a:r>
              <a:rPr lang="en-US" sz="800" dirty="0" smtClean="0">
                <a:solidFill>
                  <a:srgbClr val="004494"/>
                </a:solidFill>
                <a:latin typeface="+mn-lt"/>
              </a:rPr>
              <a:t> </a:t>
            </a:r>
            <a:r>
              <a:rPr lang="en-US" sz="800" b="0" dirty="0" smtClean="0">
                <a:solidFill>
                  <a:srgbClr val="004494"/>
                </a:solidFill>
                <a:latin typeface="+mn-lt"/>
              </a:rPr>
              <a:t>and </a:t>
            </a:r>
            <a:r>
              <a:rPr lang="en-US" sz="800" dirty="0" smtClean="0">
                <a:solidFill>
                  <a:srgbClr val="004494"/>
                </a:solidFill>
                <a:latin typeface="+mn-lt"/>
              </a:rPr>
              <a:t>Digital Transformation</a:t>
            </a:r>
            <a:r>
              <a:rPr lang="en-US" sz="800" b="0" dirty="0" smtClean="0">
                <a:solidFill>
                  <a:srgbClr val="004494"/>
                </a:solidFill>
                <a:latin typeface="+mn-lt"/>
              </a:rPr>
              <a:t/>
            </a:r>
            <a:br>
              <a:rPr lang="en-US" sz="800" b="0" dirty="0" smtClean="0">
                <a:solidFill>
                  <a:srgbClr val="004494"/>
                </a:solidFill>
                <a:latin typeface="+mn-lt"/>
              </a:rPr>
            </a:br>
            <a:r>
              <a:rPr lang="en-US" sz="800" b="0" dirty="0" smtClean="0">
                <a:solidFill>
                  <a:srgbClr val="004494"/>
                </a:solidFill>
                <a:latin typeface="+mn-lt"/>
                <a:hlinkClick r:id="rId13"/>
              </a:rPr>
              <a:t>http://skills4industry.eu/sites/default/files/2019-11/EA0419517ENN -Skills for Smart Industrial </a:t>
            </a:r>
            <a:r>
              <a:rPr lang="en-US" sz="800" b="0" dirty="0" err="1" smtClean="0">
                <a:solidFill>
                  <a:srgbClr val="004494"/>
                </a:solidFill>
                <a:latin typeface="+mn-lt"/>
                <a:hlinkClick r:id="rId13"/>
              </a:rPr>
              <a:t>Specialisation</a:t>
            </a:r>
            <a:r>
              <a:rPr lang="en-US" sz="800" b="0" dirty="0" smtClean="0">
                <a:solidFill>
                  <a:srgbClr val="004494"/>
                </a:solidFill>
                <a:latin typeface="+mn-lt"/>
                <a:hlinkClick r:id="rId13"/>
              </a:rPr>
              <a:t> and Digital Transformation - Brochure.pdf</a:t>
            </a:r>
            <a:endParaRPr lang="en-US" sz="800" b="0" dirty="0" smtClean="0">
              <a:solidFill>
                <a:srgbClr val="004494"/>
              </a:solidFill>
              <a:latin typeface="+mn-lt"/>
            </a:endParaRPr>
          </a:p>
          <a:p>
            <a:pPr marL="180975" indent="-180975" eaLnBrk="0" fontAlgn="auto" hangingPunct="0">
              <a:spcBef>
                <a:spcPts val="0"/>
              </a:spcBef>
              <a:spcAft>
                <a:spcPts val="300"/>
              </a:spcAft>
              <a:buFont typeface="+mj-lt"/>
              <a:buAutoNum type="arabicParenR"/>
            </a:pPr>
            <a:r>
              <a:rPr lang="en-US" sz="800" b="0" dirty="0">
                <a:solidFill>
                  <a:srgbClr val="004494"/>
                </a:solidFill>
                <a:latin typeface="+mn-lt"/>
              </a:rPr>
              <a:t>Skills for </a:t>
            </a:r>
            <a:r>
              <a:rPr lang="en-US" sz="800" b="0" dirty="0" smtClean="0">
                <a:solidFill>
                  <a:srgbClr val="004494"/>
                </a:solidFill>
                <a:latin typeface="+mn-lt"/>
              </a:rPr>
              <a:t>industry - </a:t>
            </a:r>
            <a:r>
              <a:rPr lang="en-US" sz="800" dirty="0" smtClean="0">
                <a:solidFill>
                  <a:srgbClr val="004494"/>
                </a:solidFill>
                <a:latin typeface="+mn-lt"/>
              </a:rPr>
              <a:t>Online </a:t>
            </a:r>
            <a:r>
              <a:rPr lang="en-US" sz="800" dirty="0">
                <a:solidFill>
                  <a:srgbClr val="004494"/>
                </a:solidFill>
                <a:latin typeface="+mn-lt"/>
              </a:rPr>
              <a:t>training </a:t>
            </a:r>
            <a:r>
              <a:rPr lang="en-US" sz="800" b="0" dirty="0">
                <a:solidFill>
                  <a:srgbClr val="004494"/>
                </a:solidFill>
                <a:latin typeface="+mn-lt"/>
              </a:rPr>
              <a:t>: promoting opportunities for the workforce in Europe</a:t>
            </a:r>
            <a:br>
              <a:rPr lang="en-US" sz="800" b="0" dirty="0">
                <a:solidFill>
                  <a:srgbClr val="004494"/>
                </a:solidFill>
                <a:latin typeface="+mn-lt"/>
              </a:rPr>
            </a:br>
            <a:r>
              <a:rPr lang="en-US" sz="800" b="0" dirty="0">
                <a:solidFill>
                  <a:srgbClr val="004494"/>
                </a:solidFill>
                <a:latin typeface="+mn-lt"/>
                <a:hlinkClick r:id="rId14"/>
              </a:rPr>
              <a:t>https://op.europa.eu/en/publication-detail/-/</a:t>
            </a:r>
            <a:r>
              <a:rPr lang="en-US" sz="800" b="0" dirty="0" smtClean="0">
                <a:solidFill>
                  <a:srgbClr val="004494"/>
                </a:solidFill>
                <a:latin typeface="+mn-lt"/>
                <a:hlinkClick r:id="rId14"/>
              </a:rPr>
              <a:t>publication/1b81c203-f553-11e9-8c1f-01aa75ed71a1/language-en</a:t>
            </a:r>
            <a:r>
              <a:rPr lang="en-US" sz="800" b="0" dirty="0" smtClean="0">
                <a:solidFill>
                  <a:srgbClr val="004494"/>
                </a:solidFill>
                <a:latin typeface="+mn-lt"/>
              </a:rPr>
              <a:t> </a:t>
            </a: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Skills </a:t>
            </a:r>
            <a:r>
              <a:rPr lang="en-US" sz="800" b="0" dirty="0">
                <a:solidFill>
                  <a:srgbClr val="004494"/>
                </a:solidFill>
                <a:latin typeface="+mn-lt"/>
              </a:rPr>
              <a:t>for </a:t>
            </a:r>
            <a:r>
              <a:rPr lang="en-US" sz="800" b="0" dirty="0" smtClean="0">
                <a:solidFill>
                  <a:srgbClr val="004494"/>
                </a:solidFill>
                <a:latin typeface="+mn-lt"/>
              </a:rPr>
              <a:t>Industry - </a:t>
            </a:r>
            <a:r>
              <a:rPr lang="en-US" sz="800" dirty="0" smtClean="0">
                <a:solidFill>
                  <a:srgbClr val="004494"/>
                </a:solidFill>
                <a:latin typeface="+mn-lt"/>
              </a:rPr>
              <a:t>Curriculum </a:t>
            </a:r>
            <a:r>
              <a:rPr lang="en-US" sz="800" dirty="0">
                <a:solidFill>
                  <a:srgbClr val="004494"/>
                </a:solidFill>
                <a:latin typeface="+mn-lt"/>
              </a:rPr>
              <a:t>Guidelines 4.0</a:t>
            </a:r>
            <a:r>
              <a:rPr lang="en-US" sz="800" b="0" dirty="0">
                <a:solidFill>
                  <a:srgbClr val="004494"/>
                </a:solidFill>
                <a:latin typeface="+mn-lt"/>
              </a:rPr>
              <a:t> (</a:t>
            </a:r>
            <a:r>
              <a:rPr lang="en-US" sz="800" b="0" i="1" dirty="0">
                <a:solidFill>
                  <a:srgbClr val="004494"/>
                </a:solidFill>
                <a:latin typeface="+mn-lt"/>
              </a:rPr>
              <a:t>to be released in Feb. 2020</a:t>
            </a:r>
            <a:r>
              <a:rPr lang="en-US" sz="800" b="0" dirty="0" smtClean="0">
                <a:solidFill>
                  <a:srgbClr val="004494"/>
                </a:solidFill>
                <a:latin typeface="+mn-lt"/>
              </a:rPr>
              <a:t>)</a:t>
            </a:r>
          </a:p>
          <a:p>
            <a:pPr marL="180975" indent="-180975" eaLnBrk="0" fontAlgn="auto" hangingPunct="0">
              <a:spcBef>
                <a:spcPts val="0"/>
              </a:spcBef>
              <a:spcAft>
                <a:spcPts val="300"/>
              </a:spcAft>
              <a:buFont typeface="+mj-lt"/>
              <a:buAutoNum type="arabicParenR"/>
            </a:pPr>
            <a:r>
              <a:rPr lang="en-US" sz="800" b="0" dirty="0" smtClean="0">
                <a:solidFill>
                  <a:srgbClr val="004494"/>
                </a:solidFill>
                <a:latin typeface="+mn-lt"/>
              </a:rPr>
              <a:t>Skills </a:t>
            </a:r>
            <a:r>
              <a:rPr lang="en-US" sz="800" b="0" dirty="0">
                <a:solidFill>
                  <a:srgbClr val="004494"/>
                </a:solidFill>
                <a:latin typeface="+mn-lt"/>
              </a:rPr>
              <a:t>for SMEs: </a:t>
            </a:r>
            <a:r>
              <a:rPr lang="en-US" sz="800" dirty="0">
                <a:solidFill>
                  <a:srgbClr val="004494"/>
                </a:solidFill>
                <a:latin typeface="+mn-lt"/>
              </a:rPr>
              <a:t>Big Data, Internet of Things and Cybersecurity </a:t>
            </a:r>
            <a:r>
              <a:rPr lang="en-US" sz="800" b="0" dirty="0">
                <a:solidFill>
                  <a:srgbClr val="004494"/>
                </a:solidFill>
                <a:latin typeface="+mn-lt"/>
              </a:rPr>
              <a:t>(</a:t>
            </a:r>
            <a:r>
              <a:rPr lang="en-US" sz="800" b="0" i="1" dirty="0">
                <a:solidFill>
                  <a:srgbClr val="004494"/>
                </a:solidFill>
                <a:latin typeface="+mn-lt"/>
              </a:rPr>
              <a:t>to be released in Feb. 2020</a:t>
            </a:r>
            <a:r>
              <a:rPr lang="en-US" sz="800" b="0" dirty="0">
                <a:solidFill>
                  <a:srgbClr val="004494"/>
                </a:solidFill>
                <a:latin typeface="+mn-lt"/>
              </a:rPr>
              <a:t>)</a:t>
            </a:r>
          </a:p>
          <a:p>
            <a:pPr marL="180975" indent="-180975" eaLnBrk="0" fontAlgn="auto" hangingPunct="0">
              <a:spcBef>
                <a:spcPts val="0"/>
              </a:spcBef>
              <a:spcAft>
                <a:spcPts val="300"/>
              </a:spcAft>
              <a:buFont typeface="+mj-lt"/>
              <a:buAutoNum type="arabicParenR"/>
            </a:pPr>
            <a:r>
              <a:rPr lang="en-US" sz="800" b="0" dirty="0">
                <a:solidFill>
                  <a:srgbClr val="004494"/>
                </a:solidFill>
                <a:latin typeface="+mn-lt"/>
              </a:rPr>
              <a:t> Article in the </a:t>
            </a:r>
            <a:r>
              <a:rPr lang="en-US" sz="800" dirty="0">
                <a:solidFill>
                  <a:srgbClr val="004494"/>
                </a:solidFill>
                <a:latin typeface="+mn-lt"/>
              </a:rPr>
              <a:t>CECIMO Magazine </a:t>
            </a:r>
            <a:r>
              <a:rPr lang="en-US" sz="800" b="0" dirty="0">
                <a:solidFill>
                  <a:srgbClr val="004494"/>
                </a:solidFill>
                <a:latin typeface="+mn-lt"/>
              </a:rPr>
              <a:t>on Platforms of </a:t>
            </a:r>
            <a:r>
              <a:rPr lang="en-US" sz="800" b="0" dirty="0" err="1">
                <a:solidFill>
                  <a:srgbClr val="004494"/>
                </a:solidFill>
                <a:latin typeface="+mn-lt"/>
              </a:rPr>
              <a:t>Centres</a:t>
            </a:r>
            <a:r>
              <a:rPr lang="en-US" sz="800" b="0" dirty="0">
                <a:solidFill>
                  <a:srgbClr val="004494"/>
                </a:solidFill>
                <a:latin typeface="+mn-lt"/>
              </a:rPr>
              <a:t> of Vocational Excellence </a:t>
            </a:r>
            <a:r>
              <a:rPr lang="en-GB" sz="800" b="0" dirty="0">
                <a:latin typeface="+mn-lt"/>
                <a:hlinkClick r:id="rId15"/>
              </a:rPr>
              <a:t>https://www.cecimo.eu/newsroom/magazine/</a:t>
            </a:r>
            <a:endParaRPr lang="en-US" sz="800" b="0" dirty="0">
              <a:solidFill>
                <a:srgbClr val="004494"/>
              </a:solidFill>
              <a:latin typeface="+mn-lt"/>
            </a:endParaRPr>
          </a:p>
          <a:p>
            <a:pPr marL="180975" indent="-180975" eaLnBrk="0" fontAlgn="auto" hangingPunct="0">
              <a:spcBef>
                <a:spcPts val="0"/>
              </a:spcBef>
              <a:spcAft>
                <a:spcPts val="300"/>
              </a:spcAft>
              <a:buFont typeface="+mj-lt"/>
              <a:buAutoNum type="arabicParenR"/>
            </a:pPr>
            <a:r>
              <a:rPr lang="en-US" sz="800" dirty="0" smtClean="0">
                <a:solidFill>
                  <a:srgbClr val="004494"/>
                </a:solidFill>
                <a:latin typeface="+mn-lt"/>
              </a:rPr>
              <a:t>The Erasmus+ call for pilot projects on CoVE’s</a:t>
            </a:r>
            <a:r>
              <a:rPr lang="en-US" sz="800" b="0" dirty="0" smtClean="0">
                <a:solidFill>
                  <a:srgbClr val="004494"/>
                </a:solidFill>
                <a:latin typeface="+mn-lt"/>
              </a:rPr>
              <a:t>, published on 15 October 2019</a:t>
            </a:r>
            <a:br>
              <a:rPr lang="en-US" sz="800" b="0" dirty="0" smtClean="0">
                <a:solidFill>
                  <a:srgbClr val="004494"/>
                </a:solidFill>
                <a:latin typeface="+mn-lt"/>
              </a:rPr>
            </a:br>
            <a:r>
              <a:rPr lang="en-US" sz="800" b="0" dirty="0" smtClean="0">
                <a:solidFill>
                  <a:srgbClr val="004494"/>
                </a:solidFill>
                <a:latin typeface="+mn-lt"/>
                <a:hlinkClick r:id="rId16"/>
              </a:rPr>
              <a:t>https://eacea.ec.europa.eu/erasmus-plus/funding/ka3-centers-of-vocational-excellence_en</a:t>
            </a:r>
            <a:r>
              <a:rPr lang="en-US" sz="800" b="0" dirty="0" smtClean="0">
                <a:solidFill>
                  <a:srgbClr val="004494"/>
                </a:solidFill>
                <a:latin typeface="+mn-lt"/>
              </a:rPr>
              <a:t> </a:t>
            </a:r>
          </a:p>
        </p:txBody>
      </p:sp>
      <p:sp>
        <p:nvSpPr>
          <p:cNvPr id="4" name="Slide Number Placeholder 1"/>
          <p:cNvSpPr>
            <a:spLocks noGrp="1"/>
          </p:cNvSpPr>
          <p:nvPr>
            <p:ph type="sldNum" sz="quarter" idx="12"/>
          </p:nvPr>
        </p:nvSpPr>
        <p:spPr>
          <a:xfrm>
            <a:off x="8748464" y="4876006"/>
            <a:ext cx="395536" cy="267494"/>
          </a:xfrm>
        </p:spPr>
        <p:txBody>
          <a:bodyPr/>
          <a:lstStyle/>
          <a:p>
            <a:pPr>
              <a:defRPr/>
            </a:pPr>
            <a:r>
              <a:rPr lang="en-GB" sz="1000" i="1" dirty="0" smtClean="0">
                <a:solidFill>
                  <a:srgbClr val="17308C"/>
                </a:solidFill>
              </a:rPr>
              <a:t/>
            </a:r>
            <a:br>
              <a:rPr lang="en-GB" sz="1000" i="1" dirty="0" smtClean="0">
                <a:solidFill>
                  <a:srgbClr val="17308C"/>
                </a:solidFill>
              </a:rPr>
            </a:br>
            <a:endParaRPr lang="en-GB" sz="1000" i="1" dirty="0">
              <a:solidFill>
                <a:srgbClr val="17308C"/>
              </a:solidFill>
            </a:endParaRPr>
          </a:p>
        </p:txBody>
      </p:sp>
    </p:spTree>
    <p:extLst>
      <p:ext uri="{BB962C8B-B14F-4D97-AF65-F5344CB8AC3E}">
        <p14:creationId xmlns:p14="http://schemas.microsoft.com/office/powerpoint/2010/main" val="24844970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6B6C70-8641-40BA-B133-2AF9B0AA79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11434"/>
          </a:xfrm>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9</a:t>
            </a:fld>
            <a:endParaRPr lang="en-GB"/>
          </a:p>
        </p:txBody>
      </p:sp>
    </p:spTree>
    <p:extLst>
      <p:ext uri="{BB962C8B-B14F-4D97-AF65-F5344CB8AC3E}">
        <p14:creationId xmlns:p14="http://schemas.microsoft.com/office/powerpoint/2010/main" val="3432786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ED14567-0064-41AA-B17E-6D061E25B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A2DA33-DB0F-4723-B9EA-086431A269C4}">
  <ds:schemaRefs>
    <ds:schemaRef ds:uri="http://schemas.microsoft.com/sharepoint/v3/contenttype/forms"/>
  </ds:schemaRefs>
</ds:datastoreItem>
</file>

<file path=customXml/itemProps3.xml><?xml version="1.0" encoding="utf-8"?>
<ds:datastoreItem xmlns:ds="http://schemas.openxmlformats.org/officeDocument/2006/customXml" ds:itemID="{19CDD8D5-9B5D-4329-A5FA-BB635811A11D}">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7588</TotalTime>
  <Words>2473</Words>
  <Application>Microsoft Office PowerPoint</Application>
  <PresentationFormat>On-screen Show (16:9)</PresentationFormat>
  <Paragraphs>191</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Tahoma</vt:lpstr>
      <vt:lpstr>Verdana</vt:lpstr>
      <vt:lpstr>Wingdings</vt:lpstr>
      <vt:lpstr>Default Design</vt:lpstr>
      <vt:lpstr>Platforms of  Centres of Vocational Excellence   “Skills ecosystems” for  innovation, regional development, and smart specialisation  DGEMPL/Joint Research Centre Workshop  Brussels, 30 January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SANTOS Joao (EMPL)</cp:lastModifiedBy>
  <cp:revision>508</cp:revision>
  <cp:lastPrinted>2020-01-29T18:31:41Z</cp:lastPrinted>
  <dcterms:created xsi:type="dcterms:W3CDTF">2011-10-28T10:25:18Z</dcterms:created>
  <dcterms:modified xsi:type="dcterms:W3CDTF">2020-01-29T18:31:45Z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