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1"/>
  </p:notesMasterIdLst>
  <p:sldIdLst>
    <p:sldId id="619" r:id="rId2"/>
    <p:sldId id="872" r:id="rId3"/>
    <p:sldId id="612" r:id="rId4"/>
    <p:sldId id="882" r:id="rId5"/>
    <p:sldId id="871" r:id="rId6"/>
    <p:sldId id="884" r:id="rId7"/>
    <p:sldId id="891" r:id="rId8"/>
    <p:sldId id="895" r:id="rId9"/>
    <p:sldId id="896" r:id="rId10"/>
    <p:sldId id="887" r:id="rId11"/>
    <p:sldId id="889" r:id="rId12"/>
    <p:sldId id="888" r:id="rId13"/>
    <p:sldId id="898" r:id="rId14"/>
    <p:sldId id="899" r:id="rId15"/>
    <p:sldId id="868" r:id="rId16"/>
    <p:sldId id="644" r:id="rId17"/>
    <p:sldId id="902" r:id="rId18"/>
    <p:sldId id="903" r:id="rId19"/>
    <p:sldId id="62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0"/>
    <p:restoredTop sz="86750"/>
  </p:normalViewPr>
  <p:slideViewPr>
    <p:cSldViewPr>
      <p:cViewPr varScale="1">
        <p:scale>
          <a:sx n="134" d="100"/>
          <a:sy n="134" d="100"/>
        </p:scale>
        <p:origin x="3104" y="184"/>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8864"/>
    </p:cViewPr>
  </p:outlineViewPr>
  <p:notesTextViewPr>
    <p:cViewPr>
      <p:scale>
        <a:sx n="85" d="100"/>
        <a:sy n="85" d="100"/>
      </p:scale>
      <p:origin x="0" y="0"/>
    </p:cViewPr>
  </p:notesTextViewPr>
  <p:sorterViewPr>
    <p:cViewPr>
      <p:scale>
        <a:sx n="66" d="100"/>
        <a:sy n="66" d="100"/>
      </p:scale>
      <p:origin x="0" y="0"/>
    </p:cViewPr>
  </p:sorterViewPr>
  <p:notesViewPr>
    <p:cSldViewPr>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5F823-D971-574F-9B93-FB767EBDA91E}" type="datetimeFigureOut">
              <a:rPr lang="en-US" smtClean="0"/>
              <a:t>11/9/20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6A38C-8C8A-6246-8E17-2CDD2C8EA164}" type="slidenum">
              <a:rPr lang="en-US" smtClean="0"/>
              <a:t>‹#›</a:t>
            </a:fld>
            <a:endParaRPr lang="en-US" dirty="0"/>
          </a:p>
        </p:txBody>
      </p:sp>
    </p:spTree>
    <p:extLst>
      <p:ext uri="{BB962C8B-B14F-4D97-AF65-F5344CB8AC3E}">
        <p14:creationId xmlns:p14="http://schemas.microsoft.com/office/powerpoint/2010/main" val="154563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System Font Regular"/>
              <a:buChar char="-"/>
            </a:pPr>
            <a:r>
              <a:rPr lang="en-US" sz="1200" dirty="0"/>
              <a:t>New context and new challenges for (regional) innovation policy</a:t>
            </a:r>
          </a:p>
          <a:p>
            <a:pPr>
              <a:buFont typeface="System Font Regular"/>
              <a:buChar char="-"/>
            </a:pPr>
            <a:r>
              <a:rPr lang="en-US" sz="1200" dirty="0"/>
              <a:t>Theoretical perspectives and insights emerging from the literature review</a:t>
            </a:r>
          </a:p>
          <a:p>
            <a:pPr>
              <a:buFont typeface="System Font Regular"/>
              <a:buChar char="-"/>
            </a:pPr>
            <a:r>
              <a:rPr lang="en-US" sz="1200" dirty="0"/>
              <a:t>Smart Specialisation and the SDGs: Towards a synergy?</a:t>
            </a:r>
          </a:p>
        </p:txBody>
      </p:sp>
      <p:sp>
        <p:nvSpPr>
          <p:cNvPr id="4" name="Slide Number Placeholder 3"/>
          <p:cNvSpPr>
            <a:spLocks noGrp="1"/>
          </p:cNvSpPr>
          <p:nvPr>
            <p:ph type="sldNum" sz="quarter" idx="10"/>
          </p:nvPr>
        </p:nvSpPr>
        <p:spPr/>
        <p:txBody>
          <a:bodyPr/>
          <a:lstStyle/>
          <a:p>
            <a:fld id="{A096A38C-8C8A-6246-8E17-2CDD2C8EA164}" type="slidenum">
              <a:rPr lang="en-US" smtClean="0"/>
              <a:t>1</a:t>
            </a:fld>
            <a:endParaRPr lang="en-US" dirty="0"/>
          </a:p>
        </p:txBody>
      </p:sp>
    </p:spTree>
    <p:extLst>
      <p:ext uri="{BB962C8B-B14F-4D97-AF65-F5344CB8AC3E}">
        <p14:creationId xmlns:p14="http://schemas.microsoft.com/office/powerpoint/2010/main" val="74148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Elmqu</a:t>
            </a:r>
            <a:endParaRPr lang="en-US" dirty="0"/>
          </a:p>
        </p:txBody>
      </p:sp>
      <p:sp>
        <p:nvSpPr>
          <p:cNvPr id="4" name="Slide Number Placeholder 3"/>
          <p:cNvSpPr>
            <a:spLocks noGrp="1"/>
          </p:cNvSpPr>
          <p:nvPr>
            <p:ph type="sldNum" sz="quarter" idx="5"/>
          </p:nvPr>
        </p:nvSpPr>
        <p:spPr/>
        <p:txBody>
          <a:bodyPr/>
          <a:lstStyle/>
          <a:p>
            <a:fld id="{A096A38C-8C8A-6246-8E17-2CDD2C8EA164}" type="slidenum">
              <a:rPr lang="en-US" smtClean="0"/>
              <a:t>12</a:t>
            </a:fld>
            <a:endParaRPr lang="en-US" dirty="0"/>
          </a:p>
        </p:txBody>
      </p:sp>
    </p:spTree>
    <p:extLst>
      <p:ext uri="{BB962C8B-B14F-4D97-AF65-F5344CB8AC3E}">
        <p14:creationId xmlns:p14="http://schemas.microsoft.com/office/powerpoint/2010/main" val="241562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revisit S3 we must listen and engage with critique especially that it is relevant for the the question on how S3 be applied to foster sustainability transition. Also to learn about the limits of the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1400" b="1" dirty="0"/>
              <a:t>Six questions from </a:t>
            </a:r>
            <a:r>
              <a:rPr lang="en-US" sz="1400" b="1" dirty="0" err="1"/>
              <a:t>Hassink</a:t>
            </a:r>
            <a:r>
              <a:rPr lang="en-US" sz="1400" b="1" dirty="0"/>
              <a:t> and Gong (2019)</a:t>
            </a:r>
          </a:p>
          <a:p>
            <a:r>
              <a:rPr lang="en-US" sz="1200" dirty="0"/>
              <a:t>Lack of conceptual clarity (specialisation versus diversiﬁcation) </a:t>
            </a:r>
          </a:p>
          <a:p>
            <a:r>
              <a:rPr lang="en-US" sz="1200" dirty="0"/>
              <a:t>Overly focused on a conventional science and technology (S&amp;T) </a:t>
            </a:r>
          </a:p>
          <a:p>
            <a:r>
              <a:rPr lang="en-US" sz="1200" dirty="0"/>
              <a:t>Often too close in substance to cluster policies</a:t>
            </a:r>
          </a:p>
          <a:p>
            <a:r>
              <a:rPr lang="en-US" sz="1200" dirty="0"/>
              <a:t>Limited transformative potential of EDP</a:t>
            </a:r>
          </a:p>
          <a:p>
            <a:r>
              <a:rPr lang="en-US" sz="1200" dirty="0"/>
              <a:t>Limited benefits for structurally weaker regions (“regional innovation paradox”)</a:t>
            </a:r>
          </a:p>
          <a:p>
            <a:r>
              <a:rPr lang="en-US" sz="1200" dirty="0"/>
              <a:t>Insufficient measurement of smart specialization.</a:t>
            </a:r>
          </a:p>
          <a:p>
            <a:pPr marL="0" indent="0">
              <a:buNone/>
            </a:pPr>
            <a:endParaRPr lang="en-US" sz="1400" dirty="0"/>
          </a:p>
          <a:p>
            <a:pPr marL="0" indent="0">
              <a:buNone/>
            </a:pPr>
            <a:r>
              <a:rPr lang="en-US" sz="1400" b="1" dirty="0"/>
              <a:t>Additional six questions from Benner (2020)</a:t>
            </a:r>
            <a:endParaRPr lang="en-US" sz="1400" dirty="0"/>
          </a:p>
          <a:p>
            <a:pPr>
              <a:buFont typeface="Arial" panose="020B0604020202020204" pitchFamily="34" charset="0"/>
              <a:buChar char="•"/>
            </a:pPr>
            <a:r>
              <a:rPr lang="en-US" sz="1200" dirty="0"/>
              <a:t>The narrow focus on R&amp;D</a:t>
            </a:r>
          </a:p>
          <a:p>
            <a:pPr>
              <a:buFont typeface="Arial" panose="020B0604020202020204" pitchFamily="34" charset="0"/>
              <a:buChar char="•"/>
            </a:pPr>
            <a:r>
              <a:rPr lang="en-US" sz="1200" dirty="0"/>
              <a:t>Problems with addressing the appropriate spatial scale</a:t>
            </a:r>
          </a:p>
          <a:p>
            <a:pPr>
              <a:buFont typeface="Arial" panose="020B0604020202020204" pitchFamily="34" charset="0"/>
              <a:buChar char="•"/>
            </a:pPr>
            <a:r>
              <a:rPr lang="en-US" sz="1200" dirty="0"/>
              <a:t>The one-size-fits-all methodological approach</a:t>
            </a:r>
          </a:p>
          <a:p>
            <a:pPr>
              <a:buFont typeface="Arial" panose="020B0604020202020204" pitchFamily="34" charset="0"/>
              <a:buChar char="•"/>
            </a:pPr>
            <a:r>
              <a:rPr lang="en-US" sz="1200" dirty="0"/>
              <a:t>Insufficient focus on the process, especially implementation</a:t>
            </a:r>
          </a:p>
          <a:p>
            <a:pPr>
              <a:buFont typeface="Arial" panose="020B0604020202020204" pitchFamily="34" charset="0"/>
              <a:buChar char="•"/>
            </a:pPr>
            <a:r>
              <a:rPr lang="en-US" sz="1200" dirty="0"/>
              <a:t>Realistic expectations and not overloading it with new asks (e.g. SDGs)</a:t>
            </a:r>
          </a:p>
          <a:p>
            <a:pPr>
              <a:buFont typeface="Arial" panose="020B0604020202020204" pitchFamily="34" charset="0"/>
              <a:buChar char="•"/>
            </a:pPr>
            <a:r>
              <a:rPr lang="en-US" sz="1200" dirty="0"/>
              <a:t>Need for simplification of regional innovation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96A38C-8C8A-6246-8E17-2CDD2C8EA164}" type="slidenum">
              <a:rPr lang="en-US" smtClean="0"/>
              <a:t>13</a:t>
            </a:fld>
            <a:endParaRPr lang="en-US" dirty="0"/>
          </a:p>
        </p:txBody>
      </p:sp>
    </p:spTree>
    <p:extLst>
      <p:ext uri="{BB962C8B-B14F-4D97-AF65-F5344CB8AC3E}">
        <p14:creationId xmlns:p14="http://schemas.microsoft.com/office/powerpoint/2010/main" val="2344539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revisit S3 we must listen and engage with critique especially that it is relevant for the the question on how S3 be applied to foster sustainability transition. Also to learn about the limits of the approach. </a:t>
            </a:r>
          </a:p>
        </p:txBody>
      </p:sp>
      <p:sp>
        <p:nvSpPr>
          <p:cNvPr id="4" name="Slide Number Placeholder 3"/>
          <p:cNvSpPr>
            <a:spLocks noGrp="1"/>
          </p:cNvSpPr>
          <p:nvPr>
            <p:ph type="sldNum" sz="quarter" idx="10"/>
          </p:nvPr>
        </p:nvSpPr>
        <p:spPr/>
        <p:txBody>
          <a:bodyPr/>
          <a:lstStyle/>
          <a:p>
            <a:fld id="{A096A38C-8C8A-6246-8E17-2CDD2C8EA164}" type="slidenum">
              <a:rPr lang="en-US" smtClean="0"/>
              <a:t>14</a:t>
            </a:fld>
            <a:endParaRPr lang="en-US" dirty="0"/>
          </a:p>
        </p:txBody>
      </p:sp>
    </p:spTree>
    <p:extLst>
      <p:ext uri="{BB962C8B-B14F-4D97-AF65-F5344CB8AC3E}">
        <p14:creationId xmlns:p14="http://schemas.microsoft.com/office/powerpoint/2010/main" val="3284013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6A38C-8C8A-6246-8E17-2CDD2C8EA164}" type="slidenum">
              <a:rPr lang="en-US" smtClean="0"/>
              <a:t>16</a:t>
            </a:fld>
            <a:endParaRPr lang="en-US" dirty="0"/>
          </a:p>
        </p:txBody>
      </p:sp>
    </p:spTree>
    <p:extLst>
      <p:ext uri="{BB962C8B-B14F-4D97-AF65-F5344CB8AC3E}">
        <p14:creationId xmlns:p14="http://schemas.microsoft.com/office/powerpoint/2010/main" val="158017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6A38C-8C8A-6246-8E17-2CDD2C8EA164}" type="slidenum">
              <a:rPr lang="en-US" smtClean="0"/>
              <a:t>17</a:t>
            </a:fld>
            <a:endParaRPr lang="en-US" dirty="0"/>
          </a:p>
        </p:txBody>
      </p:sp>
    </p:spTree>
    <p:extLst>
      <p:ext uri="{BB962C8B-B14F-4D97-AF65-F5344CB8AC3E}">
        <p14:creationId xmlns:p14="http://schemas.microsoft.com/office/powerpoint/2010/main" val="302883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A38C-8C8A-6246-8E17-2CDD2C8EA164}" type="slidenum">
              <a:rPr lang="en-US" smtClean="0"/>
              <a:t>18</a:t>
            </a:fld>
            <a:endParaRPr lang="en-US" dirty="0"/>
          </a:p>
        </p:txBody>
      </p:sp>
    </p:spTree>
    <p:extLst>
      <p:ext uri="{BB962C8B-B14F-4D97-AF65-F5344CB8AC3E}">
        <p14:creationId xmlns:p14="http://schemas.microsoft.com/office/powerpoint/2010/main" val="71197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6A38C-8C8A-6246-8E17-2CDD2C8EA164}" type="slidenum">
              <a:rPr lang="en-US" smtClean="0"/>
              <a:t>19</a:t>
            </a:fld>
            <a:endParaRPr lang="en-US" dirty="0"/>
          </a:p>
        </p:txBody>
      </p:sp>
    </p:spTree>
    <p:extLst>
      <p:ext uri="{BB962C8B-B14F-4D97-AF65-F5344CB8AC3E}">
        <p14:creationId xmlns:p14="http://schemas.microsoft.com/office/powerpoint/2010/main" val="33610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A38C-8C8A-6246-8E17-2CDD2C8EA164}" type="slidenum">
              <a:rPr lang="en-US" smtClean="0"/>
              <a:t>2</a:t>
            </a:fld>
            <a:endParaRPr lang="en-US" dirty="0"/>
          </a:p>
        </p:txBody>
      </p:sp>
    </p:spTree>
    <p:extLst>
      <p:ext uri="{BB962C8B-B14F-4D97-AF65-F5344CB8AC3E}">
        <p14:creationId xmlns:p14="http://schemas.microsoft.com/office/powerpoint/2010/main" val="400278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F0D7DBD4-E2B5-A346-BDC3-40AB90EECB5A}" type="slidenum">
              <a:rPr lang="en-GB" altLang="en-US" sz="1200"/>
              <a:pPr/>
              <a:t>3</a:t>
            </a:fld>
            <a:endParaRPr lang="en-GB" alt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altLang="en-US" sz="1600" dirty="0">
                <a:latin typeface="Times" charset="0"/>
                <a:ea typeface="ＭＳ Ｐゴシック" charset="-128"/>
              </a:rPr>
              <a:t>SDGs are a transformative agenda – it asks for an</a:t>
            </a:r>
            <a:r>
              <a:rPr lang="en-US" altLang="en-US" sz="1600" baseline="0" dirty="0">
                <a:latin typeface="Times" charset="0"/>
                <a:ea typeface="ＭＳ Ｐゴシック" charset="-128"/>
              </a:rPr>
              <a:t> overhaul of production and consumption systems. These require deep structural changes of socio-technical systems. </a:t>
            </a:r>
          </a:p>
        </p:txBody>
      </p:sp>
    </p:spTree>
    <p:extLst>
      <p:ext uri="{BB962C8B-B14F-4D97-AF65-F5344CB8AC3E}">
        <p14:creationId xmlns:p14="http://schemas.microsoft.com/office/powerpoint/2010/main" val="327204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Transformation is systemic and complex: cuts across borders, many levels, many actors, has risks and uncertainties</a:t>
            </a:r>
          </a:p>
        </p:txBody>
      </p:sp>
      <p:sp>
        <p:nvSpPr>
          <p:cNvPr id="4" name="Slide Number Placeholder 3"/>
          <p:cNvSpPr>
            <a:spLocks noGrp="1"/>
          </p:cNvSpPr>
          <p:nvPr>
            <p:ph type="sldNum" sz="quarter" idx="5"/>
          </p:nvPr>
        </p:nvSpPr>
        <p:spPr/>
        <p:txBody>
          <a:bodyPr/>
          <a:lstStyle/>
          <a:p>
            <a:fld id="{A096A38C-8C8A-6246-8E17-2CDD2C8EA164}" type="slidenum">
              <a:rPr lang="en-US" smtClean="0"/>
              <a:t>4</a:t>
            </a:fld>
            <a:endParaRPr lang="en-US" dirty="0"/>
          </a:p>
        </p:txBody>
      </p:sp>
    </p:spTree>
    <p:extLst>
      <p:ext uri="{BB962C8B-B14F-4D97-AF65-F5344CB8AC3E}">
        <p14:creationId xmlns:p14="http://schemas.microsoft.com/office/powerpoint/2010/main" val="351933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A38C-8C8A-6246-8E17-2CDD2C8EA164}" type="slidenum">
              <a:rPr lang="en-US" smtClean="0"/>
              <a:t>5</a:t>
            </a:fld>
            <a:endParaRPr lang="en-US" dirty="0"/>
          </a:p>
        </p:txBody>
      </p:sp>
    </p:spTree>
    <p:extLst>
      <p:ext uri="{BB962C8B-B14F-4D97-AF65-F5344CB8AC3E}">
        <p14:creationId xmlns:p14="http://schemas.microsoft.com/office/powerpoint/2010/main" val="388277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latin typeface="Times" charset="0"/>
                <a:ea typeface="ＭＳ Ｐゴシック" charset="-128"/>
              </a:rPr>
              <a:t>The ambition of the EGD is </a:t>
            </a:r>
            <a:r>
              <a:rPr lang="en-US" altLang="en-US" sz="1200" baseline="0" dirty="0" err="1">
                <a:latin typeface="Times" charset="0"/>
                <a:ea typeface="ＭＳ Ｐゴシック" charset="-128"/>
              </a:rPr>
              <a:t>transformative.The</a:t>
            </a:r>
            <a:r>
              <a:rPr lang="en-US" altLang="en-US" sz="1200" baseline="0" dirty="0">
                <a:latin typeface="Times" charset="0"/>
                <a:ea typeface="ＭＳ Ｐゴシック" charset="-128"/>
              </a:rPr>
              <a:t> EU documents started using the language of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charset="0"/>
              <a:ea typeface="ＭＳ Ｐゴシック" charset="-128"/>
            </a:endParaRPr>
          </a:p>
        </p:txBody>
      </p:sp>
      <p:sp>
        <p:nvSpPr>
          <p:cNvPr id="4" name="Slide Number Placeholder 3"/>
          <p:cNvSpPr>
            <a:spLocks noGrp="1"/>
          </p:cNvSpPr>
          <p:nvPr>
            <p:ph type="sldNum" sz="quarter" idx="5"/>
          </p:nvPr>
        </p:nvSpPr>
        <p:spPr/>
        <p:txBody>
          <a:bodyPr/>
          <a:lstStyle/>
          <a:p>
            <a:fld id="{A096A38C-8C8A-6246-8E17-2CDD2C8EA164}" type="slidenum">
              <a:rPr lang="en-US" smtClean="0"/>
              <a:t>6</a:t>
            </a:fld>
            <a:endParaRPr lang="en-US"/>
          </a:p>
        </p:txBody>
      </p:sp>
    </p:spTree>
    <p:extLst>
      <p:ext uri="{BB962C8B-B14F-4D97-AF65-F5344CB8AC3E}">
        <p14:creationId xmlns:p14="http://schemas.microsoft.com/office/powerpoint/2010/main" val="134495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Expectations towards EU programmes and funds to contribute to this</a:t>
            </a:r>
            <a:r>
              <a:rPr lang="en-US" baseline="0" dirty="0"/>
              <a:t> transitions. Now combined with the recovery from Covid-19.</a:t>
            </a:r>
            <a:endParaRPr lang="en-US" dirty="0"/>
          </a:p>
          <a:p>
            <a:endParaRPr lang="en-US" dirty="0"/>
          </a:p>
        </p:txBody>
      </p:sp>
      <p:sp>
        <p:nvSpPr>
          <p:cNvPr id="4" name="Slide Number Placeholder 3"/>
          <p:cNvSpPr>
            <a:spLocks noGrp="1"/>
          </p:cNvSpPr>
          <p:nvPr>
            <p:ph type="sldNum" sz="quarter" idx="10"/>
          </p:nvPr>
        </p:nvSpPr>
        <p:spPr/>
        <p:txBody>
          <a:bodyPr/>
          <a:lstStyle/>
          <a:p>
            <a:fld id="{A096A38C-8C8A-6246-8E17-2CDD2C8EA164}" type="slidenum">
              <a:rPr lang="en-US" smtClean="0"/>
              <a:t>7</a:t>
            </a:fld>
            <a:endParaRPr lang="en-US" dirty="0"/>
          </a:p>
        </p:txBody>
      </p:sp>
    </p:spTree>
    <p:extLst>
      <p:ext uri="{BB962C8B-B14F-4D97-AF65-F5344CB8AC3E}">
        <p14:creationId xmlns:p14="http://schemas.microsoft.com/office/powerpoint/2010/main" val="400763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to support industrial transition include transition to low carbon economy</a:t>
            </a:r>
          </a:p>
          <a:p>
            <a:endParaRPr lang="en-US" dirty="0"/>
          </a:p>
          <a:p>
            <a:pPr>
              <a:spcBef>
                <a:spcPts val="0"/>
              </a:spcBef>
              <a:spcAft>
                <a:spcPts val="600"/>
              </a:spcAft>
            </a:pPr>
            <a:r>
              <a:rPr lang="en-GB" b="1" dirty="0"/>
              <a:t>Major differences with SDGs</a:t>
            </a:r>
          </a:p>
          <a:p>
            <a:pPr marL="342900" indent="-342900">
              <a:spcBef>
                <a:spcPts val="0"/>
              </a:spcBef>
              <a:spcAft>
                <a:spcPts val="300"/>
              </a:spcAft>
              <a:buFont typeface="Arial" panose="020B0604020202020204" pitchFamily="34" charset="0"/>
              <a:buChar char="•"/>
            </a:pPr>
            <a:r>
              <a:rPr lang="en-GB" altLang="en-US" dirty="0"/>
              <a:t>Political ambition and context</a:t>
            </a:r>
          </a:p>
          <a:p>
            <a:pPr marL="342900" indent="-342900">
              <a:spcBef>
                <a:spcPts val="0"/>
              </a:spcBef>
              <a:spcAft>
                <a:spcPts val="300"/>
              </a:spcAft>
              <a:buFont typeface="Arial" panose="020B0604020202020204" pitchFamily="34" charset="0"/>
              <a:buChar char="•"/>
            </a:pPr>
            <a:r>
              <a:rPr lang="en-GB" altLang="en-US" dirty="0"/>
              <a:t>Underpinning normative rationale</a:t>
            </a:r>
          </a:p>
          <a:p>
            <a:pPr marL="342900" indent="-342900">
              <a:spcBef>
                <a:spcPts val="0"/>
              </a:spcBef>
              <a:spcAft>
                <a:spcPts val="300"/>
              </a:spcAft>
              <a:buFont typeface="Arial" panose="020B0604020202020204" pitchFamily="34" charset="0"/>
              <a:buChar char="•"/>
            </a:pPr>
            <a:r>
              <a:rPr lang="en-GB" altLang="en-US" dirty="0"/>
              <a:t>Governance, implementation and incentive regimes</a:t>
            </a:r>
          </a:p>
          <a:p>
            <a:endParaRPr lang="en-US" dirty="0"/>
          </a:p>
        </p:txBody>
      </p:sp>
      <p:sp>
        <p:nvSpPr>
          <p:cNvPr id="4" name="Slide Number Placeholder 3"/>
          <p:cNvSpPr>
            <a:spLocks noGrp="1"/>
          </p:cNvSpPr>
          <p:nvPr>
            <p:ph type="sldNum" sz="quarter" idx="10"/>
          </p:nvPr>
        </p:nvSpPr>
        <p:spPr/>
        <p:txBody>
          <a:bodyPr/>
          <a:lstStyle/>
          <a:p>
            <a:fld id="{A096A38C-8C8A-6246-8E17-2CDD2C8EA164}" type="slidenum">
              <a:rPr lang="en-US" smtClean="0"/>
              <a:t>8</a:t>
            </a:fld>
            <a:endParaRPr lang="en-US" dirty="0"/>
          </a:p>
        </p:txBody>
      </p:sp>
    </p:spTree>
    <p:extLst>
      <p:ext uri="{BB962C8B-B14F-4D97-AF65-F5344CB8AC3E}">
        <p14:creationId xmlns:p14="http://schemas.microsoft.com/office/powerpoint/2010/main" val="141790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revisit S3 we must learn from the current experience. Here the focus is on academic research, including theoretical but also empirical research </a:t>
            </a:r>
          </a:p>
          <a:p>
            <a:endParaRPr lang="en-US" dirty="0"/>
          </a:p>
        </p:txBody>
      </p:sp>
      <p:sp>
        <p:nvSpPr>
          <p:cNvPr id="4" name="Slide Number Placeholder 3"/>
          <p:cNvSpPr>
            <a:spLocks noGrp="1"/>
          </p:cNvSpPr>
          <p:nvPr>
            <p:ph type="sldNum" sz="quarter" idx="5"/>
          </p:nvPr>
        </p:nvSpPr>
        <p:spPr/>
        <p:txBody>
          <a:bodyPr/>
          <a:lstStyle/>
          <a:p>
            <a:fld id="{A096A38C-8C8A-6246-8E17-2CDD2C8EA164}" type="slidenum">
              <a:rPr lang="en-US" smtClean="0"/>
              <a:t>10</a:t>
            </a:fld>
            <a:endParaRPr lang="en-US"/>
          </a:p>
        </p:txBody>
      </p:sp>
    </p:spTree>
    <p:extLst>
      <p:ext uri="{BB962C8B-B14F-4D97-AF65-F5344CB8AC3E}">
        <p14:creationId xmlns:p14="http://schemas.microsoft.com/office/powerpoint/2010/main" val="4244517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dirty="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sz="1400"/>
            </a:lvl1pPr>
          </a:lstStyle>
          <a:p>
            <a:r>
              <a:rPr lang="en-US" altLang="en-US" dirty="0"/>
              <a:t>Blah</a:t>
            </a:r>
          </a:p>
        </p:txBody>
      </p:sp>
      <p:pic>
        <p:nvPicPr>
          <p:cNvPr id="4109"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1E29551-D0B2-E14D-A260-ABDE61C556E5}" type="slidenum">
              <a:rPr lang="en-US" altLang="en-US"/>
              <a:pPr/>
              <a:t>‹#›</a:t>
            </a:fld>
            <a:endParaRPr lang="en-US" altLang="en-US" dirty="0"/>
          </a:p>
        </p:txBody>
      </p:sp>
    </p:spTree>
    <p:extLst>
      <p:ext uri="{BB962C8B-B14F-4D97-AF65-F5344CB8AC3E}">
        <p14:creationId xmlns:p14="http://schemas.microsoft.com/office/powerpoint/2010/main" val="84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54A2FD2-75E7-3249-90C3-02C6E21EE94F}" type="slidenum">
              <a:rPr lang="en-US" altLang="en-US"/>
              <a:pPr/>
              <a:t>‹#›</a:t>
            </a:fld>
            <a:endParaRPr lang="en-US" altLang="en-US" dirty="0"/>
          </a:p>
        </p:txBody>
      </p:sp>
    </p:spTree>
    <p:extLst>
      <p:ext uri="{BB962C8B-B14F-4D97-AF65-F5344CB8AC3E}">
        <p14:creationId xmlns:p14="http://schemas.microsoft.com/office/powerpoint/2010/main" val="106483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9338" y="943102"/>
            <a:ext cx="6162665" cy="736409"/>
          </a:xfrm>
        </p:spPr>
        <p:txBody>
          <a:bodyPr anchor="t" anchorCtr="0"/>
          <a:lstStyle>
            <a:lvl1pPr algn="l">
              <a:defRPr sz="2400" b="1" i="0" cap="all">
                <a:solidFill>
                  <a:srgbClr val="189AC8"/>
                </a:solidFill>
              </a:defRPr>
            </a:lvl1pPr>
          </a:lstStyle>
          <a:p>
            <a:r>
              <a:rPr lang="en-US" dirty="0"/>
              <a:t>Click to </a:t>
            </a:r>
            <a:r>
              <a:rPr lang="en-US" dirty="0" err="1"/>
              <a:t>edikjlt</a:t>
            </a:r>
            <a:r>
              <a:rPr lang="en-US" dirty="0"/>
              <a:t> Master title style</a:t>
            </a:r>
          </a:p>
        </p:txBody>
      </p:sp>
      <p:sp>
        <p:nvSpPr>
          <p:cNvPr id="4" name="Content Placeholder 3"/>
          <p:cNvSpPr>
            <a:spLocks noGrp="1"/>
          </p:cNvSpPr>
          <p:nvPr>
            <p:ph sz="quarter" idx="13"/>
          </p:nvPr>
        </p:nvSpPr>
        <p:spPr>
          <a:xfrm>
            <a:off x="889000" y="1854200"/>
            <a:ext cx="7273925" cy="4170363"/>
          </a:xfrm>
        </p:spPr>
        <p:txBody>
          <a:bodyPr>
            <a:normAutofit/>
          </a:bodyPr>
          <a:lstStyle>
            <a:lvl1pPr marL="0" indent="0">
              <a:buFont typeface="Arial"/>
              <a:buNone/>
              <a:defRPr sz="2000"/>
            </a:lvl1pPr>
            <a:lvl2pPr marL="457200" indent="0">
              <a:buFont typeface="Arial"/>
              <a:buNone/>
              <a:defRPr sz="1800"/>
            </a:lvl2pPr>
            <a:lvl3pPr marL="914400" indent="0">
              <a:buFont typeface="Arial"/>
              <a:buNone/>
              <a:defRPr sz="1600"/>
            </a:lvl3pPr>
            <a:lvl4pPr marL="1371600" indent="0">
              <a:buFont typeface="Arial"/>
              <a:buNone/>
              <a:defRPr sz="1400"/>
            </a:lvl4pPr>
            <a:lvl5pPr marL="1828800" indent="0">
              <a:buFont typeface="Arial"/>
              <a:buNone/>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4"/>
          </p:nvPr>
        </p:nvSpPr>
        <p:spPr>
          <a:xfrm>
            <a:off x="6686550" y="6343650"/>
            <a:ext cx="2133600" cy="365125"/>
          </a:xfrm>
        </p:spPr>
        <p:txBody>
          <a:bodyPr/>
          <a:lstStyle>
            <a:lvl1pPr>
              <a:defRPr/>
            </a:lvl1pPr>
          </a:lstStyle>
          <a:p>
            <a:pPr>
              <a:defRPr/>
            </a:pPr>
            <a:fld id="{5764A838-6DF7-45C0-945B-B06A40E37B3D}" type="slidenum">
              <a:rPr lang="en-US"/>
              <a:pPr>
                <a:defRPr/>
              </a:pPr>
              <a:t>‹#›</a:t>
            </a:fld>
            <a:endParaRPr lang="en-US" dirty="0"/>
          </a:p>
        </p:txBody>
      </p:sp>
    </p:spTree>
    <p:extLst>
      <p:ext uri="{BB962C8B-B14F-4D97-AF65-F5344CB8AC3E}">
        <p14:creationId xmlns:p14="http://schemas.microsoft.com/office/powerpoint/2010/main" val="231436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4C9A941-22BA-B849-AEE8-BFD0369B4044}" type="slidenum">
              <a:rPr lang="en-US" altLang="en-US"/>
              <a:pPr/>
              <a:t>‹#›</a:t>
            </a:fld>
            <a:endParaRPr lang="en-US" altLang="en-US" dirty="0"/>
          </a:p>
        </p:txBody>
      </p:sp>
    </p:spTree>
    <p:extLst>
      <p:ext uri="{BB962C8B-B14F-4D97-AF65-F5344CB8AC3E}">
        <p14:creationId xmlns:p14="http://schemas.microsoft.com/office/powerpoint/2010/main" val="144028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F6B8097-2028-174B-A456-5D1F89AE3D8B}" type="slidenum">
              <a:rPr lang="en-US" altLang="en-US"/>
              <a:pPr/>
              <a:t>‹#›</a:t>
            </a:fld>
            <a:endParaRPr lang="en-US" altLang="en-US" dirty="0"/>
          </a:p>
        </p:txBody>
      </p:sp>
    </p:spTree>
    <p:extLst>
      <p:ext uri="{BB962C8B-B14F-4D97-AF65-F5344CB8AC3E}">
        <p14:creationId xmlns:p14="http://schemas.microsoft.com/office/powerpoint/2010/main" val="3699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2708275"/>
            <a:ext cx="4168775" cy="345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2708275"/>
            <a:ext cx="4168775" cy="345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D508E7FC-5D07-5149-817F-6A1257480F47}" type="slidenum">
              <a:rPr lang="en-US" altLang="en-US"/>
              <a:pPr/>
              <a:t>‹#›</a:t>
            </a:fld>
            <a:endParaRPr lang="en-US" altLang="en-US" dirty="0"/>
          </a:p>
        </p:txBody>
      </p:sp>
    </p:spTree>
    <p:extLst>
      <p:ext uri="{BB962C8B-B14F-4D97-AF65-F5344CB8AC3E}">
        <p14:creationId xmlns:p14="http://schemas.microsoft.com/office/powerpoint/2010/main" val="5895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9FEA096-1B14-3A43-8922-674B909AEFA6}" type="slidenum">
              <a:rPr lang="en-US" altLang="en-US"/>
              <a:pPr/>
              <a:t>‹#›</a:t>
            </a:fld>
            <a:endParaRPr lang="en-US" altLang="en-US" dirty="0"/>
          </a:p>
        </p:txBody>
      </p:sp>
    </p:spTree>
    <p:extLst>
      <p:ext uri="{BB962C8B-B14F-4D97-AF65-F5344CB8AC3E}">
        <p14:creationId xmlns:p14="http://schemas.microsoft.com/office/powerpoint/2010/main" val="161852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CF258B0-25A0-6847-84C6-FC8FCEE21682}" type="slidenum">
              <a:rPr lang="en-US" altLang="en-US"/>
              <a:pPr/>
              <a:t>‹#›</a:t>
            </a:fld>
            <a:endParaRPr lang="en-US" altLang="en-US" dirty="0"/>
          </a:p>
        </p:txBody>
      </p:sp>
    </p:spTree>
    <p:extLst>
      <p:ext uri="{BB962C8B-B14F-4D97-AF65-F5344CB8AC3E}">
        <p14:creationId xmlns:p14="http://schemas.microsoft.com/office/powerpoint/2010/main" val="36230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756FFD1-D063-C348-B970-5D5EAD00E8A2}" type="slidenum">
              <a:rPr lang="en-US" altLang="en-US"/>
              <a:pPr/>
              <a:t>‹#›</a:t>
            </a:fld>
            <a:endParaRPr lang="en-US" altLang="en-US" dirty="0"/>
          </a:p>
        </p:txBody>
      </p:sp>
    </p:spTree>
    <p:extLst>
      <p:ext uri="{BB962C8B-B14F-4D97-AF65-F5344CB8AC3E}">
        <p14:creationId xmlns:p14="http://schemas.microsoft.com/office/powerpoint/2010/main" val="108426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EDF46DE-BBC8-B04A-B609-03B2C1806965}" type="slidenum">
              <a:rPr lang="en-US" altLang="en-US"/>
              <a:pPr/>
              <a:t>‹#›</a:t>
            </a:fld>
            <a:endParaRPr lang="en-US" altLang="en-US" dirty="0"/>
          </a:p>
        </p:txBody>
      </p:sp>
    </p:spTree>
    <p:extLst>
      <p:ext uri="{BB962C8B-B14F-4D97-AF65-F5344CB8AC3E}">
        <p14:creationId xmlns:p14="http://schemas.microsoft.com/office/powerpoint/2010/main" val="182087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BE759E7-DEE2-2644-A940-073F8421CE6C}" type="slidenum">
              <a:rPr lang="en-US" altLang="en-US"/>
              <a:pPr/>
              <a:t>‹#›</a:t>
            </a:fld>
            <a:endParaRPr lang="en-US" altLang="en-US" dirty="0"/>
          </a:p>
        </p:txBody>
      </p:sp>
    </p:spTree>
    <p:extLst>
      <p:ext uri="{BB962C8B-B14F-4D97-AF65-F5344CB8AC3E}">
        <p14:creationId xmlns:p14="http://schemas.microsoft.com/office/powerpoint/2010/main" val="179649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AF657C8-32FE-114A-8A39-9E1C4BC17B35}" type="slidenum">
              <a:rPr lang="en-US" altLang="en-US"/>
              <a:pPr/>
              <a:t>‹#›</a:t>
            </a:fld>
            <a:endParaRPr lang="en-US" altLang="en-US" dirty="0"/>
          </a:p>
        </p:txBody>
      </p:sp>
      <p:pic>
        <p:nvPicPr>
          <p:cNvPr id="3085" name="Picture 13" descr="DarkBlue102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miedzinski@ucl.ac.uk"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twitter.com/home" TargetMode="External"/><Relationship Id="rId4" Type="http://schemas.openxmlformats.org/officeDocument/2006/relationships/hyperlink" Target="https://twitter.com/miezzinski/phot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36548" y="1628800"/>
            <a:ext cx="7691835" cy="1368425"/>
          </a:xfrm>
        </p:spPr>
        <p:txBody>
          <a:bodyPr/>
          <a:lstStyle/>
          <a:p>
            <a:pPr>
              <a:spcBef>
                <a:spcPts val="1200"/>
              </a:spcBef>
              <a:spcAft>
                <a:spcPts val="1200"/>
              </a:spcAft>
            </a:pPr>
            <a:r>
              <a:rPr lang="en-GB" altLang="en-US" sz="2800" dirty="0">
                <a:latin typeface="+mn-lt"/>
              </a:rPr>
              <a:t>Smart Specialisation for the SDGs: </a:t>
            </a:r>
            <a:br>
              <a:rPr lang="en-GB" altLang="en-US" sz="2800" dirty="0">
                <a:latin typeface="+mn-lt"/>
              </a:rPr>
            </a:br>
            <a:r>
              <a:rPr lang="en-GB" altLang="en-US" sz="2800" dirty="0">
                <a:latin typeface="+mn-lt"/>
              </a:rPr>
              <a:t>Are </a:t>
            </a:r>
            <a:r>
              <a:rPr lang="en-GB" altLang="en-US" sz="2800" dirty="0"/>
              <a:t>theoretical and conceptual foundations of Smart Specialisation fit for the SDGs?</a:t>
            </a:r>
            <a:br>
              <a:rPr lang="en-US" sz="2800" dirty="0"/>
            </a:br>
            <a:endParaRPr lang="en-GB" altLang="en-US" sz="2800" dirty="0">
              <a:latin typeface="+mn-lt"/>
            </a:endParaRPr>
          </a:p>
        </p:txBody>
      </p:sp>
      <p:sp>
        <p:nvSpPr>
          <p:cNvPr id="2051" name="Rectangle 3"/>
          <p:cNvSpPr>
            <a:spLocks noGrp="1" noChangeArrowheads="1"/>
          </p:cNvSpPr>
          <p:nvPr>
            <p:ph type="subTitle" idx="1"/>
          </p:nvPr>
        </p:nvSpPr>
        <p:spPr>
          <a:xfrm>
            <a:off x="333243" y="3915072"/>
            <a:ext cx="7920558" cy="2628255"/>
          </a:xfrm>
        </p:spPr>
        <p:txBody>
          <a:bodyPr/>
          <a:lstStyle/>
          <a:p>
            <a:r>
              <a:rPr lang="en-GB" sz="2000" dirty="0"/>
              <a:t>SMARTER 2020 Conference</a:t>
            </a:r>
          </a:p>
          <a:p>
            <a:r>
              <a:rPr lang="en-GB" sz="2000" dirty="0"/>
              <a:t>Smart Specialisation for the Sustainable Development Goals</a:t>
            </a:r>
          </a:p>
          <a:p>
            <a:br>
              <a:rPr lang="en-GB" sz="2000" dirty="0"/>
            </a:br>
            <a:r>
              <a:rPr lang="en-GB" sz="2000" dirty="0"/>
              <a:t>10 November 2020</a:t>
            </a:r>
            <a:endParaRPr lang="en-GB" altLang="en-US" sz="2000" dirty="0">
              <a:latin typeface="+mn-lt"/>
            </a:endParaRPr>
          </a:p>
          <a:p>
            <a:endParaRPr lang="en-GB" altLang="en-US" sz="2000" dirty="0">
              <a:latin typeface="+mn-lt"/>
            </a:endParaRPr>
          </a:p>
          <a:p>
            <a:r>
              <a:rPr lang="en-GB" altLang="en-US" sz="2000" dirty="0">
                <a:latin typeface="+mn-lt"/>
              </a:rPr>
              <a:t>Michał </a:t>
            </a:r>
            <a:r>
              <a:rPr lang="en-GB" altLang="en-US" sz="2000" dirty="0" err="1"/>
              <a:t>Miedziński</a:t>
            </a:r>
            <a:endParaRPr lang="en-GB" altLang="en-US" sz="1800" dirty="0">
              <a:latin typeface="+mn-lt"/>
            </a:endParaRPr>
          </a:p>
          <a:p>
            <a:r>
              <a:rPr lang="en-GB" altLang="en-US" sz="1800" dirty="0"/>
              <a:t>UCL Institute for Sustainable Resources</a:t>
            </a:r>
          </a:p>
        </p:txBody>
      </p:sp>
    </p:spTree>
    <p:extLst>
      <p:ext uri="{BB962C8B-B14F-4D97-AF65-F5344CB8AC3E}">
        <p14:creationId xmlns:p14="http://schemas.microsoft.com/office/powerpoint/2010/main" val="20467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924073-41F3-4844-8BF5-143EC0527F9C}"/>
              </a:ext>
            </a:extLst>
          </p:cNvPr>
          <p:cNvSpPr>
            <a:spLocks noGrp="1"/>
          </p:cNvSpPr>
          <p:nvPr>
            <p:ph type="title"/>
          </p:nvPr>
        </p:nvSpPr>
        <p:spPr>
          <a:xfrm>
            <a:off x="119627" y="547836"/>
            <a:ext cx="8243611" cy="1296988"/>
          </a:xfrm>
        </p:spPr>
        <p:txBody>
          <a:bodyPr/>
          <a:lstStyle/>
          <a:p>
            <a:r>
              <a:rPr lang="en-US" sz="2400" cap="all" dirty="0">
                <a:solidFill>
                  <a:srgbClr val="189AC8"/>
                </a:solidFill>
              </a:rPr>
              <a:t>A glance at the publication trends </a:t>
            </a:r>
            <a:br>
              <a:rPr lang="en-US" sz="2400" cap="all" dirty="0">
                <a:solidFill>
                  <a:srgbClr val="189AC8"/>
                </a:solidFill>
              </a:rPr>
            </a:br>
            <a:r>
              <a:rPr lang="en-US" sz="2400" cap="all" dirty="0">
                <a:solidFill>
                  <a:srgbClr val="189AC8"/>
                </a:solidFill>
              </a:rPr>
              <a:t>on regional innovation and the SDGs</a:t>
            </a:r>
          </a:p>
        </p:txBody>
      </p:sp>
      <p:graphicFrame>
        <p:nvGraphicFramePr>
          <p:cNvPr id="8" name="Table 7">
            <a:extLst>
              <a:ext uri="{FF2B5EF4-FFF2-40B4-BE49-F238E27FC236}">
                <a16:creationId xmlns:a16="http://schemas.microsoft.com/office/drawing/2014/main" id="{C2CD5D62-8ADF-C046-BF30-84091BD7DF5C}"/>
              </a:ext>
            </a:extLst>
          </p:cNvPr>
          <p:cNvGraphicFramePr>
            <a:graphicFrameLocks noGrp="1"/>
          </p:cNvGraphicFramePr>
          <p:nvPr>
            <p:extLst>
              <p:ext uri="{D42A27DB-BD31-4B8C-83A1-F6EECF244321}">
                <p14:modId xmlns:p14="http://schemas.microsoft.com/office/powerpoint/2010/main" val="2438788610"/>
              </p:ext>
            </p:extLst>
          </p:nvPr>
        </p:nvGraphicFramePr>
        <p:xfrm>
          <a:off x="33102" y="6021288"/>
          <a:ext cx="9181020" cy="847725"/>
        </p:xfrm>
        <a:graphic>
          <a:graphicData uri="http://schemas.openxmlformats.org/drawingml/2006/table">
            <a:tbl>
              <a:tblPr/>
              <a:tblGrid>
                <a:gridCol w="9181020">
                  <a:extLst>
                    <a:ext uri="{9D8B030D-6E8A-4147-A177-3AD203B41FA5}">
                      <a16:colId xmlns:a16="http://schemas.microsoft.com/office/drawing/2014/main" val="1483248430"/>
                    </a:ext>
                  </a:extLst>
                </a:gridCol>
              </a:tblGrid>
              <a:tr h="203200">
                <a:tc>
                  <a:txBody>
                    <a:bodyPr/>
                    <a:lstStyle/>
                    <a:p>
                      <a:pPr algn="l" fontAlgn="b"/>
                      <a:r>
                        <a:rPr lang="en-GB" sz="1100" b="0" i="0" u="none" strike="noStrike" dirty="0">
                          <a:solidFill>
                            <a:srgbClr val="000000"/>
                          </a:solidFill>
                          <a:effectLst/>
                          <a:latin typeface="Calibri" panose="020F0502020204030204" pitchFamily="34" charset="0"/>
                        </a:rPr>
                        <a:t>Scopus queries conducted on 30 October 2020 (documents published 2010-2020):</a:t>
                      </a:r>
                      <a:br>
                        <a:rPr lang="en-GB" sz="1100" b="0" i="0" u="none" strike="noStrike" dirty="0">
                          <a:solidFill>
                            <a:srgbClr val="000000"/>
                          </a:solidFill>
                          <a:effectLst/>
                          <a:latin typeface="Calibri" panose="020F0502020204030204" pitchFamily="34" charset="0"/>
                        </a:rPr>
                      </a:br>
                      <a:r>
                        <a:rPr lang="en-GB" sz="1100" b="0" i="0" u="none" strike="noStrike" dirty="0">
                          <a:solidFill>
                            <a:srgbClr val="000000"/>
                          </a:solidFill>
                          <a:effectLst/>
                          <a:latin typeface="Calibri" panose="020F0502020204030204" pitchFamily="34" charset="0"/>
                        </a:rPr>
                        <a:t>S3 and SDGs: ALL("smart </a:t>
                      </a:r>
                      <a:r>
                        <a:rPr lang="en-GB" sz="1100" b="0" i="0" u="none" strike="noStrike" dirty="0" err="1">
                          <a:solidFill>
                            <a:srgbClr val="000000"/>
                          </a:solidFill>
                          <a:effectLst/>
                          <a:latin typeface="Calibri" panose="020F0502020204030204" pitchFamily="34" charset="0"/>
                        </a:rPr>
                        <a:t>speciali</a:t>
                      </a:r>
                      <a:r>
                        <a:rPr lang="en-GB" sz="1100" b="0" i="0" u="none" strike="noStrike">
                          <a:solidFill>
                            <a:srgbClr val="000000"/>
                          </a:solidFill>
                          <a:effectLst/>
                          <a:latin typeface="Calibri" panose="020F0502020204030204" pitchFamily="34" charset="0"/>
                        </a:rPr>
                        <a:t>*</a:t>
                      </a:r>
                      <a:r>
                        <a:rPr lang="en-GB" sz="1100" b="0" i="0" u="none" strike="noStrike" err="1">
                          <a:solidFill>
                            <a:srgbClr val="000000"/>
                          </a:solidFill>
                          <a:effectLst/>
                          <a:latin typeface="Calibri" panose="020F0502020204030204" pitchFamily="34" charset="0"/>
                        </a:rPr>
                        <a:t>ation</a:t>
                      </a:r>
                      <a:r>
                        <a:rPr lang="en-GB" sz="1100" b="0" i="0" u="none" strike="noStrike">
                          <a:solidFill>
                            <a:srgbClr val="000000"/>
                          </a:solidFill>
                          <a:effectLst/>
                          <a:latin typeface="Calibri" panose="020F0502020204030204" pitchFamily="34" charset="0"/>
                        </a:rPr>
                        <a:t>" OR "regional innovation strategy” OR “regional innovation policy”) AND ("sustainable development goals” OR SDGs)</a:t>
                      </a:r>
                    </a:p>
                    <a:p>
                      <a:pPr algn="l" fontAlgn="b"/>
                      <a:r>
                        <a:rPr lang="en-GB" sz="1100" b="0" i="0" u="none" strike="noStrike">
                          <a:solidFill>
                            <a:srgbClr val="000000"/>
                          </a:solidFill>
                          <a:effectLst/>
                          <a:latin typeface="Calibri" panose="020F0502020204030204" pitchFamily="34" charset="0"/>
                        </a:rPr>
                        <a:t>S3 and sustainability: ALL("smart </a:t>
                      </a:r>
                      <a:r>
                        <a:rPr lang="en-GB" sz="1100" b="0" i="0" u="none" strike="noStrike" err="1">
                          <a:solidFill>
                            <a:srgbClr val="000000"/>
                          </a:solidFill>
                          <a:effectLst/>
                          <a:latin typeface="Calibri" panose="020F0502020204030204" pitchFamily="34" charset="0"/>
                        </a:rPr>
                        <a:t>speciali</a:t>
                      </a:r>
                      <a:r>
                        <a:rPr lang="en-GB" sz="1100" b="0" i="0" u="none" strike="noStrike">
                          <a:solidFill>
                            <a:srgbClr val="000000"/>
                          </a:solidFill>
                          <a:effectLst/>
                          <a:latin typeface="Calibri" panose="020F0502020204030204" pitchFamily="34" charset="0"/>
                        </a:rPr>
                        <a:t>*</a:t>
                      </a:r>
                      <a:r>
                        <a:rPr lang="en-GB" sz="1100" b="0" i="0" u="none" strike="noStrike" err="1">
                          <a:solidFill>
                            <a:srgbClr val="000000"/>
                          </a:solidFill>
                          <a:effectLst/>
                          <a:latin typeface="Calibri" panose="020F0502020204030204" pitchFamily="34" charset="0"/>
                        </a:rPr>
                        <a:t>ation</a:t>
                      </a:r>
                      <a:r>
                        <a:rPr lang="en-GB" sz="1100" b="0" i="0" u="none" strike="noStrike">
                          <a:solidFill>
                            <a:srgbClr val="000000"/>
                          </a:solidFill>
                          <a:effectLst/>
                          <a:latin typeface="Calibri" panose="020F0502020204030204" pitchFamily="34" charset="0"/>
                        </a:rPr>
                        <a:t>" OR "regional innovation strategy” OR “regional innovation policy”) AND (sustainable OR sustainability)</a:t>
                      </a:r>
                    </a:p>
                    <a:p>
                      <a:pPr algn="l" fontAlgn="b"/>
                      <a:r>
                        <a:rPr lang="en-GB" sz="1100" b="0" i="0" u="none" strike="noStrike">
                          <a:solidFill>
                            <a:srgbClr val="000000"/>
                          </a:solidFill>
                          <a:effectLst/>
                          <a:latin typeface="Calibri" panose="020F0502020204030204" pitchFamily="34" charset="0"/>
                        </a:rPr>
                        <a:t>Regional policy and SDGs: TITLE-ABS-KEY(regional OR spatial OR local) AND (strategy OR policy) AND ("sustainable development goals” OR SDGs)</a:t>
                      </a:r>
                    </a:p>
                    <a:p>
                      <a:pPr algn="l" fontAlgn="b"/>
                      <a:r>
                        <a:rPr lang="en-GB" sz="1100" b="0" i="0" u="none" strike="noStrike">
                          <a:solidFill>
                            <a:srgbClr val="000000"/>
                          </a:solidFill>
                          <a:effectLst/>
                          <a:latin typeface="Calibri" panose="020F0502020204030204" pitchFamily="34" charset="0"/>
                        </a:rPr>
                        <a:t>Note additional filters were applied to the searches (e.g. results are shown for journal articles and reviews in selected subject areas). </a:t>
                      </a:r>
                    </a:p>
                  </a:txBody>
                  <a:tcPr marL="9525" marR="9525" marT="9525" marB="0" anchor="b">
                    <a:lnL>
                      <a:noFill/>
                    </a:lnL>
                    <a:lnR>
                      <a:noFill/>
                    </a:lnR>
                    <a:lnT>
                      <a:noFill/>
                    </a:lnT>
                    <a:lnB>
                      <a:noFill/>
                    </a:lnB>
                  </a:tcPr>
                </a:tc>
                <a:extLst>
                  <a:ext uri="{0D108BD9-81ED-4DB2-BD59-A6C34878D82A}">
                    <a16:rowId xmlns:a16="http://schemas.microsoft.com/office/drawing/2014/main" val="2951916915"/>
                  </a:ext>
                </a:extLst>
              </a:tr>
            </a:tbl>
          </a:graphicData>
        </a:graphic>
      </p:graphicFrame>
      <p:pic>
        <p:nvPicPr>
          <p:cNvPr id="7" name="Picture 6" descr="Chart, line chart&#10;&#10;Description automatically generated">
            <a:extLst>
              <a:ext uri="{FF2B5EF4-FFF2-40B4-BE49-F238E27FC236}">
                <a16:creationId xmlns:a16="http://schemas.microsoft.com/office/drawing/2014/main" id="{92DE51DC-381C-334A-8E26-15D4D4B8C864}"/>
              </a:ext>
            </a:extLst>
          </p:cNvPr>
          <p:cNvPicPr>
            <a:picLocks noChangeAspect="1"/>
          </p:cNvPicPr>
          <p:nvPr/>
        </p:nvPicPr>
        <p:blipFill>
          <a:blip r:embed="rId3"/>
          <a:stretch>
            <a:fillRect/>
          </a:stretch>
        </p:blipFill>
        <p:spPr>
          <a:xfrm>
            <a:off x="467544" y="1484784"/>
            <a:ext cx="8064896" cy="4545971"/>
          </a:xfrm>
          <a:prstGeom prst="rect">
            <a:avLst/>
          </a:prstGeom>
        </p:spPr>
      </p:pic>
    </p:spTree>
    <p:extLst>
      <p:ext uri="{BB962C8B-B14F-4D97-AF65-F5344CB8AC3E}">
        <p14:creationId xmlns:p14="http://schemas.microsoft.com/office/powerpoint/2010/main" val="265880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924073-41F3-4844-8BF5-143EC0527F9C}"/>
              </a:ext>
            </a:extLst>
          </p:cNvPr>
          <p:cNvSpPr>
            <a:spLocks noGrp="1"/>
          </p:cNvSpPr>
          <p:nvPr>
            <p:ph type="title"/>
          </p:nvPr>
        </p:nvSpPr>
        <p:spPr>
          <a:xfrm>
            <a:off x="179512" y="548680"/>
            <a:ext cx="8813478" cy="1296988"/>
          </a:xfrm>
        </p:spPr>
        <p:txBody>
          <a:bodyPr/>
          <a:lstStyle/>
          <a:p>
            <a:r>
              <a:rPr lang="en-US" sz="2400" cap="all" dirty="0">
                <a:solidFill>
                  <a:srgbClr val="189AC8"/>
                </a:solidFill>
              </a:rPr>
              <a:t>To put in a perspective…</a:t>
            </a:r>
          </a:p>
        </p:txBody>
      </p:sp>
      <p:graphicFrame>
        <p:nvGraphicFramePr>
          <p:cNvPr id="8" name="Table 7">
            <a:extLst>
              <a:ext uri="{FF2B5EF4-FFF2-40B4-BE49-F238E27FC236}">
                <a16:creationId xmlns:a16="http://schemas.microsoft.com/office/drawing/2014/main" id="{D0076FD8-270B-6440-983D-83727E51DF59}"/>
              </a:ext>
            </a:extLst>
          </p:cNvPr>
          <p:cNvGraphicFramePr>
            <a:graphicFrameLocks noGrp="1"/>
          </p:cNvGraphicFramePr>
          <p:nvPr>
            <p:extLst>
              <p:ext uri="{D42A27DB-BD31-4B8C-83A1-F6EECF244321}">
                <p14:modId xmlns:p14="http://schemas.microsoft.com/office/powerpoint/2010/main" val="1656833178"/>
              </p:ext>
            </p:extLst>
          </p:nvPr>
        </p:nvGraphicFramePr>
        <p:xfrm>
          <a:off x="107504" y="6165304"/>
          <a:ext cx="9036496" cy="680085"/>
        </p:xfrm>
        <a:graphic>
          <a:graphicData uri="http://schemas.openxmlformats.org/drawingml/2006/table">
            <a:tbl>
              <a:tblPr/>
              <a:tblGrid>
                <a:gridCol w="9036496">
                  <a:extLst>
                    <a:ext uri="{9D8B030D-6E8A-4147-A177-3AD203B41FA5}">
                      <a16:colId xmlns:a16="http://schemas.microsoft.com/office/drawing/2014/main" val="1483248430"/>
                    </a:ext>
                  </a:extLst>
                </a:gridCol>
              </a:tblGrid>
              <a:tr h="203200">
                <a:tc>
                  <a:txBody>
                    <a:bodyPr/>
                    <a:lstStyle/>
                    <a:p>
                      <a:pPr algn="l" fontAlgn="b"/>
                      <a:r>
                        <a:rPr lang="en-GB" sz="1100" b="0" i="0" u="none" strike="noStrike">
                          <a:solidFill>
                            <a:srgbClr val="000000"/>
                          </a:solidFill>
                          <a:effectLst/>
                          <a:latin typeface="Calibri" panose="020F0502020204030204" pitchFamily="34" charset="0"/>
                        </a:rPr>
                        <a:t>Scopus queries conducted on 30 October 2020 (documents published 2010-2020):</a:t>
                      </a:r>
                    </a:p>
                    <a:p>
                      <a:pPr algn="l" fontAlgn="b"/>
                      <a:r>
                        <a:rPr lang="en-GB" sz="1100" b="0" i="0" u="none" strike="noStrike">
                          <a:solidFill>
                            <a:srgbClr val="000000"/>
                          </a:solidFill>
                          <a:effectLst/>
                          <a:latin typeface="Calibri" panose="020F0502020204030204" pitchFamily="34" charset="0"/>
                        </a:rPr>
                        <a:t>S3 and SDGs, S3 and sustainability, Regional policy and SDGs (ibid)</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Regional policy and sustainability: TITLE-ABS-KEY((regional OR spatial OR local) AND (strategy OR policy) AND (sustainable OR sustainability)) </a:t>
                      </a:r>
                    </a:p>
                    <a:p>
                      <a:pPr algn="l" fontAlgn="b"/>
                      <a:r>
                        <a:rPr lang="en-GB" sz="1100" b="0" i="0" u="none" strike="noStrike">
                          <a:solidFill>
                            <a:srgbClr val="000000"/>
                          </a:solidFill>
                          <a:effectLst/>
                          <a:latin typeface="Calibri" panose="020F0502020204030204" pitchFamily="34" charset="0"/>
                        </a:rPr>
                        <a:t>Note additional filters were applied to the searches. </a:t>
                      </a:r>
                    </a:p>
                  </a:txBody>
                  <a:tcPr marL="9525" marR="9525" marT="9525" marB="0" anchor="b">
                    <a:lnL>
                      <a:noFill/>
                    </a:lnL>
                    <a:lnR>
                      <a:noFill/>
                    </a:lnR>
                    <a:lnT>
                      <a:noFill/>
                    </a:lnT>
                    <a:lnB>
                      <a:noFill/>
                    </a:lnB>
                  </a:tcPr>
                </a:tc>
                <a:extLst>
                  <a:ext uri="{0D108BD9-81ED-4DB2-BD59-A6C34878D82A}">
                    <a16:rowId xmlns:a16="http://schemas.microsoft.com/office/drawing/2014/main" val="2951916915"/>
                  </a:ext>
                </a:extLst>
              </a:tr>
            </a:tbl>
          </a:graphicData>
        </a:graphic>
      </p:graphicFrame>
      <p:pic>
        <p:nvPicPr>
          <p:cNvPr id="6" name="Picture 5" descr="Chart, line chart&#10;&#10;Description automatically generated">
            <a:extLst>
              <a:ext uri="{FF2B5EF4-FFF2-40B4-BE49-F238E27FC236}">
                <a16:creationId xmlns:a16="http://schemas.microsoft.com/office/drawing/2014/main" id="{2D4C50A4-E909-474E-BBB9-2BFD0B0D437A}"/>
              </a:ext>
            </a:extLst>
          </p:cNvPr>
          <p:cNvPicPr>
            <a:picLocks noChangeAspect="1"/>
          </p:cNvPicPr>
          <p:nvPr/>
        </p:nvPicPr>
        <p:blipFill>
          <a:blip r:embed="rId2"/>
          <a:stretch>
            <a:fillRect/>
          </a:stretch>
        </p:blipFill>
        <p:spPr>
          <a:xfrm>
            <a:off x="500237" y="1174397"/>
            <a:ext cx="8143526" cy="4859357"/>
          </a:xfrm>
          <a:prstGeom prst="rect">
            <a:avLst/>
          </a:prstGeom>
        </p:spPr>
      </p:pic>
    </p:spTree>
    <p:extLst>
      <p:ext uri="{BB962C8B-B14F-4D97-AF65-F5344CB8AC3E}">
        <p14:creationId xmlns:p14="http://schemas.microsoft.com/office/powerpoint/2010/main" val="42168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C120-5411-B546-B4E9-2315613B8B0F}"/>
              </a:ext>
            </a:extLst>
          </p:cNvPr>
          <p:cNvSpPr>
            <a:spLocks noGrp="1"/>
          </p:cNvSpPr>
          <p:nvPr>
            <p:ph type="title"/>
          </p:nvPr>
        </p:nvSpPr>
        <p:spPr>
          <a:xfrm>
            <a:off x="114548" y="692696"/>
            <a:ext cx="8489950" cy="792758"/>
          </a:xfrm>
        </p:spPr>
        <p:txBody>
          <a:bodyPr/>
          <a:lstStyle/>
          <a:p>
            <a:r>
              <a:rPr lang="en-US" sz="2400" cap="all" dirty="0">
                <a:solidFill>
                  <a:srgbClr val="189AC8"/>
                </a:solidFill>
              </a:rPr>
              <a:t>Theories and concepts connecting </a:t>
            </a:r>
            <a:br>
              <a:rPr lang="en-US" sz="2400" cap="all" dirty="0">
                <a:solidFill>
                  <a:srgbClr val="189AC8"/>
                </a:solidFill>
              </a:rPr>
            </a:br>
            <a:r>
              <a:rPr lang="en-US" sz="2400" cap="all" dirty="0">
                <a:solidFill>
                  <a:srgbClr val="189AC8"/>
                </a:solidFill>
              </a:rPr>
              <a:t>regional innovation policy with sustainability</a:t>
            </a:r>
          </a:p>
        </p:txBody>
      </p:sp>
      <p:sp>
        <p:nvSpPr>
          <p:cNvPr id="3" name="Content Placeholder 2">
            <a:extLst>
              <a:ext uri="{FF2B5EF4-FFF2-40B4-BE49-F238E27FC236}">
                <a16:creationId xmlns:a16="http://schemas.microsoft.com/office/drawing/2014/main" id="{8E073850-4BE7-EB4E-A529-617A2B5D9EDB}"/>
              </a:ext>
            </a:extLst>
          </p:cNvPr>
          <p:cNvSpPr>
            <a:spLocks noGrp="1"/>
          </p:cNvSpPr>
          <p:nvPr>
            <p:ph idx="1"/>
          </p:nvPr>
        </p:nvSpPr>
        <p:spPr>
          <a:xfrm>
            <a:off x="179512" y="1772816"/>
            <a:ext cx="7992888" cy="4248472"/>
          </a:xfrm>
        </p:spPr>
        <p:txBody>
          <a:bodyPr/>
          <a:lstStyle/>
          <a:p>
            <a:pPr marL="0" indent="0">
              <a:spcAft>
                <a:spcPts val="1200"/>
              </a:spcAft>
              <a:buNone/>
            </a:pPr>
            <a:r>
              <a:rPr lang="en-US" sz="1800" b="1" dirty="0"/>
              <a:t>Diversity of theoretical perspectives and insights from across various disciplines and research traditions</a:t>
            </a:r>
          </a:p>
          <a:p>
            <a:pPr>
              <a:spcBef>
                <a:spcPts val="0"/>
              </a:spcBef>
              <a:spcAft>
                <a:spcPts val="300"/>
              </a:spcAft>
              <a:buFont typeface="System Font Regular"/>
              <a:buChar char="-"/>
            </a:pPr>
            <a:r>
              <a:rPr lang="en-US" sz="1800" dirty="0"/>
              <a:t>Economic geography, especially evolutionary and institutional lenses</a:t>
            </a:r>
          </a:p>
          <a:p>
            <a:pPr>
              <a:spcBef>
                <a:spcPts val="0"/>
              </a:spcBef>
              <a:spcAft>
                <a:spcPts val="300"/>
              </a:spcAft>
              <a:buFont typeface="System Font Regular"/>
              <a:buChar char="-"/>
            </a:pPr>
            <a:r>
              <a:rPr lang="en-US" sz="1800" dirty="0"/>
              <a:t>Innovation policy studies, notably work on challenge-driven innovation policy (e.g. transformative innovation policy, mission-oriented policy)</a:t>
            </a:r>
          </a:p>
          <a:p>
            <a:pPr>
              <a:spcBef>
                <a:spcPts val="0"/>
              </a:spcBef>
              <a:spcAft>
                <a:spcPts val="300"/>
              </a:spcAft>
              <a:buFont typeface="System Font Regular"/>
              <a:buChar char="-"/>
            </a:pPr>
            <a:r>
              <a:rPr lang="en-US" sz="1800" dirty="0"/>
              <a:t>Sustainability transitions, notably multi-level perspective, transitions management, strategic niche management</a:t>
            </a:r>
          </a:p>
          <a:p>
            <a:pPr>
              <a:spcBef>
                <a:spcPts val="0"/>
              </a:spcBef>
              <a:spcAft>
                <a:spcPts val="300"/>
              </a:spcAft>
              <a:buFont typeface="System Font Regular"/>
              <a:buChar char="-"/>
            </a:pPr>
            <a:r>
              <a:rPr lang="en-US" sz="1800" dirty="0"/>
              <a:t>Policy studies, including policy mix literature in the context of transitions</a:t>
            </a:r>
          </a:p>
          <a:p>
            <a:pPr>
              <a:spcBef>
                <a:spcPts val="0"/>
              </a:spcBef>
              <a:spcAft>
                <a:spcPts val="300"/>
              </a:spcAft>
              <a:buFont typeface="System Font Regular"/>
              <a:buChar char="-"/>
            </a:pPr>
            <a:r>
              <a:rPr lang="en-US" sz="1800" dirty="0"/>
              <a:t>Governance, notably multi-level/multi-scalar governance</a:t>
            </a:r>
          </a:p>
          <a:p>
            <a:pPr>
              <a:spcBef>
                <a:spcPts val="0"/>
              </a:spcBef>
              <a:spcAft>
                <a:spcPts val="300"/>
              </a:spcAft>
              <a:buFont typeface="System Font Regular"/>
              <a:buChar char="-"/>
            </a:pPr>
            <a:r>
              <a:rPr lang="en-US" sz="1800" dirty="0"/>
              <a:t>Political ecology </a:t>
            </a:r>
          </a:p>
          <a:p>
            <a:pPr>
              <a:spcBef>
                <a:spcPts val="0"/>
              </a:spcBef>
              <a:spcAft>
                <a:spcPts val="300"/>
              </a:spcAft>
              <a:buFont typeface="System Font Regular"/>
              <a:buChar char="-"/>
            </a:pPr>
            <a:r>
              <a:rPr lang="en-US" sz="1800" dirty="0"/>
              <a:t>Spatial planning </a:t>
            </a:r>
          </a:p>
          <a:p>
            <a:pPr>
              <a:spcBef>
                <a:spcPts val="0"/>
              </a:spcBef>
              <a:spcAft>
                <a:spcPts val="300"/>
              </a:spcAft>
              <a:buFont typeface="System Font Regular"/>
              <a:buChar char="-"/>
            </a:pPr>
            <a:r>
              <a:rPr lang="en-US" sz="1800" dirty="0"/>
              <a:t>Resilience theory </a:t>
            </a:r>
          </a:p>
          <a:p>
            <a:pPr>
              <a:spcBef>
                <a:spcPts val="0"/>
              </a:spcBef>
              <a:spcAft>
                <a:spcPts val="300"/>
              </a:spcAft>
              <a:buFont typeface="System Font Regular"/>
              <a:buChar char="-"/>
            </a:pPr>
            <a:r>
              <a:rPr lang="en-US" sz="1800" dirty="0"/>
              <a:t>Climate adaptation </a:t>
            </a:r>
          </a:p>
          <a:p>
            <a:pPr>
              <a:spcBef>
                <a:spcPts val="0"/>
              </a:spcBef>
              <a:spcAft>
                <a:spcPts val="200"/>
              </a:spcAft>
              <a:buFont typeface="System Font Regular"/>
              <a:buChar char="-"/>
            </a:pPr>
            <a:r>
              <a:rPr lang="en-US" sz="1800" dirty="0"/>
              <a:t>Social learning</a:t>
            </a:r>
          </a:p>
          <a:p>
            <a:endParaRPr lang="en-US" sz="1800" b="1" dirty="0"/>
          </a:p>
        </p:txBody>
      </p:sp>
    </p:spTree>
    <p:extLst>
      <p:ext uri="{BB962C8B-B14F-4D97-AF65-F5344CB8AC3E}">
        <p14:creationId xmlns:p14="http://schemas.microsoft.com/office/powerpoint/2010/main" val="203100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2740E-FA45-1D47-8065-902977C62271}"/>
              </a:ext>
            </a:extLst>
          </p:cNvPr>
          <p:cNvSpPr>
            <a:spLocks noGrp="1"/>
          </p:cNvSpPr>
          <p:nvPr>
            <p:ph type="title"/>
          </p:nvPr>
        </p:nvSpPr>
        <p:spPr>
          <a:xfrm>
            <a:off x="110794" y="608228"/>
            <a:ext cx="8421646" cy="736409"/>
          </a:xfrm>
        </p:spPr>
        <p:txBody>
          <a:bodyPr/>
          <a:lstStyle/>
          <a:p>
            <a:r>
              <a:rPr lang="en-US" dirty="0"/>
              <a:t>academic critique and debate on the future of Smart specialisation (1)</a:t>
            </a:r>
          </a:p>
        </p:txBody>
      </p:sp>
      <p:sp>
        <p:nvSpPr>
          <p:cNvPr id="6" name="Content Placeholder 2">
            <a:extLst>
              <a:ext uri="{FF2B5EF4-FFF2-40B4-BE49-F238E27FC236}">
                <a16:creationId xmlns:a16="http://schemas.microsoft.com/office/drawing/2014/main" id="{CDF7AAC5-158A-464D-90C3-A1CBAB733C24}"/>
              </a:ext>
            </a:extLst>
          </p:cNvPr>
          <p:cNvSpPr txBox="1">
            <a:spLocks/>
          </p:cNvSpPr>
          <p:nvPr/>
        </p:nvSpPr>
        <p:spPr>
          <a:xfrm>
            <a:off x="179512" y="1556792"/>
            <a:ext cx="8208912" cy="4896544"/>
          </a:xfrm>
          <a:prstGeom prst="rect">
            <a:avLst/>
          </a:prstGeom>
        </p:spPr>
        <p:txBody>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1032"/>
              </a:spcBef>
              <a:buNone/>
            </a:pPr>
            <a:r>
              <a:rPr lang="en-US" sz="1800" b="1" dirty="0"/>
              <a:t>Sustainability orientation</a:t>
            </a:r>
          </a:p>
          <a:p>
            <a:pPr>
              <a:spcAft>
                <a:spcPts val="200"/>
              </a:spcAft>
              <a:buFont typeface="System Font Regular"/>
              <a:buChar char="-"/>
            </a:pPr>
            <a:r>
              <a:rPr lang="en-US" sz="1800" dirty="0"/>
              <a:t>How to introduce and localise strategic orientation towards SDGs in S3 </a:t>
            </a:r>
            <a:br>
              <a:rPr lang="en-US" sz="1800" dirty="0"/>
            </a:br>
            <a:r>
              <a:rPr lang="en-US" sz="1800" i="1" dirty="0"/>
              <a:t>and </a:t>
            </a:r>
            <a:r>
              <a:rPr lang="en-US" sz="1800" dirty="0"/>
              <a:t>in innovation policy across regions and at different governance levels?</a:t>
            </a:r>
          </a:p>
          <a:p>
            <a:pPr>
              <a:spcBef>
                <a:spcPts val="0"/>
              </a:spcBef>
              <a:spcAft>
                <a:spcPts val="600"/>
              </a:spcAft>
              <a:buFont typeface="System Font Regular"/>
              <a:buChar char="-"/>
            </a:pPr>
            <a:r>
              <a:rPr lang="en-US" sz="1800" dirty="0"/>
              <a:t>How to reconcile regional competitiveness with global sustainability goals?  </a:t>
            </a:r>
          </a:p>
          <a:p>
            <a:pPr marL="0" indent="0">
              <a:buNone/>
            </a:pPr>
            <a:r>
              <a:rPr lang="en-US" sz="1800" b="1" dirty="0"/>
              <a:t>Transformative potential</a:t>
            </a:r>
          </a:p>
          <a:p>
            <a:pPr>
              <a:buFont typeface="System Font Regular"/>
              <a:buChar char="-"/>
            </a:pPr>
            <a:r>
              <a:rPr lang="en-US" sz="1800" dirty="0"/>
              <a:t>How relevant is S3 as a concept and as an instrument for the structural transformation needed to achieve the SDGs? </a:t>
            </a:r>
          </a:p>
          <a:p>
            <a:pPr>
              <a:spcBef>
                <a:spcPts val="200"/>
              </a:spcBef>
              <a:buFont typeface="System Font Regular"/>
              <a:buChar char="-"/>
            </a:pPr>
            <a:r>
              <a:rPr lang="en-US" sz="1800" dirty="0"/>
              <a:t>Has S3 been focusing on spatial scales and instruments appropriate to foster structural transformation needed for the SDGs?  </a:t>
            </a:r>
          </a:p>
          <a:p>
            <a:pPr>
              <a:spcBef>
                <a:spcPts val="200"/>
              </a:spcBef>
              <a:buFont typeface="System Font Regular"/>
              <a:buChar char="-"/>
            </a:pPr>
            <a:r>
              <a:rPr lang="en-US" sz="1800" dirty="0"/>
              <a:t>What are transformative outcomes one can </a:t>
            </a:r>
            <a:r>
              <a:rPr lang="en-US" sz="1800" i="1" dirty="0"/>
              <a:t>realistically</a:t>
            </a:r>
            <a:r>
              <a:rPr lang="en-US" sz="1800" dirty="0"/>
              <a:t> expect from the current S3, especially in institutionally weaker regions?</a:t>
            </a:r>
          </a:p>
          <a:p>
            <a:pPr marL="0" indent="0">
              <a:buNone/>
            </a:pPr>
            <a:r>
              <a:rPr lang="en-US" sz="1800" b="1" dirty="0"/>
              <a:t>Innovation </a:t>
            </a:r>
          </a:p>
          <a:p>
            <a:pPr>
              <a:buFont typeface="System Font Regular"/>
              <a:buChar char="-"/>
            </a:pPr>
            <a:r>
              <a:rPr lang="en-US" sz="1800" dirty="0"/>
              <a:t>How to shift the focus from conventional, R&amp;D-driven technological innovation to stronger embrace other forms of innovation relevant for sustainability (e.g. eco-innovation, social innovation)?</a:t>
            </a:r>
          </a:p>
          <a:p>
            <a:pPr>
              <a:spcBef>
                <a:spcPts val="0"/>
              </a:spcBef>
              <a:buFont typeface="System Font Regular"/>
              <a:buChar char="-"/>
            </a:pPr>
            <a:r>
              <a:rPr lang="en-US" sz="1800" dirty="0"/>
              <a:t>How to foster system innovation in S3, especially in weaker regions?</a:t>
            </a:r>
          </a:p>
          <a:p>
            <a:pPr>
              <a:buFont typeface="System Font Regular"/>
              <a:buChar char="-"/>
            </a:pPr>
            <a:endParaRPr lang="en-US" sz="1800" dirty="0"/>
          </a:p>
        </p:txBody>
      </p:sp>
      <p:sp>
        <p:nvSpPr>
          <p:cNvPr id="7" name="TextBox 6">
            <a:extLst>
              <a:ext uri="{FF2B5EF4-FFF2-40B4-BE49-F238E27FC236}">
                <a16:creationId xmlns:a16="http://schemas.microsoft.com/office/drawing/2014/main" id="{8FEAE0C5-6463-DC48-82CE-28EEA28FEEA1}"/>
              </a:ext>
            </a:extLst>
          </p:cNvPr>
          <p:cNvSpPr txBox="1"/>
          <p:nvPr/>
        </p:nvSpPr>
        <p:spPr>
          <a:xfrm>
            <a:off x="35496" y="6597352"/>
            <a:ext cx="8988739" cy="246221"/>
          </a:xfrm>
          <a:prstGeom prst="rect">
            <a:avLst/>
          </a:prstGeom>
          <a:noFill/>
        </p:spPr>
        <p:txBody>
          <a:bodyPr wrap="square" rtlCol="0">
            <a:spAutoFit/>
          </a:bodyPr>
          <a:lstStyle/>
          <a:p>
            <a:r>
              <a:rPr lang="en-US" sz="1000" dirty="0">
                <a:latin typeface="HelveticaNeue" panose="02000503000000020004" pitchFamily="2" charset="0"/>
              </a:rPr>
              <a:t>For the recent academic critique and debate see e.g. </a:t>
            </a:r>
            <a:r>
              <a:rPr lang="en-US" sz="1000" dirty="0" err="1">
                <a:latin typeface="HelveticaNeue" panose="02000503000000020004" pitchFamily="2" charset="0"/>
              </a:rPr>
              <a:t>Hassink</a:t>
            </a:r>
            <a:r>
              <a:rPr lang="en-US" sz="1000" dirty="0">
                <a:latin typeface="HelveticaNeue" panose="02000503000000020004" pitchFamily="2" charset="0"/>
              </a:rPr>
              <a:t> and Gong (2019), Benner (2020) and Foray (2019, 2020) for responses</a:t>
            </a:r>
            <a:endParaRPr lang="en-US" sz="1000" dirty="0"/>
          </a:p>
        </p:txBody>
      </p:sp>
    </p:spTree>
    <p:extLst>
      <p:ext uri="{BB962C8B-B14F-4D97-AF65-F5344CB8AC3E}">
        <p14:creationId xmlns:p14="http://schemas.microsoft.com/office/powerpoint/2010/main" val="131241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DF7AAC5-158A-464D-90C3-A1CBAB733C24}"/>
              </a:ext>
            </a:extLst>
          </p:cNvPr>
          <p:cNvSpPr txBox="1">
            <a:spLocks/>
          </p:cNvSpPr>
          <p:nvPr/>
        </p:nvSpPr>
        <p:spPr>
          <a:xfrm>
            <a:off x="179512" y="1556792"/>
            <a:ext cx="8136904" cy="4620972"/>
          </a:xfrm>
          <a:prstGeom prst="rect">
            <a:avLst/>
          </a:prstGeom>
        </p:spPr>
        <p:txBody>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t>Governance and self-discovery</a:t>
            </a:r>
          </a:p>
          <a:p>
            <a:pPr>
              <a:buFont typeface="System Font Regular"/>
              <a:buChar char="-"/>
            </a:pPr>
            <a:r>
              <a:rPr lang="en-US" sz="1800" dirty="0"/>
              <a:t>Can self-discovery process become a challenge-led process exploring alternative innovation pathways towards sustainability goals? What would be key features of such a process and its environment?</a:t>
            </a:r>
          </a:p>
          <a:p>
            <a:pPr marL="0" indent="0">
              <a:spcBef>
                <a:spcPts val="624"/>
              </a:spcBef>
              <a:buNone/>
            </a:pPr>
            <a:r>
              <a:rPr lang="en-US" sz="1800" b="1" dirty="0"/>
              <a:t>Policy coherence</a:t>
            </a:r>
          </a:p>
          <a:p>
            <a:pPr>
              <a:buFont typeface="System Font Regular"/>
              <a:buChar char="-"/>
            </a:pPr>
            <a:r>
              <a:rPr lang="en-US" sz="1800" dirty="0"/>
              <a:t>How to ensure a better “policy reach” and coherence between S3 with broader innovation policy horizontally within regions </a:t>
            </a:r>
            <a:r>
              <a:rPr lang="en-US" sz="1800" i="1" dirty="0"/>
              <a:t>and</a:t>
            </a:r>
            <a:r>
              <a:rPr lang="en-US" sz="1800" dirty="0"/>
              <a:t> across governance levels? </a:t>
            </a:r>
          </a:p>
          <a:p>
            <a:pPr>
              <a:spcBef>
                <a:spcPts val="0"/>
              </a:spcBef>
              <a:buFont typeface="System Font Regular"/>
              <a:buChar char="-"/>
            </a:pPr>
            <a:r>
              <a:rPr lang="en-US" sz="1800" dirty="0"/>
              <a:t>To what extent can the logic and process of S3 be applied at different levels of governance? </a:t>
            </a:r>
          </a:p>
          <a:p>
            <a:pPr>
              <a:spcBef>
                <a:spcPts val="200"/>
              </a:spcBef>
              <a:buFont typeface="System Font Regular"/>
              <a:buChar char="-"/>
            </a:pPr>
            <a:r>
              <a:rPr lang="en-US" sz="1800" dirty="0"/>
              <a:t>How to strengthen regional institutional capacity to address the SDGs? </a:t>
            </a:r>
          </a:p>
          <a:p>
            <a:pPr marL="0" indent="0">
              <a:spcBef>
                <a:spcPts val="624"/>
              </a:spcBef>
              <a:buNone/>
            </a:pPr>
            <a:r>
              <a:rPr lang="en-US" sz="1800" b="1" dirty="0"/>
              <a:t>Policy learning and evidence base</a:t>
            </a:r>
          </a:p>
          <a:p>
            <a:pPr>
              <a:buFont typeface="System Font Regular"/>
              <a:buChar char="-"/>
            </a:pPr>
            <a:r>
              <a:rPr lang="en-US" sz="1800" dirty="0"/>
              <a:t>How to consolidate open access evidence base to inform robust diagnosis of global and local sustainability challenges?</a:t>
            </a:r>
          </a:p>
          <a:p>
            <a:pPr>
              <a:buFont typeface="System Font Regular"/>
              <a:buChar char="-"/>
            </a:pPr>
            <a:r>
              <a:rPr lang="en-US" sz="1800" dirty="0"/>
              <a:t>How to strengthen EU’s and regional capacity to continuously monitor, evaluate and reflect about possible and actual (beneficial and adverse!) effects of innovation on sustainability transitions and the SDGs?</a:t>
            </a:r>
          </a:p>
        </p:txBody>
      </p:sp>
      <p:sp>
        <p:nvSpPr>
          <p:cNvPr id="7" name="Title 4">
            <a:extLst>
              <a:ext uri="{FF2B5EF4-FFF2-40B4-BE49-F238E27FC236}">
                <a16:creationId xmlns:a16="http://schemas.microsoft.com/office/drawing/2014/main" id="{5BB03B47-8993-C242-88D2-9E9C69F56D7E}"/>
              </a:ext>
            </a:extLst>
          </p:cNvPr>
          <p:cNvSpPr txBox="1">
            <a:spLocks/>
          </p:cNvSpPr>
          <p:nvPr/>
        </p:nvSpPr>
        <p:spPr bwMode="auto">
          <a:xfrm>
            <a:off x="110794" y="608228"/>
            <a:ext cx="8349638" cy="73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b="1" i="0" kern="1200" cap="all">
                <a:solidFill>
                  <a:srgbClr val="189AC8"/>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US" dirty="0"/>
              <a:t>academic critique and debate on the future of Smart specialisation (2)</a:t>
            </a:r>
          </a:p>
        </p:txBody>
      </p:sp>
    </p:spTree>
    <p:extLst>
      <p:ext uri="{BB962C8B-B14F-4D97-AF65-F5344CB8AC3E}">
        <p14:creationId xmlns:p14="http://schemas.microsoft.com/office/powerpoint/2010/main" val="371369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E7DA-E34C-B945-87B9-437284D4FABF}"/>
              </a:ext>
            </a:extLst>
          </p:cNvPr>
          <p:cNvSpPr>
            <a:spLocks noGrp="1"/>
          </p:cNvSpPr>
          <p:nvPr>
            <p:ph type="title"/>
          </p:nvPr>
        </p:nvSpPr>
        <p:spPr>
          <a:xfrm>
            <a:off x="0" y="525600"/>
            <a:ext cx="9143999" cy="6332400"/>
          </a:xfrm>
          <a:solidFill>
            <a:schemeClr val="accent6"/>
          </a:solidFill>
        </p:spPr>
        <p:txBody>
          <a:bodyPr/>
          <a:lstStyle/>
          <a:p>
            <a:pPr marL="406400"/>
            <a:br>
              <a:rPr lang="en-US">
                <a:solidFill>
                  <a:schemeClr val="bg1"/>
                </a:solidFill>
              </a:rPr>
            </a:br>
            <a:br>
              <a:rPr lang="en-US">
                <a:solidFill>
                  <a:schemeClr val="bg1"/>
                </a:solidFill>
              </a:rPr>
            </a:br>
            <a:br>
              <a:rPr lang="en-US">
                <a:solidFill>
                  <a:schemeClr val="bg1"/>
                </a:solidFill>
              </a:rPr>
            </a:br>
            <a:br>
              <a:rPr lang="en-US">
                <a:solidFill>
                  <a:schemeClr val="bg1"/>
                </a:solidFill>
              </a:rPr>
            </a:br>
            <a:r>
              <a:rPr lang="en-US">
                <a:solidFill>
                  <a:schemeClr val="bg1"/>
                </a:solidFill>
              </a:rPr>
              <a:t>S3 and the SDGs: Towards a synergy?</a:t>
            </a:r>
          </a:p>
        </p:txBody>
      </p:sp>
    </p:spTree>
    <p:extLst>
      <p:ext uri="{BB962C8B-B14F-4D97-AF65-F5344CB8AC3E}">
        <p14:creationId xmlns:p14="http://schemas.microsoft.com/office/powerpoint/2010/main" val="257289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475B2CB-EEC0-9B47-A1F2-784C8541F45C}"/>
              </a:ext>
            </a:extLst>
          </p:cNvPr>
          <p:cNvSpPr txBox="1">
            <a:spLocks/>
          </p:cNvSpPr>
          <p:nvPr/>
        </p:nvSpPr>
        <p:spPr bwMode="auto">
          <a:xfrm>
            <a:off x="121882" y="646290"/>
            <a:ext cx="882047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b="1" i="0" kern="1200" cap="all">
                <a:solidFill>
                  <a:srgbClr val="189AC8"/>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US" dirty="0"/>
              <a:t>Aligning S3 with the SDGs: towards a framework</a:t>
            </a:r>
            <a:br>
              <a:rPr lang="en-US" dirty="0"/>
            </a:br>
            <a:endParaRPr lang="en-US" dirty="0"/>
          </a:p>
        </p:txBody>
      </p:sp>
      <p:graphicFrame>
        <p:nvGraphicFramePr>
          <p:cNvPr id="2" name="Table 3">
            <a:extLst>
              <a:ext uri="{FF2B5EF4-FFF2-40B4-BE49-F238E27FC236}">
                <a16:creationId xmlns:a16="http://schemas.microsoft.com/office/drawing/2014/main" id="{E83C122F-D6E8-884C-9FBE-0FC5C38EEA7C}"/>
              </a:ext>
            </a:extLst>
          </p:cNvPr>
          <p:cNvGraphicFramePr>
            <a:graphicFrameLocks noGrp="1"/>
          </p:cNvGraphicFramePr>
          <p:nvPr>
            <p:extLst>
              <p:ext uri="{D42A27DB-BD31-4B8C-83A1-F6EECF244321}">
                <p14:modId xmlns:p14="http://schemas.microsoft.com/office/powerpoint/2010/main" val="769295380"/>
              </p:ext>
            </p:extLst>
          </p:nvPr>
        </p:nvGraphicFramePr>
        <p:xfrm>
          <a:off x="105138" y="1124744"/>
          <a:ext cx="8916979" cy="5674838"/>
        </p:xfrm>
        <a:graphic>
          <a:graphicData uri="http://schemas.openxmlformats.org/drawingml/2006/table">
            <a:tbl>
              <a:tblPr firstRow="1" bandRow="1">
                <a:tableStyleId>{5940675A-B579-460E-94D1-54222C63F5DA}</a:tableStyleId>
              </a:tblPr>
              <a:tblGrid>
                <a:gridCol w="1298510">
                  <a:extLst>
                    <a:ext uri="{9D8B030D-6E8A-4147-A177-3AD203B41FA5}">
                      <a16:colId xmlns:a16="http://schemas.microsoft.com/office/drawing/2014/main" val="3753598535"/>
                    </a:ext>
                  </a:extLst>
                </a:gridCol>
                <a:gridCol w="3096344">
                  <a:extLst>
                    <a:ext uri="{9D8B030D-6E8A-4147-A177-3AD203B41FA5}">
                      <a16:colId xmlns:a16="http://schemas.microsoft.com/office/drawing/2014/main" val="4226894254"/>
                    </a:ext>
                  </a:extLst>
                </a:gridCol>
                <a:gridCol w="2232248">
                  <a:extLst>
                    <a:ext uri="{9D8B030D-6E8A-4147-A177-3AD203B41FA5}">
                      <a16:colId xmlns:a16="http://schemas.microsoft.com/office/drawing/2014/main" val="2717386555"/>
                    </a:ext>
                  </a:extLst>
                </a:gridCol>
                <a:gridCol w="2289877">
                  <a:extLst>
                    <a:ext uri="{9D8B030D-6E8A-4147-A177-3AD203B41FA5}">
                      <a16:colId xmlns:a16="http://schemas.microsoft.com/office/drawing/2014/main" val="2257659236"/>
                    </a:ext>
                  </a:extLst>
                </a:gridCol>
              </a:tblGrid>
              <a:tr h="310358">
                <a:tc>
                  <a:txBody>
                    <a:bodyPr/>
                    <a:lstStyle/>
                    <a:p>
                      <a:pPr>
                        <a:spcAft>
                          <a:spcPts val="200"/>
                        </a:spcAft>
                      </a:pPr>
                      <a:r>
                        <a:rPr lang="en-US" sz="1200" b="1" dirty="0"/>
                        <a:t>Key issues</a:t>
                      </a:r>
                    </a:p>
                  </a:txBody>
                  <a:tcPr>
                    <a:lnR w="28575" cap="flat" cmpd="sng" algn="ctr">
                      <a:solidFill>
                        <a:schemeClr val="tx1"/>
                      </a:solidFill>
                      <a:prstDash val="solid"/>
                      <a:round/>
                      <a:headEnd type="none" w="med" len="med"/>
                      <a:tailEnd type="none" w="med" len="med"/>
                    </a:lnR>
                  </a:tcPr>
                </a:tc>
                <a:tc>
                  <a:txBody>
                    <a:bodyPr/>
                    <a:lstStyle/>
                    <a:p>
                      <a:pPr>
                        <a:spcAft>
                          <a:spcPts val="200"/>
                        </a:spcAft>
                      </a:pPr>
                      <a:r>
                        <a:rPr lang="en-US" sz="1200" b="1" dirty="0"/>
                        <a:t>Re-orienting S3 towards the SDGs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spcAft>
                          <a:spcPts val="200"/>
                        </a:spcAft>
                      </a:pPr>
                      <a:r>
                        <a:rPr lang="en-US" sz="1200" b="1" dirty="0"/>
                        <a:t>Advantages of S3</a:t>
                      </a:r>
                    </a:p>
                  </a:txBody>
                  <a:tcPr>
                    <a:lnL w="28575" cap="flat" cmpd="sng" algn="ctr">
                      <a:solidFill>
                        <a:schemeClr val="tx1"/>
                      </a:solidFill>
                      <a:prstDash val="solid"/>
                      <a:round/>
                      <a:headEnd type="none" w="med" len="med"/>
                      <a:tailEnd type="none" w="med" len="med"/>
                    </a:lnL>
                  </a:tcPr>
                </a:tc>
                <a:tc>
                  <a:txBody>
                    <a:bodyPr/>
                    <a:lstStyle/>
                    <a:p>
                      <a:pPr>
                        <a:spcAft>
                          <a:spcPts val="200"/>
                        </a:spcAft>
                      </a:pPr>
                      <a:r>
                        <a:rPr lang="en-US" sz="1200" b="1" dirty="0"/>
                        <a:t>Limitations of the current S3</a:t>
                      </a:r>
                    </a:p>
                  </a:txBody>
                  <a:tcPr/>
                </a:tc>
                <a:extLst>
                  <a:ext uri="{0D108BD9-81ED-4DB2-BD59-A6C34878D82A}">
                    <a16:rowId xmlns:a16="http://schemas.microsoft.com/office/drawing/2014/main" val="1015109650"/>
                  </a:ext>
                </a:extLst>
              </a:tr>
              <a:tr h="943643">
                <a:tc>
                  <a:txBody>
                    <a:bodyPr/>
                    <a:lstStyle/>
                    <a:p>
                      <a:pPr>
                        <a:spcAft>
                          <a:spcPts val="200"/>
                        </a:spcAft>
                      </a:pPr>
                      <a:r>
                        <a:rPr lang="en-US" sz="1200" b="1" dirty="0"/>
                        <a:t>Sustainability orientation</a:t>
                      </a:r>
                    </a:p>
                  </a:txBody>
                  <a:tcPr>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Introduce sustainability goals in the prioritisation in line with the broader policy targets (EGD and SDGs) and scientific evidence</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Embed and localise sustainability goals using self-discovery process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Focus on selecting strategic priorities in the planning phase (intentional)</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Emerging examples of regions focusing on sustainability challenges</a:t>
                      </a: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Tension between the focus on economic competitiveness and the fundamental principles of the Agenda 2030 (e.g. indivisibility of the SDGs and the ‘leave no one behind’ principle)</a:t>
                      </a:r>
                    </a:p>
                  </a:txBody>
                  <a:tcPr/>
                </a:tc>
                <a:extLst>
                  <a:ext uri="{0D108BD9-81ED-4DB2-BD59-A6C34878D82A}">
                    <a16:rowId xmlns:a16="http://schemas.microsoft.com/office/drawing/2014/main" val="1794248060"/>
                  </a:ext>
                </a:extLst>
              </a:tr>
              <a:tr h="943643">
                <a:tc>
                  <a:txBody>
                    <a:bodyPr/>
                    <a:lstStyle/>
                    <a:p>
                      <a:pPr>
                        <a:spcAft>
                          <a:spcPts val="200"/>
                        </a:spcAft>
                      </a:pPr>
                      <a:r>
                        <a:rPr lang="en-US" sz="1200" b="1" dirty="0"/>
                        <a:t>Transformative potential</a:t>
                      </a:r>
                    </a:p>
                  </a:txBody>
                  <a:tcPr>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Introduce longer-term planning horizons</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Refocus on transforming socio-technical systems rather than economic sectors</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To be effective, reflect on the scale and level of action adequate to the challenge addressed (subsidiarity)</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EU and national innovation policy must support regions in prioritizing relevant challenges for the transition and, when needed, foster innovation collaboration across borders and governance levels.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Intended focus on structural transformation and societal challenges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Cross-sectoral approach </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Central role of innovation as a driver of transformation</a:t>
                      </a: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Limited capacity to foster structural transformation</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Unclear scalability of </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Focus on economic sectors as subject of transformation </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S3 is not a universal approach (whereas the Agenda 2030 is!)</a:t>
                      </a:r>
                    </a:p>
                  </a:txBody>
                  <a:tcPr/>
                </a:tc>
                <a:extLst>
                  <a:ext uri="{0D108BD9-81ED-4DB2-BD59-A6C34878D82A}">
                    <a16:rowId xmlns:a16="http://schemas.microsoft.com/office/drawing/2014/main" val="2680746684"/>
                  </a:ext>
                </a:extLst>
              </a:tr>
              <a:tr h="831153">
                <a:tc>
                  <a:txBody>
                    <a:bodyPr/>
                    <a:lstStyle/>
                    <a:p>
                      <a:pPr>
                        <a:spcAft>
                          <a:spcPts val="200"/>
                        </a:spcAft>
                      </a:pPr>
                      <a:r>
                        <a:rPr lang="en-US" sz="1200" b="1" dirty="0"/>
                        <a:t>Types of innovation</a:t>
                      </a:r>
                    </a:p>
                  </a:txBody>
                  <a:tcPr>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Broaden the definition of innovation to harness wider socio-economic and environmental benefits of innovation (e.g. social and green innovation)</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Focus on experimentation and demonstration of system innovation</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Support challenge-driven collaboration</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Invest in innovation capabilities and skills relevant for challenges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Predominant focus on R&amp;D and technological innovation </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Limited attention to system innovation</a:t>
                      </a: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Focus on innovation as a driver of structural transformation</a:t>
                      </a:r>
                    </a:p>
                  </a:txBody>
                  <a:tcPr/>
                </a:tc>
                <a:extLst>
                  <a:ext uri="{0D108BD9-81ED-4DB2-BD59-A6C34878D82A}">
                    <a16:rowId xmlns:a16="http://schemas.microsoft.com/office/drawing/2014/main" val="755308914"/>
                  </a:ext>
                </a:extLst>
              </a:tr>
            </a:tbl>
          </a:graphicData>
        </a:graphic>
      </p:graphicFrame>
    </p:spTree>
    <p:extLst>
      <p:ext uri="{BB962C8B-B14F-4D97-AF65-F5344CB8AC3E}">
        <p14:creationId xmlns:p14="http://schemas.microsoft.com/office/powerpoint/2010/main" val="144112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475B2CB-EEC0-9B47-A1F2-784C8541F45C}"/>
              </a:ext>
            </a:extLst>
          </p:cNvPr>
          <p:cNvSpPr txBox="1">
            <a:spLocks/>
          </p:cNvSpPr>
          <p:nvPr/>
        </p:nvSpPr>
        <p:spPr bwMode="auto">
          <a:xfrm>
            <a:off x="121882" y="646290"/>
            <a:ext cx="882047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b="1" i="0" kern="1200" cap="all">
                <a:solidFill>
                  <a:srgbClr val="189AC8"/>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US" dirty="0"/>
              <a:t>Aligning S3 with the SDGs: towards a framework </a:t>
            </a:r>
            <a:br>
              <a:rPr lang="en-US" dirty="0"/>
            </a:br>
            <a:endParaRPr lang="en-US" dirty="0"/>
          </a:p>
        </p:txBody>
      </p:sp>
      <p:graphicFrame>
        <p:nvGraphicFramePr>
          <p:cNvPr id="2" name="Table 3">
            <a:extLst>
              <a:ext uri="{FF2B5EF4-FFF2-40B4-BE49-F238E27FC236}">
                <a16:creationId xmlns:a16="http://schemas.microsoft.com/office/drawing/2014/main" id="{E83C122F-D6E8-884C-9FBE-0FC5C38EEA7C}"/>
              </a:ext>
            </a:extLst>
          </p:cNvPr>
          <p:cNvGraphicFramePr>
            <a:graphicFrameLocks noGrp="1"/>
          </p:cNvGraphicFramePr>
          <p:nvPr>
            <p:extLst>
              <p:ext uri="{D42A27DB-BD31-4B8C-83A1-F6EECF244321}">
                <p14:modId xmlns:p14="http://schemas.microsoft.com/office/powerpoint/2010/main" val="4124891340"/>
              </p:ext>
            </p:extLst>
          </p:nvPr>
        </p:nvGraphicFramePr>
        <p:xfrm>
          <a:off x="121882" y="1196752"/>
          <a:ext cx="8900236" cy="4943318"/>
        </p:xfrm>
        <a:graphic>
          <a:graphicData uri="http://schemas.openxmlformats.org/drawingml/2006/table">
            <a:tbl>
              <a:tblPr firstRow="1" bandRow="1">
                <a:tableStyleId>{5940675A-B579-460E-94D1-54222C63F5DA}</a:tableStyleId>
              </a:tblPr>
              <a:tblGrid>
                <a:gridCol w="1281766">
                  <a:extLst>
                    <a:ext uri="{9D8B030D-6E8A-4147-A177-3AD203B41FA5}">
                      <a16:colId xmlns:a16="http://schemas.microsoft.com/office/drawing/2014/main" val="3753598535"/>
                    </a:ext>
                  </a:extLst>
                </a:gridCol>
                <a:gridCol w="3096344">
                  <a:extLst>
                    <a:ext uri="{9D8B030D-6E8A-4147-A177-3AD203B41FA5}">
                      <a16:colId xmlns:a16="http://schemas.microsoft.com/office/drawing/2014/main" val="2717386555"/>
                    </a:ext>
                  </a:extLst>
                </a:gridCol>
                <a:gridCol w="2160240">
                  <a:extLst>
                    <a:ext uri="{9D8B030D-6E8A-4147-A177-3AD203B41FA5}">
                      <a16:colId xmlns:a16="http://schemas.microsoft.com/office/drawing/2014/main" val="2257659236"/>
                    </a:ext>
                  </a:extLst>
                </a:gridCol>
                <a:gridCol w="2361886">
                  <a:extLst>
                    <a:ext uri="{9D8B030D-6E8A-4147-A177-3AD203B41FA5}">
                      <a16:colId xmlns:a16="http://schemas.microsoft.com/office/drawing/2014/main" val="2566457623"/>
                    </a:ext>
                  </a:extLst>
                </a:gridCol>
              </a:tblGrid>
              <a:tr h="310358">
                <a:tc>
                  <a:txBody>
                    <a:bodyPr/>
                    <a:lstStyle/>
                    <a:p>
                      <a:pPr>
                        <a:spcAft>
                          <a:spcPts val="200"/>
                        </a:spcAft>
                      </a:pPr>
                      <a:r>
                        <a:rPr lang="en-US" sz="1200" b="1" dirty="0"/>
                        <a:t>Key issues</a:t>
                      </a:r>
                    </a:p>
                  </a:txBody>
                  <a:tcPr>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b="1" dirty="0"/>
                        <a:t>Re-orienting S3 towards the SDGs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spcAft>
                          <a:spcPts val="200"/>
                        </a:spcAft>
                      </a:pPr>
                      <a:r>
                        <a:rPr lang="en-US" sz="1200" b="1" dirty="0"/>
                        <a:t>Advantages of S3</a:t>
                      </a: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b="1" dirty="0"/>
                        <a:t>Limitations of the current S3</a:t>
                      </a:r>
                    </a:p>
                  </a:txBody>
                  <a:tcPr/>
                </a:tc>
                <a:extLst>
                  <a:ext uri="{0D108BD9-81ED-4DB2-BD59-A6C34878D82A}">
                    <a16:rowId xmlns:a16="http://schemas.microsoft.com/office/drawing/2014/main" val="1015109650"/>
                  </a:ext>
                </a:extLst>
              </a:tr>
              <a:tr h="1183640">
                <a:tc>
                  <a:txBody>
                    <a:bodyPr/>
                    <a:lstStyle/>
                    <a:p>
                      <a:pPr>
                        <a:spcAft>
                          <a:spcPts val="200"/>
                        </a:spcAft>
                      </a:pPr>
                      <a:r>
                        <a:rPr lang="en-US" sz="1200" b="1" dirty="0"/>
                        <a:t>Governance and self-discovery</a:t>
                      </a:r>
                    </a:p>
                  </a:txBody>
                  <a:tcPr>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Consider self-discovery as a challenge-led learning and co-creation process to address sustainability challenges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Self-discovery process can be applied beyond single regions (e.g. trans-regional networks)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Multi-stakeholder process (quadruple helix)</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Bottom-up entrepreneurial discovery (self-discovery) process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Open to experimentation of alternative solutions</a:t>
                      </a:r>
                    </a:p>
                  </a:txBody>
                  <a:tcPr>
                    <a:lnL w="28575" cap="flat" cmpd="sng" algn="ctr">
                      <a:solidFill>
                        <a:schemeClr val="tx1"/>
                      </a:solidFill>
                      <a:prstDash val="solid"/>
                      <a:round/>
                      <a:headEnd type="none" w="med" len="med"/>
                      <a:tailEnd type="none" w="med" len="med"/>
                    </a:lnL>
                  </a:tcPr>
                </a:tc>
                <a:tc>
                  <a:txBody>
                    <a:bodyPr/>
                    <a:lstStyle/>
                    <a:p>
                      <a:pPr>
                        <a:spcAft>
                          <a:spcPts val="200"/>
                        </a:spcAft>
                      </a:pPr>
                      <a:r>
                        <a:rPr lang="en-US" sz="1200" dirty="0"/>
                        <a:t>- Predominant focus on actors from knowledge-intensive high-tech sectors and limited participation of civil society</a:t>
                      </a:r>
                    </a:p>
                    <a:p>
                      <a:pPr>
                        <a:spcAft>
                          <a:spcPts val="200"/>
                        </a:spcAft>
                      </a:pPr>
                      <a:endParaRPr lang="en-US" sz="1200" dirty="0"/>
                    </a:p>
                  </a:txBody>
                  <a:tcPr/>
                </a:tc>
                <a:extLst>
                  <a:ext uri="{0D108BD9-81ED-4DB2-BD59-A6C34878D82A}">
                    <a16:rowId xmlns:a16="http://schemas.microsoft.com/office/drawing/2014/main" val="2383443697"/>
                  </a:ext>
                </a:extLst>
              </a:tr>
              <a:tr h="1183640">
                <a:tc>
                  <a:txBody>
                    <a:bodyPr/>
                    <a:lstStyle/>
                    <a:p>
                      <a:pPr>
                        <a:spcAft>
                          <a:spcPts val="200"/>
                        </a:spcAft>
                      </a:pPr>
                      <a:r>
                        <a:rPr lang="en-US" sz="1200" b="1" dirty="0"/>
                        <a:t>Policy coherence</a:t>
                      </a:r>
                      <a:endParaRPr lang="en-US" sz="1200" dirty="0"/>
                    </a:p>
                  </a:txBody>
                  <a:tcPr>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Strive for horizontal (between S3 and regional policies) and vertical policy coherence (local-regional, national, EU)</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a:t>
                      </a:r>
                      <a:r>
                        <a:rPr lang="en-GB" altLang="en-US" sz="1200" dirty="0"/>
                        <a:t>Design instrument portfolios to support S3 (not only within OPs)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Create concrete incentives for actors to engage in aspirational innovation projects (e.g. missions)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Invest in public sector capabilities to address sustainability challenges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Intention to embed S3 in a wider innovation policy mix</a:t>
                      </a: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Insufficient link with regional and national policy mix</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Insufficient governance mechanisms to act on the appropriate spatial scales</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Weak design and implementation capacity in some regions and countries</a:t>
                      </a:r>
                    </a:p>
                  </a:txBody>
                  <a:tcPr/>
                </a:tc>
                <a:extLst>
                  <a:ext uri="{0D108BD9-81ED-4DB2-BD59-A6C34878D82A}">
                    <a16:rowId xmlns:a16="http://schemas.microsoft.com/office/drawing/2014/main" val="2503486185"/>
                  </a:ext>
                </a:extLst>
              </a:tr>
              <a:tr h="518160">
                <a:tc>
                  <a:txBody>
                    <a:bodyPr/>
                    <a:lstStyle/>
                    <a:p>
                      <a:pPr>
                        <a:spcAft>
                          <a:spcPts val="200"/>
                        </a:spcAft>
                      </a:pPr>
                      <a:r>
                        <a:rPr lang="en-US" sz="1200" b="1" dirty="0"/>
                        <a:t>Policy learning and evidence base</a:t>
                      </a:r>
                    </a:p>
                  </a:txBody>
                  <a:tcPr>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Policy monitoring and evaluation as reflexive and participatory system </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Diagnosis based on scientific evidence on global and local sustainability challenges in the region (key role of EU and international organisations)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altLang="en-US" sz="1200" dirty="0"/>
                        <a:t>- Insufficient development of monitoring and evaluation in S3</a:t>
                      </a:r>
                    </a:p>
                  </a:txBody>
                  <a:tcPr>
                    <a:lnL w="28575"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1200" dirty="0"/>
                        <a:t>- Diagnostic tools, monitoring and evaluation as an integral part of S3</a:t>
                      </a:r>
                    </a:p>
                  </a:txBody>
                  <a:tcPr/>
                </a:tc>
                <a:extLst>
                  <a:ext uri="{0D108BD9-81ED-4DB2-BD59-A6C34878D82A}">
                    <a16:rowId xmlns:a16="http://schemas.microsoft.com/office/drawing/2014/main" val="3544370919"/>
                  </a:ext>
                </a:extLst>
              </a:tr>
            </a:tbl>
          </a:graphicData>
        </a:graphic>
      </p:graphicFrame>
    </p:spTree>
    <p:extLst>
      <p:ext uri="{BB962C8B-B14F-4D97-AF65-F5344CB8AC3E}">
        <p14:creationId xmlns:p14="http://schemas.microsoft.com/office/powerpoint/2010/main" val="25125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C120-5411-B546-B4E9-2315613B8B0F}"/>
              </a:ext>
            </a:extLst>
          </p:cNvPr>
          <p:cNvSpPr>
            <a:spLocks noGrp="1"/>
          </p:cNvSpPr>
          <p:nvPr>
            <p:ph type="title"/>
          </p:nvPr>
        </p:nvSpPr>
        <p:spPr>
          <a:xfrm>
            <a:off x="179512" y="674440"/>
            <a:ext cx="8489950" cy="792758"/>
          </a:xfrm>
        </p:spPr>
        <p:txBody>
          <a:bodyPr/>
          <a:lstStyle/>
          <a:p>
            <a:r>
              <a:rPr lang="en-GB" altLang="en-US" sz="2400" cap="all" dirty="0">
                <a:solidFill>
                  <a:srgbClr val="189AC8"/>
                </a:solidFill>
              </a:rPr>
              <a:t>Are theoretical and conceptual foundations of Smart Specialisation fit for the SDGs?</a:t>
            </a:r>
            <a:endParaRPr lang="en-US" sz="2400" cap="all" dirty="0">
              <a:solidFill>
                <a:srgbClr val="189AC8"/>
              </a:solidFill>
            </a:endParaRPr>
          </a:p>
        </p:txBody>
      </p:sp>
      <p:sp>
        <p:nvSpPr>
          <p:cNvPr id="3" name="Content Placeholder 2">
            <a:extLst>
              <a:ext uri="{FF2B5EF4-FFF2-40B4-BE49-F238E27FC236}">
                <a16:creationId xmlns:a16="http://schemas.microsoft.com/office/drawing/2014/main" id="{8E073850-4BE7-EB4E-A529-617A2B5D9EDB}"/>
              </a:ext>
            </a:extLst>
          </p:cNvPr>
          <p:cNvSpPr>
            <a:spLocks noGrp="1"/>
          </p:cNvSpPr>
          <p:nvPr>
            <p:ph idx="1"/>
          </p:nvPr>
        </p:nvSpPr>
        <p:spPr>
          <a:xfrm>
            <a:off x="179512" y="1556792"/>
            <a:ext cx="8568952" cy="4248472"/>
          </a:xfrm>
        </p:spPr>
        <p:txBody>
          <a:bodyPr/>
          <a:lstStyle/>
          <a:p>
            <a:pPr marL="0" indent="0">
              <a:spcAft>
                <a:spcPts val="600"/>
              </a:spcAft>
              <a:buNone/>
            </a:pPr>
            <a:r>
              <a:rPr lang="en-GB" altLang="en-US" sz="1800" b="1" dirty="0"/>
              <a:t>The current approach to Smart Specialisation givens regions and countries flexibility to decide whether and how to align their strategies with the SDGs.</a:t>
            </a:r>
          </a:p>
          <a:p>
            <a:pPr marL="0" indent="0">
              <a:buNone/>
            </a:pPr>
            <a:r>
              <a:rPr lang="en-US" sz="1800" dirty="0"/>
              <a:t>S3 has a lot to offer to challenge-driven regional innovation policies:</a:t>
            </a:r>
          </a:p>
          <a:p>
            <a:pPr>
              <a:spcAft>
                <a:spcPts val="200"/>
              </a:spcAft>
              <a:buFont typeface="System Font Regular"/>
              <a:buChar char="-"/>
            </a:pPr>
            <a:r>
              <a:rPr lang="en-US" sz="1800" dirty="0"/>
              <a:t>Combining planning with self-discovery to localise and embed the SDGs</a:t>
            </a:r>
          </a:p>
          <a:p>
            <a:pPr>
              <a:spcBef>
                <a:spcPts val="0"/>
              </a:spcBef>
              <a:spcAft>
                <a:spcPts val="200"/>
              </a:spcAft>
              <a:buFont typeface="System Font Regular"/>
              <a:buChar char="-"/>
            </a:pPr>
            <a:r>
              <a:rPr lang="en-US" sz="1800" dirty="0"/>
              <a:t>Experience in running multi-stakeholder and cross-sectoral processes</a:t>
            </a:r>
          </a:p>
          <a:p>
            <a:pPr>
              <a:spcBef>
                <a:spcPts val="0"/>
              </a:spcBef>
              <a:spcAft>
                <a:spcPts val="200"/>
              </a:spcAft>
              <a:buFont typeface="System Font Regular"/>
              <a:buChar char="-"/>
            </a:pPr>
            <a:r>
              <a:rPr lang="en-US" sz="1800" dirty="0"/>
              <a:t>Growing experience in supporting eco-innovation and low-carbon transition</a:t>
            </a:r>
          </a:p>
          <a:p>
            <a:pPr>
              <a:spcBef>
                <a:spcPts val="0"/>
              </a:spcBef>
              <a:spcAft>
                <a:spcPts val="200"/>
              </a:spcAft>
              <a:buFont typeface="System Font Regular"/>
              <a:buChar char="-"/>
            </a:pPr>
            <a:r>
              <a:rPr lang="en-US" sz="1800" dirty="0"/>
              <a:t>Openness to experimentation</a:t>
            </a:r>
          </a:p>
          <a:p>
            <a:pPr>
              <a:spcBef>
                <a:spcPts val="0"/>
              </a:spcBef>
              <a:buFont typeface="System Font Regular"/>
              <a:buChar char="-"/>
            </a:pPr>
            <a:r>
              <a:rPr lang="en-US" sz="1800" dirty="0"/>
              <a:t>Strong focus on evidence-based process and learning.</a:t>
            </a:r>
          </a:p>
          <a:p>
            <a:pPr marL="0" indent="0">
              <a:spcBef>
                <a:spcPts val="1200"/>
              </a:spcBef>
              <a:buNone/>
            </a:pPr>
            <a:r>
              <a:rPr lang="en-US" sz="1800" dirty="0"/>
              <a:t>But the approach needs to be adapted to contribute to the SDGs</a:t>
            </a:r>
            <a:r>
              <a:rPr lang="en-US" sz="2000" dirty="0"/>
              <a:t>:</a:t>
            </a:r>
          </a:p>
          <a:p>
            <a:pPr>
              <a:spcAft>
                <a:spcPts val="200"/>
              </a:spcAft>
              <a:buFont typeface="System Font Regular"/>
              <a:buChar char="-"/>
            </a:pPr>
            <a:r>
              <a:rPr lang="en-US" sz="1800" dirty="0"/>
              <a:t>System transformation towards sustainability as an overarching goal of S3</a:t>
            </a:r>
          </a:p>
          <a:p>
            <a:pPr>
              <a:spcBef>
                <a:spcPts val="0"/>
              </a:spcBef>
              <a:spcAft>
                <a:spcPts val="200"/>
              </a:spcAft>
              <a:buFont typeface="System Font Regular"/>
              <a:buChar char="-"/>
            </a:pPr>
            <a:r>
              <a:rPr lang="en-US" sz="1800" dirty="0"/>
              <a:t>Stronger alignment of S3 priorities with the EGD and the SDGs</a:t>
            </a:r>
          </a:p>
          <a:p>
            <a:pPr>
              <a:spcBef>
                <a:spcPts val="0"/>
              </a:spcBef>
              <a:spcAft>
                <a:spcPts val="200"/>
              </a:spcAft>
              <a:buFont typeface="System Font Regular"/>
              <a:buChar char="-"/>
            </a:pPr>
            <a:r>
              <a:rPr lang="en-US" sz="1800" dirty="0"/>
              <a:t>Use self-discovery as a challenge-led learning and co-creation process</a:t>
            </a:r>
          </a:p>
          <a:p>
            <a:pPr>
              <a:spcBef>
                <a:spcPts val="0"/>
              </a:spcBef>
              <a:spcAft>
                <a:spcPts val="200"/>
              </a:spcAft>
              <a:buFont typeface="System Font Regular"/>
              <a:buChar char="-"/>
            </a:pPr>
            <a:r>
              <a:rPr lang="en-US" sz="1800" dirty="0"/>
              <a:t>Support system innovation to </a:t>
            </a:r>
            <a:r>
              <a:rPr lang="en-GB" altLang="en-US" sz="1800" dirty="0"/>
              <a:t>foster local transitions (e.g. energy, mobility, food)</a:t>
            </a:r>
            <a:endParaRPr lang="en-US" sz="1800" dirty="0"/>
          </a:p>
          <a:p>
            <a:pPr>
              <a:spcBef>
                <a:spcPts val="0"/>
              </a:spcBef>
              <a:spcAft>
                <a:spcPts val="200"/>
              </a:spcAft>
              <a:buFont typeface="System Font Regular"/>
              <a:buChar char="-"/>
            </a:pPr>
            <a:r>
              <a:rPr lang="en-US" sz="1800" dirty="0"/>
              <a:t>Subsidiarity as a key principle for challenge-led S3: adjust the scale and level of response to orchestrate most effective response to the nature of the SDGs.</a:t>
            </a:r>
          </a:p>
        </p:txBody>
      </p:sp>
    </p:spTree>
    <p:extLst>
      <p:ext uri="{BB962C8B-B14F-4D97-AF65-F5344CB8AC3E}">
        <p14:creationId xmlns:p14="http://schemas.microsoft.com/office/powerpoint/2010/main" val="46540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sz="quarter" idx="13"/>
          </p:nvPr>
        </p:nvSpPr>
        <p:spPr>
          <a:xfrm>
            <a:off x="323528" y="2132856"/>
            <a:ext cx="8352928" cy="4170363"/>
          </a:xfrm>
        </p:spPr>
        <p:txBody>
          <a:bodyPr>
            <a:normAutofit fontScale="85000" lnSpcReduction="20000"/>
          </a:bodyPr>
          <a:lstStyle/>
          <a:p>
            <a:pPr>
              <a:spcAft>
                <a:spcPts val="600"/>
              </a:spcAft>
            </a:pPr>
            <a:r>
              <a:rPr lang="en-GB" altLang="en-US" sz="2800" dirty="0"/>
              <a:t>Thank you for your attention!</a:t>
            </a:r>
          </a:p>
          <a:p>
            <a:pPr>
              <a:spcAft>
                <a:spcPts val="600"/>
              </a:spcAft>
            </a:pPr>
            <a:endParaRPr lang="en-GB" altLang="en-US" sz="2400" dirty="0"/>
          </a:p>
          <a:p>
            <a:pPr>
              <a:spcAft>
                <a:spcPts val="600"/>
              </a:spcAft>
            </a:pPr>
            <a:endParaRPr lang="en-GB" altLang="en-US" sz="2400" dirty="0"/>
          </a:p>
          <a:p>
            <a:pPr>
              <a:spcAft>
                <a:spcPts val="600"/>
              </a:spcAft>
            </a:pPr>
            <a:endParaRPr lang="en-GB" altLang="en-US" sz="2400" dirty="0"/>
          </a:p>
          <a:p>
            <a:pPr>
              <a:spcAft>
                <a:spcPts val="600"/>
              </a:spcAft>
            </a:pPr>
            <a:endParaRPr lang="en-GB" altLang="en-US" sz="2400" dirty="0"/>
          </a:p>
          <a:p>
            <a:pPr>
              <a:spcAft>
                <a:spcPts val="600"/>
              </a:spcAft>
            </a:pPr>
            <a:endParaRPr lang="en-GB" altLang="en-US" sz="2400" dirty="0"/>
          </a:p>
          <a:p>
            <a:pPr>
              <a:spcAft>
                <a:spcPts val="600"/>
              </a:spcAft>
            </a:pPr>
            <a:r>
              <a:rPr lang="en-GB" altLang="en-US" sz="2400" dirty="0"/>
              <a:t>Michał </a:t>
            </a:r>
            <a:r>
              <a:rPr lang="en-GB" altLang="en-US" sz="2400" dirty="0" err="1"/>
              <a:t>Miedziński</a:t>
            </a:r>
            <a:endParaRPr lang="en-GB" altLang="en-US" sz="2400" dirty="0"/>
          </a:p>
          <a:p>
            <a:pPr>
              <a:spcAft>
                <a:spcPts val="600"/>
              </a:spcAft>
            </a:pPr>
            <a:r>
              <a:rPr lang="en-GB" altLang="en-US" sz="2400" dirty="0"/>
              <a:t>UCL Institute for Sustainable Resources</a:t>
            </a:r>
          </a:p>
          <a:p>
            <a:pPr>
              <a:spcAft>
                <a:spcPts val="600"/>
              </a:spcAft>
            </a:pPr>
            <a:r>
              <a:rPr lang="en-GB" altLang="en-US" sz="2400" dirty="0">
                <a:hlinkClick r:id="rId3"/>
              </a:rPr>
              <a:t>m.miedzinski@ucl.ac.uk</a:t>
            </a:r>
            <a:endParaRPr lang="en-GB" altLang="en-US" sz="2400" dirty="0"/>
          </a:p>
          <a:p>
            <a:pPr>
              <a:spcAft>
                <a:spcPts val="600"/>
              </a:spcAft>
            </a:pPr>
            <a:r>
              <a:rPr lang="en-GB" altLang="en-US" sz="2400" dirty="0"/>
              <a:t>@</a:t>
            </a:r>
            <a:r>
              <a:rPr lang="en-GB" altLang="en-US" sz="2400" dirty="0" err="1"/>
              <a:t>miezzinski</a:t>
            </a:r>
            <a:endParaRPr lang="en-GB" sz="2400" dirty="0">
              <a:hlinkClick r:id="rId4"/>
            </a:endParaRPr>
          </a:p>
          <a:p>
            <a:pPr>
              <a:spcAft>
                <a:spcPts val="600"/>
              </a:spcAft>
            </a:pPr>
            <a:endParaRPr lang="en-GB" altLang="en-US" sz="2400" dirty="0"/>
          </a:p>
          <a:p>
            <a:pPr>
              <a:spcAft>
                <a:spcPts val="600"/>
              </a:spcAft>
            </a:pPr>
            <a:endParaRPr lang="en-GB" sz="2400" dirty="0">
              <a:hlinkClick r:id="rId5"/>
            </a:endParaRPr>
          </a:p>
          <a:p>
            <a:pPr>
              <a:spcAft>
                <a:spcPts val="600"/>
              </a:spcAft>
            </a:pPr>
            <a:endParaRPr lang="en-GB" altLang="en-US" sz="2400" dirty="0"/>
          </a:p>
          <a:p>
            <a:pPr>
              <a:spcAft>
                <a:spcPts val="600"/>
              </a:spcAft>
            </a:pPr>
            <a:endParaRPr lang="en-GB" altLang="en-US" sz="2400" dirty="0"/>
          </a:p>
        </p:txBody>
      </p:sp>
    </p:spTree>
    <p:extLst>
      <p:ext uri="{BB962C8B-B14F-4D97-AF65-F5344CB8AC3E}">
        <p14:creationId xmlns:p14="http://schemas.microsoft.com/office/powerpoint/2010/main" val="418268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E7DA-E34C-B945-87B9-437284D4FABF}"/>
              </a:ext>
            </a:extLst>
          </p:cNvPr>
          <p:cNvSpPr>
            <a:spLocks noGrp="1"/>
          </p:cNvSpPr>
          <p:nvPr>
            <p:ph type="title"/>
          </p:nvPr>
        </p:nvSpPr>
        <p:spPr>
          <a:xfrm>
            <a:off x="0" y="525600"/>
            <a:ext cx="9143999" cy="6332400"/>
          </a:xfrm>
          <a:solidFill>
            <a:schemeClr val="accent6"/>
          </a:solidFill>
        </p:spPr>
        <p:txBody>
          <a:bodyPr/>
          <a:lstStyle/>
          <a:p>
            <a:pPr marL="406400"/>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New context and challenges </a:t>
            </a:r>
            <a:br>
              <a:rPr lang="en-US" dirty="0">
                <a:solidFill>
                  <a:schemeClr val="bg1"/>
                </a:solidFill>
              </a:rPr>
            </a:br>
            <a:r>
              <a:rPr lang="en-US" dirty="0">
                <a:solidFill>
                  <a:schemeClr val="bg1"/>
                </a:solidFill>
              </a:rPr>
              <a:t>for (regional) innovation policy</a:t>
            </a:r>
          </a:p>
        </p:txBody>
      </p:sp>
    </p:spTree>
    <p:extLst>
      <p:ext uri="{BB962C8B-B14F-4D97-AF65-F5344CB8AC3E}">
        <p14:creationId xmlns:p14="http://schemas.microsoft.com/office/powerpoint/2010/main" val="339301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4343400" y="3327400"/>
            <a:ext cx="60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6000" b="1" dirty="0">
                <a:solidFill>
                  <a:schemeClr val="bg1"/>
                </a:solidFill>
                <a:latin typeface="ＭＳ ゴシック" charset="-128"/>
                <a:ea typeface="ＭＳ ゴシック" charset="-128"/>
              </a:rPr>
              <a:t>+</a:t>
            </a:r>
            <a:endParaRPr lang="en-US" altLang="en-US" sz="6000" b="1" dirty="0">
              <a:solidFill>
                <a:schemeClr val="bg1"/>
              </a:solidFill>
              <a:ea typeface="ＭＳ ゴシック" charset="-128"/>
            </a:endParaRPr>
          </a:p>
        </p:txBody>
      </p:sp>
      <p:sp>
        <p:nvSpPr>
          <p:cNvPr id="30726" name="TextBox 9"/>
          <p:cNvSpPr txBox="1">
            <a:spLocks noChangeArrowheads="1"/>
          </p:cNvSpPr>
          <p:nvPr/>
        </p:nvSpPr>
        <p:spPr bwMode="auto">
          <a:xfrm>
            <a:off x="2765425" y="1854200"/>
            <a:ext cx="395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200" b="1" dirty="0">
                <a:solidFill>
                  <a:schemeClr val="bg1"/>
                </a:solidFill>
                <a:latin typeface="Calibri" charset="0"/>
              </a:rPr>
              <a:t>SYSTEMIC CHALLENGE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449543"/>
          </a:xfrm>
          <a:prstGeom prst="rect">
            <a:avLst/>
          </a:prstGeom>
        </p:spPr>
      </p:pic>
    </p:spTree>
    <p:extLst>
      <p:ext uri="{BB962C8B-B14F-4D97-AF65-F5344CB8AC3E}">
        <p14:creationId xmlns:p14="http://schemas.microsoft.com/office/powerpoint/2010/main" val="371658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F45275-01BB-EB44-AB70-40D544C779DD}"/>
              </a:ext>
            </a:extLst>
          </p:cNvPr>
          <p:cNvPicPr>
            <a:picLocks noGrp="1" noChangeAspect="1"/>
          </p:cNvPicPr>
          <p:nvPr>
            <p:ph idx="1"/>
          </p:nvPr>
        </p:nvPicPr>
        <p:blipFill>
          <a:blip r:embed="rId3"/>
          <a:stretch>
            <a:fillRect/>
          </a:stretch>
        </p:blipFill>
        <p:spPr>
          <a:xfrm>
            <a:off x="0" y="1328749"/>
            <a:ext cx="6732240" cy="4697887"/>
          </a:xfrm>
        </p:spPr>
      </p:pic>
      <p:pic>
        <p:nvPicPr>
          <p:cNvPr id="7" name="Picture 6">
            <a:extLst>
              <a:ext uri="{FF2B5EF4-FFF2-40B4-BE49-F238E27FC236}">
                <a16:creationId xmlns:a16="http://schemas.microsoft.com/office/drawing/2014/main" id="{E9D9F8E7-A94B-2A4A-9711-CEF84624D442}"/>
              </a:ext>
            </a:extLst>
          </p:cNvPr>
          <p:cNvPicPr>
            <a:picLocks noChangeAspect="1"/>
          </p:cNvPicPr>
          <p:nvPr/>
        </p:nvPicPr>
        <p:blipFill>
          <a:blip r:embed="rId4"/>
          <a:stretch>
            <a:fillRect/>
          </a:stretch>
        </p:blipFill>
        <p:spPr>
          <a:xfrm>
            <a:off x="6732240" y="836712"/>
            <a:ext cx="2299463" cy="2996952"/>
          </a:xfrm>
          <a:prstGeom prst="rect">
            <a:avLst/>
          </a:prstGeom>
        </p:spPr>
      </p:pic>
      <p:sp>
        <p:nvSpPr>
          <p:cNvPr id="8" name="TextBox 7">
            <a:extLst>
              <a:ext uri="{FF2B5EF4-FFF2-40B4-BE49-F238E27FC236}">
                <a16:creationId xmlns:a16="http://schemas.microsoft.com/office/drawing/2014/main" id="{9E8AEDE2-D578-774E-B046-B3880AF245E4}"/>
              </a:ext>
            </a:extLst>
          </p:cNvPr>
          <p:cNvSpPr txBox="1"/>
          <p:nvPr/>
        </p:nvSpPr>
        <p:spPr>
          <a:xfrm>
            <a:off x="5155321" y="6592380"/>
            <a:ext cx="3876382" cy="246221"/>
          </a:xfrm>
          <a:prstGeom prst="rect">
            <a:avLst/>
          </a:prstGeom>
          <a:noFill/>
        </p:spPr>
        <p:txBody>
          <a:bodyPr wrap="none" rtlCol="0">
            <a:spAutoFit/>
          </a:bodyPr>
          <a:lstStyle/>
          <a:p>
            <a:r>
              <a:rPr lang="en-US" sz="1000" dirty="0"/>
              <a:t>Source: UN (2019) Global Sustainable Development Report 2019</a:t>
            </a:r>
          </a:p>
        </p:txBody>
      </p:sp>
    </p:spTree>
    <p:extLst>
      <p:ext uri="{BB962C8B-B14F-4D97-AF65-F5344CB8AC3E}">
        <p14:creationId xmlns:p14="http://schemas.microsoft.com/office/powerpoint/2010/main" val="131432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0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56F9AC6D-4AD0-6548-8EE4-C3B41EE10D94}"/>
              </a:ext>
            </a:extLst>
          </p:cNvPr>
          <p:cNvPicPr>
            <a:picLocks noGrp="1" noChangeAspect="1"/>
          </p:cNvPicPr>
          <p:nvPr>
            <p:ph idx="1"/>
          </p:nvPr>
        </p:nvPicPr>
        <p:blipFill rotWithShape="1">
          <a:blip r:embed="rId3"/>
          <a:srcRect l="2102" r="-2059"/>
          <a:stretch/>
        </p:blipFill>
        <p:spPr>
          <a:xfrm>
            <a:off x="4219436" y="908720"/>
            <a:ext cx="4935085" cy="5578816"/>
          </a:xfrm>
          <a:prstGeom prst="rect">
            <a:avLst/>
          </a:prstGeom>
        </p:spPr>
      </p:pic>
      <p:sp>
        <p:nvSpPr>
          <p:cNvPr id="6" name="TextBox 5">
            <a:extLst>
              <a:ext uri="{FF2B5EF4-FFF2-40B4-BE49-F238E27FC236}">
                <a16:creationId xmlns:a16="http://schemas.microsoft.com/office/drawing/2014/main" id="{3D1FE6DF-3661-2B4F-B6C1-BBD3B6F109E1}"/>
              </a:ext>
            </a:extLst>
          </p:cNvPr>
          <p:cNvSpPr txBox="1"/>
          <p:nvPr/>
        </p:nvSpPr>
        <p:spPr>
          <a:xfrm>
            <a:off x="107504" y="6210537"/>
            <a:ext cx="3563888" cy="553998"/>
          </a:xfrm>
          <a:prstGeom prst="rect">
            <a:avLst/>
          </a:prstGeom>
          <a:noFill/>
        </p:spPr>
        <p:txBody>
          <a:bodyPr wrap="square" rtlCol="0">
            <a:spAutoFit/>
          </a:bodyPr>
          <a:lstStyle/>
          <a:p>
            <a:r>
              <a:rPr lang="en-US" sz="1000" dirty="0">
                <a:solidFill>
                  <a:schemeClr val="bg1"/>
                </a:solidFill>
              </a:rPr>
              <a:t>Source: EUROSTAT (2020) Sustainable development in the European Union Monitoring report on progress towards the SDGs in an EU context 2020 edition</a:t>
            </a:r>
          </a:p>
        </p:txBody>
      </p:sp>
    </p:spTree>
    <p:extLst>
      <p:ext uri="{BB962C8B-B14F-4D97-AF65-F5344CB8AC3E}">
        <p14:creationId xmlns:p14="http://schemas.microsoft.com/office/powerpoint/2010/main" val="90483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45DDFE-983C-154C-A5D0-3E2F7311D818}"/>
              </a:ext>
            </a:extLst>
          </p:cNvPr>
          <p:cNvPicPr>
            <a:picLocks noGrp="1" noChangeAspect="1"/>
          </p:cNvPicPr>
          <p:nvPr>
            <p:ph idx="1"/>
          </p:nvPr>
        </p:nvPicPr>
        <p:blipFill rotWithShape="1">
          <a:blip r:embed="rId3"/>
          <a:srcRect l="787" t="964" r="698" b="340"/>
          <a:stretch/>
        </p:blipFill>
        <p:spPr>
          <a:xfrm>
            <a:off x="0" y="908720"/>
            <a:ext cx="9053012" cy="5532396"/>
          </a:xfrm>
          <a:prstGeom prst="rect">
            <a:avLst/>
          </a:prstGeom>
        </p:spPr>
      </p:pic>
      <p:pic>
        <p:nvPicPr>
          <p:cNvPr id="3" name="Picture 2">
            <a:extLst>
              <a:ext uri="{FF2B5EF4-FFF2-40B4-BE49-F238E27FC236}">
                <a16:creationId xmlns:a16="http://schemas.microsoft.com/office/drawing/2014/main" id="{7D7A1130-5D2D-CD42-95A5-A39A57D08DB0}"/>
              </a:ext>
            </a:extLst>
          </p:cNvPr>
          <p:cNvPicPr>
            <a:picLocks noChangeAspect="1"/>
          </p:cNvPicPr>
          <p:nvPr/>
        </p:nvPicPr>
        <p:blipFill>
          <a:blip r:embed="rId4"/>
          <a:stretch>
            <a:fillRect/>
          </a:stretch>
        </p:blipFill>
        <p:spPr>
          <a:xfrm>
            <a:off x="1259632" y="692696"/>
            <a:ext cx="1205351" cy="792088"/>
          </a:xfrm>
          <a:prstGeom prst="rect">
            <a:avLst/>
          </a:prstGeom>
        </p:spPr>
      </p:pic>
    </p:spTree>
    <p:extLst>
      <p:ext uri="{BB962C8B-B14F-4D97-AF65-F5344CB8AC3E}">
        <p14:creationId xmlns:p14="http://schemas.microsoft.com/office/powerpoint/2010/main" val="9792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2740E-FA45-1D47-8065-902977C62271}"/>
              </a:ext>
            </a:extLst>
          </p:cNvPr>
          <p:cNvSpPr>
            <a:spLocks noGrp="1"/>
          </p:cNvSpPr>
          <p:nvPr>
            <p:ph type="title"/>
          </p:nvPr>
        </p:nvSpPr>
        <p:spPr>
          <a:xfrm>
            <a:off x="249400" y="684660"/>
            <a:ext cx="4898663" cy="736409"/>
          </a:xfrm>
        </p:spPr>
        <p:txBody>
          <a:bodyPr/>
          <a:lstStyle/>
          <a:p>
            <a:r>
              <a:rPr lang="en-US" dirty="0"/>
              <a:t>New expectations towards </a:t>
            </a:r>
            <a:br>
              <a:rPr lang="en-US" dirty="0"/>
            </a:br>
            <a:r>
              <a:rPr lang="en-US" dirty="0"/>
              <a:t>EU Cohesion Policy</a:t>
            </a:r>
          </a:p>
        </p:txBody>
      </p:sp>
      <p:pic>
        <p:nvPicPr>
          <p:cNvPr id="4" name="Picture 3" descr="Graphical user interface, text&#10;&#10;Description automatically generated">
            <a:extLst>
              <a:ext uri="{FF2B5EF4-FFF2-40B4-BE49-F238E27FC236}">
                <a16:creationId xmlns:a16="http://schemas.microsoft.com/office/drawing/2014/main" id="{57909F14-71C4-A746-AC50-2F0978CF32D7}"/>
              </a:ext>
            </a:extLst>
          </p:cNvPr>
          <p:cNvPicPr>
            <a:picLocks noChangeAspect="1"/>
          </p:cNvPicPr>
          <p:nvPr/>
        </p:nvPicPr>
        <p:blipFill>
          <a:blip r:embed="rId3"/>
          <a:stretch>
            <a:fillRect/>
          </a:stretch>
        </p:blipFill>
        <p:spPr>
          <a:xfrm>
            <a:off x="260670" y="3587319"/>
            <a:ext cx="7240860" cy="2586021"/>
          </a:xfrm>
          <a:prstGeom prst="rect">
            <a:avLst/>
          </a:prstGeom>
        </p:spPr>
      </p:pic>
      <p:sp>
        <p:nvSpPr>
          <p:cNvPr id="11" name="TextBox 10">
            <a:extLst>
              <a:ext uri="{FF2B5EF4-FFF2-40B4-BE49-F238E27FC236}">
                <a16:creationId xmlns:a16="http://schemas.microsoft.com/office/drawing/2014/main" id="{55F20209-EEA3-2541-B056-F7E504884533}"/>
              </a:ext>
            </a:extLst>
          </p:cNvPr>
          <p:cNvSpPr txBox="1"/>
          <p:nvPr/>
        </p:nvSpPr>
        <p:spPr>
          <a:xfrm>
            <a:off x="47757" y="6309320"/>
            <a:ext cx="8988739" cy="553998"/>
          </a:xfrm>
          <a:prstGeom prst="rect">
            <a:avLst/>
          </a:prstGeom>
          <a:noFill/>
        </p:spPr>
        <p:txBody>
          <a:bodyPr wrap="square" rtlCol="0">
            <a:spAutoFit/>
          </a:bodyPr>
          <a:lstStyle/>
          <a:p>
            <a:r>
              <a:rPr lang="en-US" sz="1000" dirty="0">
                <a:latin typeface="HelveticaNeue" panose="02000503000000020004" pitchFamily="2" charset="0"/>
              </a:rPr>
              <a:t>Source: COM (2018) 375: Proposal for a REGULATION OF THE EUROPEAN PARLIAMENT AND OF THE COUNCIL laying down common provisions on the European Regional Development Fund, the European Social Fund Plus, the Cohesion Fund, and the European Maritime and Fisheries Fund and financial rules for those and for the Asylum and Migration Fund, the Internal Security Fund and the Border Management and Visa Instrument</a:t>
            </a:r>
            <a:endParaRPr lang="en-US" sz="1000" dirty="0"/>
          </a:p>
        </p:txBody>
      </p:sp>
      <p:pic>
        <p:nvPicPr>
          <p:cNvPr id="12" name="Picture 11" descr="Graphical user interface, text, application, email&#10;&#10;Description automatically generated">
            <a:extLst>
              <a:ext uri="{FF2B5EF4-FFF2-40B4-BE49-F238E27FC236}">
                <a16:creationId xmlns:a16="http://schemas.microsoft.com/office/drawing/2014/main" id="{88BBA8B6-3D0E-3345-ABDC-B8CB3F1DED9D}"/>
              </a:ext>
            </a:extLst>
          </p:cNvPr>
          <p:cNvPicPr>
            <a:picLocks noChangeAspect="1"/>
          </p:cNvPicPr>
          <p:nvPr/>
        </p:nvPicPr>
        <p:blipFill>
          <a:blip r:embed="rId4"/>
          <a:stretch>
            <a:fillRect/>
          </a:stretch>
        </p:blipFill>
        <p:spPr>
          <a:xfrm>
            <a:off x="3893495" y="1412299"/>
            <a:ext cx="4707882" cy="2175020"/>
          </a:xfrm>
          <a:prstGeom prst="rect">
            <a:avLst/>
          </a:prstGeom>
        </p:spPr>
      </p:pic>
    </p:spTree>
    <p:extLst>
      <p:ext uri="{BB962C8B-B14F-4D97-AF65-F5344CB8AC3E}">
        <p14:creationId xmlns:p14="http://schemas.microsoft.com/office/powerpoint/2010/main" val="9416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92740E-FA45-1D47-8065-902977C62271}"/>
              </a:ext>
            </a:extLst>
          </p:cNvPr>
          <p:cNvSpPr>
            <a:spLocks noGrp="1"/>
          </p:cNvSpPr>
          <p:nvPr>
            <p:ph type="title"/>
          </p:nvPr>
        </p:nvSpPr>
        <p:spPr>
          <a:xfrm>
            <a:off x="107504" y="748375"/>
            <a:ext cx="8928992" cy="736409"/>
          </a:xfrm>
        </p:spPr>
        <p:txBody>
          <a:bodyPr/>
          <a:lstStyle/>
          <a:p>
            <a:pPr>
              <a:spcBef>
                <a:spcPts val="600"/>
              </a:spcBef>
              <a:spcAft>
                <a:spcPts val="600"/>
              </a:spcAft>
            </a:pPr>
            <a:r>
              <a:rPr lang="en-US" dirty="0"/>
              <a:t>New expectations towards Smart Specialisation</a:t>
            </a:r>
            <a:endParaRPr lang="en-US" sz="2000" dirty="0"/>
          </a:p>
        </p:txBody>
      </p:sp>
      <p:pic>
        <p:nvPicPr>
          <p:cNvPr id="7" name="Picture 6" descr="Table&#10;&#10;Description automatically generated">
            <a:extLst>
              <a:ext uri="{FF2B5EF4-FFF2-40B4-BE49-F238E27FC236}">
                <a16:creationId xmlns:a16="http://schemas.microsoft.com/office/drawing/2014/main" id="{E05D520F-74C4-9F4B-ACDD-48B552B20DB1}"/>
              </a:ext>
            </a:extLst>
          </p:cNvPr>
          <p:cNvPicPr>
            <a:picLocks noChangeAspect="1"/>
          </p:cNvPicPr>
          <p:nvPr/>
        </p:nvPicPr>
        <p:blipFill rotWithShape="1">
          <a:blip r:embed="rId3"/>
          <a:srcRect b="37540"/>
          <a:stretch/>
        </p:blipFill>
        <p:spPr>
          <a:xfrm>
            <a:off x="0" y="2420888"/>
            <a:ext cx="9144000" cy="3189322"/>
          </a:xfrm>
          <a:prstGeom prst="rect">
            <a:avLst/>
          </a:prstGeom>
        </p:spPr>
      </p:pic>
      <p:sp>
        <p:nvSpPr>
          <p:cNvPr id="2" name="TextBox 1">
            <a:extLst>
              <a:ext uri="{FF2B5EF4-FFF2-40B4-BE49-F238E27FC236}">
                <a16:creationId xmlns:a16="http://schemas.microsoft.com/office/drawing/2014/main" id="{FEAE05D5-361C-D94A-8DA2-0CD4A78B2689}"/>
              </a:ext>
            </a:extLst>
          </p:cNvPr>
          <p:cNvSpPr txBox="1"/>
          <p:nvPr/>
        </p:nvSpPr>
        <p:spPr>
          <a:xfrm>
            <a:off x="47757" y="6309320"/>
            <a:ext cx="8988739" cy="553998"/>
          </a:xfrm>
          <a:prstGeom prst="rect">
            <a:avLst/>
          </a:prstGeom>
          <a:noFill/>
        </p:spPr>
        <p:txBody>
          <a:bodyPr wrap="square" rtlCol="0">
            <a:spAutoFit/>
          </a:bodyPr>
          <a:lstStyle/>
          <a:p>
            <a:r>
              <a:rPr lang="en-US" sz="1000" dirty="0">
                <a:latin typeface="HelveticaNeue" panose="02000503000000020004" pitchFamily="2" charset="0"/>
              </a:rPr>
              <a:t>Source: COM (2018) 375: Proposal for a REGULATION OF THE EUROPEAN PARLIAMENT AND OF THE COUNCIL laying down common provisions on the European Regional Development Fund, the European Social Fund Plus, the Cohesion Fund, and the European Maritime and Fisheries Fund and financial rules for those and for the Asylum and Migration Fund, the Internal Security Fund and the Border Management and Visa Instrument</a:t>
            </a:r>
            <a:endParaRPr lang="en-US" sz="1000" dirty="0"/>
          </a:p>
        </p:txBody>
      </p:sp>
      <p:sp>
        <p:nvSpPr>
          <p:cNvPr id="6" name="Title 4">
            <a:extLst>
              <a:ext uri="{FF2B5EF4-FFF2-40B4-BE49-F238E27FC236}">
                <a16:creationId xmlns:a16="http://schemas.microsoft.com/office/drawing/2014/main" id="{4AFFBC55-D59D-954D-82E5-FC509E1CD660}"/>
              </a:ext>
            </a:extLst>
          </p:cNvPr>
          <p:cNvSpPr txBox="1">
            <a:spLocks/>
          </p:cNvSpPr>
          <p:nvPr/>
        </p:nvSpPr>
        <p:spPr bwMode="auto">
          <a:xfrm>
            <a:off x="107504" y="1324439"/>
            <a:ext cx="8928992" cy="73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400" b="1" i="0" kern="1200" cap="all">
                <a:solidFill>
                  <a:srgbClr val="189AC8"/>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spcBef>
                <a:spcPts val="600"/>
              </a:spcBef>
              <a:spcAft>
                <a:spcPts val="600"/>
              </a:spcAft>
            </a:pPr>
            <a:r>
              <a:rPr lang="en-US" sz="2000" dirty="0"/>
              <a:t>S3 to promote “innovative and smart economic transformation” and “industrial transition”</a:t>
            </a:r>
          </a:p>
        </p:txBody>
      </p:sp>
    </p:spTree>
    <p:extLst>
      <p:ext uri="{BB962C8B-B14F-4D97-AF65-F5344CB8AC3E}">
        <p14:creationId xmlns:p14="http://schemas.microsoft.com/office/powerpoint/2010/main" val="247033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E7DA-E34C-B945-87B9-437284D4FABF}"/>
              </a:ext>
            </a:extLst>
          </p:cNvPr>
          <p:cNvSpPr>
            <a:spLocks noGrp="1"/>
          </p:cNvSpPr>
          <p:nvPr>
            <p:ph type="title"/>
          </p:nvPr>
        </p:nvSpPr>
        <p:spPr>
          <a:xfrm>
            <a:off x="0" y="525600"/>
            <a:ext cx="9143999" cy="6332400"/>
          </a:xfrm>
          <a:solidFill>
            <a:schemeClr val="accent6"/>
          </a:solidFill>
        </p:spPr>
        <p:txBody>
          <a:bodyPr/>
          <a:lstStyle/>
          <a:p>
            <a:pPr marL="406400"/>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Theoretical perspectives and insights </a:t>
            </a:r>
            <a:br>
              <a:rPr lang="en-US" dirty="0">
                <a:solidFill>
                  <a:schemeClr val="bg1"/>
                </a:solidFill>
              </a:rPr>
            </a:br>
            <a:r>
              <a:rPr lang="en-US" dirty="0">
                <a:solidFill>
                  <a:schemeClr val="bg1"/>
                </a:solidFill>
              </a:rPr>
              <a:t>from the literature review</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518344205"/>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47111</TotalTime>
  <Words>2102</Words>
  <Application>Microsoft Macintosh PowerPoint</Application>
  <PresentationFormat>On-screen Show (4:3)</PresentationFormat>
  <Paragraphs>194</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ゴシック</vt:lpstr>
      <vt:lpstr>Arial</vt:lpstr>
      <vt:lpstr>Calibri</vt:lpstr>
      <vt:lpstr>HelveticaNeue</vt:lpstr>
      <vt:lpstr>System Font Regular</vt:lpstr>
      <vt:lpstr>Times</vt:lpstr>
      <vt:lpstr>Custom Design</vt:lpstr>
      <vt:lpstr>Smart Specialisation for the SDGs:  Are theoretical and conceptual foundations of Smart Specialisation fit for the SDGs? </vt:lpstr>
      <vt:lpstr>    New context and challenges  for (regional) innovation policy</vt:lpstr>
      <vt:lpstr>PowerPoint Presentation</vt:lpstr>
      <vt:lpstr>PowerPoint Presentation</vt:lpstr>
      <vt:lpstr>PowerPoint Presentation</vt:lpstr>
      <vt:lpstr>PowerPoint Presentation</vt:lpstr>
      <vt:lpstr>New expectations towards  EU Cohesion Policy</vt:lpstr>
      <vt:lpstr>New expectations towards Smart Specialisation</vt:lpstr>
      <vt:lpstr>    Theoretical perspectives and insights  from the literature review </vt:lpstr>
      <vt:lpstr>A glance at the publication trends  on regional innovation and the SDGs</vt:lpstr>
      <vt:lpstr>To put in a perspective…</vt:lpstr>
      <vt:lpstr>Theories and concepts connecting  regional innovation policy with sustainability</vt:lpstr>
      <vt:lpstr>academic critique and debate on the future of Smart specialisation (1)</vt:lpstr>
      <vt:lpstr>PowerPoint Presentation</vt:lpstr>
      <vt:lpstr>    S3 and the SDGs: Towards a synergy?</vt:lpstr>
      <vt:lpstr>PowerPoint Presentation</vt:lpstr>
      <vt:lpstr>PowerPoint Presentation</vt:lpstr>
      <vt:lpstr>Are theoretical and conceptual foundations of Smart Specialisation fit for the SDGs?</vt:lpstr>
      <vt:lpstr>PowerPoint Presentation</vt:lpstr>
    </vt:vector>
  </TitlesOfParts>
  <Manager/>
  <Company>UCL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Simon Brown</dc:creator>
  <cp:keywords/>
  <dc:description/>
  <cp:lastModifiedBy>Miedzinski, Michal</cp:lastModifiedBy>
  <cp:revision>711</cp:revision>
  <cp:lastPrinted>2020-06-29T16:12:24Z</cp:lastPrinted>
  <dcterms:created xsi:type="dcterms:W3CDTF">2005-07-13T12:26:50Z</dcterms:created>
  <dcterms:modified xsi:type="dcterms:W3CDTF">2020-11-09T10:23:03Z</dcterms:modified>
  <cp:category/>
</cp:coreProperties>
</file>