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80" r:id="rId5"/>
  </p:sldMasterIdLst>
  <p:notesMasterIdLst>
    <p:notesMasterId r:id="rId14"/>
  </p:notesMasterIdLst>
  <p:sldIdLst>
    <p:sldId id="268" r:id="rId6"/>
    <p:sldId id="371" r:id="rId7"/>
    <p:sldId id="295" r:id="rId8"/>
    <p:sldId id="375" r:id="rId9"/>
    <p:sldId id="376" r:id="rId10"/>
    <p:sldId id="377" r:id="rId11"/>
    <p:sldId id="378" r:id="rId12"/>
    <p:sldId id="331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80"/>
  </p:normalViewPr>
  <p:slideViewPr>
    <p:cSldViewPr snapToGrid="0" snapToObjects="1">
      <p:cViewPr varScale="1">
        <p:scale>
          <a:sx n="68" d="100"/>
          <a:sy n="68" d="100"/>
        </p:scale>
        <p:origin x="5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45283-168F-8940-A073-B2FF66BC4C5E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BF77-11FD-8E4D-B223-FC6B75E0C3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98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083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3" y="553771"/>
            <a:ext cx="2798181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622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to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2147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976" y="1354730"/>
            <a:ext cx="10926000" cy="50580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238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0" name="Plassholder for bunntekst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047" y="135202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2"/>
          </p:nvPr>
        </p:nvSpPr>
        <p:spPr>
          <a:xfrm>
            <a:off x="6479976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619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758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9673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ly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74426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822056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C5FD4-26B4-4C9F-9FC8-80D375B3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924" y="6563207"/>
            <a:ext cx="753681" cy="365125"/>
          </a:xfrm>
        </p:spPr>
        <p:txBody>
          <a:bodyPr/>
          <a:lstStyle/>
          <a:p>
            <a:fld id="{DC22DD25-61AE-413C-B4D2-EF2365C9B2E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70B07-410E-4D96-88F0-B617572F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2143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363200" cy="2387600"/>
          </a:xfrm>
        </p:spPr>
        <p:txBody>
          <a:bodyPr anchor="b"/>
          <a:lstStyle>
            <a:lvl1pPr algn="ctr">
              <a:defRPr sz="59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69"/>
            </a:lvl1pPr>
            <a:lvl2pPr marL="451238" indent="0" algn="ctr">
              <a:buNone/>
              <a:defRPr sz="1974"/>
            </a:lvl2pPr>
            <a:lvl3pPr marL="902475" indent="0" algn="ctr">
              <a:buNone/>
              <a:defRPr sz="1777"/>
            </a:lvl3pPr>
            <a:lvl4pPr marL="1353714" indent="0" algn="ctr">
              <a:buNone/>
              <a:defRPr sz="1579"/>
            </a:lvl4pPr>
            <a:lvl5pPr marL="1804952" indent="0" algn="ctr">
              <a:buNone/>
              <a:defRPr sz="1579"/>
            </a:lvl5pPr>
            <a:lvl6pPr marL="2256189" indent="0" algn="ctr">
              <a:buNone/>
              <a:defRPr sz="1579"/>
            </a:lvl6pPr>
            <a:lvl7pPr marL="2707427" indent="0" algn="ctr">
              <a:buNone/>
              <a:defRPr sz="1579"/>
            </a:lvl7pPr>
            <a:lvl8pPr marL="3158665" indent="0" algn="ctr">
              <a:buNone/>
              <a:defRPr sz="1579"/>
            </a:lvl8pPr>
            <a:lvl9pPr marL="3609902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99F6B-12A0-4867-9919-EC5977A43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F9DC-CAB8-4A80-86C6-12CA8D03EA8C}" type="datetimeFigureOut">
              <a:rPr lang="sv-SE"/>
              <a:pPr>
                <a:defRPr/>
              </a:pPr>
              <a:t>2020-11-09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92C41-3F73-40A3-A744-ED82218B5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0C212-FCAB-44DF-BF6B-5F790D90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59FF-713D-43BC-AA25-21A531A6041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9460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65" y="395066"/>
            <a:ext cx="10296000" cy="88736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/>
              <a:t>Title and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6356" y="1532415"/>
            <a:ext cx="11408409" cy="43769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text, or click on the relevant icon at the centre of the placeholder to add: Table / Chart / SmartArt / Image / Media. There are five type style levels. To access the type styles, click on the text and press the ‘Increase / Decrease List Level’ buttons in the Paragraph section of the Home ribbon.</a:t>
            </a:r>
          </a:p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43E2C-891A-4EFA-B177-79A203A9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B32D-F9FA-4261-B185-C59FA1578162}" type="datetime1">
              <a:rPr lang="en-AU" noProof="0" smtClean="0"/>
              <a:t>9/11/2020</a:t>
            </a:fld>
            <a:endParaRPr lang="en-AU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28311-B38F-4316-93C3-A38E25C4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BCB2E-0337-4FDD-956F-BDAC9ED1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t>‹#›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04474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3" y="553771"/>
            <a:ext cx="2798181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90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3" y="553771"/>
            <a:ext cx="2798181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5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3" y="553771"/>
            <a:ext cx="2798181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085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5" y="537312"/>
            <a:ext cx="2816497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7114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5" y="537312"/>
            <a:ext cx="2816497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1261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" name="Rektangel 3"/>
          <p:cNvSpPr/>
          <p:nvPr userDrawn="1"/>
        </p:nvSpPr>
        <p:spPr>
          <a:xfrm>
            <a:off x="812602" y="1363946"/>
            <a:ext cx="1092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  <a:endParaRPr lang="nb-NO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58552"/>
            <a:ext cx="1092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427" y="1361080"/>
            <a:ext cx="1092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 marL="342900" indent="-342900">
              <a:lnSpc>
                <a:spcPct val="100000"/>
              </a:lnSpc>
              <a:buFont typeface=".AppleSystemUIFont" charset="-120"/>
              <a:buChar char="›"/>
              <a:defRPr sz="2000"/>
            </a:lvl1pPr>
            <a:lvl2pPr marL="6858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2pPr>
            <a:lvl3pPr marL="11430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3pPr>
            <a:lvl4pPr marL="16002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4pPr>
            <a:lvl5pPr marL="20574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7049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" name="Rektangel 3"/>
          <p:cNvSpPr/>
          <p:nvPr userDrawn="1"/>
        </p:nvSpPr>
        <p:spPr>
          <a:xfrm>
            <a:off x="810594" y="1352959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 dirty="0"/>
              <a:t>  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6480905" y="1351536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  <a:endParaRPr lang="nb-NO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62845"/>
            <a:ext cx="525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2127" y="136411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2"/>
          </p:nvPr>
        </p:nvSpPr>
        <p:spPr>
          <a:xfrm>
            <a:off x="6491935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2000"/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17" name="Rett linje 16"/>
          <p:cNvCxnSpPr/>
          <p:nvPr userDrawn="1"/>
        </p:nvCxnSpPr>
        <p:spPr>
          <a:xfrm>
            <a:off x="6472438" y="1361941"/>
            <a:ext cx="525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bunn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013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368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121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7745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to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1249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5" y="537312"/>
            <a:ext cx="2816497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064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976" y="1354730"/>
            <a:ext cx="10926000" cy="50580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1964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0" name="Plassholder for bunntekst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047" y="135202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2"/>
          </p:nvPr>
        </p:nvSpPr>
        <p:spPr>
          <a:xfrm>
            <a:off x="6479976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0294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945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2509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ly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607736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818431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C5FD4-26B4-4C9F-9FC8-80D375B3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924" y="6563207"/>
            <a:ext cx="753681" cy="365125"/>
          </a:xfrm>
        </p:spPr>
        <p:txBody>
          <a:bodyPr/>
          <a:lstStyle/>
          <a:p>
            <a:fld id="{DC22DD25-61AE-413C-B4D2-EF2365C9B2E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70B07-410E-4D96-88F0-B617572F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51602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363200" cy="2387600"/>
          </a:xfrm>
        </p:spPr>
        <p:txBody>
          <a:bodyPr anchor="b"/>
          <a:lstStyle>
            <a:lvl1pPr algn="ctr">
              <a:defRPr sz="59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69"/>
            </a:lvl1pPr>
            <a:lvl2pPr marL="451238" indent="0" algn="ctr">
              <a:buNone/>
              <a:defRPr sz="1974"/>
            </a:lvl2pPr>
            <a:lvl3pPr marL="902475" indent="0" algn="ctr">
              <a:buNone/>
              <a:defRPr sz="1777"/>
            </a:lvl3pPr>
            <a:lvl4pPr marL="1353714" indent="0" algn="ctr">
              <a:buNone/>
              <a:defRPr sz="1579"/>
            </a:lvl4pPr>
            <a:lvl5pPr marL="1804952" indent="0" algn="ctr">
              <a:buNone/>
              <a:defRPr sz="1579"/>
            </a:lvl5pPr>
            <a:lvl6pPr marL="2256189" indent="0" algn="ctr">
              <a:buNone/>
              <a:defRPr sz="1579"/>
            </a:lvl6pPr>
            <a:lvl7pPr marL="2707427" indent="0" algn="ctr">
              <a:buNone/>
              <a:defRPr sz="1579"/>
            </a:lvl7pPr>
            <a:lvl8pPr marL="3158665" indent="0" algn="ctr">
              <a:buNone/>
              <a:defRPr sz="1579"/>
            </a:lvl8pPr>
            <a:lvl9pPr marL="3609902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99F6B-12A0-4867-9919-EC5977A43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F9DC-CAB8-4A80-86C6-12CA8D03EA8C}" type="datetimeFigureOut">
              <a:rPr lang="sv-SE"/>
              <a:pPr>
                <a:defRPr/>
              </a:pPr>
              <a:t>2020-11-09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92C41-3F73-40A3-A744-ED82218B5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0C212-FCAB-44DF-BF6B-5F790D90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59FF-713D-43BC-AA25-21A531A6041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31067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65" y="395066"/>
            <a:ext cx="10296000" cy="88736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/>
              <a:t>Title and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6356" y="1532415"/>
            <a:ext cx="11408409" cy="43769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text, or click on the relevant icon at the centre of the placeholder to add: Table / Chart / SmartArt / Image / Media. There are five type style levels. To access the type styles, click on the text and press the ‘Increase / Decrease List Level’ buttons in the Paragraph section of the Home ribbon.</a:t>
            </a:r>
          </a:p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43E2C-891A-4EFA-B177-79A203A9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B32D-F9FA-4261-B185-C59FA1578162}" type="datetime1">
              <a:rPr lang="en-AU" noProof="0" smtClean="0"/>
              <a:t>9/11/2020</a:t>
            </a:fld>
            <a:endParaRPr lang="en-AU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28311-B38F-4316-93C3-A38E25C4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BCB2E-0337-4FDD-956F-BDAC9ED1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t>‹#›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48184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5" y="537312"/>
            <a:ext cx="2816497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6494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" name="Rektangel 3"/>
          <p:cNvSpPr/>
          <p:nvPr userDrawn="1"/>
        </p:nvSpPr>
        <p:spPr>
          <a:xfrm>
            <a:off x="812602" y="1363946"/>
            <a:ext cx="1092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  <a:endParaRPr lang="nb-NO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58552"/>
            <a:ext cx="1092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427" y="1361080"/>
            <a:ext cx="1092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 marL="342900" indent="-342900">
              <a:lnSpc>
                <a:spcPct val="100000"/>
              </a:lnSpc>
              <a:buFont typeface=".AppleSystemUIFont" charset="-120"/>
              <a:buChar char="›"/>
              <a:defRPr sz="2000"/>
            </a:lvl1pPr>
            <a:lvl2pPr marL="6858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2pPr>
            <a:lvl3pPr marL="11430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3pPr>
            <a:lvl4pPr marL="16002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4pPr>
            <a:lvl5pPr marL="20574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52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" name="Rektangel 3"/>
          <p:cNvSpPr/>
          <p:nvPr userDrawn="1"/>
        </p:nvSpPr>
        <p:spPr>
          <a:xfrm>
            <a:off x="810594" y="1352959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 dirty="0"/>
              <a:t>  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6480905" y="1351536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  <a:endParaRPr lang="nb-NO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62845"/>
            <a:ext cx="525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2127" y="136411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2"/>
          </p:nvPr>
        </p:nvSpPr>
        <p:spPr>
          <a:xfrm>
            <a:off x="6491935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2000"/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17" name="Rett linje 16"/>
          <p:cNvCxnSpPr/>
          <p:nvPr userDrawn="1"/>
        </p:nvCxnSpPr>
        <p:spPr>
          <a:xfrm>
            <a:off x="6472438" y="1361941"/>
            <a:ext cx="525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bunn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205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2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08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1101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03414" y="-1"/>
            <a:ext cx="10926000" cy="135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11859" y="1349999"/>
            <a:ext cx="10927084" cy="50560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11950" y="6408000"/>
            <a:ext cx="5252673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725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3" r:id="rId3"/>
    <p:sldLayoutId id="2147483674" r:id="rId4"/>
    <p:sldLayoutId id="2147483650" r:id="rId5"/>
    <p:sldLayoutId id="2147483664" r:id="rId6"/>
    <p:sldLayoutId id="2147483671" r:id="rId7"/>
    <p:sldLayoutId id="2147483667" r:id="rId8"/>
    <p:sldLayoutId id="2147483672" r:id="rId9"/>
    <p:sldLayoutId id="2147483670" r:id="rId10"/>
    <p:sldLayoutId id="2147483665" r:id="rId11"/>
    <p:sldLayoutId id="2147483666" r:id="rId12"/>
    <p:sldLayoutId id="2147483655" r:id="rId13"/>
    <p:sldLayoutId id="2147483661" r:id="rId14"/>
    <p:sldLayoutId id="2147483668" r:id="rId15"/>
    <p:sldLayoutId id="2147483675" r:id="rId16"/>
    <p:sldLayoutId id="2147483677" r:id="rId17"/>
    <p:sldLayoutId id="2147483678" r:id="rId18"/>
    <p:sldLayoutId id="2147483679" r:id="rId1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03414" y="-1"/>
            <a:ext cx="10926000" cy="135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11859" y="1349999"/>
            <a:ext cx="10927084" cy="50560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11950" y="6408000"/>
            <a:ext cx="5252673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58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Smart </a:t>
            </a:r>
            <a:r>
              <a:rPr lang="en-US" dirty="0" err="1"/>
              <a:t>specialisation</a:t>
            </a:r>
            <a:r>
              <a:rPr lang="en-US" dirty="0"/>
              <a:t>, policy experimentation and place-based sustainability transitions: insights from Gippsland, Australia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b-NO" sz="1500" dirty="0"/>
              <a:t>Lars Coenen </a:t>
            </a:r>
          </a:p>
          <a:p>
            <a:r>
              <a:rPr lang="nb-NO" sz="1500" dirty="0"/>
              <a:t>Mohn Centre for Innovation and Regional Development</a:t>
            </a:r>
          </a:p>
          <a:p>
            <a:r>
              <a:rPr lang="nb-NO" sz="1500" dirty="0" err="1"/>
              <a:t>Honorary</a:t>
            </a:r>
            <a:r>
              <a:rPr lang="nb-NO" sz="1500" dirty="0"/>
              <a:t> Prof. </a:t>
            </a:r>
            <a:r>
              <a:rPr lang="nb-NO" sz="1500" dirty="0" err="1"/>
              <a:t>University</a:t>
            </a:r>
            <a:r>
              <a:rPr lang="nb-NO" sz="1500" dirty="0"/>
              <a:t> </a:t>
            </a:r>
            <a:r>
              <a:rPr lang="nb-NO" sz="1500" dirty="0" err="1"/>
              <a:t>of</a:t>
            </a:r>
            <a:r>
              <a:rPr lang="nb-NO" sz="1500" dirty="0"/>
              <a:t> Melbourne</a:t>
            </a:r>
          </a:p>
          <a:p>
            <a:r>
              <a:rPr lang="nb-NO" sz="1500" dirty="0"/>
              <a:t>     </a:t>
            </a:r>
            <a:r>
              <a:rPr lang="nb-NO" sz="1500" dirty="0" err="1"/>
              <a:t>lars_coenen</a:t>
            </a:r>
            <a:endParaRPr lang="nb-NO" sz="15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SMARTER 2020 Conference - 3d webinar - Smart </a:t>
            </a:r>
            <a:r>
              <a:rPr lang="en-US" dirty="0" err="1"/>
              <a:t>Specialisation</a:t>
            </a:r>
            <a:r>
              <a:rPr lang="en-US" dirty="0"/>
              <a:t> for Sustainable Development Goals</a:t>
            </a:r>
          </a:p>
          <a:p>
            <a:endParaRPr lang="en-US" dirty="0"/>
          </a:p>
          <a:p>
            <a:r>
              <a:rPr lang="en-US" dirty="0"/>
              <a:t>10/11/2020</a:t>
            </a:r>
            <a:endParaRPr lang="nb-NO" dirty="0"/>
          </a:p>
        </p:txBody>
      </p:sp>
      <p:pic>
        <p:nvPicPr>
          <p:cNvPr id="7" name="Picture 10" descr="Bildergebnis fÃ¼r twitter logo">
            <a:extLst>
              <a:ext uri="{FF2B5EF4-FFF2-40B4-BE49-F238E27FC236}">
                <a16:creationId xmlns:a16="http://schemas.microsoft.com/office/drawing/2014/main" id="{D5E2B4A5-F635-4DFC-804D-AFFC9AFA3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511" y="4766201"/>
            <a:ext cx="216249" cy="17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D41B8B5B-80D7-47F1-ACE7-3BE5428EFE9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1814" b="18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171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F0A4-B74C-4117-9E27-FFE5D2A22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Objective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76C39-66D0-4796-8A8C-1C91471DF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b="1" dirty="0"/>
              <a:t>What? </a:t>
            </a:r>
            <a:r>
              <a:rPr lang="en-AU" dirty="0"/>
              <a:t>To reflect on the possibilities for Smart Specialisation to shift gear towards transformative Agenda 2030 policy </a:t>
            </a:r>
            <a:r>
              <a:rPr lang="en-US" dirty="0"/>
              <a:t> </a:t>
            </a:r>
          </a:p>
          <a:p>
            <a:r>
              <a:rPr lang="en-US" b="1" dirty="0"/>
              <a:t>How? </a:t>
            </a:r>
            <a:r>
              <a:rPr lang="en-US" dirty="0"/>
              <a:t>Applying S3 on the renewal of the regional economy of an iconic Australian coal region experiencing the transformative local impact of an unfolding global low-carbon transition in its full force.</a:t>
            </a:r>
          </a:p>
          <a:p>
            <a:endParaRPr lang="en-US" dirty="0"/>
          </a:p>
          <a:p>
            <a:r>
              <a:rPr lang="en-US" dirty="0"/>
              <a:t>Development by design or by delivery?</a:t>
            </a:r>
          </a:p>
          <a:p>
            <a:r>
              <a:rPr lang="nb-NO" dirty="0"/>
              <a:t>S3 and </a:t>
            </a:r>
            <a:r>
              <a:rPr lang="nb-NO" dirty="0" err="1"/>
              <a:t>its</a:t>
            </a:r>
            <a:r>
              <a:rPr lang="nb-NO" dirty="0"/>
              <a:t> </a:t>
            </a:r>
            <a:r>
              <a:rPr lang="nb-NO" dirty="0" err="1"/>
              <a:t>heroic</a:t>
            </a:r>
            <a:r>
              <a:rPr lang="nb-NO" dirty="0"/>
              <a:t> </a:t>
            </a:r>
            <a:r>
              <a:rPr lang="nb-NO" dirty="0" err="1"/>
              <a:t>assumptions</a:t>
            </a:r>
            <a:r>
              <a:rPr lang="nb-NO" dirty="0"/>
              <a:t> (Marques and Morgan, 2018)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F7E46-E4A8-4AD0-B42D-0269FE63F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t>2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176374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6C4C0502-09C8-44D9-82F1-511B58CA12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220200" cy="922338"/>
          </a:xfrm>
        </p:spPr>
        <p:txBody>
          <a:bodyPr/>
          <a:lstStyle/>
          <a:p>
            <a:r>
              <a:rPr lang="en-AU" altLang="en-US" dirty="0"/>
              <a:t>Smart Specialisation in Australia: Latrobe Valley and Gippsland S3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2BC97E4E-9AFB-44A7-8DA3-6A09E52CAB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358900"/>
            <a:ext cx="7702551" cy="5422900"/>
          </a:xfrm>
        </p:spPr>
        <p:txBody>
          <a:bodyPr/>
          <a:lstStyle/>
          <a:p>
            <a:r>
              <a:rPr lang="en-AU" altLang="en-US" sz="1800" dirty="0"/>
              <a:t>March 2017: Closure of coal mine triggered policy response </a:t>
            </a:r>
          </a:p>
          <a:p>
            <a:endParaRPr lang="en-AU" altLang="en-US" sz="2200" i="1" dirty="0"/>
          </a:p>
          <a:p>
            <a:r>
              <a:rPr lang="en-AU" altLang="en-US" sz="1800" dirty="0"/>
              <a:t>Latrobe Valley Authority: Triage, Recovery, Reconstruction</a:t>
            </a:r>
          </a:p>
          <a:p>
            <a:endParaRPr lang="en-AU" altLang="en-US" sz="1800" dirty="0"/>
          </a:p>
          <a:p>
            <a:r>
              <a:rPr lang="en-US" altLang="en-US" sz="1800" dirty="0"/>
              <a:t>Low levels of confidence, the resentment of Melbourne decision-makers and the vested interests and tensions in the existing arrangements of local government and industry politics across the region</a:t>
            </a:r>
            <a:endParaRPr lang="en-AU" altLang="en-US" sz="1800" dirty="0"/>
          </a:p>
          <a:p>
            <a:endParaRPr lang="en-AU" altLang="en-US" sz="2200" i="1" dirty="0"/>
          </a:p>
          <a:p>
            <a:r>
              <a:rPr lang="en-AU" sz="1800" dirty="0"/>
              <a:t>Adoption of S3 marked a sharp departure from the typical Australian response of relying on infrastructure investment and grants programs and a hyper </a:t>
            </a:r>
            <a:r>
              <a:rPr lang="en-AU" sz="1800" dirty="0" err="1"/>
              <a:t>hightech</a:t>
            </a:r>
            <a:r>
              <a:rPr lang="en-AU" sz="1800" dirty="0"/>
              <a:t>-centric view on innovation</a:t>
            </a:r>
          </a:p>
          <a:p>
            <a:endParaRPr lang="en-AU" altLang="en-US" sz="1800" dirty="0"/>
          </a:p>
          <a:p>
            <a:pPr lvl="1"/>
            <a:endParaRPr lang="en-AU" altLang="en-US" sz="1800" dirty="0"/>
          </a:p>
        </p:txBody>
      </p:sp>
      <p:sp>
        <p:nvSpPr>
          <p:cNvPr id="25604" name="Footer Placeholder 4">
            <a:extLst>
              <a:ext uri="{FF2B5EF4-FFF2-40B4-BE49-F238E27FC236}">
                <a16:creationId xmlns:a16="http://schemas.microsoft.com/office/drawing/2014/main" id="{093C85B9-F4E5-4EEE-A616-AD8774DD2D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00376" y="6575425"/>
            <a:ext cx="561657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1100"/>
              <a:t>Jean Monnet EU Centre of Excellence in Smart Specialisation and Regional Policy</a:t>
            </a:r>
          </a:p>
        </p:txBody>
      </p:sp>
      <p:sp>
        <p:nvSpPr>
          <p:cNvPr id="25605" name="Slide Number Placeholder 5">
            <a:extLst>
              <a:ext uri="{FF2B5EF4-FFF2-40B4-BE49-F238E27FC236}">
                <a16:creationId xmlns:a16="http://schemas.microsoft.com/office/drawing/2014/main" id="{D15BE869-8653-4AB2-81E6-0956E8391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1B570D-0B91-4CDA-B5D8-93ADD9A2C695}" type="slidenum">
              <a:rPr lang="en-AU" altLang="en-US" sz="1100"/>
              <a:pPr/>
              <a:t>3</a:t>
            </a:fld>
            <a:endParaRPr lang="en-AU" altLang="en-US" sz="1100"/>
          </a:p>
        </p:txBody>
      </p:sp>
      <p:pic>
        <p:nvPicPr>
          <p:cNvPr id="25606" name="Picture 2">
            <a:extLst>
              <a:ext uri="{FF2B5EF4-FFF2-40B4-BE49-F238E27FC236}">
                <a16:creationId xmlns:a16="http://schemas.microsoft.com/office/drawing/2014/main" id="{04451F5E-9D60-49BB-9F1E-328C3044E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616951" y="830263"/>
            <a:ext cx="3469448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E24AA2A5-5C1F-45FF-ACEA-0E17AF706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761" y="3688451"/>
            <a:ext cx="2401677" cy="262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4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1B520F-F474-4CB9-9E6F-89E8AEA06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made</a:t>
            </a:r>
            <a:r>
              <a:rPr lang="nb-NO" dirty="0"/>
              <a:t> GS3 </a:t>
            </a:r>
            <a:r>
              <a:rPr lang="nb-NO" dirty="0" err="1"/>
              <a:t>experimental</a:t>
            </a:r>
            <a:r>
              <a:rPr lang="nb-NO" dirty="0"/>
              <a:t> &amp; </a:t>
            </a:r>
            <a:r>
              <a:rPr lang="nb-NO" dirty="0" err="1"/>
              <a:t>sustainable</a:t>
            </a:r>
            <a:r>
              <a:rPr lang="nb-NO" dirty="0"/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1026AE-EC7E-48C2-ADCE-C21F867A9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Integrated, long-term policy </a:t>
            </a:r>
            <a:r>
              <a:rPr lang="nb-NO" dirty="0" err="1"/>
              <a:t>framework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four</a:t>
            </a:r>
            <a:r>
              <a:rPr lang="nb-NO" dirty="0"/>
              <a:t> </a:t>
            </a:r>
            <a:r>
              <a:rPr lang="nb-NO" dirty="0" err="1"/>
              <a:t>platforms</a:t>
            </a:r>
            <a:r>
              <a:rPr lang="nb-NO" dirty="0"/>
              <a:t> for regional </a:t>
            </a:r>
            <a:r>
              <a:rPr lang="nb-NO" dirty="0" err="1"/>
              <a:t>diversification</a:t>
            </a:r>
            <a:r>
              <a:rPr lang="nb-NO" dirty="0"/>
              <a:t>: </a:t>
            </a:r>
            <a:r>
              <a:rPr lang="nb-NO" dirty="0" err="1"/>
              <a:t>food</a:t>
            </a:r>
            <a:r>
              <a:rPr lang="nb-NO" dirty="0"/>
              <a:t> &amp; fibre,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energy</a:t>
            </a:r>
            <a:r>
              <a:rPr lang="nb-NO" dirty="0"/>
              <a:t>, visitor </a:t>
            </a:r>
            <a:r>
              <a:rPr lang="nb-NO" dirty="0" err="1"/>
              <a:t>economy</a:t>
            </a:r>
            <a:r>
              <a:rPr lang="nb-NO" dirty="0"/>
              <a:t>, </a:t>
            </a:r>
            <a:r>
              <a:rPr lang="nb-NO" dirty="0" err="1"/>
              <a:t>health</a:t>
            </a:r>
            <a:r>
              <a:rPr lang="nb-NO" dirty="0"/>
              <a:t> and </a:t>
            </a:r>
            <a:r>
              <a:rPr lang="nb-NO" dirty="0" err="1"/>
              <a:t>well-being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Inclusive</a:t>
            </a:r>
            <a:r>
              <a:rPr lang="nb-NO" dirty="0"/>
              <a:t> </a:t>
            </a:r>
            <a:r>
              <a:rPr lang="nb-NO" dirty="0" err="1"/>
              <a:t>governance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cross-</a:t>
            </a:r>
            <a:r>
              <a:rPr lang="nb-NO" dirty="0" err="1"/>
              <a:t>sector</a:t>
            </a:r>
            <a:r>
              <a:rPr lang="nb-NO" dirty="0"/>
              <a:t> </a:t>
            </a:r>
            <a:r>
              <a:rPr lang="nb-NO" dirty="0" err="1"/>
              <a:t>deliberation</a:t>
            </a:r>
            <a:r>
              <a:rPr lang="nb-NO" dirty="0"/>
              <a:t> &amp; </a:t>
            </a:r>
            <a:r>
              <a:rPr lang="nb-NO" dirty="0" err="1"/>
              <a:t>partnerships</a:t>
            </a:r>
            <a:r>
              <a:rPr lang="nb-NO" dirty="0"/>
              <a:t>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/>
              <a:t>entrepreneurial</a:t>
            </a:r>
            <a:r>
              <a:rPr lang="nb-NO" dirty="0"/>
              <a:t> </a:t>
            </a:r>
            <a:r>
              <a:rPr lang="nb-NO" dirty="0" err="1"/>
              <a:t>discovery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Innovation</a:t>
            </a:r>
            <a:r>
              <a:rPr lang="nb-NO" dirty="0"/>
              <a:t> </a:t>
            </a:r>
            <a:r>
              <a:rPr lang="nb-NO" dirty="0" err="1"/>
              <a:t>beyond</a:t>
            </a:r>
            <a:r>
              <a:rPr lang="nb-NO" dirty="0"/>
              <a:t> a </a:t>
            </a:r>
            <a:r>
              <a:rPr lang="nb-NO" dirty="0" err="1"/>
              <a:t>silver</a:t>
            </a:r>
            <a:r>
              <a:rPr lang="nb-NO" dirty="0"/>
              <a:t> </a:t>
            </a:r>
            <a:r>
              <a:rPr lang="nb-NO" dirty="0" err="1"/>
              <a:t>bullit</a:t>
            </a:r>
            <a:r>
              <a:rPr lang="nb-NO" dirty="0"/>
              <a:t>: </a:t>
            </a:r>
            <a:r>
              <a:rPr lang="nb-NO" dirty="0" err="1"/>
              <a:t>economic</a:t>
            </a:r>
            <a:r>
              <a:rPr lang="nb-NO" dirty="0"/>
              <a:t>, </a:t>
            </a:r>
            <a:r>
              <a:rPr lang="nb-NO" dirty="0" err="1"/>
              <a:t>social</a:t>
            </a:r>
            <a:r>
              <a:rPr lang="nb-NO" dirty="0"/>
              <a:t> &amp; </a:t>
            </a:r>
            <a:r>
              <a:rPr lang="nb-NO" dirty="0" err="1"/>
              <a:t>environmental</a:t>
            </a:r>
            <a:r>
              <a:rPr lang="nb-NO" dirty="0"/>
              <a:t> </a:t>
            </a:r>
            <a:r>
              <a:rPr lang="nb-NO" dirty="0" err="1"/>
              <a:t>impact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The </a:t>
            </a:r>
            <a:r>
              <a:rPr lang="nb-NO" dirty="0" err="1"/>
              <a:t>role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science &amp; scientists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Direct </a:t>
            </a:r>
            <a:r>
              <a:rPr lang="nb-NO" dirty="0" err="1"/>
              <a:t>engagement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citizens</a:t>
            </a:r>
            <a:r>
              <a:rPr lang="nb-NO" dirty="0"/>
              <a:t> (</a:t>
            </a:r>
            <a:r>
              <a:rPr lang="nb-NO" dirty="0" err="1"/>
              <a:t>quadruple</a:t>
            </a:r>
            <a:r>
              <a:rPr lang="nb-NO" dirty="0"/>
              <a:t> </a:t>
            </a:r>
            <a:r>
              <a:rPr lang="nb-NO" dirty="0" err="1"/>
              <a:t>helix</a:t>
            </a:r>
            <a:r>
              <a:rPr lang="nb-NO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Re-</a:t>
            </a:r>
            <a:r>
              <a:rPr lang="nb-NO" dirty="0" err="1"/>
              <a:t>installing</a:t>
            </a:r>
            <a:r>
              <a:rPr lang="nb-NO" dirty="0"/>
              <a:t> (</a:t>
            </a:r>
            <a:r>
              <a:rPr lang="nb-NO" dirty="0" err="1"/>
              <a:t>state</a:t>
            </a:r>
            <a:r>
              <a:rPr lang="nb-NO" dirty="0"/>
              <a:t>) </a:t>
            </a:r>
            <a:r>
              <a:rPr lang="nb-NO" dirty="0" err="1"/>
              <a:t>capability</a:t>
            </a:r>
            <a:r>
              <a:rPr lang="nb-NO" dirty="0"/>
              <a:t> for </a:t>
            </a:r>
            <a:r>
              <a:rPr lang="nb-NO" dirty="0" err="1"/>
              <a:t>implementation</a:t>
            </a:r>
            <a:endParaRPr lang="nb-NO" dirty="0"/>
          </a:p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2CCD5BB-1D88-44FA-9C72-6E014D15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B952DB3-E8D7-4695-8F7B-8C4C3D225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t>4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894014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D0F7FA-426F-4D54-B982-A8859C02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Smart </a:t>
            </a:r>
            <a:r>
              <a:rPr lang="nb-NO" dirty="0" err="1"/>
              <a:t>specialisation</a:t>
            </a:r>
            <a:r>
              <a:rPr lang="nb-NO" dirty="0"/>
              <a:t> </a:t>
            </a:r>
            <a:r>
              <a:rPr lang="nb-NO" dirty="0" err="1"/>
              <a:t>strategies</a:t>
            </a:r>
            <a:r>
              <a:rPr lang="nb-NO" dirty="0"/>
              <a:t> as part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wider</a:t>
            </a:r>
            <a:r>
              <a:rPr lang="nb-NO" dirty="0"/>
              <a:t> </a:t>
            </a:r>
            <a:r>
              <a:rPr lang="nb-NO" dirty="0" err="1"/>
              <a:t>sustainability</a:t>
            </a:r>
            <a:r>
              <a:rPr lang="nb-NO" dirty="0"/>
              <a:t> </a:t>
            </a:r>
            <a:r>
              <a:rPr lang="nb-NO" dirty="0" err="1"/>
              <a:t>transitions</a:t>
            </a:r>
            <a:r>
              <a:rPr lang="nb-NO" dirty="0"/>
              <a:t>: From S3 to S4?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CAA14B7-5600-40ED-A11C-1B48CF5D5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4684" y="1961156"/>
            <a:ext cx="4767485" cy="3871296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9B0FDFE-8178-434D-B30F-1A93CA9E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584253" y="6406054"/>
            <a:ext cx="5252673" cy="450000"/>
          </a:xfrm>
        </p:spPr>
        <p:txBody>
          <a:bodyPr/>
          <a:lstStyle/>
          <a:p>
            <a:r>
              <a:rPr lang="en-AU" noProof="0" dirty="0"/>
              <a:t>				Veldhuizen (2020)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7FD31B3-089A-4A77-A91C-3CDC87CF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t>5</a:t>
            </a:fld>
            <a:endParaRPr lang="en-AU" noProof="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26CBA60-E9F8-412B-A758-C1471C2A0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74" y="4228475"/>
            <a:ext cx="4331694" cy="20574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460BFB3-CECF-4E51-B02A-F33E1120B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14" y="1663147"/>
            <a:ext cx="3516414" cy="24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65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4DC8AC-8982-47A0-BEE4-6F3C52C2D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Local</a:t>
            </a:r>
            <a:r>
              <a:rPr lang="nb-NO" dirty="0"/>
              <a:t> </a:t>
            </a:r>
            <a:r>
              <a:rPr lang="nb-NO" dirty="0" err="1"/>
              <a:t>embedding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sustainable</a:t>
            </a:r>
            <a:r>
              <a:rPr lang="nb-NO" dirty="0"/>
              <a:t> smart </a:t>
            </a:r>
            <a:r>
              <a:rPr lang="nb-NO" dirty="0" err="1"/>
              <a:t>specialisation</a:t>
            </a:r>
            <a:r>
              <a:rPr lang="nb-NO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F8515A-89CB-4F37-ABD7-64BDD5778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Point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departure</a:t>
            </a:r>
            <a:r>
              <a:rPr lang="nb-NO" dirty="0"/>
              <a:t>: regional </a:t>
            </a:r>
            <a:r>
              <a:rPr lang="nb-NO" dirty="0" err="1"/>
              <a:t>capabilities</a:t>
            </a:r>
            <a:r>
              <a:rPr lang="nb-NO" dirty="0"/>
              <a:t> </a:t>
            </a:r>
            <a:r>
              <a:rPr lang="nb-NO" dirty="0" err="1"/>
              <a:t>enable</a:t>
            </a:r>
            <a:r>
              <a:rPr lang="nb-NO" dirty="0"/>
              <a:t> (</a:t>
            </a:r>
            <a:r>
              <a:rPr lang="nb-NO" dirty="0" err="1"/>
              <a:t>related</a:t>
            </a:r>
            <a:r>
              <a:rPr lang="nb-NO" dirty="0"/>
              <a:t> &amp; </a:t>
            </a:r>
            <a:r>
              <a:rPr lang="nb-NO" dirty="0" err="1"/>
              <a:t>unrelated</a:t>
            </a:r>
            <a:r>
              <a:rPr lang="nb-NO" dirty="0"/>
              <a:t>) </a:t>
            </a:r>
            <a:r>
              <a:rPr lang="nb-NO" dirty="0" err="1"/>
              <a:t>diversification</a:t>
            </a:r>
            <a:r>
              <a:rPr lang="nb-NO" dirty="0"/>
              <a:t> (</a:t>
            </a:r>
            <a:r>
              <a:rPr lang="nb-NO" dirty="0" err="1"/>
              <a:t>Balland</a:t>
            </a:r>
            <a:r>
              <a:rPr lang="nb-NO" dirty="0"/>
              <a:t> et al., 2019) and place-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transition</a:t>
            </a:r>
            <a:r>
              <a:rPr lang="nb-NO" dirty="0"/>
              <a:t> (Hansen and Coenen, 2015). </a:t>
            </a:r>
          </a:p>
          <a:p>
            <a:endParaRPr lang="nb-NO" dirty="0"/>
          </a:p>
          <a:p>
            <a:r>
              <a:rPr lang="nb-NO" dirty="0" err="1"/>
              <a:t>Greater</a:t>
            </a:r>
            <a:r>
              <a:rPr lang="nb-NO" dirty="0"/>
              <a:t> </a:t>
            </a:r>
            <a:r>
              <a:rPr lang="nb-NO" dirty="0" err="1"/>
              <a:t>attention</a:t>
            </a:r>
            <a:r>
              <a:rPr lang="nb-NO" dirty="0"/>
              <a:t> </a:t>
            </a:r>
            <a:r>
              <a:rPr lang="nb-NO" dirty="0" err="1"/>
              <a:t>required</a:t>
            </a:r>
            <a:r>
              <a:rPr lang="nb-NO" dirty="0"/>
              <a:t> for </a:t>
            </a:r>
            <a:r>
              <a:rPr lang="nb-NO" dirty="0" err="1"/>
              <a:t>agentic</a:t>
            </a:r>
            <a:r>
              <a:rPr lang="nb-NO" dirty="0"/>
              <a:t> and </a:t>
            </a:r>
            <a:r>
              <a:rPr lang="nb-NO" dirty="0" err="1"/>
              <a:t>conflictual</a:t>
            </a:r>
            <a:r>
              <a:rPr lang="nb-NO" dirty="0"/>
              <a:t> </a:t>
            </a:r>
            <a:r>
              <a:rPr lang="nb-NO" dirty="0" err="1"/>
              <a:t>aspects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‘</a:t>
            </a:r>
            <a:r>
              <a:rPr lang="nb-NO" dirty="0" err="1"/>
              <a:t>establishing</a:t>
            </a:r>
            <a:r>
              <a:rPr lang="nb-NO" dirty="0"/>
              <a:t> </a:t>
            </a:r>
            <a:r>
              <a:rPr lang="nb-NO" dirty="0" err="1"/>
              <a:t>inclusive</a:t>
            </a:r>
            <a:r>
              <a:rPr lang="nb-NO" dirty="0"/>
              <a:t>, </a:t>
            </a:r>
            <a:r>
              <a:rPr lang="nb-NO" dirty="0" err="1"/>
              <a:t>collaborative</a:t>
            </a:r>
            <a:r>
              <a:rPr lang="nb-NO" dirty="0"/>
              <a:t> </a:t>
            </a:r>
            <a:r>
              <a:rPr lang="nb-NO" dirty="0" err="1"/>
              <a:t>governance</a:t>
            </a:r>
            <a:r>
              <a:rPr lang="nb-NO" dirty="0"/>
              <a:t> arrangements’ in S3 (Boschma et al., 2017)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Power dynamics and conflicts stemming from contradictory interests among stakeholders (and SDGs)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role of institutional entrepreneurship (Grillitsch &amp; </a:t>
            </a:r>
            <a:r>
              <a:rPr lang="en-US" dirty="0" err="1"/>
              <a:t>Sotarauta</a:t>
            </a:r>
            <a:r>
              <a:rPr lang="en-US" dirty="0"/>
              <a:t>, 2020)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Taking place-based institutions (more) seriously (Gertler, 2018)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S3 as ‘empowering and leverage niche experimentation’: ‘fit and conform’ or ‘stretch and transform’ (Smith and Raven, 2012; Bugge et al., 2017)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dirty="0"/>
              <a:t> </a:t>
            </a:r>
            <a:r>
              <a:rPr lang="nb-NO" dirty="0" err="1"/>
              <a:t>Questioning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purpose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innovation</a:t>
            </a:r>
            <a:r>
              <a:rPr lang="nb-NO" dirty="0"/>
              <a:t> in S3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Beyond </a:t>
            </a:r>
            <a:r>
              <a:rPr lang="nb-NO" dirty="0" err="1"/>
              <a:t>growth</a:t>
            </a:r>
            <a:r>
              <a:rPr lang="nb-NO" dirty="0"/>
              <a:t> poles &amp; alternative </a:t>
            </a:r>
            <a:r>
              <a:rPr lang="nb-NO" dirty="0" err="1"/>
              <a:t>rationales</a:t>
            </a:r>
            <a:r>
              <a:rPr lang="nb-NO" dirty="0"/>
              <a:t> for </a:t>
            </a:r>
            <a:r>
              <a:rPr lang="nb-NO" dirty="0" err="1"/>
              <a:t>economic</a:t>
            </a:r>
            <a:r>
              <a:rPr lang="nb-NO" dirty="0"/>
              <a:t> </a:t>
            </a:r>
            <a:r>
              <a:rPr lang="nb-NO" dirty="0" err="1"/>
              <a:t>development</a:t>
            </a:r>
            <a:r>
              <a:rPr lang="nb-NO" dirty="0"/>
              <a:t> (e.g. </a:t>
            </a:r>
            <a:r>
              <a:rPr lang="nb-NO" dirty="0" err="1"/>
              <a:t>foundational</a:t>
            </a:r>
            <a:r>
              <a:rPr lang="nb-NO" dirty="0"/>
              <a:t> </a:t>
            </a:r>
            <a:r>
              <a:rPr lang="nb-NO" dirty="0" err="1"/>
              <a:t>economy</a:t>
            </a:r>
            <a:r>
              <a:rPr lang="nb-NO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Greater</a:t>
            </a:r>
            <a:r>
              <a:rPr lang="nb-NO" dirty="0"/>
              <a:t> </a:t>
            </a:r>
            <a:r>
              <a:rPr lang="nb-NO" dirty="0" err="1"/>
              <a:t>appreciation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socio-ecological</a:t>
            </a:r>
            <a:r>
              <a:rPr lang="nb-NO" dirty="0"/>
              <a:t> </a:t>
            </a:r>
            <a:r>
              <a:rPr lang="nb-NO" dirty="0" err="1"/>
              <a:t>models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innovation</a:t>
            </a:r>
            <a:r>
              <a:rPr lang="nb-NO" dirty="0"/>
              <a:t> (Healy and Morgan, 2012)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Responsible</a:t>
            </a:r>
            <a:r>
              <a:rPr lang="nb-NO" dirty="0"/>
              <a:t> </a:t>
            </a:r>
            <a:r>
              <a:rPr lang="nb-NO" dirty="0" err="1"/>
              <a:t>innovation</a:t>
            </a:r>
            <a:r>
              <a:rPr lang="nb-NO" dirty="0"/>
              <a:t> in an age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growing</a:t>
            </a:r>
            <a:r>
              <a:rPr lang="nb-NO" dirty="0"/>
              <a:t> </a:t>
            </a:r>
            <a:r>
              <a:rPr lang="nb-NO" dirty="0" err="1"/>
              <a:t>polarisation</a:t>
            </a:r>
            <a:r>
              <a:rPr lang="nb-NO" dirty="0"/>
              <a:t> (Fitjar et al., 2019)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New </a:t>
            </a:r>
            <a:r>
              <a:rPr lang="nb-NO" dirty="0" err="1"/>
              <a:t>geographies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innovation</a:t>
            </a:r>
            <a:r>
              <a:rPr lang="nb-NO" dirty="0"/>
              <a:t> (Coenen &amp; Morgan, 2020)?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7A0AEC-EADE-4789-B670-D6903FF3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7E70ADA-D1E7-4CF9-A5C2-839F466A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t>6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87811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42D127-99CC-4969-9F70-15493E51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Conclusions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2116DC-143D-4B90-ADFA-D702FAFBF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S3: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development</a:t>
            </a:r>
            <a:r>
              <a:rPr lang="nb-NO" dirty="0"/>
              <a:t> </a:t>
            </a:r>
            <a:r>
              <a:rPr lang="nb-NO" dirty="0" err="1"/>
              <a:t>challenge</a:t>
            </a:r>
            <a:r>
              <a:rPr lang="nb-NO" dirty="0"/>
              <a:t> is </a:t>
            </a:r>
            <a:r>
              <a:rPr lang="nb-NO" dirty="0" err="1"/>
              <a:t>largely</a:t>
            </a:r>
            <a:r>
              <a:rPr lang="nb-NO" dirty="0"/>
              <a:t> </a:t>
            </a:r>
            <a:r>
              <a:rPr lang="nb-NO" dirty="0" err="1"/>
              <a:t>framed</a:t>
            </a:r>
            <a:r>
              <a:rPr lang="nb-NO" dirty="0"/>
              <a:t> as a ‘</a:t>
            </a:r>
            <a:r>
              <a:rPr lang="nb-NO" dirty="0" err="1"/>
              <a:t>technical</a:t>
            </a:r>
            <a:r>
              <a:rPr lang="nb-NO" dirty="0"/>
              <a:t> problem’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be ‘</a:t>
            </a:r>
            <a:r>
              <a:rPr lang="nb-NO" dirty="0" err="1"/>
              <a:t>solved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greater</a:t>
            </a:r>
            <a:r>
              <a:rPr lang="nb-NO" dirty="0"/>
              <a:t> </a:t>
            </a:r>
            <a:r>
              <a:rPr lang="nb-NO" dirty="0" err="1"/>
              <a:t>knowledge</a:t>
            </a:r>
            <a:endParaRPr lang="nb-NO" dirty="0"/>
          </a:p>
          <a:p>
            <a:r>
              <a:rPr lang="nb-NO" dirty="0"/>
              <a:t>S4: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development</a:t>
            </a:r>
            <a:r>
              <a:rPr lang="nb-NO" dirty="0"/>
              <a:t> </a:t>
            </a:r>
            <a:r>
              <a:rPr lang="nb-NO" dirty="0" err="1"/>
              <a:t>challenge</a:t>
            </a:r>
            <a:r>
              <a:rPr lang="nb-NO" dirty="0"/>
              <a:t> </a:t>
            </a:r>
            <a:r>
              <a:rPr lang="nb-NO" dirty="0" err="1"/>
              <a:t>becomes</a:t>
            </a:r>
            <a:r>
              <a:rPr lang="nb-NO" dirty="0"/>
              <a:t> </a:t>
            </a:r>
            <a:r>
              <a:rPr lang="nb-NO" dirty="0" err="1"/>
              <a:t>wicked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Sustainable</a:t>
            </a:r>
            <a:r>
              <a:rPr lang="nb-NO" dirty="0"/>
              <a:t> smart </a:t>
            </a:r>
            <a:r>
              <a:rPr lang="nb-NO" dirty="0" err="1"/>
              <a:t>specialisation</a:t>
            </a:r>
            <a:r>
              <a:rPr lang="nb-NO" dirty="0"/>
              <a:t> </a:t>
            </a:r>
            <a:r>
              <a:rPr lang="nb-NO" dirty="0" err="1"/>
              <a:t>strategies</a:t>
            </a:r>
            <a:r>
              <a:rPr lang="nb-NO" dirty="0"/>
              <a:t> as </a:t>
            </a:r>
            <a:r>
              <a:rPr lang="nb-NO" dirty="0" err="1"/>
              <a:t>governance</a:t>
            </a:r>
            <a:r>
              <a:rPr lang="nb-NO" dirty="0"/>
              <a:t> </a:t>
            </a:r>
            <a:r>
              <a:rPr lang="nb-NO" dirty="0" err="1"/>
              <a:t>experiments</a:t>
            </a:r>
            <a:r>
              <a:rPr lang="nb-NO" dirty="0"/>
              <a:t> </a:t>
            </a:r>
            <a:r>
              <a:rPr lang="nb-NO" dirty="0" err="1"/>
              <a:t>orchestrated</a:t>
            </a:r>
            <a:r>
              <a:rPr lang="nb-NO" dirty="0"/>
              <a:t> by an (</a:t>
            </a:r>
            <a:r>
              <a:rPr lang="nb-NO" dirty="0" err="1"/>
              <a:t>locally</a:t>
            </a:r>
            <a:r>
              <a:rPr lang="nb-NO" dirty="0"/>
              <a:t>) </a:t>
            </a:r>
            <a:r>
              <a:rPr lang="nb-NO" dirty="0" err="1"/>
              <a:t>embedded</a:t>
            </a:r>
            <a:r>
              <a:rPr lang="nb-NO" dirty="0"/>
              <a:t> </a:t>
            </a:r>
            <a:r>
              <a:rPr lang="nb-NO" dirty="0" err="1"/>
              <a:t>state</a:t>
            </a:r>
            <a:r>
              <a:rPr lang="nb-NO" dirty="0"/>
              <a:t> and </a:t>
            </a:r>
            <a:r>
              <a:rPr lang="nb-NO" dirty="0" err="1"/>
              <a:t>delivered</a:t>
            </a:r>
            <a:r>
              <a:rPr lang="nb-NO" dirty="0"/>
              <a:t>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/>
              <a:t>local</a:t>
            </a:r>
            <a:r>
              <a:rPr lang="nb-NO" dirty="0"/>
              <a:t> pop-up </a:t>
            </a:r>
            <a:r>
              <a:rPr lang="nb-NO" dirty="0" err="1"/>
              <a:t>innovation</a:t>
            </a:r>
            <a:r>
              <a:rPr lang="nb-NO" dirty="0"/>
              <a:t> systems </a:t>
            </a:r>
            <a:r>
              <a:rPr lang="en-US" dirty="0"/>
              <a:t>emerging around a particular articulation of a broader sustainability challenge (</a:t>
            </a:r>
            <a:r>
              <a:rPr lang="en-US" dirty="0" err="1"/>
              <a:t>Wanzenböck</a:t>
            </a:r>
            <a:r>
              <a:rPr lang="en-US" dirty="0"/>
              <a:t> and Frenken, 2020)</a:t>
            </a:r>
            <a:endParaRPr lang="nb-NO" dirty="0"/>
          </a:p>
          <a:p>
            <a:endParaRPr lang="nb-NO" dirty="0"/>
          </a:p>
          <a:p>
            <a:r>
              <a:rPr lang="nb-NO" dirty="0"/>
              <a:t>Institutional design </a:t>
            </a:r>
            <a:r>
              <a:rPr lang="nb-NO" dirty="0" err="1"/>
              <a:t>principles</a:t>
            </a:r>
            <a:r>
              <a:rPr lang="nb-NO" dirty="0"/>
              <a:t> from ‘robust action’ (</a:t>
            </a:r>
            <a:r>
              <a:rPr lang="nb-NO" dirty="0" err="1"/>
              <a:t>Ferraro</a:t>
            </a:r>
            <a:r>
              <a:rPr lang="nb-NO" dirty="0"/>
              <a:t> et al., 2015; Fastenrath and Coenen, 2020)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S4 has ‘</a:t>
            </a:r>
            <a:r>
              <a:rPr lang="nb-NO" dirty="0" err="1"/>
              <a:t>prescriptive</a:t>
            </a:r>
            <a:r>
              <a:rPr lang="nb-NO" dirty="0"/>
              <a:t>’ </a:t>
            </a:r>
            <a:r>
              <a:rPr lang="nb-NO" dirty="0" err="1"/>
              <a:t>dimensions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nonetheless</a:t>
            </a:r>
            <a:r>
              <a:rPr lang="nb-NO" dirty="0"/>
              <a:t> offer </a:t>
            </a:r>
            <a:r>
              <a:rPr lang="en-US" dirty="0"/>
              <a:t>interpretative flexibility around boundary objects </a:t>
            </a:r>
            <a:r>
              <a:rPr lang="nb-NO" dirty="0"/>
              <a:t>(</a:t>
            </a:r>
            <a:r>
              <a:rPr lang="nb-NO" dirty="0" err="1"/>
              <a:t>entrepreneurial</a:t>
            </a:r>
            <a:r>
              <a:rPr lang="nb-NO" dirty="0"/>
              <a:t> </a:t>
            </a:r>
            <a:r>
              <a:rPr lang="nb-NO" dirty="0" err="1"/>
              <a:t>discovery</a:t>
            </a:r>
            <a:r>
              <a:rPr lang="nb-NO" dirty="0"/>
              <a:t>, </a:t>
            </a:r>
            <a:r>
              <a:rPr lang="nb-NO" dirty="0" err="1"/>
              <a:t>SDGs</a:t>
            </a:r>
            <a:r>
              <a:rPr lang="nb-NO" dirty="0"/>
              <a:t>) </a:t>
            </a:r>
            <a:r>
              <a:rPr lang="en-US" dirty="0"/>
              <a:t>to promote coordination without requiring explicit consensus.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S4 is </a:t>
            </a:r>
            <a:r>
              <a:rPr lang="nb-NO" dirty="0" err="1"/>
              <a:t>contingent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participatory</a:t>
            </a:r>
            <a:r>
              <a:rPr lang="nb-NO" dirty="0"/>
              <a:t> / </a:t>
            </a:r>
            <a:r>
              <a:rPr lang="nb-NO" dirty="0" err="1"/>
              <a:t>associative</a:t>
            </a:r>
            <a:r>
              <a:rPr lang="nb-NO" dirty="0"/>
              <a:t> </a:t>
            </a:r>
            <a:r>
              <a:rPr lang="nb-NO" dirty="0" err="1"/>
              <a:t>institutional</a:t>
            </a:r>
            <a:r>
              <a:rPr lang="nb-NO" dirty="0"/>
              <a:t> </a:t>
            </a:r>
            <a:r>
              <a:rPr lang="nb-NO" dirty="0" err="1"/>
              <a:t>architecture</a:t>
            </a:r>
            <a:r>
              <a:rPr lang="nb-NO" dirty="0"/>
              <a:t> and </a:t>
            </a:r>
            <a:r>
              <a:rPr lang="nb-NO" dirty="0" err="1"/>
              <a:t>thus</a:t>
            </a:r>
            <a:r>
              <a:rPr lang="nb-NO" dirty="0"/>
              <a:t> </a:t>
            </a:r>
            <a:r>
              <a:rPr lang="nb-NO" dirty="0" err="1"/>
              <a:t>local</a:t>
            </a:r>
            <a:r>
              <a:rPr lang="nb-NO" dirty="0"/>
              <a:t> </a:t>
            </a:r>
            <a:r>
              <a:rPr lang="nb-NO" dirty="0" err="1"/>
              <a:t>qualities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institutions</a:t>
            </a:r>
            <a:r>
              <a:rPr lang="nb-NO" dirty="0"/>
              <a:t> &amp; </a:t>
            </a:r>
            <a:r>
              <a:rPr lang="nb-NO" dirty="0" err="1"/>
              <a:t>government</a:t>
            </a:r>
            <a:r>
              <a:rPr lang="nb-NO" dirty="0"/>
              <a:t> (Rodriguez Pose &amp; Di </a:t>
            </a:r>
            <a:r>
              <a:rPr lang="nb-NO" dirty="0" err="1"/>
              <a:t>Cataldo</a:t>
            </a:r>
            <a:r>
              <a:rPr lang="nb-NO" dirty="0"/>
              <a:t>, 2015)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one identify institutional conditions that enable a culture of experimentation?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E8A8133-0389-449C-B6E3-DF4EB677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FEDAE20-75D1-4DC9-8B72-614F4096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t>7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1916126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Thank</a:t>
            </a:r>
            <a:r>
              <a:rPr lang="nb-NO" dirty="0"/>
              <a:t> </a:t>
            </a:r>
            <a:r>
              <a:rPr lang="nb-NO" dirty="0" err="1"/>
              <a:t>you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5141906"/>
      </p:ext>
    </p:extLst>
  </p:cSld>
  <p:clrMapOvr>
    <a:masterClrMapping/>
  </p:clrMapOvr>
</p:sld>
</file>

<file path=ppt/theme/theme1.xml><?xml version="1.0" encoding="utf-8"?>
<a:theme xmlns:a="http://schemas.openxmlformats.org/drawingml/2006/main" name="HVL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2.xml><?xml version="1.0" encoding="utf-8"?>
<a:theme xmlns:a="http://schemas.openxmlformats.org/drawingml/2006/main" name="1_HVL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FC55D1DEF7304887BCBD38D5C81F8F" ma:contentTypeVersion="13" ma:contentTypeDescription="Create a new document." ma:contentTypeScope="" ma:versionID="93b9c29bc84f2e4de5ef57fe33511d17">
  <xsd:schema xmlns:xsd="http://www.w3.org/2001/XMLSchema" xmlns:xs="http://www.w3.org/2001/XMLSchema" xmlns:p="http://schemas.microsoft.com/office/2006/metadata/properties" xmlns:ns3="b8d4f493-1f15-40ec-a50c-fb334238712c" xmlns:ns4="96bed17c-f498-4707-b12a-aaf38ffc252e" targetNamespace="http://schemas.microsoft.com/office/2006/metadata/properties" ma:root="true" ma:fieldsID="7121b636c1b514d546fdd03159c72dd4" ns3:_="" ns4:_="">
    <xsd:import namespace="b8d4f493-1f15-40ec-a50c-fb334238712c"/>
    <xsd:import namespace="96bed17c-f498-4707-b12a-aaf38ffc25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4f493-1f15-40ec-a50c-fb33423871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bed17c-f498-4707-b12a-aaf38ffc252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D536BA-BB09-4AA8-BDA0-457457B8C8B2}">
  <ds:schemaRefs>
    <ds:schemaRef ds:uri="http://purl.org/dc/elements/1.1/"/>
    <ds:schemaRef ds:uri="http://schemas.microsoft.com/office/2006/metadata/properties"/>
    <ds:schemaRef ds:uri="96bed17c-f498-4707-b12a-aaf38ffc252e"/>
    <ds:schemaRef ds:uri="http://purl.org/dc/terms/"/>
    <ds:schemaRef ds:uri="http://schemas.openxmlformats.org/package/2006/metadata/core-properties"/>
    <ds:schemaRef ds:uri="b8d4f493-1f15-40ec-a50c-fb334238712c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8F5E47B-0E23-4333-A9C9-F9FB740B68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DC6F8C-0B61-498E-9DC8-C884DBE158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d4f493-1f15-40ec-a50c-fb334238712c"/>
    <ds:schemaRef ds:uri="96bed17c-f498-4707-b12a-aaf38ffc25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HVL_ppt_mal</Template>
  <TotalTime>8700</TotalTime>
  <Words>682</Words>
  <Application>Microsoft Office PowerPoint</Application>
  <PresentationFormat>Widescreen</PresentationFormat>
  <Paragraphs>73</Paragraphs>
  <Slides>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.AppleSystemUIFont</vt:lpstr>
      <vt:lpstr>Arial</vt:lpstr>
      <vt:lpstr>Calibri</vt:lpstr>
      <vt:lpstr>Georgia</vt:lpstr>
      <vt:lpstr>HVL</vt:lpstr>
      <vt:lpstr>1_HVL</vt:lpstr>
      <vt:lpstr>Smart specialisation, policy experimentation and place-based sustainability transitions: insights from Gippsland, Australia</vt:lpstr>
      <vt:lpstr>Objective of this talk</vt:lpstr>
      <vt:lpstr>Smart Specialisation in Australia: Latrobe Valley and Gippsland S3</vt:lpstr>
      <vt:lpstr>What made GS3 experimental &amp; sustainable?</vt:lpstr>
      <vt:lpstr>Smart specialisation strategies as part of wider sustainability transitions: From S3 to S4?</vt:lpstr>
      <vt:lpstr>Local embedding of sustainable smart specialisation </vt:lpstr>
      <vt:lpstr>Conclusions</vt:lpstr>
      <vt:lpstr>Thank you</vt:lpstr>
    </vt:vector>
  </TitlesOfParts>
  <Company>Hogskolen i Bergen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Kamilla Hedvig Halvorsen Myklebust</dc:creator>
  <cp:lastModifiedBy>Lars Martel Antoine Coenen</cp:lastModifiedBy>
  <cp:revision>101</cp:revision>
  <dcterms:created xsi:type="dcterms:W3CDTF">2016-11-30T08:20:17Z</dcterms:created>
  <dcterms:modified xsi:type="dcterms:W3CDTF">2020-11-10T09:21:19Z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0x01010053FC55D1DEF7304887BCBD38D5C81F8F</vt:lpwstr>
  </property>
</Properties>
</file>