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2" r:id="rId4"/>
    <p:sldId id="265" r:id="rId5"/>
    <p:sldId id="257" r:id="rId6"/>
    <p:sldId id="266" r:id="rId7"/>
    <p:sldId id="258" r:id="rId8"/>
    <p:sldId id="264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D4D4D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D4D4D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D4D4D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D4D4D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D4D4D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D4D4D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D4D4D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D4D4D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D4D4D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Oletusosa" id="{FFEDC9AD-3E50-417B-A2C4-D94BD134CA1D}">
          <p14:sldIdLst>
            <p14:sldId id="256"/>
            <p14:sldId id="261"/>
            <p14:sldId id="262"/>
            <p14:sldId id="265"/>
            <p14:sldId id="257"/>
            <p14:sldId id="266"/>
            <p14:sldId id="258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4D4D4D"/>
        </a:fontRef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3ECFA"/>
          </a:solidFill>
        </a:fill>
      </a:tcStyle>
    </a:wholeTbl>
    <a:band2H>
      <a:tcTxStyle/>
      <a:tcStyle>
        <a:tcBdr/>
        <a:fill>
          <a:solidFill>
            <a:srgbClr val="EAF6F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4D4D4D"/>
        </a:fontRef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8D9"/>
          </a:solidFill>
        </a:fill>
      </a:tcStyle>
    </a:wholeTbl>
    <a:band2H>
      <a:tcTxStyle/>
      <a:tcStyle>
        <a:tcBdr/>
        <a:fill>
          <a:solidFill>
            <a:srgbClr val="E7F4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4D4D4D"/>
        </a:fontRef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D3CF"/>
          </a:solidFill>
        </a:fill>
      </a:tcStyle>
    </a:wholeTbl>
    <a:band2H>
      <a:tcTxStyle/>
      <a:tcStyle>
        <a:tcBdr/>
        <a:fill>
          <a:solidFill>
            <a:srgbClr val="FAEA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4D4D4D"/>
        </a:fontRef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4D4D4D"/>
        </a:fontRef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4D4D4D"/>
        </a:fontRef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firstCol>
    <a:lastRow>
      <a:tcTxStyle b="on" i="off">
        <a:fontRef idx="maj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3" autoAdjust="0"/>
    <p:restoredTop sz="89051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9" name="Shape 2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l="6902" t="10944" r="6669" b="9113"/>
          <a:stretch>
            <a:fillRect/>
          </a:stretch>
        </p:blipFill>
        <p:spPr>
          <a:xfrm>
            <a:off x="9945929" y="6177846"/>
            <a:ext cx="1727999" cy="46723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Rectangle 10"/>
          <p:cNvSpPr/>
          <p:nvPr/>
        </p:nvSpPr>
        <p:spPr>
          <a:xfrm>
            <a:off x="0" y="1073099"/>
            <a:ext cx="12192000" cy="5784903"/>
          </a:xfrm>
          <a:prstGeom prst="rect">
            <a:avLst/>
          </a:prstGeom>
          <a:gradFill>
            <a:gsLst>
              <a:gs pos="47000">
                <a:srgbClr val="0D6CB4"/>
              </a:gs>
              <a:gs pos="77000">
                <a:srgbClr val="227DC1"/>
              </a:gs>
              <a:gs pos="100000">
                <a:schemeClr val="accent2"/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1071349" y="1992571"/>
            <a:ext cx="10290265" cy="2149526"/>
          </a:xfrm>
          <a:prstGeom prst="rect">
            <a:avLst/>
          </a:prstGeom>
        </p:spPr>
        <p:txBody>
          <a:bodyPr lIns="45718" tIns="45718" rIns="45718" bIns="45718" anchor="t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6" name="Straight Connector 6"/>
          <p:cNvSpPr/>
          <p:nvPr/>
        </p:nvSpPr>
        <p:spPr>
          <a:xfrm flipH="1">
            <a:off x="838199" y="1978924"/>
            <a:ext cx="3" cy="4879076"/>
          </a:xfrm>
          <a:prstGeom prst="line">
            <a:avLst/>
          </a:prstGeom>
          <a:ln w="28575">
            <a:solidFill>
              <a:schemeClr val="accent5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71350" y="4418048"/>
            <a:ext cx="10290265" cy="897756"/>
          </a:xfrm>
          <a:prstGeom prst="rect">
            <a:avLst/>
          </a:prstGeom>
        </p:spPr>
        <p:txBody>
          <a:bodyPr/>
          <a:lstStyle>
            <a:lvl1pPr marL="0" indent="0">
              <a:defRPr sz="2800">
                <a:solidFill>
                  <a:schemeClr val="accent5"/>
                </a:solidFill>
              </a:defRPr>
            </a:lvl1pPr>
            <a:lvl2pPr marL="0" indent="0">
              <a:defRPr sz="2800">
                <a:solidFill>
                  <a:schemeClr val="accent5"/>
                </a:solidFill>
              </a:defRPr>
            </a:lvl2pPr>
            <a:lvl3pPr marL="0" indent="0">
              <a:defRPr sz="2800">
                <a:solidFill>
                  <a:schemeClr val="accent5"/>
                </a:solidFill>
              </a:defRPr>
            </a:lvl3pPr>
            <a:lvl4pPr marL="0" indent="0">
              <a:defRPr sz="2800">
                <a:solidFill>
                  <a:schemeClr val="accent5"/>
                </a:solidFill>
              </a:defRPr>
            </a:lvl4pPr>
            <a:lvl5pPr marL="0" indent="0">
              <a:defRPr sz="2800">
                <a:solidFill>
                  <a:schemeClr val="accent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2" y="5391725"/>
            <a:ext cx="5267204" cy="877455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800"/>
              </a:spcBef>
              <a:defRPr sz="2200" i="1">
                <a:solidFill>
                  <a:srgbClr val="FFFFFF"/>
                </a:solidFill>
              </a:defRPr>
            </a:lvl1pPr>
          </a:lstStyle>
          <a:p>
            <a:r>
              <a:t>Speaker Venue and date</a:t>
            </a:r>
          </a:p>
        </p:txBody>
      </p:sp>
      <p:pic>
        <p:nvPicPr>
          <p:cNvPr id="19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47220" y="6390001"/>
            <a:ext cx="697561" cy="46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Picture 12" descr="Picture 12"/>
          <p:cNvPicPr>
            <a:picLocks noChangeAspect="1"/>
          </p:cNvPicPr>
          <p:nvPr/>
        </p:nvPicPr>
        <p:blipFill>
          <a:blip r:embed="rId4">
            <a:extLst/>
          </a:blip>
          <a:srcRect l="3733" t="5040" r="4159" b="4381"/>
          <a:stretch>
            <a:fillRect/>
          </a:stretch>
        </p:blipFill>
        <p:spPr>
          <a:xfrm>
            <a:off x="5373778" y="264905"/>
            <a:ext cx="1674949" cy="1152003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l="6902" t="10944" r="6669" b="9113"/>
          <a:stretch>
            <a:fillRect/>
          </a:stretch>
        </p:blipFill>
        <p:spPr>
          <a:xfrm>
            <a:off x="9945929" y="6177846"/>
            <a:ext cx="1727999" cy="467230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40155" y="2284665"/>
            <a:ext cx="3348001" cy="209074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5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40523" y="2284666"/>
            <a:ext cx="3420000" cy="209074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6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390340" y="2284665"/>
            <a:ext cx="3348000" cy="209074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79375" y="4038684"/>
            <a:ext cx="2669559" cy="1524237"/>
          </a:xfrm>
          <a:prstGeom prst="rect">
            <a:avLst/>
          </a:prstGeom>
          <a:solidFill>
            <a:srgbClr val="FFFFFF"/>
          </a:solidFill>
        </p:spPr>
        <p:txBody>
          <a:bodyPr/>
          <a:lstStyle>
            <a:lvl1pPr marL="0" indent="0" algn="ctr">
              <a:defRPr sz="2000"/>
            </a:lvl1pPr>
            <a:lvl2pPr indent="-228600" algn="ctr">
              <a:buSzPct val="100000"/>
              <a:buChar char="•"/>
              <a:defRPr sz="2000"/>
            </a:lvl2pPr>
            <a:lvl3pPr marL="1168400" indent="-254000" algn="ctr">
              <a:buSzPct val="100000"/>
              <a:buChar char="•"/>
              <a:defRPr sz="2000"/>
            </a:lvl3pPr>
            <a:lvl4pPr marL="1657350" indent="-285750" algn="ctr">
              <a:buSzPct val="100000"/>
              <a:buChar char="•"/>
              <a:defRPr sz="2000"/>
            </a:lvl4pPr>
            <a:lvl5pPr marL="2114550" indent="-285750" algn="ctr">
              <a:buSzPct val="100000"/>
              <a:buChar char="•"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729560" y="4041942"/>
            <a:ext cx="2669560" cy="1524238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/>
          </a:p>
        </p:txBody>
      </p:sp>
      <p:sp>
        <p:nvSpPr>
          <p:cNvPr id="159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8315745" y="4037436"/>
            <a:ext cx="2669560" cy="1524237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/>
          </a:p>
        </p:txBody>
      </p:sp>
      <p:sp>
        <p:nvSpPr>
          <p:cNvPr id="16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1" name="Straight Connector 9"/>
          <p:cNvSpPr/>
          <p:nvPr/>
        </p:nvSpPr>
        <p:spPr>
          <a:xfrm flipH="1">
            <a:off x="838200" y="-1"/>
            <a:ext cx="3" cy="1365252"/>
          </a:xfrm>
          <a:prstGeom prst="line">
            <a:avLst/>
          </a:prstGeom>
          <a:ln w="28575">
            <a:solidFill>
              <a:schemeClr val="accent5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l="6902" t="10944" r="6669" b="9113"/>
          <a:stretch>
            <a:fillRect/>
          </a:stretch>
        </p:blipFill>
        <p:spPr>
          <a:xfrm>
            <a:off x="9945929" y="6177846"/>
            <a:ext cx="1727999" cy="467230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489176" y="2159955"/>
            <a:ext cx="2518902" cy="17280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7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89175" y="4076343"/>
            <a:ext cx="2520002" cy="172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7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197546" y="2159954"/>
            <a:ext cx="2520002" cy="17280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7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887604" y="4076341"/>
            <a:ext cx="2483781" cy="1728002"/>
          </a:xfrm>
          <a:prstGeom prst="rect">
            <a:avLst/>
          </a:prstGeom>
        </p:spPr>
        <p:txBody>
          <a:bodyPr/>
          <a:lstStyle>
            <a:lvl1pPr marL="0" indent="0">
              <a:defRPr sz="2000"/>
            </a:lvl1pPr>
            <a:lvl2pPr indent="-228600">
              <a:buSzPct val="100000"/>
              <a:buChar char="•"/>
              <a:defRPr sz="2000"/>
            </a:lvl2pPr>
            <a:lvl3pPr marL="1168400" indent="-254000">
              <a:buSzPct val="100000"/>
              <a:buChar char="•"/>
              <a:defRPr sz="2000"/>
            </a:lvl3pPr>
            <a:lvl4pPr marL="1657350" indent="-285750">
              <a:buSzPct val="100000"/>
              <a:buChar char="•"/>
              <a:defRPr sz="2000"/>
            </a:lvl4pPr>
            <a:lvl5pPr marL="2114550" indent="-285750">
              <a:buSzPct val="100000"/>
              <a:buChar char="•"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957383" y="2159955"/>
            <a:ext cx="2334849" cy="1728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5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197548" y="4076341"/>
            <a:ext cx="2520002" cy="17280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7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957383" y="4076343"/>
            <a:ext cx="2334849" cy="1728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7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8919308" y="2159955"/>
            <a:ext cx="2452079" cy="1728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9" name="Straight Connector 14"/>
          <p:cNvSpPr/>
          <p:nvPr/>
        </p:nvSpPr>
        <p:spPr>
          <a:xfrm flipH="1">
            <a:off x="838200" y="-1"/>
            <a:ext cx="3" cy="1365252"/>
          </a:xfrm>
          <a:prstGeom prst="line">
            <a:avLst/>
          </a:prstGeom>
          <a:ln w="28575">
            <a:solidFill>
              <a:schemeClr val="accent5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l="6902" t="10944" r="6669" b="9113"/>
          <a:stretch>
            <a:fillRect/>
          </a:stretch>
        </p:blipFill>
        <p:spPr>
          <a:xfrm>
            <a:off x="9945929" y="6177846"/>
            <a:ext cx="1727999" cy="467230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l="6902" t="10944" r="6669" b="9113"/>
          <a:stretch>
            <a:fillRect/>
          </a:stretch>
        </p:blipFill>
        <p:spPr>
          <a:xfrm>
            <a:off x="9945929" y="6177846"/>
            <a:ext cx="1727999" cy="467230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Rectangle 6"/>
          <p:cNvSpPr/>
          <p:nvPr/>
        </p:nvSpPr>
        <p:spPr>
          <a:xfrm>
            <a:off x="0" y="-1"/>
            <a:ext cx="12192000" cy="3430591"/>
          </a:xfrm>
          <a:prstGeom prst="rect">
            <a:avLst/>
          </a:prstGeom>
          <a:gradFill>
            <a:gsLst>
              <a:gs pos="47000">
                <a:srgbClr val="0D6CB4"/>
              </a:gs>
              <a:gs pos="77000">
                <a:srgbClr val="227DC1"/>
              </a:gs>
              <a:gs pos="100000">
                <a:schemeClr val="accent2"/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7" name="Title Text"/>
          <p:cNvSpPr txBox="1">
            <a:spLocks noGrp="1"/>
          </p:cNvSpPr>
          <p:nvPr>
            <p:ph type="title"/>
          </p:nvPr>
        </p:nvSpPr>
        <p:spPr>
          <a:xfrm>
            <a:off x="1077013" y="1122362"/>
            <a:ext cx="10020969" cy="1240350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98" name="Straight Connector 12"/>
          <p:cNvSpPr/>
          <p:nvPr/>
        </p:nvSpPr>
        <p:spPr>
          <a:xfrm flipH="1">
            <a:off x="838199" y="-1"/>
            <a:ext cx="3" cy="2362714"/>
          </a:xfrm>
          <a:prstGeom prst="line">
            <a:avLst/>
          </a:prstGeom>
          <a:ln w="28575">
            <a:solidFill>
              <a:schemeClr val="accent5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84384" y="3855675"/>
            <a:ext cx="10003694" cy="1925297"/>
          </a:xfrm>
          <a:prstGeom prst="rect">
            <a:avLst/>
          </a:prstGeom>
        </p:spPr>
        <p:txBody>
          <a:bodyPr/>
          <a:lstStyle>
            <a:lvl1pPr marL="0" indent="0">
              <a:defRPr sz="1400">
                <a:solidFill>
                  <a:srgbClr val="808080"/>
                </a:solidFill>
              </a:defRPr>
            </a:lvl1pPr>
            <a:lvl2pPr marL="0" indent="0">
              <a:defRPr sz="1400">
                <a:solidFill>
                  <a:srgbClr val="808080"/>
                </a:solidFill>
              </a:defRPr>
            </a:lvl2pPr>
            <a:lvl3pPr marL="0" indent="0">
              <a:defRPr sz="1400">
                <a:solidFill>
                  <a:srgbClr val="808080"/>
                </a:solidFill>
              </a:defRPr>
            </a:lvl3pPr>
            <a:lvl4pPr marL="0" indent="0">
              <a:defRPr sz="1400">
                <a:solidFill>
                  <a:srgbClr val="808080"/>
                </a:solidFill>
              </a:defRPr>
            </a:lvl4pPr>
            <a:lvl5pPr marL="0" indent="0">
              <a:defRPr sz="14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l="6902" t="10944" r="6669" b="9113"/>
          <a:stretch>
            <a:fillRect/>
          </a:stretch>
        </p:blipFill>
        <p:spPr>
          <a:xfrm>
            <a:off x="9945929" y="6177846"/>
            <a:ext cx="1727999" cy="467230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Rectangle 9"/>
          <p:cNvSpPr/>
          <p:nvPr/>
        </p:nvSpPr>
        <p:spPr>
          <a:xfrm>
            <a:off x="0" y="0"/>
            <a:ext cx="12192000" cy="343217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9" name="Straight Connector 12"/>
          <p:cNvSpPr/>
          <p:nvPr/>
        </p:nvSpPr>
        <p:spPr>
          <a:xfrm flipH="1">
            <a:off x="838199" y="-1"/>
            <a:ext cx="3" cy="2362714"/>
          </a:xfrm>
          <a:prstGeom prst="line">
            <a:avLst/>
          </a:prstGeom>
          <a:ln w="28575">
            <a:solidFill>
              <a:srgbClr val="2275B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0" name="Title Text"/>
          <p:cNvSpPr txBox="1">
            <a:spLocks noGrp="1"/>
          </p:cNvSpPr>
          <p:nvPr>
            <p:ph type="title"/>
          </p:nvPr>
        </p:nvSpPr>
        <p:spPr>
          <a:xfrm>
            <a:off x="1077013" y="1122362"/>
            <a:ext cx="10020969" cy="1240350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6000">
                <a:solidFill>
                  <a:srgbClr val="2275B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1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84384" y="3855675"/>
            <a:ext cx="10003694" cy="1925297"/>
          </a:xfrm>
          <a:prstGeom prst="rect">
            <a:avLst/>
          </a:prstGeom>
        </p:spPr>
        <p:txBody>
          <a:bodyPr/>
          <a:lstStyle>
            <a:lvl1pPr marL="0" indent="0">
              <a:defRPr sz="1400">
                <a:solidFill>
                  <a:srgbClr val="808080"/>
                </a:solidFill>
              </a:defRPr>
            </a:lvl1pPr>
            <a:lvl2pPr marL="0" indent="0">
              <a:defRPr sz="1400">
                <a:solidFill>
                  <a:srgbClr val="808080"/>
                </a:solidFill>
              </a:defRPr>
            </a:lvl2pPr>
            <a:lvl3pPr marL="0" indent="0">
              <a:defRPr sz="1400">
                <a:solidFill>
                  <a:srgbClr val="808080"/>
                </a:solidFill>
              </a:defRPr>
            </a:lvl3pPr>
            <a:lvl4pPr marL="0" indent="0">
              <a:defRPr sz="1400">
                <a:solidFill>
                  <a:srgbClr val="808080"/>
                </a:solidFill>
              </a:defRPr>
            </a:lvl4pPr>
            <a:lvl5pPr marL="0" indent="0">
              <a:defRPr sz="14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hapter cover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l="6902" t="10944" r="6669" b="9113"/>
          <a:stretch>
            <a:fillRect/>
          </a:stretch>
        </p:blipFill>
        <p:spPr>
          <a:xfrm>
            <a:off x="9945929" y="6177846"/>
            <a:ext cx="1727999" cy="467230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Rectangle 10"/>
          <p:cNvSpPr/>
          <p:nvPr/>
        </p:nvSpPr>
        <p:spPr>
          <a:xfrm>
            <a:off x="0" y="1"/>
            <a:ext cx="12192000" cy="6858001"/>
          </a:xfrm>
          <a:prstGeom prst="rect">
            <a:avLst/>
          </a:prstGeom>
          <a:gradFill>
            <a:gsLst>
              <a:gs pos="47000">
                <a:srgbClr val="0D6CB4"/>
              </a:gs>
              <a:gs pos="77000">
                <a:srgbClr val="227DC1"/>
              </a:gs>
              <a:gs pos="100000">
                <a:schemeClr val="accent2"/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070189" y="1122362"/>
            <a:ext cx="10281657" cy="2387601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6000">
                <a:solidFill>
                  <a:srgbClr val="FFD129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70189" y="3602037"/>
            <a:ext cx="10281657" cy="1655764"/>
          </a:xfrm>
          <a:prstGeom prst="rect">
            <a:avLst/>
          </a:prstGeom>
        </p:spPr>
        <p:txBody>
          <a:bodyPr/>
          <a:lstStyle>
            <a:lvl1pPr marL="0" indent="0">
              <a:defRPr>
                <a:solidFill>
                  <a:srgbClr val="FFFFFF"/>
                </a:solidFill>
              </a:defRPr>
            </a:lvl1pPr>
            <a:lvl2pPr marL="0" indent="0">
              <a:defRPr>
                <a:solidFill>
                  <a:srgbClr val="FFFFFF"/>
                </a:solidFill>
              </a:defRPr>
            </a:lvl2pPr>
            <a:lvl3pPr marL="0" indent="0">
              <a:defRPr>
                <a:solidFill>
                  <a:srgbClr val="FFFFFF"/>
                </a:solidFill>
              </a:defRPr>
            </a:lvl3pPr>
            <a:lvl4pPr marL="0" indent="0">
              <a:defRPr>
                <a:solidFill>
                  <a:srgbClr val="FFFFFF"/>
                </a:solidFill>
              </a:defRPr>
            </a:lvl4pPr>
            <a:lvl5pPr marL="0" indent="0">
              <a:defRPr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traight Connector 6"/>
          <p:cNvSpPr/>
          <p:nvPr/>
        </p:nvSpPr>
        <p:spPr>
          <a:xfrm flipH="1">
            <a:off x="838199" y="0"/>
            <a:ext cx="3" cy="3478213"/>
          </a:xfrm>
          <a:prstGeom prst="line">
            <a:avLst/>
          </a:prstGeom>
          <a:ln w="28575">
            <a:solidFill>
              <a:srgbClr val="FFD129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3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45929" y="6193921"/>
            <a:ext cx="1718514" cy="451155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Insert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l="6902" t="10944" r="6669" b="9113"/>
          <a:stretch>
            <a:fillRect/>
          </a:stretch>
        </p:blipFill>
        <p:spPr>
          <a:xfrm>
            <a:off x="9945929" y="6177846"/>
            <a:ext cx="1727999" cy="467230"/>
          </a:xfrm>
          <a:prstGeom prst="rect">
            <a:avLst/>
          </a:prstGeom>
          <a:ln w="12700">
            <a:miter lim="400000"/>
          </a:ln>
        </p:spPr>
      </p:pic>
      <p:sp>
        <p:nvSpPr>
          <p:cNvPr id="86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970722" y="1825625"/>
            <a:ext cx="3229533" cy="4170363"/>
          </a:xfrm>
          <a:prstGeom prst="rect">
            <a:avLst/>
          </a:prstGeom>
        </p:spPr>
        <p:txBody>
          <a:bodyPr/>
          <a:lstStyle/>
          <a:p>
            <a:r>
              <a:t>Insert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7" name="Straight Connector 7"/>
          <p:cNvSpPr/>
          <p:nvPr/>
        </p:nvSpPr>
        <p:spPr>
          <a:xfrm flipH="1">
            <a:off x="838200" y="-1"/>
            <a:ext cx="3" cy="1365252"/>
          </a:xfrm>
          <a:prstGeom prst="line">
            <a:avLst/>
          </a:prstGeom>
          <a:ln w="28575">
            <a:solidFill>
              <a:schemeClr val="accent5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l="6902" t="10944" r="6669" b="9113"/>
          <a:stretch>
            <a:fillRect/>
          </a:stretch>
        </p:blipFill>
        <p:spPr>
          <a:xfrm>
            <a:off x="9945929" y="6177846"/>
            <a:ext cx="1727999" cy="467230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70722" y="1681163"/>
            <a:ext cx="5003999" cy="823914"/>
          </a:xfrm>
          <a:prstGeom prst="rect">
            <a:avLst/>
          </a:prstGeom>
        </p:spPr>
        <p:txBody>
          <a:bodyPr anchor="b"/>
          <a:lstStyle>
            <a:lvl1pPr marL="0" indent="0">
              <a:defRPr sz="2800" b="1">
                <a:solidFill>
                  <a:schemeClr val="accent2"/>
                </a:solidFill>
              </a:defRPr>
            </a:lvl1pPr>
            <a:lvl2pPr marL="0" indent="0">
              <a:defRPr sz="2800" b="1">
                <a:solidFill>
                  <a:schemeClr val="accent2"/>
                </a:solidFill>
              </a:defRPr>
            </a:lvl2pPr>
            <a:lvl3pPr marL="0" indent="0">
              <a:defRPr sz="2800" b="1">
                <a:solidFill>
                  <a:schemeClr val="accent2"/>
                </a:solidFill>
              </a:defRPr>
            </a:lvl3pPr>
            <a:lvl4pPr marL="0" indent="0">
              <a:defRPr sz="2800" b="1">
                <a:solidFill>
                  <a:schemeClr val="accent2"/>
                </a:solidFill>
              </a:defRPr>
            </a:lvl4pPr>
            <a:lvl5pPr marL="0" indent="0">
              <a:defRPr sz="2800" b="1">
                <a:solidFill>
                  <a:schemeClr val="accent2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232768" y="1681163"/>
            <a:ext cx="5003999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99" name="Straight Connector 8"/>
          <p:cNvSpPr/>
          <p:nvPr/>
        </p:nvSpPr>
        <p:spPr>
          <a:xfrm flipH="1">
            <a:off x="838200" y="-1"/>
            <a:ext cx="3" cy="1365252"/>
          </a:xfrm>
          <a:prstGeom prst="line">
            <a:avLst/>
          </a:prstGeom>
          <a:ln w="28575">
            <a:solidFill>
              <a:schemeClr val="accent5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0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l="6902" t="10944" r="6669" b="9113"/>
          <a:stretch>
            <a:fillRect/>
          </a:stretch>
        </p:blipFill>
        <p:spPr>
          <a:xfrm>
            <a:off x="9945929" y="6177846"/>
            <a:ext cx="1727999" cy="467230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Picture Placeholder 2"/>
          <p:cNvSpPr>
            <a:spLocks noGrp="1"/>
          </p:cNvSpPr>
          <p:nvPr>
            <p:ph type="pic" idx="13"/>
          </p:nvPr>
        </p:nvSpPr>
        <p:spPr>
          <a:xfrm>
            <a:off x="0" y="1750540"/>
            <a:ext cx="12192000" cy="424544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1" name="Straight Connector 4"/>
          <p:cNvSpPr/>
          <p:nvPr/>
        </p:nvSpPr>
        <p:spPr>
          <a:xfrm flipH="1">
            <a:off x="838200" y="-1"/>
            <a:ext cx="3" cy="1365252"/>
          </a:xfrm>
          <a:prstGeom prst="line">
            <a:avLst/>
          </a:prstGeom>
          <a:ln w="28575">
            <a:solidFill>
              <a:schemeClr val="accent5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l="6902" t="10944" r="6669" b="9113"/>
          <a:stretch>
            <a:fillRect/>
          </a:stretch>
        </p:blipFill>
        <p:spPr>
          <a:xfrm>
            <a:off x="9945929" y="6177846"/>
            <a:ext cx="1727999" cy="46723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Picture Placeholder 4"/>
          <p:cNvSpPr>
            <a:spLocks noGrp="1"/>
          </p:cNvSpPr>
          <p:nvPr>
            <p:ph type="pic" idx="13"/>
          </p:nvPr>
        </p:nvSpPr>
        <p:spPr>
          <a:xfrm>
            <a:off x="-59635" y="-59635"/>
            <a:ext cx="6155636" cy="6983897"/>
          </a:xfrm>
          <a:prstGeom prst="rect">
            <a:avLst/>
          </a:prstGeom>
          <a:ln w="28575">
            <a:solidFill>
              <a:schemeClr val="accent5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1" name="Rectangle 9"/>
          <p:cNvSpPr/>
          <p:nvPr/>
        </p:nvSpPr>
        <p:spPr>
          <a:xfrm>
            <a:off x="3214047" y="1992571"/>
            <a:ext cx="8550324" cy="361666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22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127615" y="743801"/>
            <a:ext cx="544925" cy="544925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214048" y="1992571"/>
            <a:ext cx="8010798" cy="3616660"/>
          </a:xfrm>
          <a:prstGeom prst="rect">
            <a:avLst/>
          </a:prstGeom>
          <a:solidFill>
            <a:srgbClr val="FFFFFF"/>
          </a:solidFill>
        </p:spPr>
        <p:txBody>
          <a:bodyPr lIns="359999" tIns="359999" rIns="359999" bIns="359999" anchor="ctr"/>
          <a:lstStyle>
            <a:lvl1pPr marL="0" indent="0">
              <a:defRPr i="1">
                <a:solidFill>
                  <a:srgbClr val="034EA2"/>
                </a:solidFill>
              </a:defRPr>
            </a:lvl1pPr>
            <a:lvl2pPr marL="731519" indent="-274319">
              <a:buSzPct val="100000"/>
              <a:buChar char="•"/>
              <a:defRPr i="1">
                <a:solidFill>
                  <a:srgbClr val="034EA2"/>
                </a:solidFill>
              </a:defRPr>
            </a:lvl2pPr>
            <a:lvl3pPr marL="1219200" indent="-304800">
              <a:buSzPct val="100000"/>
              <a:buChar char="•"/>
              <a:defRPr i="1">
                <a:solidFill>
                  <a:srgbClr val="034EA2"/>
                </a:solidFill>
              </a:defRPr>
            </a:lvl3pPr>
            <a:lvl4pPr marL="1714500">
              <a:buSzPct val="100000"/>
              <a:buChar char="•"/>
              <a:defRPr i="1">
                <a:solidFill>
                  <a:srgbClr val="034EA2"/>
                </a:solidFill>
              </a:defRPr>
            </a:lvl4pPr>
            <a:lvl5pPr marL="2171700">
              <a:buSzPct val="100000"/>
              <a:buChar char="•"/>
              <a:defRPr i="1">
                <a:solidFill>
                  <a:srgbClr val="034EA2"/>
                </a:solidFill>
              </a:defRPr>
            </a:lvl5pPr>
          </a:lstStyle>
          <a:p>
            <a:r>
              <a:t>Insert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l="6902" t="10944" r="6669" b="9113"/>
          <a:stretch>
            <a:fillRect/>
          </a:stretch>
        </p:blipFill>
        <p:spPr>
          <a:xfrm>
            <a:off x="9945929" y="6177846"/>
            <a:ext cx="1727999" cy="46723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662614" y="1825625"/>
            <a:ext cx="4583521" cy="4170363"/>
          </a:xfrm>
          <a:prstGeom prst="rect">
            <a:avLst/>
          </a:prstGeom>
        </p:spPr>
        <p:txBody>
          <a:bodyPr/>
          <a:lstStyle/>
          <a:p>
            <a:r>
              <a:t>Insert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3" name="Title Text"/>
          <p:cNvSpPr txBox="1">
            <a:spLocks noGrp="1"/>
          </p:cNvSpPr>
          <p:nvPr>
            <p:ph type="title"/>
          </p:nvPr>
        </p:nvSpPr>
        <p:spPr>
          <a:xfrm>
            <a:off x="6662614" y="586765"/>
            <a:ext cx="4581773" cy="78235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4" name="Picture Placeholder 4"/>
          <p:cNvSpPr>
            <a:spLocks noGrp="1"/>
          </p:cNvSpPr>
          <p:nvPr>
            <p:ph type="pic" idx="13"/>
          </p:nvPr>
        </p:nvSpPr>
        <p:spPr>
          <a:xfrm>
            <a:off x="-46384" y="-46384"/>
            <a:ext cx="6142384" cy="6964019"/>
          </a:xfrm>
          <a:prstGeom prst="rect">
            <a:avLst/>
          </a:prstGeom>
          <a:ln w="28575">
            <a:solidFill>
              <a:schemeClr val="accent5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200" y="6181722"/>
            <a:ext cx="273654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orizontal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l="6902" t="10944" r="6669" b="9113"/>
          <a:stretch>
            <a:fillRect/>
          </a:stretch>
        </p:blipFill>
        <p:spPr>
          <a:xfrm>
            <a:off x="9945929" y="6177846"/>
            <a:ext cx="1727999" cy="46723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Picture Placeholder 2"/>
          <p:cNvSpPr>
            <a:spLocks noGrp="1"/>
          </p:cNvSpPr>
          <p:nvPr>
            <p:ph type="pic" idx="13"/>
          </p:nvPr>
        </p:nvSpPr>
        <p:spPr>
          <a:xfrm>
            <a:off x="-63280" y="-62165"/>
            <a:ext cx="12318560" cy="3468940"/>
          </a:xfrm>
          <a:prstGeom prst="rect">
            <a:avLst/>
          </a:prstGeom>
          <a:ln w="28575">
            <a:solidFill>
              <a:schemeClr val="accent5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4" name="Title Text"/>
          <p:cNvSpPr txBox="1">
            <a:spLocks noGrp="1"/>
          </p:cNvSpPr>
          <p:nvPr>
            <p:ph type="title"/>
          </p:nvPr>
        </p:nvSpPr>
        <p:spPr>
          <a:xfrm>
            <a:off x="957384" y="2818576"/>
            <a:ext cx="10287001" cy="628379"/>
          </a:xfrm>
          <a:prstGeom prst="rect">
            <a:avLst/>
          </a:prstGeom>
          <a:solidFill>
            <a:srgbClr val="FFFFFF"/>
          </a:solidFill>
        </p:spPr>
        <p:txBody>
          <a:bodyPr lIns="45718" tIns="45718" rIns="45718" bIns="45718"/>
          <a:lstStyle/>
          <a:p>
            <a:r>
              <a:t>Title Text</a:t>
            </a:r>
          </a:p>
        </p:txBody>
      </p:sp>
      <p:sp>
        <p:nvSpPr>
          <p:cNvPr id="145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957384" y="3630612"/>
            <a:ext cx="10287001" cy="2365377"/>
          </a:xfrm>
          <a:prstGeom prst="rect">
            <a:avLst/>
          </a:prstGeom>
        </p:spPr>
        <p:txBody>
          <a:bodyPr/>
          <a:lstStyle/>
          <a:p>
            <a:r>
              <a:t>Insert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Picture 8"/>
          <p:cNvPicPr>
            <a:picLocks noChangeAspect="1"/>
          </p:cNvPicPr>
          <p:nvPr/>
        </p:nvPicPr>
        <p:blipFill>
          <a:blip r:embed="rId16">
            <a:extLst/>
          </a:blip>
          <a:srcRect l="6902" t="10944" r="6669" b="9113"/>
          <a:stretch>
            <a:fillRect/>
          </a:stretch>
        </p:blipFill>
        <p:spPr>
          <a:xfrm>
            <a:off x="9945929" y="6177846"/>
            <a:ext cx="1727999" cy="46723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traight Connector 6"/>
          <p:cNvSpPr/>
          <p:nvPr/>
        </p:nvSpPr>
        <p:spPr>
          <a:xfrm flipH="1">
            <a:off x="838200" y="-1"/>
            <a:ext cx="3" cy="1365252"/>
          </a:xfrm>
          <a:prstGeom prst="line">
            <a:avLst/>
          </a:prstGeom>
          <a:ln w="28575">
            <a:solidFill>
              <a:schemeClr val="accent5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967154" y="1825624"/>
            <a:ext cx="10267462" cy="4170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Insert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970722" y="575219"/>
            <a:ext cx="10263893" cy="782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37600" y="6224224"/>
            <a:ext cx="273654" cy="26425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>
              <a:defRPr sz="1200">
                <a:solidFill>
                  <a:srgbClr val="94949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34EA2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34EA2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34EA2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34EA2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34EA2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34EA2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34EA2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34EA2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rgbClr val="034EA2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685800" marR="0" indent="-1028700" algn="l" defTabSz="914400" rtl="0" latinLnBrk="0">
        <a:lnSpc>
          <a:spcPct val="100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1pPr>
      <a:lvl2pPr marL="685800" marR="0" indent="-342900" algn="l" defTabSz="914400" rtl="0" latinLnBrk="0">
        <a:lnSpc>
          <a:spcPct val="100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2pPr>
      <a:lvl3pPr marL="685800" marR="0" indent="-342900" algn="l" defTabSz="914400" rtl="0" latinLnBrk="0">
        <a:lnSpc>
          <a:spcPct val="100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3pPr>
      <a:lvl4pPr marL="685800" marR="0" indent="-342900" algn="l" defTabSz="914400" rtl="0" latinLnBrk="0">
        <a:lnSpc>
          <a:spcPct val="100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4pPr>
      <a:lvl5pPr marL="685800" marR="0" indent="-342900" algn="l" defTabSz="914400" rtl="0" latinLnBrk="0">
        <a:lnSpc>
          <a:spcPct val="100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5pPr>
      <a:lvl6pPr marL="2590800" marR="0" indent="-304800" algn="l" defTabSz="9144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6pPr>
      <a:lvl7pPr marL="3048000" marR="0" indent="-304800" algn="l" defTabSz="9144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7pPr>
      <a:lvl8pPr marL="3505200" marR="0" indent="-304800" algn="l" defTabSz="9144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8pPr>
      <a:lvl9pPr marL="3962400" marR="0" indent="-304800" algn="l" defTabSz="9144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solidFill>
            <a:srgbClr val="4D4D4D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itle 1"/>
          <p:cNvSpPr txBox="1">
            <a:spLocks noGrp="1"/>
          </p:cNvSpPr>
          <p:nvPr>
            <p:ph type="ctrTitle"/>
          </p:nvPr>
        </p:nvSpPr>
        <p:spPr>
          <a:xfrm>
            <a:off x="1066051" y="1792771"/>
            <a:ext cx="10290268" cy="2149525"/>
          </a:xfrm>
          <a:prstGeom prst="rect">
            <a:avLst/>
          </a:prstGeom>
        </p:spPr>
        <p:txBody>
          <a:bodyPr>
            <a:normAutofit/>
          </a:bodyPr>
          <a:lstStyle>
            <a:lvl1pPr defTabSz="1950671">
              <a:lnSpc>
                <a:spcPct val="80000"/>
              </a:lnSpc>
              <a:defRPr sz="5100" b="1" spc="-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en-US" sz="4400" dirty="0"/>
              <a:t>Assessment of Smart Specialisation Strategies implementation and </a:t>
            </a:r>
            <a:r>
              <a:rPr lang="en-US" sz="4400" dirty="0" smtClean="0"/>
              <a:t>its impact</a:t>
            </a:r>
            <a:endParaRPr sz="4400" dirty="0"/>
          </a:p>
        </p:txBody>
      </p:sp>
      <p:sp>
        <p:nvSpPr>
          <p:cNvPr id="222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1066051" y="3273685"/>
            <a:ext cx="10290268" cy="1838642"/>
          </a:xfrm>
          <a:prstGeom prst="rect">
            <a:avLst/>
          </a:prstGeom>
        </p:spPr>
        <p:txBody>
          <a:bodyPr>
            <a:noAutofit/>
          </a:bodyPr>
          <a:lstStyle>
            <a:lvl1pPr defTabSz="396238">
              <a:spcBef>
                <a:spcPts val="0"/>
              </a:spcBef>
              <a:defRPr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en-US" sz="3600" b="1" dirty="0" smtClean="0"/>
              <a:t>Webinar 2/ Towards economic transformation:  Impact of adopting Smart Specialisation Strategies on innovation ecosystems</a:t>
            </a:r>
            <a:endParaRPr sz="3600" b="1" dirty="0"/>
          </a:p>
        </p:txBody>
      </p:sp>
      <p:sp>
        <p:nvSpPr>
          <p:cNvPr id="223" name="Text Placeholder 3"/>
          <p:cNvSpPr>
            <a:spLocks noGrp="1"/>
          </p:cNvSpPr>
          <p:nvPr>
            <p:ph type="body" idx="13"/>
          </p:nvPr>
        </p:nvSpPr>
        <p:spPr>
          <a:xfrm>
            <a:off x="1073420" y="5421681"/>
            <a:ext cx="5267203" cy="8774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algn="l" defTabSz="396238">
              <a:spcBef>
                <a:spcPts val="0"/>
              </a:spcBef>
              <a:defRPr sz="1700" i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dirty="0" smtClean="0"/>
              <a:t>Online working meeting</a:t>
            </a:r>
          </a:p>
          <a:p>
            <a:pPr algn="l" defTabSz="396238">
              <a:spcBef>
                <a:spcPts val="0"/>
              </a:spcBef>
              <a:defRPr sz="1700" i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dirty="0" smtClean="0"/>
              <a:t>Sub-group 1 </a:t>
            </a:r>
          </a:p>
          <a:p>
            <a:pPr algn="l" defTabSz="396238">
              <a:spcBef>
                <a:spcPts val="0"/>
              </a:spcBef>
              <a:defRPr sz="1700" i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dirty="0" smtClean="0"/>
              <a:t>17.11.2020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19470" y="0"/>
            <a:ext cx="10044770" cy="908123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Towards economic transformation</a:t>
            </a:r>
            <a:r>
              <a:rPr lang="en-US" sz="3100" b="1" dirty="0" smtClean="0"/>
              <a:t>: </a:t>
            </a:r>
            <a:r>
              <a:rPr lang="en-US" sz="3100" b="1" dirty="0"/>
              <a:t>Impact of adopting Smart Specialisation Strategies on innovation </a:t>
            </a:r>
            <a:r>
              <a:rPr lang="en-US" sz="3100" b="1" dirty="0" smtClean="0"/>
              <a:t>ecosystems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019470" y="969819"/>
            <a:ext cx="10618348" cy="707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 smtClean="0">
                <a:ln>
                  <a:noFill/>
                </a:ln>
                <a:solidFill>
                  <a:srgbClr val="4D4D4D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Impact of introducing/</a:t>
            </a:r>
            <a:r>
              <a:rPr kumimoji="0" lang="en-US" sz="2000" b="1" i="0" u="none" strike="noStrike" cap="none" spc="0" normalizeH="0" dirty="0" smtClean="0">
                <a:ln>
                  <a:noFill/>
                </a:ln>
                <a:solidFill>
                  <a:srgbClr val="4D4D4D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improving innovation ecosystems (industrial transition, environmentally driven innovation, knowledge networks, outward looking dimension, clusters, etc.)</a:t>
            </a:r>
            <a:endParaRPr kumimoji="0" lang="en-GB" sz="2000" b="1" i="0" u="none" strike="noStrike" cap="none" spc="0" normalizeH="0" baseline="0" dirty="0">
              <a:ln>
                <a:noFill/>
              </a:ln>
              <a:solidFill>
                <a:srgbClr val="4D4D4D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059080"/>
              </p:ext>
            </p:extLst>
          </p:nvPr>
        </p:nvGraphicFramePr>
        <p:xfrm>
          <a:off x="261682" y="1739397"/>
          <a:ext cx="11560346" cy="49399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80173">
                  <a:extLst>
                    <a:ext uri="{9D8B030D-6E8A-4147-A177-3AD203B41FA5}">
                      <a16:colId xmlns:a16="http://schemas.microsoft.com/office/drawing/2014/main" val="1180386810"/>
                    </a:ext>
                  </a:extLst>
                </a:gridCol>
                <a:gridCol w="5780173">
                  <a:extLst>
                    <a:ext uri="{9D8B030D-6E8A-4147-A177-3AD203B41FA5}">
                      <a16:colId xmlns:a16="http://schemas.microsoft.com/office/drawing/2014/main" val="1406382048"/>
                    </a:ext>
                  </a:extLst>
                </a:gridCol>
              </a:tblGrid>
              <a:tr h="348507"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Types of changes</a:t>
                      </a:r>
                      <a:endParaRPr lang="en-GB" sz="18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Key impact </a:t>
                      </a:r>
                      <a:endParaRPr lang="en-GB" sz="18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023664"/>
                  </a:ext>
                </a:extLst>
              </a:tr>
              <a:tr h="4574153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Slovenia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: Several measures 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 foster S3; Decision to put effort in cluster development; </a:t>
                      </a:r>
                      <a:r>
                        <a:rPr lang="en-GB" sz="12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RDI clusters for each domain of S3. 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Circular economy cluster supporting horizontal measures; Increased collaboration (e.g. Membership in Vanguard initiative, cross-regional cooperation); Aim to achieve structural changes.</a:t>
                      </a:r>
                    </a:p>
                    <a:p>
                      <a:endParaRPr lang="en-GB" sz="1200" b="0" baseline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endParaRPr lang="en-GB" sz="700" b="0" baseline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Centro region (PT)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: Stimulating collaborative work between enterprises and knowledge producers (RDI-organisations); More potential to generate economical value</a:t>
                      </a:r>
                      <a:r>
                        <a:rPr lang="en-GB" sz="1200" b="0" i="0" u="none" strike="noStrike" cap="none" spc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; Alignment of the research agenda with S3 priorities; Specific agenda 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developed for circular economy. </a:t>
                      </a:r>
                    </a:p>
                    <a:p>
                      <a:endParaRPr lang="en-GB" sz="1200" baseline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200" b="1" baseline="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Pomorskie</a:t>
                      </a:r>
                      <a:r>
                        <a:rPr lang="en-GB" sz="1200" b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(PL)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: S3 as a  large-scale change in terms of industrial transition; Adoption of </a:t>
                      </a:r>
                      <a:r>
                        <a:rPr lang="en-GB" sz="12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bottom-up </a:t>
                      </a:r>
                      <a:r>
                        <a:rPr lang="en-GB" sz="1200" b="0" i="0" u="none" strike="noStrike" cap="none" spc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approach plays a central role; Improved innovativeness of the region, many innovation projects implemented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; </a:t>
                      </a:r>
                      <a:r>
                        <a:rPr lang="en-GB" sz="12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Cluster policy 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since 2008, especially in areas of green technologies and digitalization</a:t>
                      </a:r>
                    </a:p>
                    <a:p>
                      <a:endParaRPr lang="en-GB" sz="1200" baseline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200" b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Sweden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: S3 are implemented at regional </a:t>
                      </a:r>
                      <a:r>
                        <a:rPr lang="en-GB" sz="1200" b="0" i="0" u="none" strike="noStrike" cap="none" spc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level, each of the 21 regions has its own S3 strategy.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cap="none" spc="0" baseline="0" dirty="0" smtClean="0">
                        <a:solidFill>
                          <a:schemeClr val="tx1">
                            <a:lumMod val="50000"/>
                          </a:schemeClr>
                        </a:solidFill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cap="none" spc="0" baseline="0" dirty="0" smtClean="0">
                        <a:solidFill>
                          <a:schemeClr val="tx1">
                            <a:lumMod val="50000"/>
                          </a:schemeClr>
                        </a:solidFill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cap="none" spc="0" baseline="0" dirty="0" smtClean="0">
                        <a:solidFill>
                          <a:schemeClr val="tx1">
                            <a:lumMod val="50000"/>
                          </a:schemeClr>
                        </a:solidFill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cap="none" spc="0" baseline="0" dirty="0" smtClean="0">
                        <a:solidFill>
                          <a:schemeClr val="tx1">
                            <a:lumMod val="50000"/>
                          </a:schemeClr>
                        </a:solidFill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cap="none" spc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Lapland (FI): </a:t>
                      </a:r>
                      <a:r>
                        <a:rPr lang="en-GB" sz="1200" b="0" i="0" u="none" strike="noStrike" cap="none" spc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Modern cluster development as a driver for innovations; key role of  Economic transformation and internationalization.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Sloveni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a: Clusters moved from projects to more strategic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thinking; </a:t>
                      </a:r>
                      <a:r>
                        <a:rPr lang="en-GB" sz="12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EDP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has changed the approach; involving companies and </a:t>
                      </a:r>
                      <a:r>
                        <a:rPr lang="en-GB" sz="1200" b="0" i="0" u="none" strike="noStrike" cap="none" spc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RDI-organisations is seen as important. Outward looking dimension enhanced; Cross-sectoral collaboration among the clusters in terms of renewing industries; Monitoring and measuring methods have improved. </a:t>
                      </a:r>
                    </a:p>
                    <a:p>
                      <a:endParaRPr lang="en-GB" sz="7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Centro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: Increased RDI performance; Increased participation in European projects; Representatives of companies participation in cooperation enhanced; Actions focused on RIS3 priorities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aseline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baseline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Pomorskie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: Increased number of RDI projects and clusters, especially in green technology and digitalization; utilization of new financing instruments </a:t>
                      </a:r>
                    </a:p>
                    <a:p>
                      <a:endParaRPr lang="en-GB" sz="1200" baseline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endParaRPr lang="en-GB" sz="1200" baseline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Sweden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: National agency</a:t>
                      </a:r>
                      <a:r>
                        <a:rPr lang="en-GB" sz="1200" b="0" i="0" u="none" strike="noStrike" cap="none" spc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, multi-level framework with different layers: Knowledge development, entrepreneurship, infrastructure, strategic partnerships. The competency supply of the region: How regions make sure that they have right competences and priorities? S3 has an impact on improved entrepreneurship and ability to measure the impact. </a:t>
                      </a:r>
                    </a:p>
                    <a:p>
                      <a:endParaRPr lang="en-GB" sz="1200" baseline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200" b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Lapland: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Reinforced interregional collaboration based on joint S3 strategy of East and North Finland. Clusters have supported the development of value chains and innovation activities of SMEs</a:t>
                      </a:r>
                      <a:r>
                        <a:rPr lang="en-GB" sz="14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en-GB" sz="1400" baseline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040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0043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3928" y="165858"/>
            <a:ext cx="10625532" cy="92808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Towards </a:t>
            </a:r>
            <a:r>
              <a:rPr lang="en-US" sz="3200" dirty="0"/>
              <a:t>economic transformation: Impact of adopting Smart Specialisation Strategies on innovation </a:t>
            </a:r>
            <a:r>
              <a:rPr lang="en-US" sz="3200" dirty="0" smtClean="0"/>
              <a:t>ecosystems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540326" y="1316016"/>
            <a:ext cx="10236531" cy="52783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i-FI" b="1" i="0" u="none" strike="noStrike" cap="none" spc="0" normalizeH="0" baseline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sym typeface="Calibri"/>
              </a:rPr>
              <a:t>Factors</a:t>
            </a:r>
            <a:r>
              <a:rPr kumimoji="0" lang="fi-FI" b="1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sym typeface="Calibri"/>
              </a:rPr>
              <a:t> </a:t>
            </a:r>
            <a:r>
              <a:rPr kumimoji="0" lang="fi-FI" b="1" i="0" u="none" strike="noStrike" cap="none" spc="0" normalizeH="0" baseline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sym typeface="Calibri"/>
              </a:rPr>
              <a:t>triggering</a:t>
            </a:r>
            <a:r>
              <a:rPr kumimoji="0" lang="fi-FI" b="1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sym typeface="Calibri"/>
              </a:rPr>
              <a:t> </a:t>
            </a:r>
            <a:r>
              <a:rPr kumimoji="0" lang="fi-FI" b="1" i="0" u="none" strike="noStrike" cap="none" spc="0" normalizeH="0" baseline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sym typeface="Calibri"/>
              </a:rPr>
              <a:t>changes</a:t>
            </a:r>
            <a:endParaRPr kumimoji="0" lang="fi-FI" b="1" i="0" u="none" strike="noStrike" cap="none" spc="0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FillTx/>
              <a:latin typeface="+mn-lt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spc="0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FillTx/>
              <a:latin typeface="+mn-lt"/>
              <a:sym typeface="Calibri"/>
            </a:endParaRPr>
          </a:p>
          <a:p>
            <a:r>
              <a:rPr kumimoji="0" lang="en-US" b="1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sym typeface="Calibri"/>
              </a:rPr>
              <a:t>Centro</a:t>
            </a:r>
            <a:r>
              <a:rPr kumimoji="0" lang="en-US" b="1" i="0" u="none" strike="noStrike" cap="none" spc="0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sym typeface="Calibri"/>
              </a:rPr>
              <a:t> Region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: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Involvement of clusters in S3 governance (communication, capacity building), also as a way of strengthening clusters’ role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; Reinforcement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also of other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interface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entities (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funding, recognition) and their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role; Specific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R&amp;D calls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launched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to support projects in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co-promotion, leading to new collaborations of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research laboratories and companies; Specific calls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launched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to support the participation of stakeholders in European calls/projects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Slovenia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: Effort to increase the effect of RDI funding; Consistency of policy instrument plays an important role ; Understanding the relevance of research for enterprises. EDP including empirical data viewed important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spc="0" normalizeH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FillTx/>
              <a:latin typeface="+mn-lt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spc="0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sym typeface="Calibri"/>
              </a:rPr>
              <a:t>Sweden</a:t>
            </a:r>
            <a:r>
              <a:rPr kumimoji="0" lang="en-US" b="0" i="0" u="none" strike="noStrike" cap="none" spc="0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sym typeface="Calibri"/>
              </a:rPr>
              <a:t>: Clear names of priorities makes the cooperation easier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;</a:t>
            </a:r>
            <a:r>
              <a:rPr kumimoji="0" lang="en-US" b="0" i="0" u="none" strike="noStrike" cap="none" spc="0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sym typeface="Calibri"/>
              </a:rPr>
              <a:t> </a:t>
            </a:r>
            <a:r>
              <a:rPr kumimoji="0" lang="en-US" i="0" u="none" strike="noStrike" cap="none" spc="0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sym typeface="Calibri"/>
              </a:rPr>
              <a:t>The systematic process for EDP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; </a:t>
            </a:r>
            <a:r>
              <a:rPr kumimoji="0" lang="en-US" b="0" i="0" u="none" strike="noStrike" cap="none" spc="0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sym typeface="Calibri"/>
              </a:rPr>
              <a:t>Regional growth processes include S3; S3 form a basis for efforts and funds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; </a:t>
            </a:r>
            <a:r>
              <a:rPr kumimoji="0" lang="en-US" b="0" i="0" u="none" strike="noStrike" cap="none" spc="0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sym typeface="Calibri"/>
              </a:rPr>
              <a:t>Increased transparency in selections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spc="0" normalizeH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FillTx/>
              <a:latin typeface="+mn-lt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spc="0" normalizeH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sym typeface="Calibri"/>
              </a:rPr>
              <a:t>Pomorskie</a:t>
            </a:r>
            <a:r>
              <a:rPr kumimoji="0" lang="en-US" b="0" i="0" u="none" strike="noStrike" cap="none" spc="0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sym typeface="Calibri"/>
              </a:rPr>
              <a:t>: Better access to instruments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;</a:t>
            </a:r>
            <a:r>
              <a:rPr kumimoji="0" lang="en-US" b="0" i="0" u="none" strike="noStrike" cap="none" spc="0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sym typeface="Calibri"/>
              </a:rPr>
              <a:t> Well-developed infrastructure to support enterprises; Advising services for enterprises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;</a:t>
            </a:r>
            <a:r>
              <a:rPr kumimoji="0" lang="en-US" b="0" i="0" u="none" strike="noStrike" cap="none" spc="0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sym typeface="Calibri"/>
              </a:rPr>
              <a:t> Develop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ment</a:t>
            </a:r>
            <a:r>
              <a:rPr kumimoji="0" lang="en-US" b="0" i="0" u="none" strike="noStrike" cap="none" spc="0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sym typeface="Calibri"/>
              </a:rPr>
              <a:t> of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c</a:t>
            </a:r>
            <a:r>
              <a:rPr kumimoji="0" lang="en-US" b="0" i="0" u="none" strike="noStrike" cap="none" spc="0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sym typeface="Calibri"/>
              </a:rPr>
              <a:t>lusters and technology parks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endParaRPr kumimoji="0" lang="en-US" b="0" i="0" u="none" strike="noStrike" cap="none" spc="0" normalizeH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FillTx/>
              <a:latin typeface="+mn-lt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Lapland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: Joint challenge of East and North Finland: How to transform economy? Increased requirements for interregional and international collaboration</a:t>
            </a:r>
            <a:endParaRPr kumimoji="0" lang="en-US" b="0" i="0" u="none" strike="noStrike" cap="none" spc="0" normalizeH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FillTx/>
              <a:latin typeface="+mn-lt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91009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6198" y="296487"/>
            <a:ext cx="10625532" cy="92808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Towards </a:t>
            </a:r>
            <a:r>
              <a:rPr lang="en-US" sz="3200" dirty="0"/>
              <a:t>economic transformation: Impact of adopting Smart Specialisation Strategies on innovation </a:t>
            </a:r>
            <a:r>
              <a:rPr lang="en-US" sz="3200" dirty="0" smtClean="0"/>
              <a:t>ecosystems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95981" y="1224576"/>
            <a:ext cx="11065749" cy="55707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IE" sz="2000" b="1" i="0" u="none" strike="noStrike" cap="none" spc="0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FillTx/>
                <a:latin typeface="+mn-lt"/>
                <a:sym typeface="Calibri"/>
              </a:rPr>
              <a:t>Indicators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IE" sz="500" b="1" i="0" u="none" strike="noStrike" cap="none" spc="0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FillTx/>
              <a:latin typeface="+mn-lt"/>
              <a:sym typeface="Calibri"/>
            </a:endParaRPr>
          </a:p>
          <a:p>
            <a:r>
              <a:rPr kumimoji="0" lang="en-IE" sz="2000" b="1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sym typeface="Calibri"/>
              </a:rPr>
              <a:t>Sweden</a:t>
            </a:r>
            <a:r>
              <a:rPr kumimoji="0" lang="en-IE" sz="2000" b="0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sym typeface="Calibri"/>
              </a:rPr>
              <a:t>: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importance of impact measurement. </a:t>
            </a:r>
            <a:r>
              <a:rPr lang="en-IE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Foreign </a:t>
            </a:r>
            <a:r>
              <a:rPr lang="en-IE" sz="20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investments in the region, Improved research and innovation, Establishments and foreign investments, Develop a measurability for innovation leadership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IE" sz="500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r>
              <a:rPr lang="en-IE" sz="2000" b="1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Centro Region</a:t>
            </a:r>
            <a:r>
              <a:rPr lang="en-IE" sz="20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: </a:t>
            </a:r>
            <a:r>
              <a:rPr lang="en-IE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Amount </a:t>
            </a:r>
            <a:r>
              <a:rPr lang="en-IE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of RDI expenditure; Stakeholders` participation in priority </a:t>
            </a:r>
            <a:r>
              <a:rPr lang="en-IE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areas; (wishful indicators: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Nº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of regional enterprises in high and medium-high technology sectors (and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nº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of employees) with projects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aligned with RIS3; Nº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of projects approved in Horizon 2020 aligned with the regional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S3; Contribution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of projects aligned/supported by RIS3 for the Gross Expenditure on Research and Development (GERD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); Nº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of structural projects (big impact in terms of transformation) in priority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areas)</a:t>
            </a:r>
          </a:p>
          <a:p>
            <a:endParaRPr lang="en-IE" sz="5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IE" sz="2000" b="1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Pomorskie</a:t>
            </a:r>
            <a:r>
              <a:rPr lang="en-IE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: Number of companies participating in platforms; Number of  RDI projects, Number of private investments in RDI; </a:t>
            </a:r>
            <a:endParaRPr lang="en-IE" sz="2000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IE" sz="500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IE" sz="2000" b="1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Slovenia</a:t>
            </a:r>
            <a:r>
              <a:rPr lang="en-IE" sz="20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: Consortium for evaluation, dynamics of change under review; Cross-regional dynamics </a:t>
            </a:r>
            <a:r>
              <a:rPr lang="en-IE" sz="2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viewed as urgent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IE" sz="500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IE" sz="2000" b="1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Lapland</a:t>
            </a:r>
            <a:r>
              <a:rPr lang="en-IE" sz="20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: Cross-regional use of innovation platforms; joint initiatives of East and North Finland, joint interregional and international projects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i-FI" sz="1100" dirty="0" smtClean="0"/>
          </a:p>
        </p:txBody>
      </p:sp>
    </p:spTree>
    <p:extLst>
      <p:ext uri="{BB962C8B-B14F-4D97-AF65-F5344CB8AC3E}">
        <p14:creationId xmlns:p14="http://schemas.microsoft.com/office/powerpoint/2010/main" val="34388404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752606" y="1536104"/>
            <a:ext cx="10267462" cy="4707942"/>
          </a:xfrm>
          <a:prstGeom prst="rect">
            <a:avLst/>
          </a:prstGeom>
        </p:spPr>
        <p:txBody>
          <a:bodyPr/>
          <a:lstStyle/>
          <a:p>
            <a:pPr marL="0" indent="0" defTabSz="1072869">
              <a:lnSpc>
                <a:spcPct val="90000"/>
              </a:lnSpc>
              <a:spcBef>
                <a:spcPts val="1900"/>
              </a:spcBef>
              <a:buSzPct val="123000"/>
              <a:defRPr sz="21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IE" b="1" dirty="0" smtClean="0">
                <a:latin typeface="+mn-lt"/>
              </a:rPr>
              <a:t>Monitoring of S3</a:t>
            </a:r>
          </a:p>
          <a:p>
            <a:pPr marL="268222" indent="-268222" defTabSz="1072869">
              <a:lnSpc>
                <a:spcPct val="90000"/>
              </a:lnSpc>
              <a:spcBef>
                <a:spcPts val="1900"/>
              </a:spcBef>
              <a:buSzPct val="123000"/>
              <a:buChar char="•"/>
              <a:defRPr sz="21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IE" b="1" dirty="0" smtClean="0">
                <a:latin typeface="+mn-lt"/>
              </a:rPr>
              <a:t>Centro Region</a:t>
            </a:r>
            <a:r>
              <a:rPr lang="en-IE" dirty="0" smtClean="0">
                <a:latin typeface="+mn-lt"/>
              </a:rPr>
              <a:t>: Measuring the impact on ecosystem: Performance of the ecosystem; dynamics of projects and EDP; Participation in EU projects aligned with S3 priorities. </a:t>
            </a:r>
          </a:p>
          <a:p>
            <a:pPr marL="268222" indent="-268222" defTabSz="1072869">
              <a:lnSpc>
                <a:spcPct val="90000"/>
              </a:lnSpc>
              <a:spcBef>
                <a:spcPts val="1900"/>
              </a:spcBef>
              <a:buSzPct val="123000"/>
              <a:buChar char="•"/>
              <a:defRPr sz="21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IE" b="1" dirty="0" smtClean="0">
                <a:latin typeface="+mn-lt"/>
              </a:rPr>
              <a:t>Slovenia</a:t>
            </a:r>
            <a:r>
              <a:rPr lang="en-IE" dirty="0" smtClean="0">
                <a:latin typeface="+mn-lt"/>
              </a:rPr>
              <a:t>: System for monitoring must be put in place. Availability of data and complexity of different data resources </a:t>
            </a:r>
            <a:r>
              <a:rPr lang="en-IE" sz="2000" dirty="0" smtClean="0">
                <a:solidFill>
                  <a:srgbClr val="000000"/>
                </a:solidFill>
                <a:ea typeface="Helvetica Neue"/>
                <a:cs typeface="Helvetica Neue"/>
                <a:sym typeface="Helvetica Neue"/>
              </a:rPr>
              <a:t>viewed as a problem.</a:t>
            </a:r>
            <a:endParaRPr lang="en-IE" dirty="0" smtClean="0">
              <a:latin typeface="+mn-lt"/>
            </a:endParaRPr>
          </a:p>
          <a:p>
            <a:pPr marL="268222" indent="-268222" defTabSz="1072869">
              <a:lnSpc>
                <a:spcPct val="90000"/>
              </a:lnSpc>
              <a:spcBef>
                <a:spcPts val="1900"/>
              </a:spcBef>
              <a:buSzPct val="123000"/>
              <a:buChar char="•"/>
              <a:defRPr sz="21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IE" b="1" dirty="0" smtClean="0">
                <a:latin typeface="+mn-lt"/>
              </a:rPr>
              <a:t>Sweden</a:t>
            </a:r>
            <a:r>
              <a:rPr lang="en-IE" dirty="0" smtClean="0">
                <a:latin typeface="+mn-lt"/>
              </a:rPr>
              <a:t>: Planning on collecting data based on ERDF projects. Projects` connections to S3 priorities under review. </a:t>
            </a:r>
            <a:endParaRPr lang="en-IE" dirty="0">
              <a:latin typeface="+mn-lt"/>
            </a:endParaRPr>
          </a:p>
        </p:txBody>
      </p:sp>
      <p:sp>
        <p:nvSpPr>
          <p:cNvPr id="227" name="Title 2"/>
          <p:cNvSpPr txBox="1">
            <a:spLocks noGrp="1"/>
          </p:cNvSpPr>
          <p:nvPr>
            <p:ph type="title"/>
          </p:nvPr>
        </p:nvSpPr>
        <p:spPr>
          <a:xfrm>
            <a:off x="929779" y="575219"/>
            <a:ext cx="10263893" cy="78235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Other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90967" y="1937485"/>
            <a:ext cx="9836331" cy="386819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smtClean="0"/>
              <a:t>	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  <a:latin typeface="Helvetica Neue"/>
              </a:rPr>
              <a:t>Slovenia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Helvetica Neue"/>
              </a:rPr>
              <a:t>: Strong emphasis on better inclusion of actors that are not part of the ecosystem yet. </a:t>
            </a:r>
          </a:p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Helvetica Neue"/>
              </a:rPr>
              <a:t>	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  <a:latin typeface="Helvetica Neue"/>
              </a:rPr>
              <a:t>Centro Region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Helvetica Neue"/>
              </a:rPr>
              <a:t>: Outward looking dimension and regional cooperation are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  <a:latin typeface="Helvetica Neue"/>
              </a:rPr>
              <a:t>considered to play a central role; Inclusion in European level initiatives and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Helvetica Neue"/>
              </a:rPr>
              <a:t>projects;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  <a:latin typeface="Helvetica Neue"/>
              </a:rPr>
              <a:t>S3 is the framework for alignment of policies at different levels (regional/national/European)</a:t>
            </a:r>
            <a:endParaRPr lang="en-GB" dirty="0">
              <a:solidFill>
                <a:schemeClr val="bg2">
                  <a:lumMod val="50000"/>
                </a:schemeClr>
              </a:solidFill>
              <a:latin typeface="Helvetica Neue"/>
            </a:endParaRP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  <a:latin typeface="Helvetica Neue"/>
              </a:rPr>
              <a:t>	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Helvetica Neue"/>
              </a:rPr>
              <a:t>Sweden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  <a:latin typeface="Helvetica Neue"/>
              </a:rPr>
              <a:t>: S3 creates a structure and clarity for connecting actors from different EU countries.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Helvetica Neue"/>
              </a:rPr>
              <a:t>Impact measurement seen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  <a:latin typeface="Helvetica Neue"/>
              </a:rPr>
              <a:t>as an important development. </a:t>
            </a: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  <a:latin typeface="Helvetica Neue"/>
              </a:rPr>
              <a:t>	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Helvetica Neue"/>
              </a:rPr>
              <a:t>Pomorskie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  <a:latin typeface="Helvetica Neue"/>
              </a:rPr>
              <a:t>: More resilience gained through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Helvetica Neue"/>
              </a:rPr>
              <a:t>to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  <a:latin typeface="Helvetica Neue"/>
              </a:rPr>
              <a:t>S3 policy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7154" y="304801"/>
            <a:ext cx="10263893" cy="13575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are the links you identify between the changes and factors </a:t>
            </a:r>
            <a:r>
              <a:rPr lang="en-US" dirty="0" smtClean="0"/>
              <a:t>listed </a:t>
            </a:r>
            <a:r>
              <a:rPr lang="en-US" dirty="0"/>
              <a:t>above and the ultimate goal of S3, which is </a:t>
            </a:r>
            <a:r>
              <a:rPr lang="en-US" dirty="0" smtClean="0"/>
              <a:t>territorial </a:t>
            </a:r>
            <a:r>
              <a:rPr lang="en-US" dirty="0"/>
              <a:t>economic </a:t>
            </a:r>
            <a:r>
              <a:rPr lang="en-US" dirty="0" smtClean="0"/>
              <a:t>transformation?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1594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ontent Placeholder 1"/>
          <p:cNvSpPr txBox="1">
            <a:spLocks noGrp="1"/>
          </p:cNvSpPr>
          <p:nvPr>
            <p:ph type="body" sz="half" idx="1"/>
          </p:nvPr>
        </p:nvSpPr>
        <p:spPr>
          <a:xfrm>
            <a:off x="963586" y="1357349"/>
            <a:ext cx="10267462" cy="5042608"/>
          </a:xfrm>
          <a:prstGeom prst="rect">
            <a:avLst/>
          </a:prstGeom>
        </p:spPr>
        <p:txBody>
          <a:bodyPr/>
          <a:lstStyle/>
          <a:p>
            <a:pPr marL="274502" indent="-274502" defTabSz="1097983">
              <a:lnSpc>
                <a:spcPct val="90000"/>
              </a:lnSpc>
              <a:spcBef>
                <a:spcPts val="1900"/>
              </a:spcBef>
              <a:buSzPct val="123000"/>
              <a:buChar char="•"/>
              <a:defRPr sz="2133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IE" dirty="0" smtClean="0"/>
              <a:t>Enhanced cross-regional collaboration through projects, clusters and joint initiatives (joining interregional and European ecosystems)</a:t>
            </a:r>
          </a:p>
          <a:p>
            <a:pPr marL="274502" indent="-274502" defTabSz="1097983">
              <a:lnSpc>
                <a:spcPct val="90000"/>
              </a:lnSpc>
              <a:spcBef>
                <a:spcPts val="1900"/>
              </a:spcBef>
              <a:buSzPct val="123000"/>
              <a:buChar char="•"/>
              <a:defRPr sz="2133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IE" dirty="0" smtClean="0"/>
              <a:t>Improvement and further </a:t>
            </a:r>
            <a:r>
              <a:rPr lang="en-IE" sz="2133" dirty="0" smtClean="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rPr>
              <a:t>development </a:t>
            </a:r>
            <a:r>
              <a:rPr lang="en-IE" sz="2133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rPr>
              <a:t>of monitoring </a:t>
            </a:r>
            <a:r>
              <a:rPr lang="en-IE" dirty="0" smtClean="0"/>
              <a:t>system. Monitoring considered as an ongoing task (systematic regional monitoring system; access to data; expertise to analyse data; comparability of data between regions and countries)</a:t>
            </a:r>
          </a:p>
          <a:p>
            <a:pPr marL="274502" indent="-274502" defTabSz="1097983">
              <a:lnSpc>
                <a:spcPct val="90000"/>
              </a:lnSpc>
              <a:spcBef>
                <a:spcPts val="1900"/>
              </a:spcBef>
              <a:buSzPct val="123000"/>
              <a:buChar char="•"/>
              <a:defRPr sz="2133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IE" dirty="0" smtClean="0"/>
              <a:t>S3 creates an approach and structure </a:t>
            </a:r>
            <a:r>
              <a:rPr lang="en-IE" dirty="0" smtClean="0"/>
              <a:t>for cross-regional </a:t>
            </a:r>
            <a:r>
              <a:rPr lang="en-IE" sz="2133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rPr>
              <a:t>and </a:t>
            </a:r>
            <a:r>
              <a:rPr lang="en-IE" sz="2133" dirty="0" smtClean="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rPr>
              <a:t>cross-sectorial </a:t>
            </a:r>
            <a:r>
              <a:rPr lang="en-IE" dirty="0" smtClean="0"/>
              <a:t>collaboration</a:t>
            </a:r>
            <a:endParaRPr lang="en-IE" dirty="0" smtClean="0"/>
          </a:p>
          <a:p>
            <a:pPr marL="274502" indent="-274502" defTabSz="1097983">
              <a:lnSpc>
                <a:spcPct val="90000"/>
              </a:lnSpc>
              <a:spcBef>
                <a:spcPts val="1900"/>
              </a:spcBef>
              <a:buSzPct val="123000"/>
              <a:buChar char="•"/>
              <a:defRPr sz="2133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IE" dirty="0" smtClean="0"/>
              <a:t>S3 promotes prioritization of green transition and digitalization</a:t>
            </a:r>
          </a:p>
          <a:p>
            <a:pPr marL="274502" indent="-274502" defTabSz="1097983">
              <a:lnSpc>
                <a:spcPct val="90000"/>
              </a:lnSpc>
              <a:spcBef>
                <a:spcPts val="1900"/>
              </a:spcBef>
              <a:buSzPct val="123000"/>
              <a:buChar char="•"/>
              <a:defRPr sz="2133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fi-FI" dirty="0" smtClean="0"/>
          </a:p>
          <a:p>
            <a:pPr marL="274502" indent="-274502" defTabSz="1097983">
              <a:lnSpc>
                <a:spcPct val="90000"/>
              </a:lnSpc>
              <a:spcBef>
                <a:spcPts val="1900"/>
              </a:spcBef>
              <a:buSzPct val="123000"/>
              <a:buChar char="•"/>
              <a:defRPr sz="2133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fi-FI" dirty="0"/>
          </a:p>
        </p:txBody>
      </p:sp>
      <p:sp>
        <p:nvSpPr>
          <p:cNvPr id="230" name="Title 2"/>
          <p:cNvSpPr txBox="1">
            <a:spLocks noGrp="1"/>
          </p:cNvSpPr>
          <p:nvPr>
            <p:ph type="title"/>
          </p:nvPr>
        </p:nvSpPr>
        <p:spPr>
          <a:xfrm>
            <a:off x="967154" y="274773"/>
            <a:ext cx="10263894" cy="78235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Conclusion, Key findings: 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ontent Placeholder 1"/>
          <p:cNvSpPr txBox="1">
            <a:spLocks noGrp="1"/>
          </p:cNvSpPr>
          <p:nvPr>
            <p:ph type="body" sz="half" idx="1"/>
          </p:nvPr>
        </p:nvSpPr>
        <p:spPr>
          <a:xfrm>
            <a:off x="967154" y="1825624"/>
            <a:ext cx="10267462" cy="27628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sym typeface="Helvetica Neue"/>
              </a:rPr>
              <a:t>Participants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sym typeface="Helvetica Neue"/>
              </a:rPr>
              <a:t>: Karolina </a:t>
            </a:r>
            <a:r>
              <a:rPr lang="es-ES" sz="2000" dirty="0" err="1">
                <a:solidFill>
                  <a:schemeClr val="bg2">
                    <a:lumMod val="50000"/>
                  </a:schemeClr>
                </a:solidFill>
                <a:sym typeface="Helvetica Neue"/>
              </a:rPr>
              <a:t>Lipinska</a:t>
            </a:r>
            <a:r>
              <a:rPr lang="es-ES" sz="2000" dirty="0">
                <a:solidFill>
                  <a:schemeClr val="bg2">
                    <a:lumMod val="50000"/>
                  </a:schemeClr>
                </a:solidFill>
                <a:sym typeface="Helvetica Neue"/>
              </a:rPr>
              <a:t> (</a:t>
            </a:r>
            <a:r>
              <a:rPr lang="es-ES" sz="2000" dirty="0" err="1">
                <a:solidFill>
                  <a:schemeClr val="bg2">
                    <a:lumMod val="50000"/>
                  </a:schemeClr>
                </a:solidFill>
                <a:sym typeface="Helvetica Neue"/>
              </a:rPr>
              <a:t>Pomorskie</a:t>
            </a:r>
            <a:r>
              <a:rPr lang="es-ES" sz="2000" dirty="0">
                <a:solidFill>
                  <a:schemeClr val="bg2">
                    <a:lumMod val="50000"/>
                  </a:schemeClr>
                </a:solidFill>
                <a:sym typeface="Helvetica Neue"/>
              </a:rPr>
              <a:t>, </a:t>
            </a:r>
            <a:r>
              <a:rPr lang="es-ES" sz="2000" dirty="0" err="1">
                <a:solidFill>
                  <a:schemeClr val="bg2">
                    <a:lumMod val="50000"/>
                  </a:schemeClr>
                </a:solidFill>
                <a:sym typeface="Helvetica Neue"/>
              </a:rPr>
              <a:t>Poland</a:t>
            </a:r>
            <a:r>
              <a:rPr lang="es-ES" sz="2000" dirty="0">
                <a:solidFill>
                  <a:schemeClr val="bg2">
                    <a:lumMod val="50000"/>
                  </a:schemeClr>
                </a:solidFill>
                <a:sym typeface="Helvetica Neue"/>
              </a:rPr>
              <a:t>), Teresa Jorge (Centro, Portugal), Madelen Nilsson (</a:t>
            </a:r>
            <a:r>
              <a:rPr lang="es-ES" sz="2000" dirty="0" err="1">
                <a:solidFill>
                  <a:schemeClr val="bg2">
                    <a:lumMod val="50000"/>
                  </a:schemeClr>
                </a:solidFill>
                <a:sym typeface="Helvetica Neue"/>
              </a:rPr>
              <a:t>Sweden</a:t>
            </a:r>
            <a:r>
              <a:rPr lang="es-ES" sz="2000" dirty="0">
                <a:solidFill>
                  <a:schemeClr val="bg2">
                    <a:lumMod val="50000"/>
                  </a:schemeClr>
                </a:solidFill>
                <a:sym typeface="Helvetica Neue"/>
              </a:rPr>
              <a:t>), Kaarina Mäcklin (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sym typeface="Helvetica Neue"/>
              </a:rPr>
              <a:t>Lapland,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sym typeface="Helvetica Neue"/>
              </a:rPr>
              <a:t>Finland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sym typeface="Helvetica Neue"/>
              </a:rPr>
              <a:t>) </a:t>
            </a:r>
            <a:r>
              <a:rPr lang="es-ES" sz="2000" dirty="0">
                <a:solidFill>
                  <a:schemeClr val="bg2">
                    <a:lumMod val="50000"/>
                  </a:schemeClr>
                </a:solidFill>
                <a:sym typeface="Helvetica Neue"/>
              </a:rPr>
              <a:t>and Anabela Marques Santos (JRC)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sym typeface="Helvetica Neue"/>
              </a:rPr>
              <a:t>Moderator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sym typeface="Helvetica Neue"/>
              </a:rPr>
              <a:t>: </a:t>
            </a:r>
            <a:r>
              <a:rPr lang="fi-FI" sz="2000" dirty="0" smtClean="0">
                <a:solidFill>
                  <a:schemeClr val="bg2">
                    <a:lumMod val="50000"/>
                  </a:schemeClr>
                </a:solidFill>
                <a:sym typeface="Helvetica Neue"/>
              </a:rPr>
              <a:t>Marko </a:t>
            </a:r>
            <a:r>
              <a:rPr lang="fi-FI" sz="2000" dirty="0" err="1" smtClean="0">
                <a:solidFill>
                  <a:schemeClr val="bg2">
                    <a:lumMod val="50000"/>
                  </a:schemeClr>
                </a:solidFill>
                <a:sym typeface="Helvetica Neue"/>
              </a:rPr>
              <a:t>Hren</a:t>
            </a:r>
            <a:r>
              <a:rPr lang="fi-FI" sz="2000" dirty="0" smtClean="0">
                <a:solidFill>
                  <a:schemeClr val="bg2">
                    <a:lumMod val="50000"/>
                  </a:schemeClr>
                </a:solidFill>
                <a:sym typeface="Helvetica Neue"/>
              </a:rPr>
              <a:t>, Slovenia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 defTabSz="1097983">
              <a:lnSpc>
                <a:spcPct val="90000"/>
              </a:lnSpc>
              <a:spcBef>
                <a:spcPts val="1900"/>
              </a:spcBef>
              <a:buSzPct val="123000"/>
              <a:buFont typeface="Arial" panose="020B0604020202020204" pitchFamily="34" charset="0"/>
              <a:buChar char="•"/>
              <a:defRPr sz="2133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Rapporteur: </a:t>
            </a:r>
            <a:r>
              <a:rPr lang="es-ES" sz="2000" dirty="0">
                <a:solidFill>
                  <a:schemeClr val="bg2">
                    <a:lumMod val="50000"/>
                  </a:schemeClr>
                </a:solidFill>
                <a:sym typeface="Helvetica Neue"/>
              </a:rPr>
              <a:t>Marika 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sym typeface="Helvetica Neue"/>
              </a:rPr>
              <a:t>Ikäläinen (Lapland,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sym typeface="Helvetica Neue"/>
              </a:rPr>
              <a:t>Finland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sym typeface="Helvetica Neue"/>
              </a:rPr>
              <a:t>)</a:t>
            </a:r>
            <a:endParaRPr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0" name="Title 2"/>
          <p:cNvSpPr txBox="1">
            <a:spLocks noGrp="1"/>
          </p:cNvSpPr>
          <p:nvPr>
            <p:ph type="title"/>
          </p:nvPr>
        </p:nvSpPr>
        <p:spPr>
          <a:xfrm>
            <a:off x="970722" y="575219"/>
            <a:ext cx="10263894" cy="78235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Participants: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983420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4D4D4D"/>
      </a:dk1>
      <a:lt1>
        <a:srgbClr val="FFFFFF"/>
      </a:lt1>
      <a:dk2>
        <a:srgbClr val="A7A7A7"/>
      </a:dk2>
      <a:lt2>
        <a:srgbClr val="535353"/>
      </a:lt2>
      <a:accent1>
        <a:srgbClr val="6ACBF3"/>
      </a:accent1>
      <a:accent2>
        <a:srgbClr val="3E99DA"/>
      </a:accent2>
      <a:accent3>
        <a:srgbClr val="1EC08A"/>
      </a:accent3>
      <a:accent4>
        <a:srgbClr val="ED8D2F"/>
      </a:accent4>
      <a:accent5>
        <a:srgbClr val="F8CC29"/>
      </a:accent5>
      <a:accent6>
        <a:srgbClr val="E76C53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D4D4D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D4D4D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ACBF3"/>
      </a:accent1>
      <a:accent2>
        <a:srgbClr val="3E99DA"/>
      </a:accent2>
      <a:accent3>
        <a:srgbClr val="1EC08A"/>
      </a:accent3>
      <a:accent4>
        <a:srgbClr val="ED8D2F"/>
      </a:accent4>
      <a:accent5>
        <a:srgbClr val="F8CC29"/>
      </a:accent5>
      <a:accent6>
        <a:srgbClr val="E76C53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D4D4D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D4D4D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5076</TotalTime>
  <Words>1154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Helvetica Neue</vt:lpstr>
      <vt:lpstr>Office Theme</vt:lpstr>
      <vt:lpstr>Assessment of Smart Specialisation Strategies implementation and its impact</vt:lpstr>
      <vt:lpstr>Towards economic transformation: Impact of adopting Smart Specialisation Strategies on innovation ecosystems</vt:lpstr>
      <vt:lpstr>Towards economic transformation: Impact of adopting Smart Specialisation Strategies on innovation ecosystems</vt:lpstr>
      <vt:lpstr>Towards economic transformation: Impact of adopting Smart Specialisation Strategies on innovation ecosystems</vt:lpstr>
      <vt:lpstr>Other</vt:lpstr>
      <vt:lpstr>What are the links you identify between the changes and factors listed above and the ultimate goal of S3, which is territorial economic transformation?</vt:lpstr>
      <vt:lpstr>Conclusion, Key findings: </vt:lpstr>
      <vt:lpstr>Participants: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Capabilities for Large-Scale SARS-CoV-2 Diagnostic Testing</dc:title>
  <dc:creator>COHEN Caroline (JRC-SEVILLA)</dc:creator>
  <cp:lastModifiedBy>COHEN Caroline (JRC-SEVILLA)</cp:lastModifiedBy>
  <cp:revision>113</cp:revision>
  <dcterms:modified xsi:type="dcterms:W3CDTF">2020-12-01T10:18:53Z</dcterms:modified>
</cp:coreProperties>
</file>