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3" r:id="rId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21B"/>
    <a:srgbClr val="C20016"/>
    <a:srgbClr val="00AEF0"/>
    <a:srgbClr val="BAA523"/>
    <a:srgbClr val="96A519"/>
    <a:srgbClr val="3996A5"/>
    <a:srgbClr val="97BF0D"/>
    <a:srgbClr val="75195B"/>
    <a:srgbClr val="EE8032"/>
    <a:srgbClr val="EE7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00" autoAdjust="0"/>
  </p:normalViewPr>
  <p:slideViewPr>
    <p:cSldViewPr>
      <p:cViewPr>
        <p:scale>
          <a:sx n="100" d="100"/>
          <a:sy n="100" d="100"/>
        </p:scale>
        <p:origin x="-1638" y="-78"/>
      </p:cViewPr>
      <p:guideLst>
        <p:guide orient="horz" pos="1117"/>
        <p:guide pos="1156"/>
      </p:guideLst>
    </p:cSldViewPr>
  </p:slideViewPr>
  <p:notesTextViewPr>
    <p:cViewPr>
      <p:scale>
        <a:sx n="100" d="100"/>
        <a:sy n="100" d="100"/>
      </p:scale>
      <p:origin x="0" y="58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European Commission has launched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third edition of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Prize for Women Innovators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give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public recognition to remarkable women entrepreneurs who bridged the gap between science and business.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Since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2011, the European Commissions is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offering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prizes of 100 000, 50 000 and 30 000 Euro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three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women who have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achieved outstanding innovations and brought them to the market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prize the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the European Commission would like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highlight the need of more innovation and more women innovators and inspire other women to become entrepreneurs and follow in their footsteps. </a:t>
            </a:r>
          </a:p>
          <a:p>
            <a:endParaRPr lang="fr-BE" sz="1200" b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 women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residing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EU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Member States or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Associated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countries,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who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have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at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point in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their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careers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benefited</a:t>
            </a:r>
            <a:r>
              <a:rPr lang="fr-BE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directly</a:t>
            </a:r>
            <a:r>
              <a:rPr lang="fr-BE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indirectly</a:t>
            </a:r>
            <a:r>
              <a:rPr lang="fr-BE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from</a:t>
            </a:r>
            <a:r>
              <a:rPr lang="fr-BE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Research</a:t>
            </a:r>
            <a:r>
              <a:rPr lang="fr-BE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Innovation </a:t>
            </a:r>
            <a:r>
              <a:rPr lang="fr-BE" sz="1200" b="1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funding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 and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who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are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founders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</a:t>
            </a:r>
            <a:r>
              <a:rPr lang="fr-BE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co-founders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</a:t>
            </a:r>
            <a:r>
              <a:rPr lang="fr-BE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successful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running </a:t>
            </a:r>
            <a:r>
              <a:rPr lang="fr-BE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companies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can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</a:t>
            </a:r>
            <a:r>
              <a:rPr lang="fr-BE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!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contest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fr-B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open </a:t>
            </a:r>
            <a:r>
              <a:rPr lang="fr-BE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until</a:t>
            </a:r>
            <a:r>
              <a:rPr lang="fr-B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 </a:t>
            </a:r>
            <a:r>
              <a:rPr lang="fr-BE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October</a:t>
            </a:r>
            <a:r>
              <a:rPr lang="fr-B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2015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7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1" y="3789040"/>
            <a:ext cx="3960439" cy="1800200"/>
          </a:xfrm>
        </p:spPr>
        <p:txBody>
          <a:bodyPr anchor="t"/>
          <a:lstStyle>
            <a:lvl1pPr marL="0" indent="0"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2986" y="5661248"/>
            <a:ext cx="3989014" cy="72008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 b="0"/>
            </a:lvl2pPr>
          </a:lstStyle>
          <a:p>
            <a:pPr lvl="0"/>
            <a:r>
              <a:rPr lang="en-US" dirty="0" smtClean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01670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835151" y="6307162"/>
            <a:ext cx="2647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Research</a:t>
            </a:r>
            <a:r>
              <a:rPr lang="fr-BE" sz="13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fr-BE" sz="13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Innovation</a:t>
            </a:r>
            <a:endParaRPr lang="en-GB" sz="13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118795" y="67741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b="1" dirty="0" smtClean="0">
                <a:solidFill>
                  <a:srgbClr val="C5321B"/>
                </a:solidFill>
              </a:rPr>
              <a:t>#EUWIN2016</a:t>
            </a:r>
            <a:endParaRPr lang="en-GB" sz="1200" b="1" dirty="0">
              <a:solidFill>
                <a:srgbClr val="C5321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46079" y="1268760"/>
            <a:ext cx="6830377" cy="864096"/>
          </a:xfrm>
        </p:spPr>
        <p:txBody>
          <a:bodyPr/>
          <a:lstStyle>
            <a:lvl1pPr marL="358775" indent="-358775">
              <a:defRPr sz="2200">
                <a:solidFill>
                  <a:srgbClr val="C53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35150" y="2132856"/>
            <a:ext cx="6841306" cy="3825240"/>
          </a:xfrm>
        </p:spPr>
        <p:txBody>
          <a:bodyPr/>
          <a:lstStyle>
            <a:lvl1pPr marL="180975" indent="-180975">
              <a:spcAft>
                <a:spcPts val="600"/>
              </a:spcAft>
              <a:buClr>
                <a:srgbClr val="C5321B"/>
              </a:buClr>
              <a:buSzPct val="120000"/>
              <a:buFont typeface="Arial" panose="020B0604020202020204" pitchFamily="34" charset="0"/>
              <a:buChar char="•"/>
              <a:defRPr sz="18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-266700">
              <a:buClr>
                <a:srgbClr val="C200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47675" indent="-180975">
              <a:spcAft>
                <a:spcPts val="600"/>
              </a:spcAft>
              <a:buFontTx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" r="79113" b="1"/>
          <a:stretch/>
        </p:blipFill>
        <p:spPr>
          <a:xfrm>
            <a:off x="0" y="0"/>
            <a:ext cx="169086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1" y="313696"/>
            <a:ext cx="2376263" cy="639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6646" r="11412" b="27029"/>
          <a:stretch/>
        </p:blipFill>
        <p:spPr>
          <a:xfrm>
            <a:off x="6372225" y="5950612"/>
            <a:ext cx="2409825" cy="7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2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7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20016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ts val="600"/>
        </a:spcAft>
        <a:buClr>
          <a:srgbClr val="C20016"/>
        </a:buClr>
        <a:buFont typeface="Arial" panose="020B0604020202020204" pitchFamily="34" charset="0"/>
        <a:buChar char="•"/>
        <a:defRPr sz="2000" i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C20016"/>
        </a:buClr>
        <a:buChar char="•"/>
        <a:defRPr sz="1800" b="1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361950" indent="-180975" algn="l" rtl="0" eaLnBrk="0" fontAlgn="base" hangingPunct="0">
        <a:spcBef>
          <a:spcPct val="20000"/>
        </a:spcBef>
        <a:spcAft>
          <a:spcPts val="600"/>
        </a:spcAft>
        <a:defRPr sz="14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6079" y="1268760"/>
            <a:ext cx="6830377" cy="720080"/>
          </a:xfrm>
        </p:spPr>
        <p:txBody>
          <a:bodyPr/>
          <a:lstStyle/>
          <a:p>
            <a:r>
              <a:rPr lang="en-GB" dirty="0"/>
              <a:t>EU Prize for Women Innovators </a:t>
            </a:r>
            <a:r>
              <a:rPr lang="en-GB" dirty="0" smtClean="0"/>
              <a:t>2016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5150" y="1988840"/>
            <a:ext cx="6841306" cy="3969256"/>
          </a:xfrm>
          <a:ln>
            <a:noFill/>
          </a:ln>
        </p:spPr>
        <p:txBody>
          <a:bodyPr/>
          <a:lstStyle/>
          <a:p>
            <a:r>
              <a:rPr lang="en-GB" dirty="0"/>
              <a:t>For the 3rd time since 2011 the EC wants to highlight three women innovators who </a:t>
            </a:r>
          </a:p>
          <a:p>
            <a:pPr lvl="2"/>
            <a:r>
              <a:rPr lang="en-GB" dirty="0"/>
              <a:t>benefitted from Research and Innovation funding from the EU </a:t>
            </a:r>
          </a:p>
          <a:p>
            <a:pPr lvl="2"/>
            <a:r>
              <a:rPr lang="en-GB" dirty="0"/>
              <a:t>have (co-) founded their companies successfully and </a:t>
            </a:r>
          </a:p>
          <a:p>
            <a:pPr lvl="2"/>
            <a:r>
              <a:rPr lang="en-GB" dirty="0"/>
              <a:t>brought outstanding innovations to market</a:t>
            </a:r>
            <a:r>
              <a:rPr lang="en-GB" dirty="0" smtClean="0"/>
              <a:t>.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1"/>
            <a:r>
              <a:rPr lang="en-GB" b="1" dirty="0"/>
              <a:t>Timeline:</a:t>
            </a:r>
            <a:r>
              <a:rPr lang="en-GB" dirty="0"/>
              <a:t/>
            </a:r>
            <a:br>
              <a:rPr lang="en-GB" dirty="0"/>
            </a:br>
            <a:r>
              <a:rPr lang="en-GB" b="0" dirty="0"/>
              <a:t>Apply until 20 October 2015! Award in spring 2016! </a:t>
            </a:r>
            <a:endParaRPr lang="en-GB" b="0" dirty="0" smtClean="0"/>
          </a:p>
          <a:p>
            <a:pPr lvl="2"/>
            <a:r>
              <a:rPr lang="en-GB" dirty="0" smtClean="0"/>
              <a:t>More </a:t>
            </a:r>
            <a:r>
              <a:rPr lang="en-GB" dirty="0"/>
              <a:t>info via</a:t>
            </a:r>
            <a:r>
              <a:rPr lang="fr-BE" dirty="0"/>
              <a:t> </a:t>
            </a:r>
            <a:r>
              <a:rPr lang="fr-BE" dirty="0">
                <a:solidFill>
                  <a:srgbClr val="C5321B"/>
                </a:solidFill>
              </a:rPr>
              <a:t>www.ec.europa.eu/women-innovators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13424"/>
              </p:ext>
            </p:extLst>
          </p:nvPr>
        </p:nvGraphicFramePr>
        <p:xfrm>
          <a:off x="2339751" y="3861048"/>
          <a:ext cx="5976665" cy="648072"/>
        </p:xfrm>
        <a:graphic>
          <a:graphicData uri="http://schemas.openxmlformats.org/drawingml/2006/table">
            <a:tbl>
              <a:tblPr firstRow="1" firstCol="1" bandRow="1"/>
              <a:tblGrid>
                <a:gridCol w="1991997"/>
                <a:gridCol w="1991997"/>
                <a:gridCol w="1992671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First </a:t>
                      </a:r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prize:</a:t>
                      </a:r>
                      <a:r>
                        <a:rPr lang="en-GB" sz="1800" dirty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C0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100 000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2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Second </a:t>
                      </a:r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prize: </a:t>
                      </a: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50 000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21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Third </a:t>
                      </a:r>
                      <a:r>
                        <a:rPr lang="en-GB" sz="1800" dirty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prize: </a:t>
                      </a:r>
                      <a: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/>
                      </a:r>
                      <a:br>
                        <a:rPr lang="en-GB" sz="18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</a:b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€ </a:t>
                      </a:r>
                      <a:r>
                        <a:rPr lang="en-GB" sz="1800" b="1" dirty="0">
                          <a:solidFill>
                            <a:srgbClr val="FFFF00"/>
                          </a:solidFill>
                          <a:effectLst/>
                          <a:latin typeface="Verdana"/>
                          <a:ea typeface="Times New Roman"/>
                          <a:cs typeface="MyriadPro-Light"/>
                        </a:rPr>
                        <a:t>30 000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321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9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209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EU Prize for Women Innovators 2016</vt:lpstr>
    </vt:vector>
  </TitlesOfParts>
  <Company>European Commission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European Commission</dc:creator>
  <cp:lastModifiedBy>KOWATSCH Barbara (RTD)</cp:lastModifiedBy>
  <cp:revision>185</cp:revision>
  <dcterms:created xsi:type="dcterms:W3CDTF">2011-10-28T10:25:18Z</dcterms:created>
  <dcterms:modified xsi:type="dcterms:W3CDTF">2015-08-17T13:56:49Z</dcterms:modified>
</cp:coreProperties>
</file>