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handoutMasterIdLst>
    <p:handoutMasterId r:id="rId7"/>
  </p:handoutMasterIdLst>
  <p:sldIdLst>
    <p:sldId id="257" r:id="rId2"/>
    <p:sldId id="258" r:id="rId3"/>
    <p:sldId id="259" r:id="rId4"/>
    <p:sldId id="260" r:id="rId5"/>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66CF"/>
    <a:srgbClr val="3E6FD2"/>
    <a:srgbClr val="2D5EC1"/>
    <a:srgbClr val="BDDEFF"/>
    <a:srgbClr val="99CCFF"/>
    <a:srgbClr val="808080"/>
    <a:srgbClr val="FFD624"/>
    <a:srgbClr val="0F5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F6CBFF0E-EB6C-4E0B-9362-B8566E7D7D73}" type="slidenum">
              <a:rPr lang="en-GB" altLang="en-US"/>
              <a:pPr/>
              <a:t>‹N°›</a:t>
            </a:fld>
            <a:endParaRPr lang="en-GB" altLang="en-US"/>
          </a:p>
        </p:txBody>
      </p:sp>
    </p:spTree>
    <p:extLst>
      <p:ext uri="{BB962C8B-B14F-4D97-AF65-F5344CB8AC3E}">
        <p14:creationId xmlns:p14="http://schemas.microsoft.com/office/powerpoint/2010/main" val="2128169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15121AA8-555A-4E62-BB9B-638387B0FDAC}" type="slidenum">
              <a:rPr lang="en-GB" altLang="en-US"/>
              <a:pPr/>
              <a:t>‹N°›</a:t>
            </a:fld>
            <a:endParaRPr lang="en-GB" altLang="en-US"/>
          </a:p>
        </p:txBody>
      </p:sp>
    </p:spTree>
    <p:extLst>
      <p:ext uri="{BB962C8B-B14F-4D97-AF65-F5344CB8AC3E}">
        <p14:creationId xmlns:p14="http://schemas.microsoft.com/office/powerpoint/2010/main" val="22912094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B4003416-E189-434F-99BB-AC4665E71A38}" type="slidenum">
              <a:rPr lang="en-GB" altLang="en-US" smtClean="0"/>
              <a:pPr/>
              <a:t>‹N°›</a:t>
            </a:fld>
            <a:endParaRPr lang="en-GB" altLang="en-US"/>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extLst>
      <p:ext uri="{BB962C8B-B14F-4D97-AF65-F5344CB8AC3E}">
        <p14:creationId xmlns:p14="http://schemas.microsoft.com/office/powerpoint/2010/main" val="2279411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C2A3EE41-4514-4BB0-8159-8DF9EFC19F5D}" type="slidenum">
              <a:rPr lang="en-GB" altLang="en-US" smtClean="0"/>
              <a:pPr/>
              <a:t>‹N°›</a:t>
            </a:fld>
            <a:endParaRPr lang="en-GB" altLang="en-US"/>
          </a:p>
        </p:txBody>
      </p:sp>
    </p:spTree>
    <p:extLst>
      <p:ext uri="{BB962C8B-B14F-4D97-AF65-F5344CB8AC3E}">
        <p14:creationId xmlns:p14="http://schemas.microsoft.com/office/powerpoint/2010/main" val="2745412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337F9C70-E40E-40E2-BF97-05CF4CEFECCA}" type="slidenum">
              <a:rPr lang="en-GB" altLang="en-US" smtClean="0"/>
              <a:pPr/>
              <a:t>‹N°›</a:t>
            </a:fld>
            <a:endParaRPr lang="en-GB" altLang="en-US"/>
          </a:p>
        </p:txBody>
      </p:sp>
    </p:spTree>
    <p:extLst>
      <p:ext uri="{BB962C8B-B14F-4D97-AF65-F5344CB8AC3E}">
        <p14:creationId xmlns:p14="http://schemas.microsoft.com/office/powerpoint/2010/main" val="2041758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1A524D20-6F27-4C06-A8D4-E4D5E3CB04B6}" type="slidenum">
              <a:rPr lang="en-GB" altLang="en-US" smtClean="0"/>
              <a:pPr/>
              <a:t>‹N°›</a:t>
            </a:fld>
            <a:endParaRPr lang="en-GB" altLang="en-US"/>
          </a:p>
        </p:txBody>
      </p:sp>
    </p:spTree>
    <p:extLst>
      <p:ext uri="{BB962C8B-B14F-4D97-AF65-F5344CB8AC3E}">
        <p14:creationId xmlns:p14="http://schemas.microsoft.com/office/powerpoint/2010/main" val="1608314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4FD1A1DA-A9B0-4651-9336-FE556979A91C}" type="slidenum">
              <a:rPr lang="en-GB" altLang="en-US" smtClean="0"/>
              <a:pPr/>
              <a:t>‹N°›</a:t>
            </a:fld>
            <a:endParaRPr lang="en-GB" altLang="en-US"/>
          </a:p>
        </p:txBody>
      </p:sp>
    </p:spTree>
    <p:extLst>
      <p:ext uri="{BB962C8B-B14F-4D97-AF65-F5344CB8AC3E}">
        <p14:creationId xmlns:p14="http://schemas.microsoft.com/office/powerpoint/2010/main" val="1853020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p:txBody>
          <a:bodyPr/>
          <a:lstStyle/>
          <a:p>
            <a:endParaRPr lang="en-GB" altLang="en-US"/>
          </a:p>
        </p:txBody>
      </p:sp>
      <p:sp>
        <p:nvSpPr>
          <p:cNvPr id="7" name="Slide Number Placeholder 6"/>
          <p:cNvSpPr>
            <a:spLocks noGrp="1"/>
          </p:cNvSpPr>
          <p:nvPr>
            <p:ph type="sldNum" sz="quarter" idx="12"/>
          </p:nvPr>
        </p:nvSpPr>
        <p:spPr/>
        <p:txBody>
          <a:bodyPr/>
          <a:lstStyle/>
          <a:p>
            <a:fld id="{F2E144CF-1418-4AF3-8F90-E87485C23D2A}" type="slidenum">
              <a:rPr lang="en-GB" altLang="en-US" smtClean="0"/>
              <a:pPr/>
              <a:t>‹N°›</a:t>
            </a:fld>
            <a:endParaRPr lang="en-GB" altLang="en-US"/>
          </a:p>
        </p:txBody>
      </p:sp>
    </p:spTree>
    <p:extLst>
      <p:ext uri="{BB962C8B-B14F-4D97-AF65-F5344CB8AC3E}">
        <p14:creationId xmlns:p14="http://schemas.microsoft.com/office/powerpoint/2010/main" val="1079792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ltLang="en-US"/>
          </a:p>
        </p:txBody>
      </p:sp>
      <p:sp>
        <p:nvSpPr>
          <p:cNvPr id="8" name="Footer Placeholder 7"/>
          <p:cNvSpPr>
            <a:spLocks noGrp="1"/>
          </p:cNvSpPr>
          <p:nvPr>
            <p:ph type="ftr" sz="quarter" idx="11"/>
          </p:nvPr>
        </p:nvSpPr>
        <p:spPr/>
        <p:txBody>
          <a:bodyPr/>
          <a:lstStyle/>
          <a:p>
            <a:endParaRPr lang="en-GB" altLang="en-US"/>
          </a:p>
        </p:txBody>
      </p:sp>
      <p:sp>
        <p:nvSpPr>
          <p:cNvPr id="9" name="Slide Number Placeholder 8"/>
          <p:cNvSpPr>
            <a:spLocks noGrp="1"/>
          </p:cNvSpPr>
          <p:nvPr>
            <p:ph type="sldNum" sz="quarter" idx="12"/>
          </p:nvPr>
        </p:nvSpPr>
        <p:spPr/>
        <p:txBody>
          <a:bodyPr/>
          <a:lstStyle/>
          <a:p>
            <a:fld id="{0E2A1CB9-0A16-4EF4-8FCB-AFB711C2B3EF}" type="slidenum">
              <a:rPr lang="en-GB" altLang="en-US" smtClean="0"/>
              <a:pPr/>
              <a:t>‹N°›</a:t>
            </a:fld>
            <a:endParaRPr lang="en-GB" altLang="en-US"/>
          </a:p>
        </p:txBody>
      </p:sp>
    </p:spTree>
    <p:extLst>
      <p:ext uri="{BB962C8B-B14F-4D97-AF65-F5344CB8AC3E}">
        <p14:creationId xmlns:p14="http://schemas.microsoft.com/office/powerpoint/2010/main" val="2192560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ltLang="en-US"/>
          </a:p>
        </p:txBody>
      </p:sp>
      <p:sp>
        <p:nvSpPr>
          <p:cNvPr id="4" name="Footer Placeholder 3"/>
          <p:cNvSpPr>
            <a:spLocks noGrp="1"/>
          </p:cNvSpPr>
          <p:nvPr>
            <p:ph type="ftr" sz="quarter" idx="11"/>
          </p:nvPr>
        </p:nvSpPr>
        <p:spPr/>
        <p:txBody>
          <a:bodyPr/>
          <a:lstStyle/>
          <a:p>
            <a:endParaRPr lang="en-GB" altLang="en-US"/>
          </a:p>
        </p:txBody>
      </p:sp>
      <p:sp>
        <p:nvSpPr>
          <p:cNvPr id="5" name="Slide Number Placeholder 4"/>
          <p:cNvSpPr>
            <a:spLocks noGrp="1"/>
          </p:cNvSpPr>
          <p:nvPr>
            <p:ph type="sldNum" sz="quarter" idx="12"/>
          </p:nvPr>
        </p:nvSpPr>
        <p:spPr/>
        <p:txBody>
          <a:bodyPr/>
          <a:lstStyle/>
          <a:p>
            <a:fld id="{3A6AA874-3C39-4DE3-8FBE-819D3701BB34}" type="slidenum">
              <a:rPr lang="en-GB" altLang="en-US" smtClean="0"/>
              <a:pPr/>
              <a:t>‹N°›</a:t>
            </a:fld>
            <a:endParaRPr lang="en-GB" altLang="en-US"/>
          </a:p>
        </p:txBody>
      </p:sp>
    </p:spTree>
    <p:extLst>
      <p:ext uri="{BB962C8B-B14F-4D97-AF65-F5344CB8AC3E}">
        <p14:creationId xmlns:p14="http://schemas.microsoft.com/office/powerpoint/2010/main" val="2224929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ltLang="en-US"/>
          </a:p>
        </p:txBody>
      </p:sp>
      <p:sp>
        <p:nvSpPr>
          <p:cNvPr id="3" name="Footer Placeholder 2"/>
          <p:cNvSpPr>
            <a:spLocks noGrp="1"/>
          </p:cNvSpPr>
          <p:nvPr>
            <p:ph type="ftr" sz="quarter" idx="11"/>
          </p:nvPr>
        </p:nvSpPr>
        <p:spPr/>
        <p:txBody>
          <a:bodyPr/>
          <a:lstStyle/>
          <a:p>
            <a:endParaRPr lang="en-GB" altLang="en-US"/>
          </a:p>
        </p:txBody>
      </p:sp>
      <p:sp>
        <p:nvSpPr>
          <p:cNvPr id="4" name="Slide Number Placeholder 3"/>
          <p:cNvSpPr>
            <a:spLocks noGrp="1"/>
          </p:cNvSpPr>
          <p:nvPr>
            <p:ph type="sldNum" sz="quarter" idx="12"/>
          </p:nvPr>
        </p:nvSpPr>
        <p:spPr/>
        <p:txBody>
          <a:bodyPr/>
          <a:lstStyle/>
          <a:p>
            <a:fld id="{AD214179-63B1-4CC2-B7D8-51C6AD0F27AE}" type="slidenum">
              <a:rPr lang="en-GB" altLang="en-US" smtClean="0"/>
              <a:pPr/>
              <a:t>‹N°›</a:t>
            </a:fld>
            <a:endParaRPr lang="en-GB" altLang="en-US"/>
          </a:p>
        </p:txBody>
      </p:sp>
    </p:spTree>
    <p:extLst>
      <p:ext uri="{BB962C8B-B14F-4D97-AF65-F5344CB8AC3E}">
        <p14:creationId xmlns:p14="http://schemas.microsoft.com/office/powerpoint/2010/main" val="2075226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p:txBody>
          <a:bodyPr/>
          <a:lstStyle/>
          <a:p>
            <a:endParaRPr lang="en-GB" altLang="en-US"/>
          </a:p>
        </p:txBody>
      </p:sp>
      <p:sp>
        <p:nvSpPr>
          <p:cNvPr id="7" name="Slide Number Placeholder 6"/>
          <p:cNvSpPr>
            <a:spLocks noGrp="1"/>
          </p:cNvSpPr>
          <p:nvPr>
            <p:ph type="sldNum" sz="quarter" idx="12"/>
          </p:nvPr>
        </p:nvSpPr>
        <p:spPr/>
        <p:txBody>
          <a:bodyPr/>
          <a:lstStyle/>
          <a:p>
            <a:fld id="{45B5E77C-3C69-4447-9924-93C16CEC1F68}" type="slidenum">
              <a:rPr lang="en-GB" altLang="en-US" smtClean="0"/>
              <a:pPr/>
              <a:t>‹N°›</a:t>
            </a:fld>
            <a:endParaRPr lang="en-GB" altLang="en-US"/>
          </a:p>
        </p:txBody>
      </p:sp>
    </p:spTree>
    <p:extLst>
      <p:ext uri="{BB962C8B-B14F-4D97-AF65-F5344CB8AC3E}">
        <p14:creationId xmlns:p14="http://schemas.microsoft.com/office/powerpoint/2010/main" val="3056457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p:txBody>
          <a:bodyPr/>
          <a:lstStyle/>
          <a:p>
            <a:endParaRPr lang="en-GB" altLang="en-US"/>
          </a:p>
        </p:txBody>
      </p:sp>
      <p:sp>
        <p:nvSpPr>
          <p:cNvPr id="7" name="Slide Number Placeholder 6"/>
          <p:cNvSpPr>
            <a:spLocks noGrp="1"/>
          </p:cNvSpPr>
          <p:nvPr>
            <p:ph type="sldNum" sz="quarter" idx="12"/>
          </p:nvPr>
        </p:nvSpPr>
        <p:spPr/>
        <p:txBody>
          <a:bodyPr/>
          <a:lstStyle/>
          <a:p>
            <a:fld id="{BB5979B2-8E56-4E0C-B52E-CA654E7B5D6D}" type="slidenum">
              <a:rPr lang="en-GB" altLang="en-US" smtClean="0"/>
              <a:pPr/>
              <a:t>‹N°›</a:t>
            </a:fld>
            <a:endParaRPr lang="en-GB" altLang="en-US"/>
          </a:p>
        </p:txBody>
      </p:sp>
    </p:spTree>
    <p:extLst>
      <p:ext uri="{BB962C8B-B14F-4D97-AF65-F5344CB8AC3E}">
        <p14:creationId xmlns:p14="http://schemas.microsoft.com/office/powerpoint/2010/main" val="472253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E5299-22E5-4A39-98CA-0D55D73BF111}" type="slidenum">
              <a:rPr lang="en-GB" altLang="en-US" smtClean="0"/>
              <a:pPr/>
              <a:t>‹N°›</a:t>
            </a:fld>
            <a:endParaRPr lang="en-GB" altLang="en-US"/>
          </a:p>
        </p:txBody>
      </p:sp>
    </p:spTree>
    <p:extLst>
      <p:ext uri="{BB962C8B-B14F-4D97-AF65-F5344CB8AC3E}">
        <p14:creationId xmlns:p14="http://schemas.microsoft.com/office/powerpoint/2010/main" val="19223302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11560" y="188640"/>
            <a:ext cx="8229600" cy="5400600"/>
          </a:xfrm>
        </p:spPr>
        <p:txBody>
          <a:bodyPr>
            <a:normAutofit/>
          </a:bodyPr>
          <a:lstStyle/>
          <a:p>
            <a:pPr algn="r"/>
            <a:r>
              <a:rPr lang="en-GB" sz="4400" b="1" i="1" dirty="0"/>
              <a:t>2</a:t>
            </a:r>
            <a:r>
              <a:rPr lang="en-GB" sz="4400" b="1" i="1" baseline="30000" dirty="0"/>
              <a:t>nd</a:t>
            </a:r>
            <a:r>
              <a:rPr lang="en-GB" sz="4400" b="1" i="1" dirty="0"/>
              <a:t> Steering Committee Meeting</a:t>
            </a:r>
            <a:br>
              <a:rPr lang="en-GB" dirty="0"/>
            </a:br>
            <a:r>
              <a:rPr lang="en-GB" sz="2200" dirty="0"/>
              <a:t>Smart Specialisation Platform for Industrial Modernisation</a:t>
            </a:r>
            <a:br>
              <a:rPr lang="en-GB" sz="2200" dirty="0"/>
            </a:br>
            <a:br>
              <a:rPr lang="en-GB" sz="2200" dirty="0"/>
            </a:br>
            <a:br>
              <a:rPr lang="en-GB" sz="2200" dirty="0"/>
            </a:br>
            <a:r>
              <a:rPr lang="en-GB" sz="2200" dirty="0"/>
              <a:t>8</a:t>
            </a:r>
            <a:r>
              <a:rPr lang="en-GB" sz="2200" baseline="30000" dirty="0"/>
              <a:t>th</a:t>
            </a:r>
            <a:r>
              <a:rPr lang="en-GB" sz="2200" dirty="0"/>
              <a:t> November 2017, Valencia</a:t>
            </a: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Vision and mission of the partnership</a:t>
            </a:r>
            <a:br>
              <a:rPr lang="en-GB" dirty="0"/>
            </a:br>
            <a:r>
              <a:rPr lang="en-GB" dirty="0"/>
              <a:t>				</a:t>
            </a:r>
            <a:r>
              <a:rPr lang="en-GB" sz="2200" dirty="0"/>
              <a:t>- why we've set up the partnership? - </a:t>
            </a:r>
          </a:p>
        </p:txBody>
      </p:sp>
      <p:sp>
        <p:nvSpPr>
          <p:cNvPr id="3" name="Content Placeholder 2"/>
          <p:cNvSpPr>
            <a:spLocks noGrp="1"/>
          </p:cNvSpPr>
          <p:nvPr>
            <p:ph idx="1"/>
          </p:nvPr>
        </p:nvSpPr>
        <p:spPr>
          <a:xfrm>
            <a:off x="457200" y="1417638"/>
            <a:ext cx="8229600" cy="5440362"/>
          </a:xfrm>
        </p:spPr>
        <p:txBody>
          <a:bodyPr>
            <a:noAutofit/>
          </a:bodyPr>
          <a:lstStyle/>
          <a:p>
            <a:r>
              <a:rPr lang="en-US" sz="1800" dirty="0"/>
              <a:t>Medical technologies sector represents an annual market of 120 billion euros in Europe. It is a highly fragmented domain including over 500 000 products and 25 000 companies</a:t>
            </a:r>
          </a:p>
          <a:p>
            <a:r>
              <a:rPr lang="en-US" sz="1800" dirty="0"/>
              <a:t>Challenges are also to provide support through investments and projects, to modernize this strategic domain to share parts of their supply chains (gain time and money) and give access to their SMEs to a wider panel of technologies</a:t>
            </a:r>
          </a:p>
          <a:p>
            <a:r>
              <a:rPr lang="en-US" sz="1800" dirty="0"/>
              <a:t>SMEs do not have enough access to adequate technology platforms or other infrastructures so as to achieve their proofs of concepts (regulatory prototypes), or to testing.</a:t>
            </a:r>
          </a:p>
          <a:p>
            <a:r>
              <a:rPr lang="en-GB" sz="1800" b="1" dirty="0"/>
              <a:t>The partnership aims to:</a:t>
            </a:r>
            <a:endParaRPr lang="fr-FR" sz="1800" b="1" dirty="0"/>
          </a:p>
          <a:p>
            <a:pPr lvl="1"/>
            <a:r>
              <a:rPr lang="en-GB" sz="1800" b="1" dirty="0"/>
              <a:t>develop more structured innovation ecosystems and interconnect them,</a:t>
            </a:r>
            <a:endParaRPr lang="fr-FR" sz="1800" b="1" dirty="0"/>
          </a:p>
          <a:p>
            <a:pPr lvl="1"/>
            <a:r>
              <a:rPr lang="en-GB" sz="1800" b="1" dirty="0"/>
              <a:t>create links and synergies between RDI facilities according to a cross-sectorial approach which is compulsory in the </a:t>
            </a:r>
            <a:r>
              <a:rPr lang="en-GB" sz="1800" b="1" dirty="0" err="1"/>
              <a:t>medtech</a:t>
            </a:r>
            <a:r>
              <a:rPr lang="en-GB" sz="1800" b="1" dirty="0"/>
              <a:t> sector,</a:t>
            </a:r>
            <a:endParaRPr lang="fr-FR" sz="1800" b="1" dirty="0"/>
          </a:p>
          <a:p>
            <a:pPr lvl="1"/>
            <a:r>
              <a:rPr lang="en-GB" sz="1800" b="1" dirty="0"/>
              <a:t>develop sustainable business model of RDI facilities to increase innovation knowledge between science and industry through co-investments .</a:t>
            </a:r>
          </a:p>
        </p:txBody>
      </p:sp>
    </p:spTree>
    <p:extLst>
      <p:ext uri="{BB962C8B-B14F-4D97-AF65-F5344CB8AC3E}">
        <p14:creationId xmlns:p14="http://schemas.microsoft.com/office/powerpoint/2010/main" val="2440560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Basis of the investment thesis</a:t>
            </a:r>
            <a:br>
              <a:rPr lang="en-GB" dirty="0"/>
            </a:br>
            <a:r>
              <a:rPr lang="en-GB" dirty="0"/>
              <a:t>				</a:t>
            </a:r>
            <a:r>
              <a:rPr lang="en-GB" sz="2200" dirty="0"/>
              <a:t>- background / basis of the partnership - </a:t>
            </a:r>
          </a:p>
        </p:txBody>
      </p:sp>
      <p:sp>
        <p:nvSpPr>
          <p:cNvPr id="3" name="Content Placeholder 2"/>
          <p:cNvSpPr>
            <a:spLocks noGrp="1"/>
          </p:cNvSpPr>
          <p:nvPr>
            <p:ph idx="1"/>
          </p:nvPr>
        </p:nvSpPr>
        <p:spPr>
          <a:xfrm>
            <a:off x="457200" y="1600200"/>
            <a:ext cx="8229600" cy="4493096"/>
          </a:xfrm>
        </p:spPr>
        <p:txBody>
          <a:bodyPr>
            <a:normAutofit fontScale="77500" lnSpcReduction="20000"/>
          </a:bodyPr>
          <a:lstStyle/>
          <a:p>
            <a:r>
              <a:rPr lang="en-US" sz="2300" dirty="0"/>
              <a:t>The Vanguard demo-case Nanomedicine, enlarged to </a:t>
            </a:r>
            <a:r>
              <a:rPr lang="en-US" sz="2300" dirty="0" err="1"/>
              <a:t>Medtechs</a:t>
            </a:r>
            <a:r>
              <a:rPr lang="en-US" sz="2300" dirty="0"/>
              <a:t>, and the Regional Committee of ESTHER have merged to create synergies between all regions interested </a:t>
            </a:r>
            <a:r>
              <a:rPr lang="en-US" sz="2300" b="1" dirty="0"/>
              <a:t>in creating new value chains and cooperation across Europe</a:t>
            </a:r>
            <a:r>
              <a:rPr lang="en-US" sz="2300" dirty="0"/>
              <a:t>. After two plenary sessions and a mapping exercise in 2016, more than </a:t>
            </a:r>
            <a:r>
              <a:rPr lang="en-US" sz="2300" b="1" dirty="0"/>
              <a:t>20 regions are committed </a:t>
            </a:r>
            <a:r>
              <a:rPr lang="en-US" sz="2300" dirty="0"/>
              <a:t>to develop joint actions, and they have started to elaborate their roadmap.</a:t>
            </a:r>
          </a:p>
          <a:p>
            <a:r>
              <a:rPr lang="en-US" sz="2300" dirty="0"/>
              <a:t>After two plenary sessions that took place in Brussels in 2016, a first mapping exercise has been developed between the regions committed in developing joint actions, and they have started to elaborate their roadmap.</a:t>
            </a:r>
          </a:p>
          <a:p>
            <a:r>
              <a:rPr lang="en-US" sz="2300" dirty="0"/>
              <a:t>The third meeting hosted by Lombardy in Milano aimed to constitute three consortiums (2 INNOSUP and 1 INTERREG Europe) and to set the regions on an operational path based on close collaboration. </a:t>
            </a:r>
          </a:p>
          <a:p>
            <a:r>
              <a:rPr lang="en-GB" sz="2300" dirty="0"/>
              <a:t>The link with ESTHER and the Vanguard Initiative has brought together the various actors of the quadruple helix. </a:t>
            </a:r>
            <a:r>
              <a:rPr lang="en-GB" sz="2300" b="1" dirty="0"/>
              <a:t>The adhesion to the S3 platform </a:t>
            </a:r>
            <a:r>
              <a:rPr lang="en-GB" sz="2300" dirty="0"/>
              <a:t>was fundamental for the "connect" phase with the implementation of a detailed mapping support aimed at identifying concrete interregional collaboration and investment opportunities (in progress) </a:t>
            </a:r>
            <a:r>
              <a:rPr lang="en-GB" sz="2300" b="1" dirty="0"/>
              <a:t>by the </a:t>
            </a:r>
            <a:r>
              <a:rPr lang="en-GB" sz="2300" b="1" dirty="0" err="1"/>
              <a:t>ReConfirm</a:t>
            </a:r>
            <a:r>
              <a:rPr lang="en-GB" sz="2300" b="1" dirty="0"/>
              <a:t> project</a:t>
            </a:r>
            <a:r>
              <a:rPr lang="en-GB" sz="2300" dirty="0"/>
              <a:t>.</a:t>
            </a:r>
            <a:endParaRPr lang="fr-FR" sz="2300" dirty="0"/>
          </a:p>
          <a:p>
            <a:pPr marL="0" indent="0">
              <a:buNone/>
            </a:pPr>
            <a:endParaRPr lang="fr-FR" dirty="0"/>
          </a:p>
        </p:txBody>
      </p:sp>
    </p:spTree>
    <p:extLst>
      <p:ext uri="{BB962C8B-B14F-4D97-AF65-F5344CB8AC3E}">
        <p14:creationId xmlns:p14="http://schemas.microsoft.com/office/powerpoint/2010/main" val="390148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Status and next steps</a:t>
            </a:r>
            <a:br>
              <a:rPr lang="en-GB" dirty="0"/>
            </a:br>
            <a:r>
              <a:rPr lang="en-GB" dirty="0"/>
              <a:t>				</a:t>
            </a:r>
            <a:r>
              <a:rPr lang="en-GB" sz="2200" dirty="0"/>
              <a:t>- advancement and planning - </a:t>
            </a:r>
          </a:p>
        </p:txBody>
      </p:sp>
      <p:sp>
        <p:nvSpPr>
          <p:cNvPr id="3" name="Content Placeholder 2"/>
          <p:cNvSpPr>
            <a:spLocks noGrp="1"/>
          </p:cNvSpPr>
          <p:nvPr>
            <p:ph idx="1"/>
          </p:nvPr>
        </p:nvSpPr>
        <p:spPr>
          <a:xfrm>
            <a:off x="457200" y="1600201"/>
            <a:ext cx="8229600" cy="4205064"/>
          </a:xfrm>
        </p:spPr>
        <p:txBody>
          <a:bodyPr>
            <a:normAutofit fontScale="92500" lnSpcReduction="20000"/>
          </a:bodyPr>
          <a:lstStyle/>
          <a:p>
            <a:r>
              <a:rPr lang="en-US" dirty="0"/>
              <a:t>A workshop is planned the 28th of November in the frame of </a:t>
            </a:r>
            <a:r>
              <a:rPr lang="en-US" dirty="0" err="1"/>
              <a:t>ReConfirm</a:t>
            </a:r>
            <a:r>
              <a:rPr lang="en-US" dirty="0"/>
              <a:t> project to </a:t>
            </a:r>
            <a:r>
              <a:rPr lang="en-US" dirty="0" err="1"/>
              <a:t>finalise</a:t>
            </a:r>
            <a:r>
              <a:rPr lang="en-US" dirty="0"/>
              <a:t> and share the work of mapping (learn &amp; connect phase) and to identify the cooperation </a:t>
            </a:r>
            <a:r>
              <a:rPr lang="en-US" dirty="0" err="1"/>
              <a:t>thematics</a:t>
            </a:r>
            <a:r>
              <a:rPr lang="en-US" dirty="0"/>
              <a:t>.</a:t>
            </a:r>
          </a:p>
          <a:p>
            <a:r>
              <a:rPr lang="en-US" dirty="0"/>
              <a:t>The aim is to identify and implement synergies between existing technology platforms and new investments projects to finance non-competitor products and </a:t>
            </a:r>
            <a:r>
              <a:rPr lang="en-US" dirty="0" err="1"/>
              <a:t>analyse</a:t>
            </a:r>
            <a:r>
              <a:rPr lang="en-US" dirty="0"/>
              <a:t> the legal/regulatory conditions as well as the business model of interregional demonstrators. </a:t>
            </a:r>
          </a:p>
          <a:p>
            <a:endParaRPr lang="en-GB" dirty="0"/>
          </a:p>
        </p:txBody>
      </p:sp>
    </p:spTree>
    <p:extLst>
      <p:ext uri="{BB962C8B-B14F-4D97-AF65-F5344CB8AC3E}">
        <p14:creationId xmlns:p14="http://schemas.microsoft.com/office/powerpoint/2010/main" val="390148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TotalTime>
  <Words>435</Words>
  <Application>Microsoft Office PowerPoint</Application>
  <PresentationFormat>Affichage à l'écran (4:3)</PresentationFormat>
  <Paragraphs>17</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Verdana</vt:lpstr>
      <vt:lpstr>Office Theme</vt:lpstr>
      <vt:lpstr>2nd Steering Committee Meeting Smart Specialisation Platform for Industrial Modernisation   8th November 2017, Valencia</vt:lpstr>
      <vt:lpstr>Vision and mission of the partnership     - why we've set up the partnership? - </vt:lpstr>
      <vt:lpstr>Basis of the investment thesis     - background / basis of the partnership - </vt:lpstr>
      <vt:lpstr>Status and next steps     - advancement and planning - </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HEGYI Fatime Barbara (JRC-SEVILLA)</dc:creator>
  <cp:lastModifiedBy>BALSEN Julien</cp:lastModifiedBy>
  <cp:revision>5</cp:revision>
  <dcterms:created xsi:type="dcterms:W3CDTF">2017-10-25T12:30:59Z</dcterms:created>
  <dcterms:modified xsi:type="dcterms:W3CDTF">2017-11-08T08:21:53Z</dcterms:modified>
</cp:coreProperties>
</file>