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323" r:id="rId2"/>
    <p:sldId id="327" r:id="rId3"/>
    <p:sldId id="326" r:id="rId4"/>
    <p:sldId id="321" r:id="rId5"/>
    <p:sldId id="317" r:id="rId6"/>
    <p:sldId id="325" r:id="rId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  <a:srgbClr val="0099CC"/>
    <a:srgbClr val="66FFCC"/>
    <a:srgbClr val="FF5050"/>
    <a:srgbClr val="FF9900"/>
    <a:srgbClr val="99FF66"/>
    <a:srgbClr val="CC0000"/>
    <a:srgbClr val="D60093"/>
    <a:srgbClr val="33CCCC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>
        <p:scale>
          <a:sx n="81" d="100"/>
          <a:sy n="81" d="100"/>
        </p:scale>
        <p:origin x="2560" y="9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9BB1B-F6F3-4317-A542-91630D5AB715}" type="datetimeFigureOut">
              <a:rPr lang="en-GB" smtClean="0"/>
              <a:t>17/03/2017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1A975-724C-4A23-977A-8AD5465131C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159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691177-785A-47F7-8003-ADF8DAAA25B4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4267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691177-785A-47F7-8003-ADF8DAAA25B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3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6359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691177-785A-47F7-8003-ADF8DAAA25B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3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1315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9776"/>
            <a:ext cx="8229600" cy="926976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922E8323-FF51-44CE-9C30-E91CDC1EEA63}" type="datetimeFigureOut">
              <a:rPr lang="en-GB" sz="2400" kern="0" smtClean="0">
                <a:solidFill>
                  <a:sysClr val="windowText" lastClr="000000"/>
                </a:solidFill>
              </a:rPr>
              <a:pPr defTabSz="1219170"/>
              <a:t>17/03/2017</a:t>
            </a:fld>
            <a:endParaRPr lang="en-GB" sz="2400" kern="0">
              <a:solidFill>
                <a:sysClr val="windowText" lastClr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en-GB" sz="2400" kern="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CFE3D7D9-6145-475E-8D10-16A9BEED31AA}" type="slidenum">
              <a:rPr lang="en-GB" sz="2400" kern="0" smtClean="0">
                <a:solidFill>
                  <a:sysClr val="windowText" lastClr="000000"/>
                </a:solidFill>
              </a:rPr>
              <a:pPr defTabSz="1219170"/>
              <a:t>‹Nr.›</a:t>
            </a:fld>
            <a:endParaRPr lang="en-GB" sz="2400" kern="0">
              <a:solidFill>
                <a:sysClr val="windowText" lastClr="000000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79512" y="1196752"/>
            <a:ext cx="8856984" cy="0"/>
          </a:xfrm>
          <a:prstGeom prst="line">
            <a:avLst/>
          </a:prstGeom>
          <a:ln w="2540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696" y="199388"/>
            <a:ext cx="2590800" cy="804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71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509120"/>
            <a:ext cx="6400800" cy="112968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baseline="0">
                <a:solidFill>
                  <a:srgbClr val="4D4D4D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Event</a:t>
            </a:r>
          </a:p>
          <a:p>
            <a:r>
              <a:rPr lang="en-US" dirty="0"/>
              <a:t>Lutz Walter, </a:t>
            </a:r>
          </a:p>
          <a:p>
            <a:r>
              <a:rPr lang="en-US" dirty="0"/>
              <a:t>Secretary General of the Textile ETP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922E8323-FF51-44CE-9C30-E91CDC1EEA63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17/03/2017</a:t>
            </a:fld>
            <a:endParaRPr lang="en-GB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CFE3D7D9-6145-475E-8D10-16A9BEED31AA}" type="slidenum">
              <a:rPr lang="en-GB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en-GB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83570" y="2132856"/>
            <a:ext cx="7773855" cy="0"/>
          </a:xfrm>
          <a:prstGeom prst="line">
            <a:avLst/>
          </a:prstGeom>
          <a:ln w="2540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683570" y="3573016"/>
            <a:ext cx="7773855" cy="0"/>
          </a:xfrm>
          <a:prstGeom prst="line">
            <a:avLst/>
          </a:prstGeom>
          <a:ln w="2540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849" y="690267"/>
            <a:ext cx="4046087" cy="125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362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E8323-FF51-44CE-9C30-E91CDC1EEA63}" type="datetimeFigureOut">
              <a:rPr lang="en-GB" smtClean="0"/>
              <a:t>17/03/2017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© Textile ETP,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3D7D9-6145-475E-8D10-16A9BEED31A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721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48681"/>
            <a:ext cx="3840427" cy="15366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130426"/>
            <a:ext cx="8424936" cy="1470025"/>
          </a:xfrm>
        </p:spPr>
        <p:txBody>
          <a:bodyPr>
            <a:normAutofit fontScale="90000"/>
          </a:bodyPr>
          <a:lstStyle/>
          <a:p>
            <a:r>
              <a:rPr lang="en-GB" sz="3200" dirty="0"/>
              <a:t>S3P – IM Partnership</a:t>
            </a:r>
            <a:br>
              <a:rPr lang="en-GB" sz="3200" dirty="0"/>
            </a:br>
            <a:r>
              <a:rPr lang="en-GB" sz="3600" dirty="0"/>
              <a:t>Smart Regional Investments in Textile Innovation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2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Supported by the </a:t>
            </a:r>
            <a:r>
              <a:rPr lang="en-GB" sz="27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RegioTex</a:t>
            </a:r>
            <a:r>
              <a:rPr lang="en-GB" sz="2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Initiative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9605" y="4197086"/>
            <a:ext cx="6720468" cy="1920213"/>
          </a:xfrm>
        </p:spPr>
        <p:txBody>
          <a:bodyPr>
            <a:normAutofit fontScale="92500"/>
          </a:bodyPr>
          <a:lstStyle/>
          <a:p>
            <a:r>
              <a:rPr lang="en-GB" sz="2267" b="1" dirty="0">
                <a:solidFill>
                  <a:schemeClr val="tx1"/>
                </a:solidFill>
              </a:rPr>
              <a:t>State of Play March 2017</a:t>
            </a:r>
          </a:p>
          <a:p>
            <a:endParaRPr lang="en-GB" sz="1067" b="1" dirty="0">
              <a:solidFill>
                <a:schemeClr val="tx1"/>
              </a:solidFill>
            </a:endParaRPr>
          </a:p>
          <a:p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Felipe Carrasco</a:t>
            </a:r>
          </a:p>
          <a:p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on behalf of </a:t>
            </a:r>
            <a:r>
              <a:rPr lang="en-GB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Communidad</a:t>
            </a: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Valenciana</a:t>
            </a: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&amp; Nord-Est Romania - Lead Regions</a:t>
            </a:r>
          </a:p>
          <a:p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en-GB" sz="2200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</a:t>
            </a: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S3P-IM Steering Committee Meeting – Brussels, 17/03/2017</a:t>
            </a:r>
          </a:p>
        </p:txBody>
      </p:sp>
    </p:spTree>
    <p:extLst>
      <p:ext uri="{BB962C8B-B14F-4D97-AF65-F5344CB8AC3E}">
        <p14:creationId xmlns:p14="http://schemas.microsoft.com/office/powerpoint/2010/main" val="1166209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959"/>
            <a:ext cx="9195180" cy="6820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9056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4" y="105508"/>
            <a:ext cx="9090195" cy="6658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225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512" y="269776"/>
            <a:ext cx="5137669" cy="926976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Partnership &amp; 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1348"/>
            <a:ext cx="9143999" cy="4690605"/>
          </a:xfrm>
        </p:spPr>
        <p:txBody>
          <a:bodyPr>
            <a:normAutofit fontScale="55000" lnSpcReduction="20000"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prstClr val="black"/>
                </a:solidFill>
                <a:latin typeface="Century Gothic" panose="020B0502020202020204" pitchFamily="34" charset="0"/>
              </a:rPr>
              <a:t>Formal commitment by 11 regions so far:</a:t>
            </a:r>
          </a:p>
          <a:p>
            <a:pPr marL="781013" lvl="1" indent="-380972" defTabSz="1219170" fontAlgn="base">
              <a:spcBef>
                <a:spcPct val="0"/>
              </a:spcBef>
              <a:spcAft>
                <a:spcPct val="0"/>
              </a:spcAft>
            </a:pPr>
            <a:r>
              <a:rPr lang="fr-BE" dirty="0" err="1">
                <a:solidFill>
                  <a:prstClr val="black"/>
                </a:solidFill>
                <a:latin typeface="Century Gothic" panose="020B0502020202020204" pitchFamily="34" charset="0"/>
              </a:rPr>
              <a:t>Campania</a:t>
            </a:r>
            <a:r>
              <a:rPr lang="fr-BE" dirty="0">
                <a:solidFill>
                  <a:prstClr val="black"/>
                </a:solidFill>
                <a:latin typeface="Century Gothic" panose="020B0502020202020204" pitchFamily="34" charset="0"/>
              </a:rPr>
              <a:t>, Emilia </a:t>
            </a:r>
            <a:r>
              <a:rPr lang="fr-BE" dirty="0" err="1">
                <a:solidFill>
                  <a:prstClr val="black"/>
                </a:solidFill>
                <a:latin typeface="Century Gothic" panose="020B0502020202020204" pitchFamily="34" charset="0"/>
              </a:rPr>
              <a:t>Romagna</a:t>
            </a:r>
            <a:r>
              <a:rPr lang="fr-BE" dirty="0">
                <a:solidFill>
                  <a:prstClr val="black"/>
                </a:solidFill>
                <a:latin typeface="Century Gothic" panose="020B0502020202020204" pitchFamily="34" charset="0"/>
              </a:rPr>
              <a:t>, </a:t>
            </a:r>
            <a:r>
              <a:rPr lang="fr-BE" dirty="0" err="1">
                <a:solidFill>
                  <a:prstClr val="black"/>
                </a:solidFill>
                <a:latin typeface="Century Gothic" panose="020B0502020202020204" pitchFamily="34" charset="0"/>
              </a:rPr>
              <a:t>Lombardy</a:t>
            </a:r>
            <a:r>
              <a:rPr lang="fr-BE" dirty="0">
                <a:solidFill>
                  <a:prstClr val="black"/>
                </a:solidFill>
                <a:latin typeface="Century Gothic" panose="020B0502020202020204" pitchFamily="34" charset="0"/>
              </a:rPr>
              <a:t> &amp; Piedmont, </a:t>
            </a:r>
            <a:r>
              <a:rPr lang="fr-BE" dirty="0" err="1">
                <a:solidFill>
                  <a:prstClr val="black"/>
                </a:solidFill>
                <a:latin typeface="Century Gothic" panose="020B0502020202020204" pitchFamily="34" charset="0"/>
              </a:rPr>
              <a:t>Italy</a:t>
            </a:r>
            <a:endParaRPr lang="fr-BE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781013" lvl="1" indent="-380972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Century Gothic" panose="020B0502020202020204" pitchFamily="34" charset="0"/>
              </a:rPr>
              <a:t>Catalonia &amp; </a:t>
            </a:r>
            <a:r>
              <a:rPr lang="en-GB" b="1" dirty="0">
                <a:solidFill>
                  <a:prstClr val="black"/>
                </a:solidFill>
                <a:latin typeface="Century Gothic" panose="020B0502020202020204" pitchFamily="34" charset="0"/>
              </a:rPr>
              <a:t>Valencia</a:t>
            </a:r>
            <a:r>
              <a:rPr lang="en-GB" dirty="0">
                <a:solidFill>
                  <a:prstClr val="black"/>
                </a:solidFill>
                <a:latin typeface="Century Gothic" panose="020B0502020202020204" pitchFamily="34" charset="0"/>
              </a:rPr>
              <a:t>, Spain</a:t>
            </a:r>
          </a:p>
          <a:p>
            <a:pPr marL="781013" lvl="1" indent="-380972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Century Gothic" panose="020B0502020202020204" pitchFamily="34" charset="0"/>
              </a:rPr>
              <a:t>Auvergne-Rhône Alpes, France</a:t>
            </a:r>
          </a:p>
          <a:p>
            <a:pPr marL="781013" lvl="1" indent="-380972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Century Gothic" panose="020B0502020202020204" pitchFamily="34" charset="0"/>
              </a:rPr>
              <a:t>Norte, Portugal</a:t>
            </a:r>
          </a:p>
          <a:p>
            <a:pPr marL="781013" lvl="1" indent="-380972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Century Gothic" panose="020B0502020202020204" pitchFamily="34" charset="0"/>
              </a:rPr>
              <a:t>West-Flanders, Belgium</a:t>
            </a:r>
          </a:p>
          <a:p>
            <a:pPr marL="781013" lvl="1" indent="-380972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prstClr val="black"/>
                </a:solidFill>
                <a:latin typeface="Century Gothic" panose="020B0502020202020204" pitchFamily="34" charset="0"/>
              </a:rPr>
              <a:t>North-East </a:t>
            </a:r>
            <a:r>
              <a:rPr lang="en-GB" dirty="0">
                <a:solidFill>
                  <a:prstClr val="black"/>
                </a:solidFill>
                <a:latin typeface="Century Gothic" panose="020B0502020202020204" pitchFamily="34" charset="0"/>
              </a:rPr>
              <a:t>Romania</a:t>
            </a:r>
            <a:endParaRPr lang="en-US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781013" lvl="1" indent="-380972" defTabSz="1219170" fontAlgn="base">
              <a:spcBef>
                <a:spcPct val="0"/>
              </a:spcBef>
              <a:spcAft>
                <a:spcPct val="0"/>
              </a:spcAft>
            </a:pPr>
            <a:r>
              <a:rPr lang="fr-BE" dirty="0" err="1">
                <a:solidFill>
                  <a:prstClr val="black"/>
                </a:solidFill>
                <a:latin typeface="Century Gothic" panose="020B0502020202020204" pitchFamily="34" charset="0"/>
              </a:rPr>
              <a:t>Hradec</a:t>
            </a:r>
            <a:r>
              <a:rPr lang="fr-BE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fr-BE" dirty="0" err="1">
                <a:solidFill>
                  <a:prstClr val="black"/>
                </a:solidFill>
                <a:latin typeface="Century Gothic" panose="020B0502020202020204" pitchFamily="34" charset="0"/>
              </a:rPr>
              <a:t>Kralove</a:t>
            </a:r>
            <a:r>
              <a:rPr lang="fr-BE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fr-BE" dirty="0" err="1">
                <a:solidFill>
                  <a:prstClr val="black"/>
                </a:solidFill>
                <a:latin typeface="Century Gothic" panose="020B0502020202020204" pitchFamily="34" charset="0"/>
              </a:rPr>
              <a:t>region</a:t>
            </a:r>
            <a:r>
              <a:rPr lang="fr-BE" dirty="0">
                <a:solidFill>
                  <a:prstClr val="black"/>
                </a:solidFill>
                <a:latin typeface="Century Gothic" panose="020B0502020202020204" pitchFamily="34" charset="0"/>
              </a:rPr>
              <a:t>, </a:t>
            </a:r>
            <a:r>
              <a:rPr lang="fr-BE" dirty="0" err="1">
                <a:solidFill>
                  <a:prstClr val="black"/>
                </a:solidFill>
                <a:latin typeface="Century Gothic" panose="020B0502020202020204" pitchFamily="34" charset="0"/>
              </a:rPr>
              <a:t>Czech</a:t>
            </a:r>
            <a:r>
              <a:rPr lang="fr-BE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fr-BE" dirty="0" err="1">
                <a:solidFill>
                  <a:prstClr val="black"/>
                </a:solidFill>
                <a:latin typeface="Century Gothic" panose="020B0502020202020204" pitchFamily="34" charset="0"/>
              </a:rPr>
              <a:t>Republic</a:t>
            </a:r>
            <a:endParaRPr lang="fr-BE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380972" indent="-380972" defTabSz="1219170" fontAlgn="base">
              <a:spcBef>
                <a:spcPct val="0"/>
              </a:spcBef>
              <a:spcAft>
                <a:spcPct val="0"/>
              </a:spcAft>
            </a:pPr>
            <a:r>
              <a:rPr lang="fr-BE" dirty="0">
                <a:solidFill>
                  <a:prstClr val="black"/>
                </a:solidFill>
                <a:latin typeface="Century Gothic" panose="020B0502020202020204" pitchFamily="34" charset="0"/>
              </a:rPr>
              <a:t>3 Observer </a:t>
            </a:r>
            <a:r>
              <a:rPr lang="fr-BE" dirty="0" err="1">
                <a:solidFill>
                  <a:prstClr val="black"/>
                </a:solidFill>
                <a:latin typeface="Century Gothic" panose="020B0502020202020204" pitchFamily="34" charset="0"/>
              </a:rPr>
              <a:t>regions</a:t>
            </a:r>
            <a:r>
              <a:rPr lang="fr-BE" dirty="0">
                <a:solidFill>
                  <a:prstClr val="black"/>
                </a:solidFill>
                <a:latin typeface="Century Gothic" panose="020B0502020202020204" pitchFamily="34" charset="0"/>
              </a:rPr>
              <a:t>: </a:t>
            </a:r>
            <a:r>
              <a:rPr lang="fr-BE" sz="2700" dirty="0" err="1">
                <a:solidFill>
                  <a:prstClr val="black"/>
                </a:solidFill>
                <a:latin typeface="Century Gothic" panose="020B0502020202020204" pitchFamily="34" charset="0"/>
              </a:rPr>
              <a:t>Tuscana</a:t>
            </a:r>
            <a:r>
              <a:rPr lang="fr-BE" sz="2700" dirty="0">
                <a:solidFill>
                  <a:prstClr val="black"/>
                </a:solidFill>
                <a:latin typeface="Century Gothic" panose="020B0502020202020204" pitchFamily="34" charset="0"/>
              </a:rPr>
              <a:t> &amp; </a:t>
            </a:r>
            <a:r>
              <a:rPr lang="fr-BE" sz="2700" dirty="0" err="1">
                <a:solidFill>
                  <a:prstClr val="black"/>
                </a:solidFill>
                <a:latin typeface="Century Gothic" panose="020B0502020202020204" pitchFamily="34" charset="0"/>
              </a:rPr>
              <a:t>Puglia</a:t>
            </a:r>
            <a:r>
              <a:rPr lang="fr-BE" sz="2700" dirty="0">
                <a:solidFill>
                  <a:prstClr val="black"/>
                </a:solidFill>
                <a:latin typeface="Century Gothic" panose="020B0502020202020204" pitchFamily="34" charset="0"/>
              </a:rPr>
              <a:t>, </a:t>
            </a:r>
            <a:r>
              <a:rPr lang="fr-BE" sz="2700" dirty="0" err="1">
                <a:solidFill>
                  <a:prstClr val="black"/>
                </a:solidFill>
                <a:latin typeface="Century Gothic" panose="020B0502020202020204" pitchFamily="34" charset="0"/>
              </a:rPr>
              <a:t>Italy</a:t>
            </a:r>
            <a:r>
              <a:rPr lang="fr-BE" sz="2700" dirty="0">
                <a:solidFill>
                  <a:prstClr val="black"/>
                </a:solidFill>
                <a:latin typeface="Century Gothic" panose="020B0502020202020204" pitchFamily="34" charset="0"/>
              </a:rPr>
              <a:t>; Västra Götaland, Sweden</a:t>
            </a:r>
          </a:p>
          <a:p>
            <a:pPr marL="380972" indent="-380972" defTabSz="1219170" fontAlgn="base">
              <a:spcBef>
                <a:spcPct val="0"/>
              </a:spcBef>
              <a:spcAft>
                <a:spcPct val="0"/>
              </a:spcAft>
            </a:pPr>
            <a:endParaRPr lang="fr-BE" sz="27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GB" dirty="0">
                <a:latin typeface="Century Gothic" panose="020B0502020202020204" pitchFamily="34" charset="0"/>
              </a:rPr>
              <a:t>Supported by </a:t>
            </a:r>
            <a:r>
              <a:rPr lang="en-GB" b="1" dirty="0" err="1">
                <a:latin typeface="Century Gothic" panose="020B0502020202020204" pitchFamily="34" charset="0"/>
              </a:rPr>
              <a:t>RegioTex</a:t>
            </a:r>
            <a:r>
              <a:rPr lang="en-GB" b="1" dirty="0">
                <a:latin typeface="Century Gothic" panose="020B0502020202020204" pitchFamily="34" charset="0"/>
              </a:rPr>
              <a:t> cross-regional initiative for textile innovation </a:t>
            </a:r>
            <a:r>
              <a:rPr lang="en-GB" dirty="0">
                <a:latin typeface="Century Gothic" panose="020B0502020202020204" pitchFamily="34" charset="0"/>
              </a:rPr>
              <a:t>facilitated by </a:t>
            </a:r>
            <a:r>
              <a:rPr lang="en-GB" b="1" dirty="0">
                <a:latin typeface="Century Gothic" panose="020B0502020202020204" pitchFamily="34" charset="0"/>
              </a:rPr>
              <a:t>Euratex</a:t>
            </a:r>
            <a:r>
              <a:rPr lang="en-GB" dirty="0">
                <a:latin typeface="Century Gothic" panose="020B0502020202020204" pitchFamily="34" charset="0"/>
              </a:rPr>
              <a:t> &amp; </a:t>
            </a:r>
            <a:r>
              <a:rPr lang="en-GB" b="1" dirty="0">
                <a:latin typeface="Century Gothic" panose="020B0502020202020204" pitchFamily="34" charset="0"/>
              </a:rPr>
              <a:t>Textile ETP </a:t>
            </a:r>
            <a:r>
              <a:rPr lang="en-GB" dirty="0">
                <a:latin typeface="Century Gothic" panose="020B0502020202020204" pitchFamily="34" charset="0"/>
              </a:rPr>
              <a:t>(started in mid-2015)</a:t>
            </a:r>
          </a:p>
          <a:p>
            <a:pPr>
              <a:spcAft>
                <a:spcPts val="1200"/>
              </a:spcAft>
            </a:pPr>
            <a:r>
              <a:rPr lang="en-GB" b="1" dirty="0">
                <a:latin typeface="Century Gothic" panose="020B0502020202020204" pitchFamily="34" charset="0"/>
              </a:rPr>
              <a:t>Goal: Build Regional Excellence in Textile Innovation across Europe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b="1" dirty="0">
                <a:latin typeface="Century Gothic" panose="020B0502020202020204" pitchFamily="34" charset="0"/>
              </a:rPr>
              <a:t>Objectives: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3200" dirty="0">
                <a:latin typeface="Century Gothic" panose="020B0502020202020204" pitchFamily="34" charset="0"/>
              </a:rPr>
              <a:t>Better regional support </a:t>
            </a:r>
            <a:r>
              <a:rPr lang="en-GB" sz="3200" b="1" dirty="0">
                <a:latin typeface="Century Gothic" panose="020B0502020202020204" pitchFamily="34" charset="0"/>
              </a:rPr>
              <a:t>policies &amp; programmes </a:t>
            </a:r>
            <a:r>
              <a:rPr lang="en-GB" sz="3200" dirty="0">
                <a:latin typeface="Century Gothic" panose="020B0502020202020204" pitchFamily="34" charset="0"/>
              </a:rPr>
              <a:t>for textile innovation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3200" dirty="0">
                <a:latin typeface="Century Gothic" panose="020B0502020202020204" pitchFamily="34" charset="0"/>
              </a:rPr>
              <a:t>Stronger regional industry </a:t>
            </a:r>
            <a:r>
              <a:rPr lang="en-GB" sz="3200" b="1" dirty="0">
                <a:latin typeface="Century Gothic" panose="020B0502020202020204" pitchFamily="34" charset="0"/>
              </a:rPr>
              <a:t>support structures </a:t>
            </a:r>
            <a:r>
              <a:rPr lang="en-GB" sz="3200" dirty="0">
                <a:latin typeface="Century Gothic" panose="020B0502020202020204" pitchFamily="34" charset="0"/>
              </a:rPr>
              <a:t>(clusters, research, technology centres, education &amp; training facilities)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3200" dirty="0">
                <a:latin typeface="Century Gothic" panose="020B0502020202020204" pitchFamily="34" charset="0"/>
              </a:rPr>
              <a:t>More innovation </a:t>
            </a:r>
            <a:r>
              <a:rPr lang="en-GB" sz="3200" b="1" dirty="0">
                <a:latin typeface="Century Gothic" panose="020B0502020202020204" pitchFamily="34" charset="0"/>
              </a:rPr>
              <a:t>investments by industry </a:t>
            </a:r>
            <a:r>
              <a:rPr lang="en-GB" sz="3200" dirty="0">
                <a:latin typeface="Century Gothic" panose="020B0502020202020204" pitchFamily="34" charset="0"/>
              </a:rPr>
              <a:t>&amp; more competitive European textile </a:t>
            </a:r>
            <a:r>
              <a:rPr lang="en-GB" sz="3200" b="1" dirty="0">
                <a:latin typeface="Century Gothic" panose="020B0502020202020204" pitchFamily="34" charset="0"/>
              </a:rPr>
              <a:t>innovation value chains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09" y="164638"/>
            <a:ext cx="911003" cy="914357"/>
          </a:xfrm>
          <a:prstGeom prst="rect">
            <a:avLst/>
          </a:prstGeom>
        </p:spPr>
      </p:pic>
      <p:sp>
        <p:nvSpPr>
          <p:cNvPr id="22" name="Text Placeholder 2"/>
          <p:cNvSpPr txBox="1">
            <a:spLocks/>
          </p:cNvSpPr>
          <p:nvPr/>
        </p:nvSpPr>
        <p:spPr>
          <a:xfrm>
            <a:off x="0" y="5981023"/>
            <a:ext cx="9144000" cy="869159"/>
          </a:xfrm>
          <a:prstGeom prst="rect">
            <a:avLst/>
          </a:prstGeom>
          <a:solidFill>
            <a:srgbClr val="993366"/>
          </a:solidFill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377">
              <a:buNone/>
              <a:defRPr/>
            </a:pPr>
            <a:r>
              <a:rPr lang="en-GB" sz="2400" b="1" dirty="0">
                <a:solidFill>
                  <a:prstClr val="white"/>
                </a:solidFill>
              </a:rPr>
              <a:t>Regional competences &amp; infrastructures are the key to SME innovation &amp; investments in the EU Textile &amp; Clothing sector. </a:t>
            </a:r>
          </a:p>
        </p:txBody>
      </p:sp>
    </p:spTree>
    <p:extLst>
      <p:ext uri="{BB962C8B-B14F-4D97-AF65-F5344CB8AC3E}">
        <p14:creationId xmlns:p14="http://schemas.microsoft.com/office/powerpoint/2010/main" val="4162670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39" y="164640"/>
            <a:ext cx="5832648" cy="926976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Status &amp; Next Steps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0082119"/>
              </p:ext>
            </p:extLst>
          </p:nvPr>
        </p:nvGraphicFramePr>
        <p:xfrm>
          <a:off x="46180" y="1225632"/>
          <a:ext cx="9053146" cy="563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494">
                  <a:extLst>
                    <a:ext uri="{9D8B030D-6E8A-4147-A177-3AD203B41FA5}">
                      <a16:colId xmlns="" xmlns:a16="http://schemas.microsoft.com/office/drawing/2014/main" val="1751218896"/>
                    </a:ext>
                  </a:extLst>
                </a:gridCol>
                <a:gridCol w="6523765">
                  <a:extLst>
                    <a:ext uri="{9D8B030D-6E8A-4147-A177-3AD203B41FA5}">
                      <a16:colId xmlns="" xmlns:a16="http://schemas.microsoft.com/office/drawing/2014/main" val="680979947"/>
                    </a:ext>
                  </a:extLst>
                </a:gridCol>
                <a:gridCol w="1347887">
                  <a:extLst>
                    <a:ext uri="{9D8B030D-6E8A-4147-A177-3AD203B41FA5}">
                      <a16:colId xmlns="" xmlns:a16="http://schemas.microsoft.com/office/drawing/2014/main" val="3160157502"/>
                    </a:ext>
                  </a:extLst>
                </a:gridCol>
              </a:tblGrid>
              <a:tr h="484328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Phase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Timing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93747385"/>
                  </a:ext>
                </a:extLst>
              </a:tr>
              <a:tr h="672293">
                <a:tc rowSpan="4">
                  <a:txBody>
                    <a:bodyPr/>
                    <a:lstStyle/>
                    <a:p>
                      <a:pPr algn="ctr"/>
                      <a:r>
                        <a:rPr lang="en-GB" sz="72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/>
                        <a:t>EC formally accepts Thematic Area -&gt; </a:t>
                      </a:r>
                      <a:r>
                        <a:rPr lang="en-GB" sz="1600" b="1" dirty="0"/>
                        <a:t>Smart Regional Investments in Textile Innovation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late 2016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602248136"/>
                  </a:ext>
                </a:extLst>
              </a:tr>
              <a:tr h="541307">
                <a:tc vMerge="1">
                  <a:txBody>
                    <a:bodyPr/>
                    <a:lstStyle/>
                    <a:p>
                      <a:endParaRPr lang="en-GB" sz="2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Mapping of regional situation and capacities</a:t>
                      </a:r>
                      <a:r>
                        <a:rPr lang="en-GB" sz="1600" dirty="0"/>
                        <a:t>, stakeholder workshops </a:t>
                      </a:r>
                      <a:r>
                        <a:rPr lang="en-GB" sz="1300" dirty="0"/>
                        <a:t>(Valencia, NE Rom., Norte, Catalonia, Piedmont, </a:t>
                      </a:r>
                      <a:r>
                        <a:rPr lang="en-GB" sz="1300" dirty="0" err="1"/>
                        <a:t>Västra</a:t>
                      </a:r>
                      <a:r>
                        <a:rPr lang="en-GB" sz="1300" dirty="0"/>
                        <a:t> </a:t>
                      </a:r>
                      <a:r>
                        <a:rPr lang="en-GB" sz="1300" dirty="0" err="1"/>
                        <a:t>Götaland</a:t>
                      </a:r>
                      <a:r>
                        <a:rPr lang="en-GB" sz="1300" dirty="0"/>
                        <a:t>, Emilia Romagna)</a:t>
                      </a:r>
                      <a:endParaRPr lang="en-GB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Dec. 2016 – May 2017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72512936"/>
                  </a:ext>
                </a:extLst>
              </a:tr>
              <a:tr h="54130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Action plan </a:t>
                      </a:r>
                      <a:r>
                        <a:rPr lang="en-GB" sz="1600" dirty="0"/>
                        <a:t>for each partner region &amp; </a:t>
                      </a:r>
                      <a:r>
                        <a:rPr lang="en-GB" sz="1600" b="1" dirty="0"/>
                        <a:t>identification</a:t>
                      </a:r>
                      <a:r>
                        <a:rPr lang="en-GB" sz="1600" b="1" baseline="0" dirty="0"/>
                        <a:t> of </a:t>
                      </a:r>
                      <a:r>
                        <a:rPr lang="en-GB" sz="1600" b="1" baseline="0" dirty="0">
                          <a:solidFill>
                            <a:srgbClr val="993366"/>
                          </a:solidFill>
                        </a:rPr>
                        <a:t>strategic projects</a:t>
                      </a:r>
                      <a:r>
                        <a:rPr lang="en-GB" sz="1600" baseline="0" dirty="0">
                          <a:solidFill>
                            <a:srgbClr val="993366"/>
                          </a:solidFill>
                        </a:rPr>
                        <a:t> of inter-regional interest</a:t>
                      </a:r>
                      <a:endParaRPr lang="en-GB" sz="1600" dirty="0">
                        <a:solidFill>
                          <a:srgbClr val="99336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until April</a:t>
                      </a:r>
                    </a:p>
                    <a:p>
                      <a:pPr algn="ctr"/>
                      <a:r>
                        <a:rPr lang="en-GB" sz="1600" dirty="0"/>
                        <a:t>2017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836436003"/>
                  </a:ext>
                </a:extLst>
              </a:tr>
              <a:tr h="541307"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Cross-regional matchmaking </a:t>
                      </a:r>
                      <a:r>
                        <a:rPr lang="en-GB" sz="1300" dirty="0"/>
                        <a:t>(companies/SMEs, researchers, technology providers, clusters) </a:t>
                      </a:r>
                      <a:r>
                        <a:rPr lang="en-GB" sz="1600" dirty="0"/>
                        <a:t>to better define potential &amp; needs of strategic projects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from May 2017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365791882"/>
                  </a:ext>
                </a:extLst>
              </a:tr>
              <a:tr h="67229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2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/>
                        <a:t>Approval of 1</a:t>
                      </a:r>
                      <a:r>
                        <a:rPr lang="en-GB" sz="1600" b="0" baseline="30000" dirty="0"/>
                        <a:t>st</a:t>
                      </a:r>
                      <a:r>
                        <a:rPr lang="en-GB" sz="1600" b="0" dirty="0"/>
                        <a:t> strategic projects by High Level Group, start of </a:t>
                      </a:r>
                      <a:r>
                        <a:rPr lang="en-GB" sz="1600" b="1" dirty="0"/>
                        <a:t>project implementation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from summer 2017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691843159"/>
                  </a:ext>
                </a:extLst>
              </a:tr>
              <a:tr h="769226">
                <a:tc vMerge="1">
                  <a:txBody>
                    <a:bodyPr/>
                    <a:lstStyle/>
                    <a:p>
                      <a:endParaRPr lang="en-GB" sz="2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Investment in cross-regional research &amp; development, education &amp; training, new industrial value chain building and pilot investments (via EU and cross-regional projects)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2018+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980335398"/>
                  </a:ext>
                </a:extLst>
              </a:tr>
              <a:tr h="537009">
                <a:tc vMerge="1">
                  <a:txBody>
                    <a:bodyPr/>
                    <a:lstStyle/>
                    <a:p>
                      <a:endParaRPr lang="en-GB" sz="2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b="0" dirty="0"/>
                        <a:t>Development and transfer of </a:t>
                      </a:r>
                      <a:r>
                        <a:rPr lang="en-GB" sz="1600" b="1" dirty="0"/>
                        <a:t>best practices </a:t>
                      </a:r>
                      <a:r>
                        <a:rPr lang="en-GB" sz="1600" b="0" dirty="0"/>
                        <a:t>between regions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2018+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95998748"/>
                  </a:ext>
                </a:extLst>
              </a:tr>
              <a:tr h="672293">
                <a:tc vMerge="1">
                  <a:txBody>
                    <a:bodyPr/>
                    <a:lstStyle/>
                    <a:p>
                      <a:endParaRPr lang="en-GB" sz="21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b="0" dirty="0"/>
                        <a:t>Development of new S3 Policies &amp; Programmes for post 2020 period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2019+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039330302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09" y="164640"/>
            <a:ext cx="911003" cy="91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43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8730" y="251303"/>
            <a:ext cx="5722215" cy="926976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EU support needs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2428756"/>
              </p:ext>
            </p:extLst>
          </p:nvPr>
        </p:nvGraphicFramePr>
        <p:xfrm>
          <a:off x="155509" y="1357306"/>
          <a:ext cx="8928992" cy="5234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1073">
                  <a:extLst>
                    <a:ext uri="{9D8B030D-6E8A-4147-A177-3AD203B41FA5}">
                      <a16:colId xmlns="" xmlns:a16="http://schemas.microsoft.com/office/drawing/2014/main" val="680979947"/>
                    </a:ext>
                  </a:extLst>
                </a:gridCol>
                <a:gridCol w="4567919">
                  <a:extLst>
                    <a:ext uri="{9D8B030D-6E8A-4147-A177-3AD203B41FA5}">
                      <a16:colId xmlns="" xmlns:a16="http://schemas.microsoft.com/office/drawing/2014/main" val="3160157502"/>
                    </a:ext>
                  </a:extLst>
                </a:gridCol>
              </a:tblGrid>
              <a:tr h="586428">
                <a:tc>
                  <a:txBody>
                    <a:bodyPr/>
                    <a:lstStyle/>
                    <a:p>
                      <a:pPr algn="ctr"/>
                      <a:r>
                        <a:rPr lang="fr-BE" sz="2400" b="1" dirty="0"/>
                        <a:t>Actions</a:t>
                      </a:r>
                      <a:endParaRPr lang="en-GB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Support Need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93747385"/>
                  </a:ext>
                </a:extLst>
              </a:tr>
              <a:tr h="761889">
                <a:tc>
                  <a:txBody>
                    <a:bodyPr/>
                    <a:lstStyle/>
                    <a:p>
                      <a:r>
                        <a:rPr lang="fr-BE" sz="2100" b="0" dirty="0"/>
                        <a:t>International </a:t>
                      </a:r>
                      <a:r>
                        <a:rPr lang="fr-BE" sz="2100" b="0" dirty="0" err="1"/>
                        <a:t>Matchmaking</a:t>
                      </a:r>
                      <a:r>
                        <a:rPr lang="fr-BE" sz="2100" b="0" dirty="0"/>
                        <a:t> </a:t>
                      </a:r>
                      <a:r>
                        <a:rPr lang="fr-BE" sz="2100" b="0" dirty="0" err="1"/>
                        <a:t>involving</a:t>
                      </a:r>
                      <a:r>
                        <a:rPr lang="fr-BE" sz="2100" b="0" dirty="0"/>
                        <a:t> </a:t>
                      </a:r>
                      <a:r>
                        <a:rPr lang="fr-BE" sz="2100" b="0" dirty="0" err="1"/>
                        <a:t>SME’s</a:t>
                      </a:r>
                      <a:endParaRPr lang="en-GB" sz="2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dirty="0"/>
                        <a:t>Event organisation &amp; SME travel cost support (RECONFIRM?)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602248136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r>
                        <a:rPr lang="en-GB" sz="2100" b="0" dirty="0"/>
                        <a:t>Development of new SME value chains through pilot collaboration projects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100" b="0" dirty="0"/>
                        <a:t>Project </a:t>
                      </a:r>
                      <a:r>
                        <a:rPr lang="fr-BE" sz="2100" b="0" dirty="0" err="1"/>
                        <a:t>brokerage</a:t>
                      </a:r>
                      <a:r>
                        <a:rPr lang="fr-BE" sz="2100" b="0" dirty="0"/>
                        <a:t> </a:t>
                      </a:r>
                      <a:r>
                        <a:rPr lang="fr-BE" sz="2100" b="0" dirty="0" err="1"/>
                        <a:t>platform</a:t>
                      </a:r>
                      <a:r>
                        <a:rPr lang="fr-BE" sz="2100" b="0" dirty="0"/>
                        <a:t> &amp; micro-</a:t>
                      </a:r>
                      <a:r>
                        <a:rPr lang="fr-BE" sz="2100" b="0" dirty="0" err="1"/>
                        <a:t>grants</a:t>
                      </a:r>
                      <a:r>
                        <a:rPr lang="fr-BE" sz="2100" b="0" dirty="0"/>
                        <a:t> for </a:t>
                      </a:r>
                      <a:r>
                        <a:rPr lang="fr-BE" sz="2100" b="0" dirty="0" err="1"/>
                        <a:t>prototyping</a:t>
                      </a:r>
                      <a:r>
                        <a:rPr lang="fr-BE" sz="2100" b="0" dirty="0"/>
                        <a:t>, coaching &amp; </a:t>
                      </a:r>
                      <a:r>
                        <a:rPr lang="fr-BE" sz="2100" b="0" dirty="0" err="1"/>
                        <a:t>other</a:t>
                      </a:r>
                      <a:r>
                        <a:rPr lang="fr-BE" sz="2100" b="0" dirty="0"/>
                        <a:t> innovation services (INNOSUP)</a:t>
                      </a:r>
                      <a:endParaRPr lang="en-GB" sz="21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873443199"/>
                  </a:ext>
                </a:extLst>
              </a:tr>
              <a:tr h="566647">
                <a:tc>
                  <a:txBody>
                    <a:bodyPr/>
                    <a:lstStyle/>
                    <a:p>
                      <a:r>
                        <a:rPr lang="en-GB" sz="2100" b="0" dirty="0"/>
                        <a:t>Assessment and development of strategic projects by general &amp; sector experts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dirty="0"/>
                        <a:t>RECONFIRM +</a:t>
                      </a:r>
                    </a:p>
                    <a:p>
                      <a:pPr algn="ctr"/>
                      <a:r>
                        <a:rPr lang="en-GB" sz="2100" dirty="0"/>
                        <a:t>individual expert contracts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041204768"/>
                  </a:ext>
                </a:extLst>
              </a:tr>
              <a:tr h="566647">
                <a:tc>
                  <a:txBody>
                    <a:bodyPr/>
                    <a:lstStyle/>
                    <a:p>
                      <a:r>
                        <a:rPr lang="en-GB" sz="2100" b="0" dirty="0"/>
                        <a:t>Cluster capacity building in lagging regions/Cluster collaboration &amp; internationalisation in lead regions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dirty="0"/>
                        <a:t>Cluster Partnerships</a:t>
                      </a:r>
                    </a:p>
                    <a:p>
                      <a:pPr algn="ctr"/>
                      <a:r>
                        <a:rPr lang="en-GB" sz="2100" dirty="0"/>
                        <a:t>COSME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50842469"/>
                  </a:ext>
                </a:extLst>
              </a:tr>
              <a:tr h="5666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dirty="0"/>
                        <a:t>Peer-to-peer learning of regional policy makers &amp; programme managers</a:t>
                      </a:r>
                      <a:endParaRPr lang="en-GB" sz="2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dirty="0"/>
                        <a:t>Exchanges, workshops &amp; studies</a:t>
                      </a:r>
                    </a:p>
                    <a:p>
                      <a:pPr algn="ctr"/>
                      <a:r>
                        <a:rPr lang="en-GB" sz="2100" dirty="0"/>
                        <a:t>Interreg Europe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509453254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09" y="164640"/>
            <a:ext cx="911003" cy="91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0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TP Presentation template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2281</TotalTime>
  <Words>443</Words>
  <Application>Microsoft Macintosh PowerPoint</Application>
  <PresentationFormat>Presentación en pantalla (4:3)</PresentationFormat>
  <Paragraphs>68</Paragraphs>
  <Slides>6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Century Gothic</vt:lpstr>
      <vt:lpstr>ETP Presentation template 2014</vt:lpstr>
      <vt:lpstr>S3P – IM Partnership Smart Regional Investments in Textile Innovation Supported by the RegioTex Initiative</vt:lpstr>
      <vt:lpstr>Presentación de PowerPoint</vt:lpstr>
      <vt:lpstr>Presentación de PowerPoint</vt:lpstr>
      <vt:lpstr>Partnership &amp; Objectives </vt:lpstr>
      <vt:lpstr>Status &amp; Next Steps</vt:lpstr>
      <vt:lpstr>EU support needs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a 4th Industrial Revolution for Textiles and Clothing  A Strategic Innovation and Research Agenda for the European Textile and Clothing Industry</dc:title>
  <dc:creator>Lutz Walter</dc:creator>
  <cp:lastModifiedBy>felipecarrascoateval@hotmail.com</cp:lastModifiedBy>
  <cp:revision>125</cp:revision>
  <cp:lastPrinted>2017-03-16T10:23:13Z</cp:lastPrinted>
  <dcterms:created xsi:type="dcterms:W3CDTF">2016-10-06T14:06:23Z</dcterms:created>
  <dcterms:modified xsi:type="dcterms:W3CDTF">2017-03-17T11:53:59Z</dcterms:modified>
</cp:coreProperties>
</file>