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3" r:id="rId2"/>
    <p:sldId id="326" r:id="rId3"/>
    <p:sldId id="366" r:id="rId4"/>
    <p:sldId id="368" r:id="rId5"/>
    <p:sldId id="370" r:id="rId6"/>
    <p:sldId id="387" r:id="rId7"/>
    <p:sldId id="388" r:id="rId8"/>
    <p:sldId id="371" r:id="rId9"/>
    <p:sldId id="373" r:id="rId10"/>
    <p:sldId id="372" r:id="rId11"/>
    <p:sldId id="389" r:id="rId12"/>
    <p:sldId id="390" r:id="rId13"/>
    <p:sldId id="391" r:id="rId14"/>
    <p:sldId id="392" r:id="rId15"/>
    <p:sldId id="393" r:id="rId16"/>
    <p:sldId id="394" r:id="rId17"/>
    <p:sldId id="395" r:id="rId18"/>
    <p:sldId id="398" r:id="rId19"/>
    <p:sldId id="396" r:id="rId20"/>
    <p:sldId id="397" r:id="rId21"/>
    <p:sldId id="399" r:id="rId22"/>
    <p:sldId id="300" r:id="rId23"/>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87"/>
    <a:srgbClr val="FFC000"/>
    <a:srgbClr val="34ABE3"/>
    <a:srgbClr val="2AB6F0"/>
    <a:srgbClr val="195989"/>
    <a:srgbClr val="1D679F"/>
    <a:srgbClr val="1F6DA6"/>
    <a:srgbClr val="227DC1"/>
    <a:srgbClr val="2178B9"/>
    <a:srgbClr val="217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5733" autoAdjust="0"/>
  </p:normalViewPr>
  <p:slideViewPr>
    <p:cSldViewPr snapToGrid="0">
      <p:cViewPr varScale="1">
        <p:scale>
          <a:sx n="63" d="100"/>
          <a:sy n="63" d="100"/>
        </p:scale>
        <p:origin x="732" y="64"/>
      </p:cViewPr>
      <p:guideLst>
        <p:guide orient="horz" pos="2092"/>
        <p:guide pos="3840"/>
        <p:guide orient="horz" pos="3777"/>
        <p:guide pos="3839"/>
        <p:guide orient="horz" pos="2162"/>
        <p:guide pos="3835"/>
        <p:guide orient="horz" pos="1352"/>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51" d="100"/>
          <a:sy n="51" d="100"/>
        </p:scale>
        <p:origin x="2692" y="2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p\Documents\HESS\Quantitative\Spreadsheets\Finance%20only\Programme%20lists%20and%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ilip\Documents\HESS\Quantitative\Spreadsheets\Finance%20only\Programme%20lists%20and%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ilip\Documents\HESS\Quantitative\Spreadsheets\Finance%20only\Programme%20lists%20and%20sta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RSO1.4 ERDF EU amounts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'Tables, charts and maps'!$AL$74:$AL$100</c:f>
              <c:strCache>
                <c:ptCount val="27"/>
                <c:pt idx="0">
                  <c:v>IT</c:v>
                </c:pt>
                <c:pt idx="1">
                  <c:v>SK</c:v>
                </c:pt>
                <c:pt idx="2">
                  <c:v>EL</c:v>
                </c:pt>
                <c:pt idx="3">
                  <c:v>CZ</c:v>
                </c:pt>
                <c:pt idx="4">
                  <c:v>PT</c:v>
                </c:pt>
                <c:pt idx="5">
                  <c:v>RO</c:v>
                </c:pt>
                <c:pt idx="6">
                  <c:v>HR</c:v>
                </c:pt>
                <c:pt idx="7">
                  <c:v>LT</c:v>
                </c:pt>
                <c:pt idx="8">
                  <c:v>SE</c:v>
                </c:pt>
                <c:pt idx="9">
                  <c:v>FR</c:v>
                </c:pt>
                <c:pt idx="10">
                  <c:v>HU</c:v>
                </c:pt>
                <c:pt idx="11">
                  <c:v>DE</c:v>
                </c:pt>
                <c:pt idx="12">
                  <c:v>BE</c:v>
                </c:pt>
                <c:pt idx="13">
                  <c:v>LV</c:v>
                </c:pt>
                <c:pt idx="14">
                  <c:v>PL</c:v>
                </c:pt>
                <c:pt idx="15">
                  <c:v>SI</c:v>
                </c:pt>
                <c:pt idx="16">
                  <c:v>BG</c:v>
                </c:pt>
                <c:pt idx="17">
                  <c:v>EE</c:v>
                </c:pt>
                <c:pt idx="18">
                  <c:v>ES</c:v>
                </c:pt>
                <c:pt idx="19">
                  <c:v>NL</c:v>
                </c:pt>
                <c:pt idx="20">
                  <c:v>AT</c:v>
                </c:pt>
                <c:pt idx="21">
                  <c:v>CY</c:v>
                </c:pt>
                <c:pt idx="22">
                  <c:v>DK</c:v>
                </c:pt>
                <c:pt idx="23">
                  <c:v>FI</c:v>
                </c:pt>
                <c:pt idx="24">
                  <c:v>IE</c:v>
                </c:pt>
                <c:pt idx="25">
                  <c:v>LU</c:v>
                </c:pt>
                <c:pt idx="26">
                  <c:v>MT</c:v>
                </c:pt>
              </c:strCache>
            </c:strRef>
          </c:cat>
          <c:val>
            <c:numRef>
              <c:f>'Tables, charts and maps'!$AM$74:$AM$100</c:f>
              <c:numCache>
                <c:formatCode>_-* #,##0_-;\-* #,##0_-;_-* "-"??_-;_-@_-</c:formatCode>
                <c:ptCount val="27"/>
                <c:pt idx="0">
                  <c:v>500386493.71000004</c:v>
                </c:pt>
                <c:pt idx="1">
                  <c:v>217100000</c:v>
                </c:pt>
                <c:pt idx="2">
                  <c:v>110987336</c:v>
                </c:pt>
                <c:pt idx="3">
                  <c:v>87983010</c:v>
                </c:pt>
                <c:pt idx="4">
                  <c:v>81000000</c:v>
                </c:pt>
                <c:pt idx="5">
                  <c:v>65947902</c:v>
                </c:pt>
                <c:pt idx="6">
                  <c:v>65000000</c:v>
                </c:pt>
                <c:pt idx="7">
                  <c:v>54210578</c:v>
                </c:pt>
                <c:pt idx="8">
                  <c:v>53676139</c:v>
                </c:pt>
                <c:pt idx="9">
                  <c:v>51590000</c:v>
                </c:pt>
                <c:pt idx="10">
                  <c:v>42699491</c:v>
                </c:pt>
                <c:pt idx="11">
                  <c:v>40070800</c:v>
                </c:pt>
                <c:pt idx="12">
                  <c:v>40011338</c:v>
                </c:pt>
                <c:pt idx="13">
                  <c:v>30685000</c:v>
                </c:pt>
                <c:pt idx="14">
                  <c:v>29971970</c:v>
                </c:pt>
                <c:pt idx="15">
                  <c:v>22520100</c:v>
                </c:pt>
                <c:pt idx="16">
                  <c:v>17000000</c:v>
                </c:pt>
                <c:pt idx="17">
                  <c:v>10700000</c:v>
                </c:pt>
                <c:pt idx="18">
                  <c:v>10456674</c:v>
                </c:pt>
                <c:pt idx="19">
                  <c:v>7311686</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0-C744-44A6-96F6-BEB03657B403}"/>
            </c:ext>
          </c:extLst>
        </c:ser>
        <c:dLbls>
          <c:showLegendKey val="0"/>
          <c:showVal val="0"/>
          <c:showCatName val="0"/>
          <c:showSerName val="0"/>
          <c:showPercent val="0"/>
          <c:showBubbleSize val="0"/>
        </c:dLbls>
        <c:gapWidth val="80"/>
        <c:overlap val="-27"/>
        <c:axId val="941607807"/>
        <c:axId val="897892447"/>
      </c:barChart>
      <c:catAx>
        <c:axId val="94160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892447"/>
        <c:crosses val="autoZero"/>
        <c:auto val="1"/>
        <c:lblAlgn val="ctr"/>
        <c:lblOffset val="100"/>
        <c:noMultiLvlLbl val="0"/>
      </c:catAx>
      <c:valAx>
        <c:axId val="897892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Amount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607807"/>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CoE23 ERDF EU amounts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'Tables, charts and maps'!$CZ$107:$CZ$133</c:f>
              <c:strCache>
                <c:ptCount val="27"/>
                <c:pt idx="0">
                  <c:v>IT</c:v>
                </c:pt>
                <c:pt idx="1">
                  <c:v>SK</c:v>
                </c:pt>
                <c:pt idx="2">
                  <c:v>EL</c:v>
                </c:pt>
                <c:pt idx="3">
                  <c:v>CZ</c:v>
                </c:pt>
                <c:pt idx="4">
                  <c:v>PT</c:v>
                </c:pt>
                <c:pt idx="5">
                  <c:v>RO</c:v>
                </c:pt>
                <c:pt idx="6">
                  <c:v>HR</c:v>
                </c:pt>
                <c:pt idx="7">
                  <c:v>LT</c:v>
                </c:pt>
                <c:pt idx="8">
                  <c:v>SE</c:v>
                </c:pt>
                <c:pt idx="9">
                  <c:v>FR</c:v>
                </c:pt>
                <c:pt idx="10">
                  <c:v>HU</c:v>
                </c:pt>
                <c:pt idx="11">
                  <c:v>DE</c:v>
                </c:pt>
                <c:pt idx="12">
                  <c:v>BE</c:v>
                </c:pt>
                <c:pt idx="13">
                  <c:v>LV</c:v>
                </c:pt>
                <c:pt idx="14">
                  <c:v>PL</c:v>
                </c:pt>
                <c:pt idx="15">
                  <c:v>SI</c:v>
                </c:pt>
                <c:pt idx="16">
                  <c:v>BG</c:v>
                </c:pt>
                <c:pt idx="17">
                  <c:v>EE</c:v>
                </c:pt>
                <c:pt idx="18">
                  <c:v>ES</c:v>
                </c:pt>
                <c:pt idx="19">
                  <c:v>NL</c:v>
                </c:pt>
                <c:pt idx="20">
                  <c:v>AT</c:v>
                </c:pt>
                <c:pt idx="21">
                  <c:v>CY</c:v>
                </c:pt>
                <c:pt idx="22">
                  <c:v>DK</c:v>
                </c:pt>
                <c:pt idx="23">
                  <c:v>FI</c:v>
                </c:pt>
                <c:pt idx="24">
                  <c:v>IE</c:v>
                </c:pt>
                <c:pt idx="25">
                  <c:v>LU</c:v>
                </c:pt>
                <c:pt idx="26">
                  <c:v>MT</c:v>
                </c:pt>
              </c:strCache>
            </c:strRef>
          </c:cat>
          <c:val>
            <c:numRef>
              <c:f>'Tables, charts and maps'!$DA$107:$DA$133</c:f>
              <c:numCache>
                <c:formatCode>General</c:formatCode>
                <c:ptCount val="27"/>
                <c:pt idx="0">
                  <c:v>549843510.71000004</c:v>
                </c:pt>
                <c:pt idx="1">
                  <c:v>217100000</c:v>
                </c:pt>
                <c:pt idx="2">
                  <c:v>112262336</c:v>
                </c:pt>
                <c:pt idx="3">
                  <c:v>201151095</c:v>
                </c:pt>
                <c:pt idx="4">
                  <c:v>80000000</c:v>
                </c:pt>
                <c:pt idx="5">
                  <c:v>60391752</c:v>
                </c:pt>
                <c:pt idx="6">
                  <c:v>56548428</c:v>
                </c:pt>
                <c:pt idx="7">
                  <c:v>44416700</c:v>
                </c:pt>
                <c:pt idx="8">
                  <c:v>45098957</c:v>
                </c:pt>
                <c:pt idx="9">
                  <c:v>142776543</c:v>
                </c:pt>
                <c:pt idx="10">
                  <c:v>47662243</c:v>
                </c:pt>
                <c:pt idx="11">
                  <c:v>88338882</c:v>
                </c:pt>
                <c:pt idx="12">
                  <c:v>20005669</c:v>
                </c:pt>
                <c:pt idx="13">
                  <c:v>25093162</c:v>
                </c:pt>
                <c:pt idx="14">
                  <c:v>119482658</c:v>
                </c:pt>
                <c:pt idx="15">
                  <c:v>30860100</c:v>
                </c:pt>
                <c:pt idx="16">
                  <c:v>17000000</c:v>
                </c:pt>
                <c:pt idx="17">
                  <c:v>6413900</c:v>
                </c:pt>
                <c:pt idx="18">
                  <c:v>76233806</c:v>
                </c:pt>
                <c:pt idx="19">
                  <c:v>8225647</c:v>
                </c:pt>
                <c:pt idx="20">
                  <c:v>0</c:v>
                </c:pt>
                <c:pt idx="21">
                  <c:v>0</c:v>
                </c:pt>
                <c:pt idx="22">
                  <c:v>0</c:v>
                </c:pt>
                <c:pt idx="23">
                  <c:v>13249928</c:v>
                </c:pt>
                <c:pt idx="24">
                  <c:v>0</c:v>
                </c:pt>
                <c:pt idx="25">
                  <c:v>0</c:v>
                </c:pt>
                <c:pt idx="26">
                  <c:v>2250000</c:v>
                </c:pt>
              </c:numCache>
            </c:numRef>
          </c:val>
          <c:extLst>
            <c:ext xmlns:c16="http://schemas.microsoft.com/office/drawing/2014/chart" uri="{C3380CC4-5D6E-409C-BE32-E72D297353CC}">
              <c16:uniqueId val="{00000000-ED59-451F-A76A-125CD1D198B9}"/>
            </c:ext>
          </c:extLst>
        </c:ser>
        <c:dLbls>
          <c:showLegendKey val="0"/>
          <c:showVal val="0"/>
          <c:showCatName val="0"/>
          <c:showSerName val="0"/>
          <c:showPercent val="0"/>
          <c:showBubbleSize val="0"/>
        </c:dLbls>
        <c:gapWidth val="80"/>
        <c:overlap val="-27"/>
        <c:axId val="419516095"/>
        <c:axId val="419513695"/>
      </c:barChart>
      <c:catAx>
        <c:axId val="41951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13695"/>
        <c:crosses val="autoZero"/>
        <c:auto val="1"/>
        <c:lblAlgn val="ctr"/>
        <c:lblOffset val="100"/>
        <c:noMultiLvlLbl val="0"/>
      </c:catAx>
      <c:valAx>
        <c:axId val="419513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Amount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16095"/>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RSO1.4 EU amounts as % of total ERDF EU amounts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1-9515-4F1A-9182-7DBEDFE8ECC4}"/>
              </c:ext>
            </c:extLst>
          </c:dPt>
          <c:cat>
            <c:strRef>
              <c:f>'Tables, charts and maps'!$AY$74:$AY$101</c:f>
              <c:strCache>
                <c:ptCount val="28"/>
                <c:pt idx="0">
                  <c:v>SE</c:v>
                </c:pt>
                <c:pt idx="1">
                  <c:v>BE</c:v>
                </c:pt>
                <c:pt idx="2">
                  <c:v>SK</c:v>
                </c:pt>
                <c:pt idx="3">
                  <c:v>IT</c:v>
                </c:pt>
                <c:pt idx="4">
                  <c:v>LT</c:v>
                </c:pt>
                <c:pt idx="5">
                  <c:v>NL</c:v>
                </c:pt>
                <c:pt idx="6">
                  <c:v>SI</c:v>
                </c:pt>
                <c:pt idx="7">
                  <c:v>HR</c:v>
                </c:pt>
                <c:pt idx="8">
                  <c:v>LV</c:v>
                </c:pt>
                <c:pt idx="9">
                  <c:v>EL</c:v>
                </c:pt>
                <c:pt idx="10">
                  <c:v>CZ</c:v>
                </c:pt>
                <c:pt idx="11">
                  <c:v>EU</c:v>
                </c:pt>
                <c:pt idx="12">
                  <c:v>PT</c:v>
                </c:pt>
                <c:pt idx="13">
                  <c:v>EE</c:v>
                </c:pt>
                <c:pt idx="14">
                  <c:v>FR</c:v>
                </c:pt>
                <c:pt idx="15">
                  <c:v>DE</c:v>
                </c:pt>
                <c:pt idx="16">
                  <c:v>RO</c:v>
                </c:pt>
                <c:pt idx="17">
                  <c:v>HU</c:v>
                </c:pt>
                <c:pt idx="18">
                  <c:v>BG</c:v>
                </c:pt>
                <c:pt idx="19">
                  <c:v>PL</c:v>
                </c:pt>
                <c:pt idx="20">
                  <c:v>ES</c:v>
                </c:pt>
                <c:pt idx="21">
                  <c:v>AT</c:v>
                </c:pt>
                <c:pt idx="22">
                  <c:v>CY</c:v>
                </c:pt>
                <c:pt idx="23">
                  <c:v>DK</c:v>
                </c:pt>
                <c:pt idx="24">
                  <c:v>FI</c:v>
                </c:pt>
                <c:pt idx="25">
                  <c:v>IE</c:v>
                </c:pt>
                <c:pt idx="26">
                  <c:v>LU</c:v>
                </c:pt>
                <c:pt idx="27">
                  <c:v>MT</c:v>
                </c:pt>
              </c:strCache>
            </c:strRef>
          </c:cat>
          <c:val>
            <c:numRef>
              <c:f>'Tables, charts and maps'!$AZ$74:$AZ$101</c:f>
              <c:numCache>
                <c:formatCode>0.0%</c:formatCode>
                <c:ptCount val="28"/>
                <c:pt idx="0">
                  <c:v>6.4409617099869559E-2</c:v>
                </c:pt>
                <c:pt idx="1">
                  <c:v>4.1710748080841735E-2</c:v>
                </c:pt>
                <c:pt idx="2">
                  <c:v>2.9716892751611823E-2</c:v>
                </c:pt>
                <c:pt idx="3">
                  <c:v>1.9416556343693863E-2</c:v>
                </c:pt>
                <c:pt idx="4">
                  <c:v>1.5436977739112802E-2</c:v>
                </c:pt>
                <c:pt idx="5">
                  <c:v>1.4948361639703703E-2</c:v>
                </c:pt>
                <c:pt idx="6">
                  <c:v>1.4569644696970547E-2</c:v>
                </c:pt>
                <c:pt idx="7">
                  <c:v>1.2447478618001299E-2</c:v>
                </c:pt>
                <c:pt idx="8">
                  <c:v>1.2391817614943419E-2</c:v>
                </c:pt>
                <c:pt idx="9">
                  <c:v>1.0631488114324576E-2</c:v>
                </c:pt>
                <c:pt idx="10">
                  <c:v>8.6228571392180462E-3</c:v>
                </c:pt>
                <c:pt idx="11">
                  <c:v>7.340168871674338E-3</c:v>
                </c:pt>
                <c:pt idx="12">
                  <c:v>7.150169172565668E-3</c:v>
                </c:pt>
                <c:pt idx="13">
                  <c:v>6.5084348990870422E-3</c:v>
                </c:pt>
                <c:pt idx="14">
                  <c:v>5.9060858721174453E-3</c:v>
                </c:pt>
                <c:pt idx="15">
                  <c:v>3.8328722509564255E-3</c:v>
                </c:pt>
                <c:pt idx="16">
                  <c:v>3.7212726258841126E-3</c:v>
                </c:pt>
                <c:pt idx="17">
                  <c:v>3.241817045230203E-3</c:v>
                </c:pt>
                <c:pt idx="18">
                  <c:v>3.0679614216779973E-3</c:v>
                </c:pt>
                <c:pt idx="19">
                  <c:v>6.3951582005841571E-4</c:v>
                </c:pt>
                <c:pt idx="20">
                  <c:v>4.6276493085828846E-4</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2-9515-4F1A-9182-7DBEDFE8ECC4}"/>
            </c:ext>
          </c:extLst>
        </c:ser>
        <c:dLbls>
          <c:showLegendKey val="0"/>
          <c:showVal val="0"/>
          <c:showCatName val="0"/>
          <c:showSerName val="0"/>
          <c:showPercent val="0"/>
          <c:showBubbleSize val="0"/>
        </c:dLbls>
        <c:gapWidth val="80"/>
        <c:overlap val="-27"/>
        <c:axId val="553535199"/>
        <c:axId val="553537599"/>
      </c:barChart>
      <c:catAx>
        <c:axId val="55353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537599"/>
        <c:crosses val="autoZero"/>
        <c:auto val="1"/>
        <c:lblAlgn val="ctr"/>
        <c:lblOffset val="100"/>
        <c:noMultiLvlLbl val="0"/>
      </c:catAx>
      <c:valAx>
        <c:axId val="553537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53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CoE23 EU amounts as % of total ERDF EU amounts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1-4EF1-4F22-A1AA-6B1DDDEFD63F}"/>
              </c:ext>
            </c:extLst>
          </c:dPt>
          <c:cat>
            <c:strRef>
              <c:f>'Tables, charts and maps'!$DN$107:$DN$134</c:f>
              <c:strCache>
                <c:ptCount val="28"/>
                <c:pt idx="0">
                  <c:v>SE</c:v>
                </c:pt>
                <c:pt idx="1">
                  <c:v>BE</c:v>
                </c:pt>
                <c:pt idx="2">
                  <c:v>SK</c:v>
                </c:pt>
                <c:pt idx="3">
                  <c:v>IT</c:v>
                </c:pt>
                <c:pt idx="4">
                  <c:v>LT</c:v>
                </c:pt>
                <c:pt idx="5">
                  <c:v>NL</c:v>
                </c:pt>
                <c:pt idx="6">
                  <c:v>SI</c:v>
                </c:pt>
                <c:pt idx="7">
                  <c:v>HR</c:v>
                </c:pt>
                <c:pt idx="8">
                  <c:v>LV</c:v>
                </c:pt>
                <c:pt idx="9">
                  <c:v>EL</c:v>
                </c:pt>
                <c:pt idx="10">
                  <c:v>CZ</c:v>
                </c:pt>
                <c:pt idx="11">
                  <c:v>EU</c:v>
                </c:pt>
                <c:pt idx="12">
                  <c:v>PT</c:v>
                </c:pt>
                <c:pt idx="13">
                  <c:v>EE</c:v>
                </c:pt>
                <c:pt idx="14">
                  <c:v>FR</c:v>
                </c:pt>
                <c:pt idx="15">
                  <c:v>DE</c:v>
                </c:pt>
                <c:pt idx="16">
                  <c:v>RO</c:v>
                </c:pt>
                <c:pt idx="17">
                  <c:v>HU</c:v>
                </c:pt>
                <c:pt idx="18">
                  <c:v>BG</c:v>
                </c:pt>
                <c:pt idx="19">
                  <c:v>PL</c:v>
                </c:pt>
                <c:pt idx="20">
                  <c:v>ES</c:v>
                </c:pt>
                <c:pt idx="21">
                  <c:v>AT</c:v>
                </c:pt>
                <c:pt idx="22">
                  <c:v>CY</c:v>
                </c:pt>
                <c:pt idx="23">
                  <c:v>DK</c:v>
                </c:pt>
                <c:pt idx="24">
                  <c:v>FI</c:v>
                </c:pt>
                <c:pt idx="25">
                  <c:v>IE</c:v>
                </c:pt>
                <c:pt idx="26">
                  <c:v>LU</c:v>
                </c:pt>
                <c:pt idx="27">
                  <c:v>MT</c:v>
                </c:pt>
              </c:strCache>
            </c:strRef>
          </c:cat>
          <c:val>
            <c:numRef>
              <c:f>'Tables, charts and maps'!$DO$107:$DO$134</c:f>
              <c:numCache>
                <c:formatCode>General</c:formatCode>
                <c:ptCount val="28"/>
                <c:pt idx="0">
                  <c:v>5.4117278293311706E-2</c:v>
                </c:pt>
                <c:pt idx="1">
                  <c:v>2.0855374040420867E-2</c:v>
                </c:pt>
                <c:pt idx="2">
                  <c:v>2.9716892751611823E-2</c:v>
                </c:pt>
                <c:pt idx="3">
                  <c:v>2.1335642828326402E-2</c:v>
                </c:pt>
                <c:pt idx="4">
                  <c:v>1.2648077818776469E-2</c:v>
                </c:pt>
                <c:pt idx="5">
                  <c:v>1.6816907355778659E-2</c:v>
                </c:pt>
                <c:pt idx="6">
                  <c:v>1.9965306207031974E-2</c:v>
                </c:pt>
                <c:pt idx="7">
                  <c:v>1.0829005360178244E-2</c:v>
                </c:pt>
                <c:pt idx="8">
                  <c:v>1.0133612086890299E-2</c:v>
                </c:pt>
                <c:pt idx="9">
                  <c:v>1.075362049297509E-2</c:v>
                </c:pt>
                <c:pt idx="10">
                  <c:v>1.9714001096146599E-2</c:v>
                </c:pt>
                <c:pt idx="11">
                  <c:v>9.3672363864505098E-3</c:v>
                </c:pt>
                <c:pt idx="12">
                  <c:v>7.0618954790772027E-3</c:v>
                </c:pt>
                <c:pt idx="13">
                  <c:v>3.9013505232948021E-3</c:v>
                </c:pt>
                <c:pt idx="14">
                  <c:v>1.6345232089204673E-2</c:v>
                </c:pt>
                <c:pt idx="15">
                  <c:v>8.4498350294557149E-3</c:v>
                </c:pt>
                <c:pt idx="16">
                  <c:v>3.4077531920087786E-3</c:v>
                </c:pt>
                <c:pt idx="17">
                  <c:v>3.6185975090734439E-3</c:v>
                </c:pt>
                <c:pt idx="18">
                  <c:v>3.0679614216779973E-3</c:v>
                </c:pt>
                <c:pt idx="19">
                  <c:v>2.5494170057433403E-3</c:v>
                </c:pt>
                <c:pt idx="20">
                  <c:v>3.3737622462605391E-3</c:v>
                </c:pt>
                <c:pt idx="21">
                  <c:v>0</c:v>
                </c:pt>
                <c:pt idx="22">
                  <c:v>0</c:v>
                </c:pt>
                <c:pt idx="23">
                  <c:v>0</c:v>
                </c:pt>
                <c:pt idx="24">
                  <c:v>1.5760624460316858E-2</c:v>
                </c:pt>
                <c:pt idx="25">
                  <c:v>0</c:v>
                </c:pt>
                <c:pt idx="26">
                  <c:v>0</c:v>
                </c:pt>
                <c:pt idx="27">
                  <c:v>4.8924137451855356E-3</c:v>
                </c:pt>
              </c:numCache>
            </c:numRef>
          </c:val>
          <c:extLst>
            <c:ext xmlns:c16="http://schemas.microsoft.com/office/drawing/2014/chart" uri="{C3380CC4-5D6E-409C-BE32-E72D297353CC}">
              <c16:uniqueId val="{00000002-4EF1-4F22-A1AA-6B1DDDEFD63F}"/>
            </c:ext>
          </c:extLst>
        </c:ser>
        <c:dLbls>
          <c:showLegendKey val="0"/>
          <c:showVal val="0"/>
          <c:showCatName val="0"/>
          <c:showSerName val="0"/>
          <c:showPercent val="0"/>
          <c:showBubbleSize val="0"/>
        </c:dLbls>
        <c:gapWidth val="80"/>
        <c:overlap val="-27"/>
        <c:axId val="419516575"/>
        <c:axId val="419512735"/>
      </c:barChart>
      <c:catAx>
        <c:axId val="41951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12735"/>
        <c:crosses val="autoZero"/>
        <c:auto val="1"/>
        <c:lblAlgn val="ctr"/>
        <c:lblOffset val="100"/>
        <c:noMultiLvlLbl val="0"/>
      </c:catAx>
      <c:valAx>
        <c:axId val="419512735"/>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1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3A939EFE-0303-44F6-9A16-FD3B5E015DB1}" type="datetimeFigureOut">
              <a:rPr lang="en-GB" smtClean="0"/>
              <a:pPr/>
              <a:t>12/12/2023</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4F04766-77AF-4EBE-9704-229FD5F6AD6A}" type="slidenum">
              <a:rPr lang="en-GB" smtClean="0"/>
              <a:pPr/>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A3B926D1-0013-4A80-B64E-9D824EE65210}" type="datetimeFigureOut">
              <a:rPr lang="en-GB" smtClean="0"/>
              <a:pPr/>
              <a:t>12/12/2023</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59CF2995-AB43-4B7C-B8CD-9DC7C3692A9C}" type="slidenum">
              <a:rPr lang="en-GB" smtClean="0"/>
              <a:pPr/>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F2995-AB43-4B7C-B8CD-9DC7C3692A9C}" type="slidenum">
              <a:rPr lang="en-GB" smtClean="0"/>
              <a:pPr/>
              <a:t>1</a:t>
            </a:fld>
            <a:endParaRPr lang="en-GB"/>
          </a:p>
        </p:txBody>
      </p:sp>
    </p:spTree>
    <p:extLst>
      <p:ext uri="{BB962C8B-B14F-4D97-AF65-F5344CB8AC3E}">
        <p14:creationId xmlns:p14="http://schemas.microsoft.com/office/powerpoint/2010/main" val="244745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for S3 measures selected (by Jayne</a:t>
            </a:r>
            <a:r>
              <a:rPr lang="en-GB" baseline="0" dirty="0"/>
              <a:t> and Marie</a:t>
            </a:r>
            <a:r>
              <a:rPr lang="en-GB" dirty="0"/>
              <a:t>) from the FENIX initial plans database (only green measures)</a:t>
            </a:r>
          </a:p>
        </p:txBody>
      </p:sp>
      <p:sp>
        <p:nvSpPr>
          <p:cNvPr id="4" name="Slide Number Placeholder 3"/>
          <p:cNvSpPr>
            <a:spLocks noGrp="1"/>
          </p:cNvSpPr>
          <p:nvPr>
            <p:ph type="sldNum" sz="quarter" idx="10"/>
          </p:nvPr>
        </p:nvSpPr>
        <p:spPr/>
        <p:txBody>
          <a:bodyPr/>
          <a:lstStyle/>
          <a:p>
            <a:fld id="{59CF2995-AB43-4B7C-B8CD-9DC7C3692A9C}" type="slidenum">
              <a:rPr lang="en-GB" smtClean="0"/>
              <a:pPr/>
              <a:t>20</a:t>
            </a:fld>
            <a:endParaRPr lang="en-GB"/>
          </a:p>
        </p:txBody>
      </p:sp>
    </p:spTree>
    <p:extLst>
      <p:ext uri="{BB962C8B-B14F-4D97-AF65-F5344CB8AC3E}">
        <p14:creationId xmlns:p14="http://schemas.microsoft.com/office/powerpoint/2010/main" val="277900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22</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sz="2200" dirty="0"/>
              <a:t>CPR 2021-2027: </a:t>
            </a:r>
          </a:p>
          <a:p>
            <a:pPr lvl="1" algn="just">
              <a:buFont typeface="Arial" panose="020B0604020202020204" pitchFamily="34" charset="0"/>
              <a:buChar char="•"/>
            </a:pPr>
            <a:r>
              <a:rPr lang="en-GB" sz="2200" dirty="0"/>
              <a:t>Policy Objective 1, Specific objective 4 </a:t>
            </a:r>
            <a:r>
              <a:rPr lang="en-GB" sz="2200" i="1" dirty="0"/>
              <a:t>Developing skills for smart specialisation, industrial transition and entrepreneurship</a:t>
            </a:r>
            <a:r>
              <a:rPr lang="en-GB" sz="2200" dirty="0">
                <a:solidFill>
                  <a:srgbClr val="FF0000"/>
                </a:solidFill>
              </a:rPr>
              <a:t>. </a:t>
            </a:r>
          </a:p>
          <a:p>
            <a:pPr marL="708025" indent="-269875" algn="just">
              <a:buFont typeface="Arial" panose="020B0604020202020204" pitchFamily="34" charset="0"/>
              <a:buChar char="•"/>
            </a:pPr>
            <a:r>
              <a:rPr lang="en-GB" sz="2200" dirty="0"/>
              <a:t>Intervention code 023:</a:t>
            </a:r>
            <a:r>
              <a:rPr lang="en-GB" sz="2200" dirty="0">
                <a:solidFill>
                  <a:srgbClr val="FF0000"/>
                </a:solidFill>
              </a:rPr>
              <a:t> </a:t>
            </a:r>
            <a:r>
              <a:rPr lang="en-US" sz="2200" i="1" dirty="0"/>
              <a:t>Skills development for smart </a:t>
            </a:r>
            <a:r>
              <a:rPr lang="en-US" sz="2200" i="1" dirty="0" err="1"/>
              <a:t>specialisation</a:t>
            </a:r>
            <a:r>
              <a:rPr lang="en-US" sz="2200" i="1" dirty="0"/>
              <a:t>, industrial transition, entrepreneurship, and adaptability of enterprises to change</a:t>
            </a:r>
            <a:r>
              <a:rPr lang="en-US" sz="2200" dirty="0"/>
              <a:t>. </a:t>
            </a:r>
            <a:endParaRPr lang="en-GB" sz="2200" dirty="0">
              <a:solidFill>
                <a:srgbClr val="FF0000"/>
              </a:solidFill>
            </a:endParaRPr>
          </a:p>
          <a:p>
            <a:endParaRPr lang="en-GB" sz="1000" dirty="0"/>
          </a:p>
        </p:txBody>
      </p:sp>
      <p:sp>
        <p:nvSpPr>
          <p:cNvPr id="4" name="Slide Number Placeholder 3"/>
          <p:cNvSpPr>
            <a:spLocks noGrp="1"/>
          </p:cNvSpPr>
          <p:nvPr>
            <p:ph type="sldNum" sz="quarter" idx="5"/>
          </p:nvPr>
        </p:nvSpPr>
        <p:spPr/>
        <p:txBody>
          <a:bodyPr/>
          <a:lstStyle/>
          <a:p>
            <a:fld id="{59CF2995-AB43-4B7C-B8CD-9DC7C3692A9C}" type="slidenum">
              <a:rPr lang="en-GB" smtClean="0"/>
              <a:pPr/>
              <a:t>2</a:t>
            </a:fld>
            <a:endParaRPr lang="en-GB"/>
          </a:p>
        </p:txBody>
      </p:sp>
    </p:spTree>
    <p:extLst>
      <p:ext uri="{BB962C8B-B14F-4D97-AF65-F5344CB8AC3E}">
        <p14:creationId xmlns:p14="http://schemas.microsoft.com/office/powerpoint/2010/main" val="38376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HEI projects seem to focus on smart specialisation objectives more widely but not necessarily with a human capital dimension</a:t>
            </a:r>
          </a:p>
        </p:txBody>
      </p:sp>
      <p:sp>
        <p:nvSpPr>
          <p:cNvPr id="4" name="Slide Number Placeholder 3"/>
          <p:cNvSpPr>
            <a:spLocks noGrp="1"/>
          </p:cNvSpPr>
          <p:nvPr>
            <p:ph type="sldNum" sz="quarter" idx="5"/>
          </p:nvPr>
        </p:nvSpPr>
        <p:spPr/>
        <p:txBody>
          <a:bodyPr/>
          <a:lstStyle/>
          <a:p>
            <a:fld id="{59CF2995-AB43-4B7C-B8CD-9DC7C3692A9C}" type="slidenum">
              <a:rPr lang="en-GB" smtClean="0"/>
              <a:pPr/>
              <a:t>3</a:t>
            </a:fld>
            <a:endParaRPr lang="en-GB"/>
          </a:p>
        </p:txBody>
      </p:sp>
    </p:spTree>
    <p:extLst>
      <p:ext uri="{BB962C8B-B14F-4D97-AF65-F5344CB8AC3E}">
        <p14:creationId xmlns:p14="http://schemas.microsoft.com/office/powerpoint/2010/main" val="339630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Hungary has a mere 2.3% of all ERDF-funded projects identified as relevant compared to Denmark with a significant 55.6% of all ERDF projects related to Skills for S3</a:t>
            </a:r>
          </a:p>
          <a:p>
            <a:pPr>
              <a:buFont typeface="Arial" panose="020B0604020202020204" pitchFamily="34" charset="0"/>
              <a:buChar char="•"/>
            </a:pPr>
            <a:r>
              <a:rPr lang="en-GB" dirty="0"/>
              <a:t>Geographical distribution of Skills for S3 funding varies significantly across the EU territory: </a:t>
            </a:r>
          </a:p>
          <a:p>
            <a:pPr indent="0"/>
            <a:r>
              <a:rPr lang="en-GB" dirty="0"/>
              <a:t>	- different funding processes, programmes (national, regional, INTERREG) and reporting schemes</a:t>
            </a:r>
          </a:p>
          <a:p>
            <a:pPr indent="0"/>
            <a:r>
              <a:rPr lang="en-GB" dirty="0"/>
              <a:t>	- differences in country size and levels of regional development (affecting ERDF eligibility and funding received)</a:t>
            </a:r>
          </a:p>
          <a:p>
            <a:pPr indent="0"/>
            <a:r>
              <a:rPr lang="en-GB" dirty="0"/>
              <a:t>	- socio-institutional diversity</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4</a:t>
            </a:fld>
            <a:endParaRPr lang="en-GB"/>
          </a:p>
        </p:txBody>
      </p:sp>
    </p:spTree>
    <p:extLst>
      <p:ext uri="{BB962C8B-B14F-4D97-AF65-F5344CB8AC3E}">
        <p14:creationId xmlns:p14="http://schemas.microsoft.com/office/powerpoint/2010/main" val="237188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GB" dirty="0"/>
              <a:t>	- several countries such as Austria, the Czech Republic, France or Poland, demonstrate larger shares of ERDF funding for Skills for S3 projects in capital city regions</a:t>
            </a:r>
          </a:p>
          <a:p>
            <a:pPr indent="0"/>
            <a:r>
              <a:rPr lang="en-GB" dirty="0"/>
              <a:t>	- in Sweden or Italy for example, Skills for S3 projects appears to be linked to a higher regional economic development status, the presence of a relatively large manufacturing sector or industrial clusters</a:t>
            </a:r>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5</a:t>
            </a:fld>
            <a:endParaRPr lang="en-GB"/>
          </a:p>
        </p:txBody>
      </p:sp>
    </p:spTree>
    <p:extLst>
      <p:ext uri="{BB962C8B-B14F-4D97-AF65-F5344CB8AC3E}">
        <p14:creationId xmlns:p14="http://schemas.microsoft.com/office/powerpoint/2010/main" val="326818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Whilst the majority of case study regions (14 out of 20) display a higher percentage share of Skills for S3 funding in the ESF analysis, the three Dutch regions (NL11, NL12, NL13), Navarra (ES22) and Lower Austria (AT12), as well as one of the Lithuanian regions (LT01) showed a higher share of Skills for S3 investment under ERDF. </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a:p>
        </p:txBody>
      </p:sp>
    </p:spTree>
    <p:extLst>
      <p:ext uri="{BB962C8B-B14F-4D97-AF65-F5344CB8AC3E}">
        <p14:creationId xmlns:p14="http://schemas.microsoft.com/office/powerpoint/2010/main" val="167315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dirty="0"/>
              <a:t>HEI-implemented Skills for S3 projects funded under mainstream national / regional Operational </a:t>
            </a:r>
            <a:r>
              <a:rPr lang="en-US" dirty="0" err="1"/>
              <a:t>Programmes</a:t>
            </a:r>
            <a:r>
              <a:rPr lang="en-US" dirty="0"/>
              <a:t> tended to concentrate on improving research infrastructure and capacity, reflecting the needs of the individual institutions (78% of the selected sample). </a:t>
            </a:r>
            <a:r>
              <a:rPr lang="en-US" b="1" dirty="0"/>
              <a:t>Over </a:t>
            </a:r>
            <a:r>
              <a:rPr lang="en-GB" b="1" dirty="0"/>
              <a:t>focus on supply-side measures (investment in R&amp;I capacity)</a:t>
            </a:r>
            <a:r>
              <a:rPr lang="en-GB" dirty="0"/>
              <a:t>, rather than on supporting emerging sectors and innovation.</a:t>
            </a:r>
          </a:p>
          <a:p>
            <a:pPr algn="just">
              <a:buFont typeface="Arial" panose="020B0604020202020204" pitchFamily="34" charset="0"/>
              <a:buChar char="•"/>
            </a:pPr>
            <a:r>
              <a:rPr lang="en-US" dirty="0"/>
              <a:t>Conversely, INTERREG-funded Skills for S3 projects, were more likely to focus upon institutional capacity building and internationalization, to include an explicit focus upon human capital development and incorporate a broader set of actors</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a:p>
        </p:txBody>
      </p:sp>
    </p:spTree>
    <p:extLst>
      <p:ext uri="{BB962C8B-B14F-4D97-AF65-F5344CB8AC3E}">
        <p14:creationId xmlns:p14="http://schemas.microsoft.com/office/powerpoint/2010/main" val="330085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explain Bruegel and Fenix – two pieces of work to validate the approach/figures. Caution around the fact that the plans have already been modified significantly … </a:t>
            </a:r>
          </a:p>
        </p:txBody>
      </p:sp>
      <p:sp>
        <p:nvSpPr>
          <p:cNvPr id="4" name="Slide Number Placeholder 3"/>
          <p:cNvSpPr>
            <a:spLocks noGrp="1"/>
          </p:cNvSpPr>
          <p:nvPr>
            <p:ph type="sldNum" sz="quarter" idx="5"/>
          </p:nvPr>
        </p:nvSpPr>
        <p:spPr/>
        <p:txBody>
          <a:bodyPr/>
          <a:lstStyle/>
          <a:p>
            <a:fld id="{59CF2995-AB43-4B7C-B8CD-9DC7C3692A9C}" type="slidenum">
              <a:rPr lang="en-GB" smtClean="0"/>
              <a:pPr/>
              <a:t>17</a:t>
            </a:fld>
            <a:endParaRPr lang="en-GB"/>
          </a:p>
        </p:txBody>
      </p:sp>
    </p:spTree>
    <p:extLst>
      <p:ext uri="{BB962C8B-B14F-4D97-AF65-F5344CB8AC3E}">
        <p14:creationId xmlns:p14="http://schemas.microsoft.com/office/powerpoint/2010/main" val="91883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shows the figures of the graphs next slide so maybe drop this slide?</a:t>
            </a:r>
          </a:p>
          <a:p>
            <a:r>
              <a:rPr lang="en-GB" dirty="0">
                <a:solidFill>
                  <a:srgbClr val="FF0000"/>
                </a:solidFill>
                <a:highlight>
                  <a:srgbClr val="FFFF00"/>
                </a:highlight>
              </a:rPr>
              <a:t>Marie- I would put the amounts and % at 2 decimal places and highlight the extremes at either end. I took out the graph in the next slide as it was too small to see a clear picture, so I would talk to this slide instead</a:t>
            </a:r>
          </a:p>
        </p:txBody>
      </p:sp>
      <p:sp>
        <p:nvSpPr>
          <p:cNvPr id="4" name="Slide Number Placeholder 3"/>
          <p:cNvSpPr>
            <a:spLocks noGrp="1"/>
          </p:cNvSpPr>
          <p:nvPr>
            <p:ph type="sldNum" sz="quarter" idx="10"/>
          </p:nvPr>
        </p:nvSpPr>
        <p:spPr/>
        <p:txBody>
          <a:bodyPr/>
          <a:lstStyle/>
          <a:p>
            <a:fld id="{59CF2995-AB43-4B7C-B8CD-9DC7C3692A9C}" type="slidenum">
              <a:rPr lang="en-GB" smtClean="0"/>
              <a:pPr/>
              <a:t>19</a:t>
            </a:fld>
            <a:endParaRPr lang="en-GB"/>
          </a:p>
        </p:txBody>
      </p:sp>
    </p:spTree>
    <p:extLst>
      <p:ext uri="{BB962C8B-B14F-4D97-AF65-F5344CB8AC3E}">
        <p14:creationId xmlns:p14="http://schemas.microsoft.com/office/powerpoint/2010/main" val="1449504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squar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hasCustomPrompt="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baseline="0">
                <a:solidFill>
                  <a:schemeClr val="tx2"/>
                </a:solidFill>
              </a:defRPr>
            </a:lvl1pPr>
          </a:lstStyle>
          <a:p>
            <a:pPr lvl="0"/>
            <a:r>
              <a:rPr lang="en-GB" noProof="0" dirty="0"/>
              <a:t>Insert text</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4" y="1825625"/>
            <a:ext cx="4583519" cy="4170363"/>
          </a:xfrm>
          <a:prstGeom prst="rect">
            <a:avLst/>
          </a:prstGeom>
        </p:spPr>
        <p:txBody>
          <a:bodyPr>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nchor="b">
            <a:spAutoFit/>
          </a:bodyPr>
          <a:lstStyle>
            <a:lvl1pPr>
              <a:defRPr sz="3800"/>
            </a:lvl1pPr>
          </a:lstStyle>
          <a:p>
            <a:r>
              <a:rPr lang="en-GB" noProof="0" dirty="0"/>
              <a:t>Click to edit Master title style</a:t>
            </a:r>
          </a:p>
        </p:txBody>
      </p:sp>
      <p:sp>
        <p:nvSpPr>
          <p:cNvPr id="6" name="Text Placeholder 5"/>
          <p:cNvSpPr>
            <a:spLocks noGrp="1"/>
          </p:cNvSpPr>
          <p:nvPr>
            <p:ph type="body" sz="quarter" idx="14" hasCustomPrompt="1"/>
          </p:nvPr>
        </p:nvSpPr>
        <p:spPr>
          <a:xfrm>
            <a:off x="957385" y="3630613"/>
            <a:ext cx="10287000" cy="2365375"/>
          </a:xfrm>
          <a:prstGeom prst="rect">
            <a:avLst/>
          </a:prstGeom>
        </p:spPr>
        <p:txBody>
          <a:bodyPr/>
          <a:lstStyle>
            <a:lvl1pPr marL="0" indent="-342900" algn="l">
              <a:buClr>
                <a:schemeClr val="accent5"/>
              </a:buClr>
              <a:buFont typeface="Arial"/>
              <a:buNone/>
              <a:defRPr/>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BF77687C-AC6F-634F-AC60-81131BCE7FCF}"/>
              </a:ext>
            </a:extLst>
          </p:cNvPr>
          <p:cNvSpPr>
            <a:spLocks noGrp="1"/>
          </p:cNvSpPr>
          <p:nvPr>
            <p:ph type="pic" sz="quarter" idx="19"/>
          </p:nvPr>
        </p:nvSpPr>
        <p:spPr>
          <a:xfrm>
            <a:off x="838201"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7" name="Text Placeholder 4">
            <a:extLst>
              <a:ext uri="{FF2B5EF4-FFF2-40B4-BE49-F238E27FC236}">
                <a16:creationId xmlns:a16="http://schemas.microsoft.com/office/drawing/2014/main" id="{A1F17483-D7EC-5F47-B284-CA9DDB1A8905}"/>
              </a:ext>
            </a:extLst>
          </p:cNvPr>
          <p:cNvSpPr>
            <a:spLocks noGrp="1"/>
          </p:cNvSpPr>
          <p:nvPr>
            <p:ph type="body" sz="quarter" idx="16"/>
          </p:nvPr>
        </p:nvSpPr>
        <p:spPr>
          <a:xfrm>
            <a:off x="1178392"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18" name="Picture Placeholder 2">
            <a:extLst>
              <a:ext uri="{FF2B5EF4-FFF2-40B4-BE49-F238E27FC236}">
                <a16:creationId xmlns:a16="http://schemas.microsoft.com/office/drawing/2014/main" id="{E020C457-3C2E-CA42-88B4-5E3F06B1AE96}"/>
              </a:ext>
            </a:extLst>
          </p:cNvPr>
          <p:cNvSpPr>
            <a:spLocks noGrp="1"/>
          </p:cNvSpPr>
          <p:nvPr>
            <p:ph type="pic" sz="quarter" idx="20"/>
          </p:nvPr>
        </p:nvSpPr>
        <p:spPr>
          <a:xfrm>
            <a:off x="433831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9" name="Text Placeholder 4">
            <a:extLst>
              <a:ext uri="{FF2B5EF4-FFF2-40B4-BE49-F238E27FC236}">
                <a16:creationId xmlns:a16="http://schemas.microsoft.com/office/drawing/2014/main" id="{B33CC6E2-D391-D44C-9F83-EE43AEFB9DA4}"/>
              </a:ext>
            </a:extLst>
          </p:cNvPr>
          <p:cNvSpPr>
            <a:spLocks noGrp="1"/>
          </p:cNvSpPr>
          <p:nvPr>
            <p:ph type="body" sz="quarter" idx="21"/>
          </p:nvPr>
        </p:nvSpPr>
        <p:spPr>
          <a:xfrm>
            <a:off x="4678504"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82EE2749-4448-E94D-A3B6-E8FD4C9B9E33}"/>
              </a:ext>
            </a:extLst>
          </p:cNvPr>
          <p:cNvSpPr>
            <a:spLocks noGrp="1"/>
          </p:cNvSpPr>
          <p:nvPr>
            <p:ph type="pic" sz="quarter" idx="22"/>
          </p:nvPr>
        </p:nvSpPr>
        <p:spPr>
          <a:xfrm>
            <a:off x="784178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22" name="Text Placeholder 4">
            <a:extLst>
              <a:ext uri="{FF2B5EF4-FFF2-40B4-BE49-F238E27FC236}">
                <a16:creationId xmlns:a16="http://schemas.microsoft.com/office/drawing/2014/main" id="{292FCF7F-70FF-AF43-824A-E78383E715EC}"/>
              </a:ext>
            </a:extLst>
          </p:cNvPr>
          <p:cNvSpPr>
            <a:spLocks noGrp="1"/>
          </p:cNvSpPr>
          <p:nvPr>
            <p:ph type="body" sz="quarter" idx="23"/>
          </p:nvPr>
        </p:nvSpPr>
        <p:spPr>
          <a:xfrm>
            <a:off x="8181974" y="4331292"/>
            <a:ext cx="2736000" cy="1524235"/>
          </a:xfrm>
          <a:prstGeom prst="rect">
            <a:avLst/>
          </a:prstGeom>
          <a:solidFill>
            <a:schemeClr val="bg1"/>
          </a:solidFill>
        </p:spPr>
        <p:txBody>
          <a:bodyPr/>
          <a:lstStyle>
            <a:lvl1pPr marL="0" indent="0">
              <a:buNone/>
              <a:defRPr sz="1400"/>
            </a:lvl1pPr>
          </a:lstStyle>
          <a:p>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5F365213-848B-024E-A456-0D200676FA24}"/>
              </a:ext>
            </a:extLst>
          </p:cNvPr>
          <p:cNvSpPr>
            <a:spLocks noGrp="1"/>
          </p:cNvSpPr>
          <p:nvPr>
            <p:ph type="pic" sz="quarter" idx="13"/>
          </p:nvPr>
        </p:nvSpPr>
        <p:spPr>
          <a:xfrm>
            <a:off x="2733074"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7" name="Picture Placeholder 2">
            <a:extLst>
              <a:ext uri="{FF2B5EF4-FFF2-40B4-BE49-F238E27FC236}">
                <a16:creationId xmlns:a16="http://schemas.microsoft.com/office/drawing/2014/main" id="{1F0C252E-54B1-624A-B251-93ACB24B44EB}"/>
              </a:ext>
            </a:extLst>
          </p:cNvPr>
          <p:cNvSpPr>
            <a:spLocks noGrp="1"/>
          </p:cNvSpPr>
          <p:nvPr>
            <p:ph type="pic" sz="quarter" idx="14"/>
          </p:nvPr>
        </p:nvSpPr>
        <p:spPr>
          <a:xfrm>
            <a:off x="2733075"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28" name="Picture Placeholder 2">
            <a:extLst>
              <a:ext uri="{FF2B5EF4-FFF2-40B4-BE49-F238E27FC236}">
                <a16:creationId xmlns:a16="http://schemas.microsoft.com/office/drawing/2014/main" id="{EC7BFE4B-D881-0841-972F-3BB3E43AAF62}"/>
              </a:ext>
            </a:extLst>
          </p:cNvPr>
          <p:cNvSpPr>
            <a:spLocks noGrp="1"/>
          </p:cNvSpPr>
          <p:nvPr>
            <p:ph type="pic" sz="quarter" idx="15"/>
          </p:nvPr>
        </p:nvSpPr>
        <p:spPr>
          <a:xfrm>
            <a:off x="6127391"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9" name="Text Placeholder 12">
            <a:extLst>
              <a:ext uri="{FF2B5EF4-FFF2-40B4-BE49-F238E27FC236}">
                <a16:creationId xmlns:a16="http://schemas.microsoft.com/office/drawing/2014/main" id="{26D230BA-B3D4-3543-AD14-9F6C784D2F43}"/>
              </a:ext>
            </a:extLst>
          </p:cNvPr>
          <p:cNvSpPr>
            <a:spLocks noGrp="1"/>
          </p:cNvSpPr>
          <p:nvPr>
            <p:ph type="body" sz="quarter" idx="16"/>
          </p:nvPr>
        </p:nvSpPr>
        <p:spPr>
          <a:xfrm>
            <a:off x="9549106" y="3907988"/>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
        <p:nvSpPr>
          <p:cNvPr id="30" name="Text Placeholder 12">
            <a:extLst>
              <a:ext uri="{FF2B5EF4-FFF2-40B4-BE49-F238E27FC236}">
                <a16:creationId xmlns:a16="http://schemas.microsoft.com/office/drawing/2014/main" id="{6151C0D4-98EF-D447-A8C6-142CA23E3F17}"/>
              </a:ext>
            </a:extLst>
          </p:cNvPr>
          <p:cNvSpPr>
            <a:spLocks noGrp="1"/>
          </p:cNvSpPr>
          <p:nvPr>
            <p:ph type="body" sz="quarter" idx="18"/>
          </p:nvPr>
        </p:nvSpPr>
        <p:spPr>
          <a:xfrm>
            <a:off x="970722" y="1750540"/>
            <a:ext cx="1663928" cy="2088000"/>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1" name="Picture Placeholder 2">
            <a:extLst>
              <a:ext uri="{FF2B5EF4-FFF2-40B4-BE49-F238E27FC236}">
                <a16:creationId xmlns:a16="http://schemas.microsoft.com/office/drawing/2014/main" id="{3298D3D7-E8BE-DE4C-9995-3011560B905D}"/>
              </a:ext>
            </a:extLst>
          </p:cNvPr>
          <p:cNvSpPr>
            <a:spLocks noGrp="1"/>
          </p:cNvSpPr>
          <p:nvPr>
            <p:ph type="pic" sz="quarter" idx="19"/>
          </p:nvPr>
        </p:nvSpPr>
        <p:spPr>
          <a:xfrm>
            <a:off x="6127393" y="3907988"/>
            <a:ext cx="3330000" cy="2088000"/>
          </a:xfrm>
          <a:prstGeom prst="rect">
            <a:avLst/>
          </a:prstGeom>
          <a:solidFill>
            <a:schemeClr val="bg2"/>
          </a:solidFill>
        </p:spPr>
        <p:txBody>
          <a:bodyPr/>
          <a:lstStyle>
            <a:lvl1pPr marL="0" indent="0">
              <a:buNone/>
              <a:defRPr/>
            </a:lvl1pPr>
          </a:lstStyle>
          <a:p>
            <a:endParaRPr lang="en-GB" noProof="0"/>
          </a:p>
        </p:txBody>
      </p:sp>
      <p:sp>
        <p:nvSpPr>
          <p:cNvPr id="32" name="Text Placeholder 12">
            <a:extLst>
              <a:ext uri="{FF2B5EF4-FFF2-40B4-BE49-F238E27FC236}">
                <a16:creationId xmlns:a16="http://schemas.microsoft.com/office/drawing/2014/main" id="{5AA5AF97-B62D-1649-9296-29B8A162A14E}"/>
              </a:ext>
            </a:extLst>
          </p:cNvPr>
          <p:cNvSpPr>
            <a:spLocks noGrp="1"/>
          </p:cNvSpPr>
          <p:nvPr>
            <p:ph type="body" sz="quarter" idx="20"/>
          </p:nvPr>
        </p:nvSpPr>
        <p:spPr>
          <a:xfrm>
            <a:off x="978650" y="3897313"/>
            <a:ext cx="1656000" cy="2098675"/>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3" name="Text Placeholder 12">
            <a:extLst>
              <a:ext uri="{FF2B5EF4-FFF2-40B4-BE49-F238E27FC236}">
                <a16:creationId xmlns:a16="http://schemas.microsoft.com/office/drawing/2014/main" id="{018AC41E-3877-BF47-AA29-7A9F0F0A096F}"/>
              </a:ext>
            </a:extLst>
          </p:cNvPr>
          <p:cNvSpPr>
            <a:spLocks noGrp="1"/>
          </p:cNvSpPr>
          <p:nvPr>
            <p:ph type="body" sz="quarter" idx="21"/>
          </p:nvPr>
        </p:nvSpPr>
        <p:spPr>
          <a:xfrm>
            <a:off x="9549106" y="1750540"/>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7154" y="1825624"/>
            <a:ext cx="10267462"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28038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3252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hasCustomPrompt="1"/>
          </p:nvPr>
        </p:nvSpPr>
        <p:spPr>
          <a:xfrm>
            <a:off x="96715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0722" y="1825625"/>
            <a:ext cx="3229533" cy="4170363"/>
          </a:xfrm>
          <a:prstGeom prst="rect">
            <a:avLst/>
          </a:prstGeom>
        </p:spPr>
        <p:txBody>
          <a:bodyPr>
            <a:noAutofit/>
          </a:bodyPr>
          <a:lstStyle>
            <a:lvl1pPr marL="0" indent="-342900">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4476002" y="1825624"/>
            <a:ext cx="3239996"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7990763" y="1825624"/>
            <a:ext cx="323999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970722"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6232768"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11" name="TextBox 10"/>
          <p:cNvSpPr txBox="1"/>
          <p:nvPr userDrawn="1"/>
        </p:nvSpPr>
        <p:spPr>
          <a:xfrm>
            <a:off x="902658"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dirty="0">
              <a:ln>
                <a:noFill/>
              </a:ln>
              <a:solidFill>
                <a:schemeClr val="bg1">
                  <a:lumMod val="65000"/>
                </a:schemeClr>
              </a:solidFill>
            </a:endParaRPr>
          </a:p>
        </p:txBody>
      </p:sp>
      <p:cxnSp>
        <p:nvCxnSpPr>
          <p:cNvPr id="12" name="Straight Connector 11"/>
          <p:cNvCxnSpPr/>
          <p:nvPr userDrawn="1"/>
        </p:nvCxnSpPr>
        <p:spPr>
          <a:xfrm>
            <a:off x="799653"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t>Human capital, S3 and EU funding opportunities</a:t>
            </a:r>
          </a:p>
        </p:txBody>
      </p:sp>
      <p:sp>
        <p:nvSpPr>
          <p:cNvPr id="4" name="Text Placeholder 3"/>
          <p:cNvSpPr>
            <a:spLocks noGrp="1"/>
          </p:cNvSpPr>
          <p:nvPr>
            <p:ph type="body" sz="quarter" idx="13"/>
          </p:nvPr>
        </p:nvSpPr>
        <p:spPr>
          <a:xfrm>
            <a:off x="3737610" y="5391726"/>
            <a:ext cx="7624005" cy="877455"/>
          </a:xfrm>
        </p:spPr>
        <p:txBody>
          <a:bodyPr/>
          <a:lstStyle/>
          <a:p>
            <a:r>
              <a:rPr lang="nl-NL" dirty="0"/>
              <a:t>Marie Lalanne and Jayne Woolford (JRC)</a:t>
            </a:r>
          </a:p>
        </p:txBody>
      </p:sp>
    </p:spTree>
    <p:extLst>
      <p:ext uri="{BB962C8B-B14F-4D97-AF65-F5344CB8AC3E}">
        <p14:creationId xmlns:p14="http://schemas.microsoft.com/office/powerpoint/2010/main" val="427509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188641"/>
            <a:ext cx="10675620" cy="611459"/>
          </a:xfrm>
        </p:spPr>
        <p:txBody>
          <a:bodyPr/>
          <a:lstStyle/>
          <a:p>
            <a:r>
              <a:rPr lang="en-GB" sz="2000" b="1" dirty="0">
                <a:solidFill>
                  <a:schemeClr val="tx1"/>
                </a:solidFill>
              </a:rPr>
              <a:t>Typology of HEI projects developed from qualitative analysis of a sample from HESS case study regions (ERDF)</a:t>
            </a:r>
            <a:endParaRPr lang="en-IE"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37413"/>
              </p:ext>
            </p:extLst>
          </p:nvPr>
        </p:nvGraphicFramePr>
        <p:xfrm>
          <a:off x="1428747" y="891541"/>
          <a:ext cx="10001252" cy="5791611"/>
        </p:xfrm>
        <a:graphic>
          <a:graphicData uri="http://schemas.openxmlformats.org/drawingml/2006/table">
            <a:tbl>
              <a:tblPr firstRow="1" firstCol="1" bandRow="1">
                <a:tableStyleId>{5C22544A-7EE6-4342-B048-85BDC9FD1C3A}</a:tableStyleId>
              </a:tblPr>
              <a:tblGrid>
                <a:gridCol w="5000626">
                  <a:extLst>
                    <a:ext uri="{9D8B030D-6E8A-4147-A177-3AD203B41FA5}">
                      <a16:colId xmlns:a16="http://schemas.microsoft.com/office/drawing/2014/main" val="2853368241"/>
                    </a:ext>
                  </a:extLst>
                </a:gridCol>
                <a:gridCol w="5000626">
                  <a:extLst>
                    <a:ext uri="{9D8B030D-6E8A-4147-A177-3AD203B41FA5}">
                      <a16:colId xmlns:a16="http://schemas.microsoft.com/office/drawing/2014/main" val="1343868074"/>
                    </a:ext>
                  </a:extLst>
                </a:gridCol>
              </a:tblGrid>
              <a:tr h="643512">
                <a:tc>
                  <a:txBody>
                    <a:bodyPr/>
                    <a:lstStyle/>
                    <a:p>
                      <a:pPr algn="just">
                        <a:spcBef>
                          <a:spcPts val="600"/>
                        </a:spcBef>
                        <a:spcAft>
                          <a:spcPts val="0"/>
                        </a:spcAft>
                      </a:pPr>
                      <a:r>
                        <a:rPr lang="en-US" sz="2000">
                          <a:effectLst/>
                        </a:rPr>
                        <a:t>Type of HEI Skills for S3 ERDF funded project 2014-2020</a:t>
                      </a:r>
                      <a:endParaRPr lang="en-IE" sz="200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tc>
                  <a:txBody>
                    <a:bodyPr/>
                    <a:lstStyle/>
                    <a:p>
                      <a:pPr algn="just">
                        <a:spcBef>
                          <a:spcPts val="600"/>
                        </a:spcBef>
                        <a:spcAft>
                          <a:spcPts val="0"/>
                        </a:spcAft>
                      </a:pPr>
                      <a:r>
                        <a:rPr lang="en-US" sz="2000">
                          <a:effectLst/>
                        </a:rPr>
                        <a:t>Description</a:t>
                      </a:r>
                      <a:endParaRPr lang="en-IE" sz="200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extLst>
                  <a:ext uri="{0D108BD9-81ED-4DB2-BD59-A6C34878D82A}">
                    <a16:rowId xmlns:a16="http://schemas.microsoft.com/office/drawing/2014/main" val="218815005"/>
                  </a:ext>
                </a:extLst>
              </a:tr>
              <a:tr h="1608781">
                <a:tc>
                  <a:txBody>
                    <a:bodyPr/>
                    <a:lstStyle/>
                    <a:p>
                      <a:pPr algn="just">
                        <a:spcBef>
                          <a:spcPts val="600"/>
                        </a:spcBef>
                        <a:spcAft>
                          <a:spcPts val="0"/>
                        </a:spcAft>
                      </a:pPr>
                      <a:r>
                        <a:rPr lang="en-US" sz="2000" dirty="0">
                          <a:effectLst/>
                        </a:rPr>
                        <a:t>Type A - Enhancing HEIs excellence through investing in research infrastructure and capacity</a:t>
                      </a:r>
                      <a:endParaRPr lang="en-IE" sz="2000" dirty="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tc>
                  <a:txBody>
                    <a:bodyPr/>
                    <a:lstStyle/>
                    <a:p>
                      <a:pPr algn="just">
                        <a:spcBef>
                          <a:spcPts val="600"/>
                        </a:spcBef>
                        <a:spcAft>
                          <a:spcPts val="0"/>
                        </a:spcAft>
                      </a:pPr>
                      <a:r>
                        <a:rPr lang="en-US" sz="2000">
                          <a:effectLst/>
                        </a:rPr>
                        <a:t>Projects with a focus on HEI needs – investment projects in research infrastructure, IT tools and research projects but without clearly defined market potential or commercial interest.</a:t>
                      </a:r>
                      <a:endParaRPr lang="en-IE" sz="200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extLst>
                  <a:ext uri="{0D108BD9-81ED-4DB2-BD59-A6C34878D82A}">
                    <a16:rowId xmlns:a16="http://schemas.microsoft.com/office/drawing/2014/main" val="433657274"/>
                  </a:ext>
                </a:extLst>
              </a:tr>
              <a:tr h="1930537">
                <a:tc>
                  <a:txBody>
                    <a:bodyPr/>
                    <a:lstStyle/>
                    <a:p>
                      <a:pPr algn="just">
                        <a:spcBef>
                          <a:spcPts val="600"/>
                        </a:spcBef>
                        <a:spcAft>
                          <a:spcPts val="0"/>
                        </a:spcAft>
                      </a:pPr>
                      <a:r>
                        <a:rPr lang="en-US" sz="2000" dirty="0">
                          <a:effectLst/>
                        </a:rPr>
                        <a:t>Type B - HEI engagement with and embedding in innovation ecosystem</a:t>
                      </a:r>
                      <a:endParaRPr lang="en-IE" sz="2000" dirty="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tc>
                  <a:txBody>
                    <a:bodyPr/>
                    <a:lstStyle/>
                    <a:p>
                      <a:pPr algn="just">
                        <a:spcBef>
                          <a:spcPts val="600"/>
                        </a:spcBef>
                        <a:spcAft>
                          <a:spcPts val="0"/>
                        </a:spcAft>
                      </a:pPr>
                      <a:r>
                        <a:rPr lang="en-US" sz="2000" dirty="0">
                          <a:effectLst/>
                        </a:rPr>
                        <a:t>Projects of a systemic nature - targeted on the needs of public administration, institutions, and other non-business stakeholders. Aim to develop tools, databases, research, platforms, policy dialogue, and capacity build.</a:t>
                      </a:r>
                      <a:endParaRPr lang="en-IE" sz="2000" dirty="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extLst>
                  <a:ext uri="{0D108BD9-81ED-4DB2-BD59-A6C34878D82A}">
                    <a16:rowId xmlns:a16="http://schemas.microsoft.com/office/drawing/2014/main" val="4100165319"/>
                  </a:ext>
                </a:extLst>
              </a:tr>
              <a:tr h="1608781">
                <a:tc>
                  <a:txBody>
                    <a:bodyPr/>
                    <a:lstStyle/>
                    <a:p>
                      <a:pPr algn="just">
                        <a:spcBef>
                          <a:spcPts val="600"/>
                        </a:spcBef>
                        <a:spcAft>
                          <a:spcPts val="0"/>
                        </a:spcAft>
                      </a:pPr>
                      <a:r>
                        <a:rPr lang="en-US" sz="2000" dirty="0">
                          <a:effectLst/>
                        </a:rPr>
                        <a:t>Type C - Promoting business innovation and competitiveness</a:t>
                      </a:r>
                      <a:endParaRPr lang="en-IE" sz="2000" dirty="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tc>
                  <a:txBody>
                    <a:bodyPr/>
                    <a:lstStyle/>
                    <a:p>
                      <a:pPr algn="just">
                        <a:spcBef>
                          <a:spcPts val="600"/>
                        </a:spcBef>
                        <a:spcAft>
                          <a:spcPts val="0"/>
                        </a:spcAft>
                      </a:pPr>
                      <a:r>
                        <a:rPr lang="en-US" sz="2000" dirty="0">
                          <a:effectLst/>
                        </a:rPr>
                        <a:t>Projects have a clear focus on the market / business needs, through the development of links between HEIs and enterprises and technology</a:t>
                      </a:r>
                      <a:r>
                        <a:rPr lang="en-GB" sz="2000" kern="1800" dirty="0">
                          <a:effectLst/>
                        </a:rPr>
                        <a:t>/knowledge transfer projects or through skills development.</a:t>
                      </a:r>
                      <a:endParaRPr lang="en-IE" sz="2000" dirty="0">
                        <a:effectLst/>
                        <a:latin typeface="EC Square Sans Pro" panose="020B0506040000020004" pitchFamily="34" charset="0"/>
                        <a:ea typeface="Times New Roman" panose="02020603050405020304" pitchFamily="18" charset="0"/>
                        <a:cs typeface="Times New Roman" panose="02020603050405020304" pitchFamily="18" charset="0"/>
                      </a:endParaRPr>
                    </a:p>
                  </a:txBody>
                  <a:tcPr marL="48204" marR="48204" marT="0" marB="0"/>
                </a:tc>
                <a:extLst>
                  <a:ext uri="{0D108BD9-81ED-4DB2-BD59-A6C34878D82A}">
                    <a16:rowId xmlns:a16="http://schemas.microsoft.com/office/drawing/2014/main" val="1484782315"/>
                  </a:ext>
                </a:extLst>
              </a:tr>
            </a:tbl>
          </a:graphicData>
        </a:graphic>
      </p:graphicFrame>
    </p:spTree>
    <p:extLst>
      <p:ext uri="{BB962C8B-B14F-4D97-AF65-F5344CB8AC3E}">
        <p14:creationId xmlns:p14="http://schemas.microsoft.com/office/powerpoint/2010/main" val="1708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493520"/>
            <a:ext cx="10267462" cy="4917440"/>
          </a:xfrm>
        </p:spPr>
        <p:txBody>
          <a:bodyPr/>
          <a:lstStyle/>
          <a:p>
            <a:pPr>
              <a:buFont typeface="Arial" panose="020B0604020202020204" pitchFamily="34" charset="0"/>
              <a:buChar char="•"/>
            </a:pPr>
            <a:r>
              <a:rPr lang="en-GB" dirty="0"/>
              <a:t>Of the 190 ERDF programmes, 68 of them (36%) include a financial allocation for RSO1.4 and 94 of them (49%) for CoE23.</a:t>
            </a:r>
          </a:p>
          <a:p>
            <a:pPr lvl="1" algn="just">
              <a:buFont typeface="Arial" panose="020B0604020202020204" pitchFamily="34" charset="0"/>
              <a:buChar char="•"/>
            </a:pPr>
            <a:r>
              <a:rPr lang="en-GB" sz="1600" dirty="0"/>
              <a:t>Policy Objective 1, Specific objective 4 </a:t>
            </a:r>
            <a:r>
              <a:rPr lang="en-GB" sz="1600" i="1" dirty="0"/>
              <a:t>Developing skills for smart specialisation, industrial transition and entrepreneurship</a:t>
            </a:r>
            <a:r>
              <a:rPr lang="en-GB" sz="1600" dirty="0">
                <a:solidFill>
                  <a:srgbClr val="FF0000"/>
                </a:solidFill>
              </a:rPr>
              <a:t>. </a:t>
            </a:r>
          </a:p>
          <a:p>
            <a:pPr marL="708025" indent="-269875" algn="just">
              <a:buFont typeface="Arial" panose="020B0604020202020204" pitchFamily="34" charset="0"/>
              <a:buChar char="•"/>
            </a:pPr>
            <a:r>
              <a:rPr lang="en-GB" sz="1600" dirty="0"/>
              <a:t>Intervention code 023:</a:t>
            </a:r>
            <a:r>
              <a:rPr lang="en-GB" sz="1600" dirty="0">
                <a:solidFill>
                  <a:srgbClr val="FF0000"/>
                </a:solidFill>
              </a:rPr>
              <a:t> </a:t>
            </a:r>
            <a:r>
              <a:rPr lang="en-US" sz="1600" i="1" dirty="0"/>
              <a:t>Skills development for smart </a:t>
            </a:r>
            <a:r>
              <a:rPr lang="en-US" sz="1600" i="1" dirty="0" err="1"/>
              <a:t>specialisation</a:t>
            </a:r>
            <a:r>
              <a:rPr lang="en-US" sz="1600" i="1" dirty="0"/>
              <a:t>, industrial transition, entrepreneurship, and adaptability of enterprises to change</a:t>
            </a:r>
            <a:r>
              <a:rPr lang="en-US" sz="1600" dirty="0"/>
              <a:t>. </a:t>
            </a:r>
            <a:endParaRPr lang="en-GB" sz="1600" dirty="0">
              <a:solidFill>
                <a:srgbClr val="FF0000"/>
              </a:solidFill>
            </a:endParaRPr>
          </a:p>
          <a:p>
            <a:pPr>
              <a:buFont typeface="Arial" panose="020B0604020202020204" pitchFamily="34" charset="0"/>
              <a:buChar char="•"/>
            </a:pPr>
            <a:r>
              <a:rPr lang="en-GB" dirty="0"/>
              <a:t>Of the total ERDF allocation, 0.73% goes to SO1.4, 0.94% to CoE23 and 0.67% to both SO1.4 and CoE23, i.e. the total percentage is 1.01% (corresponding to 2.1 </a:t>
            </a:r>
            <a:r>
              <a:rPr lang="en-GB" dirty="0" err="1"/>
              <a:t>bn</a:t>
            </a:r>
            <a:r>
              <a:rPr lang="en-GB" dirty="0"/>
              <a:t> €).</a:t>
            </a:r>
          </a:p>
          <a:p>
            <a:pPr>
              <a:buFont typeface="Arial" panose="020B0604020202020204" pitchFamily="34" charset="0"/>
              <a:buChar char="•"/>
            </a:pPr>
            <a:r>
              <a:rPr lang="en-GB" dirty="0"/>
              <a:t>Tendency for national/multi-regional programme to spend a greater percentage amount on RSO1.4/CoE23 than regional programmes.</a:t>
            </a:r>
          </a:p>
        </p:txBody>
      </p:sp>
      <p:sp>
        <p:nvSpPr>
          <p:cNvPr id="3" name="Title 2"/>
          <p:cNvSpPr>
            <a:spLocks noGrp="1"/>
          </p:cNvSpPr>
          <p:nvPr>
            <p:ph type="title"/>
          </p:nvPr>
        </p:nvSpPr>
        <p:spPr/>
        <p:txBody>
          <a:bodyPr/>
          <a:lstStyle/>
          <a:p>
            <a:r>
              <a:rPr lang="en-GB" b="1" dirty="0">
                <a:solidFill>
                  <a:srgbClr val="034EA2"/>
                </a:solidFill>
              </a:rPr>
              <a:t>ERDF allocations 2021-2027</a:t>
            </a:r>
            <a:endParaRPr lang="en-GB" dirty="0"/>
          </a:p>
        </p:txBody>
      </p:sp>
    </p:spTree>
    <p:extLst>
      <p:ext uri="{BB962C8B-B14F-4D97-AF65-F5344CB8AC3E}">
        <p14:creationId xmlns:p14="http://schemas.microsoft.com/office/powerpoint/2010/main" val="374994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t>5 MSs with no funding allocated to SO1.4 or CoE23: AT, CY, DK, IE, LU</a:t>
            </a:r>
          </a:p>
          <a:p>
            <a:pPr>
              <a:buFont typeface="Arial" panose="020B0604020202020204" pitchFamily="34" charset="0"/>
              <a:buChar char="•"/>
            </a:pPr>
            <a:r>
              <a:rPr lang="en-GB" dirty="0"/>
              <a:t>IT: 17 of its 21 regional programmes allocated funding to SO1.4</a:t>
            </a:r>
          </a:p>
          <a:p>
            <a:pPr>
              <a:buFont typeface="Arial" panose="020B0604020202020204" pitchFamily="34" charset="0"/>
              <a:buChar char="•"/>
            </a:pPr>
            <a:r>
              <a:rPr lang="en-GB" dirty="0"/>
              <a:t>RO and SE: all of their 8 regional programmes have funding allocated to both SO1.4 and CoE23</a:t>
            </a:r>
          </a:p>
        </p:txBody>
      </p:sp>
      <p:sp>
        <p:nvSpPr>
          <p:cNvPr id="3" name="Title 2"/>
          <p:cNvSpPr>
            <a:spLocks noGrp="1"/>
          </p:cNvSpPr>
          <p:nvPr>
            <p:ph type="title"/>
          </p:nvPr>
        </p:nvSpPr>
        <p:spPr/>
        <p:txBody>
          <a:bodyPr/>
          <a:lstStyle/>
          <a:p>
            <a:r>
              <a:rPr lang="en-GB" b="1" dirty="0">
                <a:solidFill>
                  <a:srgbClr val="034EA2"/>
                </a:solidFill>
              </a:rPr>
              <a:t>ERDF allocations 2021-2027</a:t>
            </a:r>
            <a:endParaRPr lang="en-GB" dirty="0"/>
          </a:p>
        </p:txBody>
      </p:sp>
    </p:spTree>
    <p:extLst>
      <p:ext uri="{BB962C8B-B14F-4D97-AF65-F5344CB8AC3E}">
        <p14:creationId xmlns:p14="http://schemas.microsoft.com/office/powerpoint/2010/main" val="397862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5F63516-172F-AC80-CF4A-538D33485F90}"/>
              </a:ext>
            </a:extLst>
          </p:cNvPr>
          <p:cNvGraphicFramePr>
            <a:graphicFrameLocks noGrp="1"/>
          </p:cNvGraphicFramePr>
          <p:nvPr>
            <p:ph idx="1"/>
            <p:extLst>
              <p:ext uri="{D42A27DB-BD31-4B8C-83A1-F6EECF244321}">
                <p14:modId xmlns:p14="http://schemas.microsoft.com/office/powerpoint/2010/main" val="3646672181"/>
              </p:ext>
            </p:extLst>
          </p:nvPr>
        </p:nvGraphicFramePr>
        <p:xfrm>
          <a:off x="966788" y="892629"/>
          <a:ext cx="5150983" cy="5103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AC5E8C8-BFFF-41F9-69FD-7E668E754AE1}"/>
              </a:ext>
            </a:extLst>
          </p:cNvPr>
          <p:cNvGraphicFramePr/>
          <p:nvPr>
            <p:extLst>
              <p:ext uri="{D42A27DB-BD31-4B8C-83A1-F6EECF244321}">
                <p14:modId xmlns:p14="http://schemas.microsoft.com/office/powerpoint/2010/main" val="1648508619"/>
              </p:ext>
            </p:extLst>
          </p:nvPr>
        </p:nvGraphicFramePr>
        <p:xfrm>
          <a:off x="6258106" y="892628"/>
          <a:ext cx="5095694" cy="5103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94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6FA31C-7838-52CA-3E14-19799B03BE12}"/>
              </a:ext>
            </a:extLst>
          </p:cNvPr>
          <p:cNvGraphicFramePr>
            <a:graphicFrameLocks noGrp="1"/>
          </p:cNvGraphicFramePr>
          <p:nvPr>
            <p:ph idx="1"/>
            <p:extLst>
              <p:ext uri="{D42A27DB-BD31-4B8C-83A1-F6EECF244321}">
                <p14:modId xmlns:p14="http://schemas.microsoft.com/office/powerpoint/2010/main" val="761108578"/>
              </p:ext>
            </p:extLst>
          </p:nvPr>
        </p:nvGraphicFramePr>
        <p:xfrm>
          <a:off x="966788" y="674688"/>
          <a:ext cx="5150983" cy="5321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61DF3B7-8CF5-5B18-EC93-BA04FB6D3155}"/>
              </a:ext>
            </a:extLst>
          </p:cNvPr>
          <p:cNvGraphicFramePr/>
          <p:nvPr>
            <p:extLst>
              <p:ext uri="{D42A27DB-BD31-4B8C-83A1-F6EECF244321}">
                <p14:modId xmlns:p14="http://schemas.microsoft.com/office/powerpoint/2010/main" val="2053647379"/>
              </p:ext>
            </p:extLst>
          </p:nvPr>
        </p:nvGraphicFramePr>
        <p:xfrm>
          <a:off x="6077585" y="674688"/>
          <a:ext cx="5657215" cy="532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81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011" y="1716767"/>
            <a:ext cx="10267462" cy="4170363"/>
          </a:xfrm>
        </p:spPr>
        <p:txBody>
          <a:bodyPr/>
          <a:lstStyle/>
          <a:p>
            <a:pPr>
              <a:buFont typeface="Arial" panose="020B0604020202020204" pitchFamily="34" charset="0"/>
              <a:buChar char="•"/>
            </a:pPr>
            <a:r>
              <a:rPr lang="en-GB" dirty="0"/>
              <a:t>Indicators most used for SO1.4:</a:t>
            </a:r>
          </a:p>
          <a:p>
            <a:pPr indent="0"/>
            <a:endParaRPr lang="en-GB" dirty="0"/>
          </a:p>
        </p:txBody>
      </p:sp>
      <p:sp>
        <p:nvSpPr>
          <p:cNvPr id="3" name="Title 2"/>
          <p:cNvSpPr>
            <a:spLocks noGrp="1"/>
          </p:cNvSpPr>
          <p:nvPr>
            <p:ph type="title"/>
          </p:nvPr>
        </p:nvSpPr>
        <p:spPr/>
        <p:txBody>
          <a:bodyPr/>
          <a:lstStyle/>
          <a:p>
            <a:r>
              <a:rPr lang="en-GB" b="1" dirty="0">
                <a:solidFill>
                  <a:srgbClr val="034EA2"/>
                </a:solidFill>
              </a:rPr>
              <a:t>ERDF indicators 2021-2027</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23195726"/>
              </p:ext>
            </p:extLst>
          </p:nvPr>
        </p:nvGraphicFramePr>
        <p:xfrm>
          <a:off x="1814286" y="2256729"/>
          <a:ext cx="8254274" cy="3205480"/>
        </p:xfrm>
        <a:graphic>
          <a:graphicData uri="http://schemas.openxmlformats.org/drawingml/2006/table">
            <a:tbl>
              <a:tblPr firstRow="1" bandRow="1">
                <a:tableStyleId>{5C22544A-7EE6-4342-B048-85BDC9FD1C3A}</a:tableStyleId>
              </a:tblPr>
              <a:tblGrid>
                <a:gridCol w="1135380">
                  <a:extLst>
                    <a:ext uri="{9D8B030D-6E8A-4147-A177-3AD203B41FA5}">
                      <a16:colId xmlns:a16="http://schemas.microsoft.com/office/drawing/2014/main" val="1406817318"/>
                    </a:ext>
                  </a:extLst>
                </a:gridCol>
                <a:gridCol w="1622334">
                  <a:extLst>
                    <a:ext uri="{9D8B030D-6E8A-4147-A177-3AD203B41FA5}">
                      <a16:colId xmlns:a16="http://schemas.microsoft.com/office/drawing/2014/main" val="815696215"/>
                    </a:ext>
                  </a:extLst>
                </a:gridCol>
                <a:gridCol w="5496560">
                  <a:extLst>
                    <a:ext uri="{9D8B030D-6E8A-4147-A177-3AD203B41FA5}">
                      <a16:colId xmlns:a16="http://schemas.microsoft.com/office/drawing/2014/main" val="2373661181"/>
                    </a:ext>
                  </a:extLst>
                </a:gridCol>
              </a:tblGrid>
              <a:tr h="0">
                <a:tc>
                  <a:txBody>
                    <a:bodyPr/>
                    <a:lstStyle/>
                    <a:p>
                      <a:r>
                        <a:rPr lang="en-GB" dirty="0"/>
                        <a:t>Code</a:t>
                      </a:r>
                    </a:p>
                  </a:txBody>
                  <a:tcPr/>
                </a:tc>
                <a:tc>
                  <a:txBody>
                    <a:bodyPr/>
                    <a:lstStyle/>
                    <a:p>
                      <a:r>
                        <a:rPr lang="en-GB" dirty="0"/>
                        <a:t>Number of programmes</a:t>
                      </a:r>
                    </a:p>
                  </a:txBody>
                  <a:tcPr/>
                </a:tc>
                <a:tc>
                  <a:txBody>
                    <a:bodyPr/>
                    <a:lstStyle/>
                    <a:p>
                      <a:r>
                        <a:rPr lang="en-GB" dirty="0"/>
                        <a:t>Definition</a:t>
                      </a:r>
                    </a:p>
                  </a:txBody>
                  <a:tcPr/>
                </a:tc>
                <a:extLst>
                  <a:ext uri="{0D108BD9-81ED-4DB2-BD59-A6C34878D82A}">
                    <a16:rowId xmlns:a16="http://schemas.microsoft.com/office/drawing/2014/main" val="1031165187"/>
                  </a:ext>
                </a:extLst>
              </a:tr>
              <a:tr h="370840">
                <a:tc>
                  <a:txBody>
                    <a:bodyPr/>
                    <a:lstStyle/>
                    <a:p>
                      <a:r>
                        <a:rPr lang="en-GB" dirty="0"/>
                        <a:t>RCO01</a:t>
                      </a:r>
                    </a:p>
                  </a:txBody>
                  <a:tcPr/>
                </a:tc>
                <a:tc>
                  <a:txBody>
                    <a:bodyPr/>
                    <a:lstStyle/>
                    <a:p>
                      <a:r>
                        <a:rPr lang="en-GB" dirty="0"/>
                        <a:t>30</a:t>
                      </a:r>
                    </a:p>
                  </a:txBody>
                  <a:tcPr/>
                </a:tc>
                <a:tc>
                  <a:txBody>
                    <a:bodyPr/>
                    <a:lstStyle/>
                    <a:p>
                      <a:r>
                        <a:rPr lang="en-GB" dirty="0"/>
                        <a:t>Enterprises supported</a:t>
                      </a:r>
                    </a:p>
                  </a:txBody>
                  <a:tcPr/>
                </a:tc>
                <a:extLst>
                  <a:ext uri="{0D108BD9-81ED-4DB2-BD59-A6C34878D82A}">
                    <a16:rowId xmlns:a16="http://schemas.microsoft.com/office/drawing/2014/main" val="3303283618"/>
                  </a:ext>
                </a:extLst>
              </a:tr>
              <a:tr h="370840">
                <a:tc>
                  <a:txBody>
                    <a:bodyPr/>
                    <a:lstStyle/>
                    <a:p>
                      <a:r>
                        <a:rPr lang="en-GB" dirty="0"/>
                        <a:t>RCO101</a:t>
                      </a:r>
                    </a:p>
                  </a:txBody>
                  <a:tcPr/>
                </a:tc>
                <a:tc>
                  <a:txBody>
                    <a:bodyPr/>
                    <a:lstStyle/>
                    <a:p>
                      <a:r>
                        <a:rPr lang="en-GB" dirty="0"/>
                        <a:t>53</a:t>
                      </a:r>
                    </a:p>
                  </a:txBody>
                  <a:tcPr/>
                </a:tc>
                <a:tc>
                  <a:txBody>
                    <a:bodyPr/>
                    <a:lstStyle/>
                    <a:p>
                      <a:r>
                        <a:rPr lang="en-GB" dirty="0"/>
                        <a:t>SMEs investing in</a:t>
                      </a:r>
                      <a:r>
                        <a:rPr lang="en-GB" baseline="0" dirty="0"/>
                        <a:t> skills for smart specialisation, for industrial transition and entrepreneurship</a:t>
                      </a:r>
                      <a:endParaRPr lang="en-GB" dirty="0"/>
                    </a:p>
                  </a:txBody>
                  <a:tcPr/>
                </a:tc>
                <a:extLst>
                  <a:ext uri="{0D108BD9-81ED-4DB2-BD59-A6C34878D82A}">
                    <a16:rowId xmlns:a16="http://schemas.microsoft.com/office/drawing/2014/main" val="2411156811"/>
                  </a:ext>
                </a:extLst>
              </a:tr>
              <a:tr h="370840">
                <a:tc>
                  <a:txBody>
                    <a:bodyPr/>
                    <a:lstStyle/>
                    <a:p>
                      <a:r>
                        <a:rPr lang="en-GB" dirty="0"/>
                        <a:t>RCO16</a:t>
                      </a:r>
                    </a:p>
                  </a:txBody>
                  <a:tcPr/>
                </a:tc>
                <a:tc>
                  <a:txBody>
                    <a:bodyPr/>
                    <a:lstStyle/>
                    <a:p>
                      <a:r>
                        <a:rPr lang="en-GB" dirty="0"/>
                        <a:t>32</a:t>
                      </a:r>
                    </a:p>
                  </a:txBody>
                  <a:tcPr/>
                </a:tc>
                <a:tc>
                  <a:txBody>
                    <a:bodyPr/>
                    <a:lstStyle/>
                    <a:p>
                      <a:r>
                        <a:rPr lang="en-GB" dirty="0"/>
                        <a:t>Participations of institutional stakeholders in entrepreneurial discovery process</a:t>
                      </a:r>
                    </a:p>
                  </a:txBody>
                  <a:tcPr/>
                </a:tc>
                <a:extLst>
                  <a:ext uri="{0D108BD9-81ED-4DB2-BD59-A6C34878D82A}">
                    <a16:rowId xmlns:a16="http://schemas.microsoft.com/office/drawing/2014/main" val="1526496849"/>
                  </a:ext>
                </a:extLst>
              </a:tr>
              <a:tr h="370840">
                <a:tc>
                  <a:txBody>
                    <a:bodyPr/>
                    <a:lstStyle/>
                    <a:p>
                      <a:r>
                        <a:rPr lang="en-GB" dirty="0"/>
                        <a:t>RCR98</a:t>
                      </a:r>
                    </a:p>
                  </a:txBody>
                  <a:tcPr/>
                </a:tc>
                <a:tc>
                  <a:txBody>
                    <a:bodyPr/>
                    <a:lstStyle/>
                    <a:p>
                      <a:r>
                        <a:rPr lang="en-GB" dirty="0"/>
                        <a:t>52</a:t>
                      </a:r>
                    </a:p>
                  </a:txBody>
                  <a:tcPr/>
                </a:tc>
                <a:tc>
                  <a:txBody>
                    <a:bodyPr/>
                    <a:lstStyle/>
                    <a:p>
                      <a:r>
                        <a:rPr lang="en-GB" dirty="0"/>
                        <a:t>SMEs staff completing training for skills for smart specialisation, for industrial transition and entrepreneurship</a:t>
                      </a:r>
                    </a:p>
                  </a:txBody>
                  <a:tcPr/>
                </a:tc>
                <a:extLst>
                  <a:ext uri="{0D108BD9-81ED-4DB2-BD59-A6C34878D82A}">
                    <a16:rowId xmlns:a16="http://schemas.microsoft.com/office/drawing/2014/main" val="372224413"/>
                  </a:ext>
                </a:extLst>
              </a:tr>
            </a:tbl>
          </a:graphicData>
        </a:graphic>
      </p:graphicFrame>
    </p:spTree>
    <p:extLst>
      <p:ext uri="{BB962C8B-B14F-4D97-AF65-F5344CB8AC3E}">
        <p14:creationId xmlns:p14="http://schemas.microsoft.com/office/powerpoint/2010/main" val="201891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a:buFont typeface="Arial" panose="020B0604020202020204" pitchFamily="34" charset="0"/>
              <a:buChar char="•"/>
            </a:pPr>
            <a:r>
              <a:rPr lang="en-GB" dirty="0"/>
              <a:t>MSs tend to use similar indicators across their different programmes</a:t>
            </a:r>
          </a:p>
          <a:p>
            <a:pPr marL="342900" algn="just">
              <a:buFont typeface="Arial" panose="020B0604020202020204" pitchFamily="34" charset="0"/>
              <a:buChar char="•"/>
            </a:pPr>
            <a:r>
              <a:rPr lang="en-GB" dirty="0"/>
              <a:t>RCO101 (SMEs investing in skills for S3) and RCR98 (SMEs staff completing training for skills for S3), by far the two most widely used common indicators for RSO1.4, are almost always used in combination with each other</a:t>
            </a:r>
          </a:p>
          <a:p>
            <a:pPr marL="342900">
              <a:buFont typeface="Arial" panose="020B0604020202020204" pitchFamily="34" charset="0"/>
              <a:buChar char="•"/>
            </a:pPr>
            <a:r>
              <a:rPr lang="en-GB" dirty="0"/>
              <a:t>SO1.4 covers two main types of activity:</a:t>
            </a:r>
          </a:p>
          <a:p>
            <a:pPr marL="800100" lvl="1" indent="0"/>
            <a:r>
              <a:rPr lang="en-GB" dirty="0"/>
              <a:t>1/ supporting enterprises with training for skills for S3 (36 out of 68 programmes)</a:t>
            </a:r>
          </a:p>
          <a:p>
            <a:pPr marL="800100" lvl="1" indent="0"/>
            <a:r>
              <a:rPr lang="en-GB" dirty="0"/>
              <a:t>2/ supporting EDP (8 out of 68 programmes)</a:t>
            </a:r>
          </a:p>
          <a:p>
            <a:pPr marL="800100" lvl="1" indent="0"/>
            <a:r>
              <a:rPr lang="en-GB" dirty="0"/>
              <a:t>3/ both (23 out of 68 programmes)</a:t>
            </a:r>
          </a:p>
        </p:txBody>
      </p:sp>
      <p:sp>
        <p:nvSpPr>
          <p:cNvPr id="3" name="Title 2"/>
          <p:cNvSpPr>
            <a:spLocks noGrp="1"/>
          </p:cNvSpPr>
          <p:nvPr>
            <p:ph type="title"/>
          </p:nvPr>
        </p:nvSpPr>
        <p:spPr/>
        <p:txBody>
          <a:bodyPr/>
          <a:lstStyle/>
          <a:p>
            <a:r>
              <a:rPr lang="en-GB" b="1" dirty="0">
                <a:solidFill>
                  <a:srgbClr val="034EA2"/>
                </a:solidFill>
              </a:rPr>
              <a:t>ERDF indicators and activity 2021-2027</a:t>
            </a:r>
            <a:endParaRPr lang="en-GB" dirty="0"/>
          </a:p>
        </p:txBody>
      </p:sp>
    </p:spTree>
    <p:extLst>
      <p:ext uri="{BB962C8B-B14F-4D97-AF65-F5344CB8AC3E}">
        <p14:creationId xmlns:p14="http://schemas.microsoft.com/office/powerpoint/2010/main" val="371491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18795"/>
            <a:ext cx="10267462" cy="4663985"/>
          </a:xfrm>
        </p:spPr>
        <p:txBody>
          <a:bodyPr/>
          <a:lstStyle/>
          <a:p>
            <a:pPr algn="just">
              <a:buFont typeface="Arial" panose="020B0604020202020204" pitchFamily="34" charset="0"/>
              <a:buChar char="•"/>
            </a:pPr>
            <a:r>
              <a:rPr lang="en-GB" dirty="0"/>
              <a:t>Quantitative analysis of all RRF measures across EU27 </a:t>
            </a:r>
            <a:r>
              <a:rPr lang="en-GB" i="1" dirty="0"/>
              <a:t>from 2 sources</a:t>
            </a:r>
          </a:p>
          <a:p>
            <a:pPr algn="just">
              <a:buFont typeface="Arial" panose="020B0604020202020204" pitchFamily="34" charset="0"/>
              <a:buChar char="•"/>
            </a:pPr>
            <a:r>
              <a:rPr lang="en-GB" dirty="0"/>
              <a:t>Seven case studies: EL, ES, FI, FR, HU, IT, LT, also more qualitative approach</a:t>
            </a:r>
          </a:p>
          <a:p>
            <a:pPr algn="just">
              <a:buFont typeface="Arial" panose="020B0604020202020204" pitchFamily="34" charset="0"/>
              <a:buChar char="•"/>
            </a:pPr>
            <a:r>
              <a:rPr lang="en-GB" dirty="0"/>
              <a:t>Shared elements: inclusion of investments related to the green and digital transitions</a:t>
            </a:r>
          </a:p>
          <a:p>
            <a:pPr algn="just">
              <a:buFont typeface="Arial" panose="020B0604020202020204" pitchFamily="34" charset="0"/>
              <a:buChar char="•"/>
            </a:pPr>
            <a:r>
              <a:rPr lang="en-GB" dirty="0"/>
              <a:t>The case study countries exemplified national innovation ecosystems at different levels of development (different priorities and extent of funding needs). However, countries with both a strong innovation ecosystem and tradition of university-business collaboration (FI) and those with innovation ecosystems in earlier stages of development (HU) included investments in strengthening R&amp;D&amp;I ecosystems.</a:t>
            </a:r>
          </a:p>
        </p:txBody>
      </p:sp>
      <p:sp>
        <p:nvSpPr>
          <p:cNvPr id="3" name="Title 2"/>
          <p:cNvSpPr>
            <a:spLocks noGrp="1"/>
          </p:cNvSpPr>
          <p:nvPr>
            <p:ph type="title"/>
          </p:nvPr>
        </p:nvSpPr>
        <p:spPr/>
        <p:txBody>
          <a:bodyPr/>
          <a:lstStyle/>
          <a:p>
            <a:r>
              <a:rPr lang="en-GB" b="1" dirty="0">
                <a:solidFill>
                  <a:srgbClr val="034EA2"/>
                </a:solidFill>
              </a:rPr>
              <a:t>RRF allocations 2021-2027</a:t>
            </a:r>
            <a:endParaRPr lang="en-GB" b="1" dirty="0"/>
          </a:p>
        </p:txBody>
      </p:sp>
    </p:spTree>
    <p:extLst>
      <p:ext uri="{BB962C8B-B14F-4D97-AF65-F5344CB8AC3E}">
        <p14:creationId xmlns:p14="http://schemas.microsoft.com/office/powerpoint/2010/main" val="64762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t>Best practice examples: </a:t>
            </a:r>
          </a:p>
          <a:p>
            <a:pPr lvl="1" algn="just">
              <a:buFont typeface="Arial" panose="020B0604020202020204" pitchFamily="34" charset="0"/>
              <a:buChar char="•"/>
            </a:pPr>
            <a:r>
              <a:rPr lang="en-US" dirty="0"/>
              <a:t>allocations explicitly referred to national-level S3 strategies, with most of these consisting of funding for R&amp;D projects focused on S3 priority topics or reform of the educational system to provide students with skills most relevant for strategic economic sectors or areas defined by the country’s national S3 strategy</a:t>
            </a:r>
          </a:p>
          <a:p>
            <a:pPr lvl="1" algn="just">
              <a:buFont typeface="Arial" panose="020B0604020202020204" pitchFamily="34" charset="0"/>
              <a:buChar char="•"/>
            </a:pPr>
            <a:r>
              <a:rPr lang="en-US" dirty="0"/>
              <a:t>allocations that explicitly mentioned the need to redefine the missions of HEIs and strengthen their contribution to regional development, including reforms and investments to bring together industry and public research players, redesign university curricula and operation to ensure alignment with local societal and economic needs, and promote employment and skills development based on local specificities</a:t>
            </a:r>
            <a:endParaRPr lang="en-GB" dirty="0"/>
          </a:p>
          <a:p>
            <a:pPr>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b="1" dirty="0">
                <a:solidFill>
                  <a:srgbClr val="034EA2"/>
                </a:solidFill>
              </a:rPr>
              <a:t>RRF allocations 2021-2027</a:t>
            </a:r>
            <a:endParaRPr lang="en-GB" dirty="0"/>
          </a:p>
        </p:txBody>
      </p:sp>
    </p:spTree>
    <p:extLst>
      <p:ext uri="{BB962C8B-B14F-4D97-AF65-F5344CB8AC3E}">
        <p14:creationId xmlns:p14="http://schemas.microsoft.com/office/powerpoint/2010/main" val="226683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FENIX database 494 measures </a:t>
            </a:r>
          </a:p>
          <a:p>
            <a:r>
              <a:rPr lang="en-GB" dirty="0"/>
              <a:t>(versus 242 Bruegel)</a:t>
            </a:r>
          </a:p>
          <a:p>
            <a:r>
              <a:rPr lang="en-GB" dirty="0"/>
              <a:t>corresponding to 57.78 EUR billion</a:t>
            </a:r>
          </a:p>
          <a:p>
            <a:r>
              <a:rPr lang="en-GB" dirty="0"/>
              <a:t>(versus 60.17 EUR billion Bruegel)</a:t>
            </a:r>
          </a:p>
          <a:p>
            <a:r>
              <a:rPr lang="en-GB" dirty="0"/>
              <a:t>of a total of 505.86 EUR billion i.e.</a:t>
            </a:r>
          </a:p>
          <a:p>
            <a:r>
              <a:rPr lang="en-GB" dirty="0"/>
              <a:t>11.42% (versus 491.51 EUR billion</a:t>
            </a:r>
          </a:p>
          <a:p>
            <a:r>
              <a:rPr lang="en-GB" dirty="0"/>
              <a:t>and 12.24% Bruegel)</a:t>
            </a:r>
          </a:p>
        </p:txBody>
      </p:sp>
      <p:sp>
        <p:nvSpPr>
          <p:cNvPr id="3" name="Title 2"/>
          <p:cNvSpPr>
            <a:spLocks noGrp="1"/>
          </p:cNvSpPr>
          <p:nvPr>
            <p:ph type="title"/>
          </p:nvPr>
        </p:nvSpPr>
        <p:spPr/>
        <p:txBody>
          <a:bodyPr/>
          <a:lstStyle/>
          <a:p>
            <a:r>
              <a:rPr lang="en-GB" b="1" dirty="0">
                <a:solidFill>
                  <a:srgbClr val="034EA2"/>
                </a:solidFill>
              </a:rPr>
              <a:t>RRF allocations 2021-2027</a:t>
            </a:r>
            <a:endParaRPr lang="en-GB" b="1" dirty="0"/>
          </a:p>
        </p:txBody>
      </p:sp>
      <p:graphicFrame>
        <p:nvGraphicFramePr>
          <p:cNvPr id="6" name="Object 5"/>
          <p:cNvGraphicFramePr>
            <a:graphicFrameLocks noChangeAspect="1"/>
          </p:cNvGraphicFramePr>
          <p:nvPr>
            <p:extLst>
              <p:ext uri="{D42A27DB-BD31-4B8C-83A1-F6EECF244321}">
                <p14:modId xmlns:p14="http://schemas.microsoft.com/office/powerpoint/2010/main" val="412955124"/>
              </p:ext>
            </p:extLst>
          </p:nvPr>
        </p:nvGraphicFramePr>
        <p:xfrm>
          <a:off x="7406640" y="575220"/>
          <a:ext cx="4043680" cy="6052254"/>
        </p:xfrm>
        <a:graphic>
          <a:graphicData uri="http://schemas.openxmlformats.org/presentationml/2006/ole">
            <mc:AlternateContent xmlns:mc="http://schemas.openxmlformats.org/markup-compatibility/2006">
              <mc:Choice xmlns:v="urn:schemas-microsoft-com:vml" Requires="v">
                <p:oleObj name="Worksheet" r:id="rId3" imgW="3092524" imgH="5162619" progId="Excel.Sheet.12">
                  <p:embed/>
                </p:oleObj>
              </mc:Choice>
              <mc:Fallback>
                <p:oleObj name="Worksheet" r:id="rId3" imgW="3092524" imgH="5162619" progId="Excel.Sheet.12">
                  <p:embed/>
                  <p:pic>
                    <p:nvPicPr>
                      <p:cNvPr id="0" name=""/>
                      <p:cNvPicPr/>
                      <p:nvPr/>
                    </p:nvPicPr>
                    <p:blipFill>
                      <a:blip r:embed="rId4"/>
                      <a:stretch>
                        <a:fillRect/>
                      </a:stretch>
                    </p:blipFill>
                    <p:spPr>
                      <a:xfrm>
                        <a:off x="7406640" y="575220"/>
                        <a:ext cx="4043680" cy="6052254"/>
                      </a:xfrm>
                      <a:prstGeom prst="rect">
                        <a:avLst/>
                      </a:prstGeom>
                    </p:spPr>
                  </p:pic>
                </p:oleObj>
              </mc:Fallback>
            </mc:AlternateContent>
          </a:graphicData>
        </a:graphic>
      </p:graphicFrame>
    </p:spTree>
    <p:extLst>
      <p:ext uri="{BB962C8B-B14F-4D97-AF65-F5344CB8AC3E}">
        <p14:creationId xmlns:p14="http://schemas.microsoft.com/office/powerpoint/2010/main" val="360247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BBD6-54FD-44F3-A8B2-24187AB4F25E}"/>
              </a:ext>
            </a:extLst>
          </p:cNvPr>
          <p:cNvSpPr>
            <a:spLocks noGrp="1"/>
          </p:cNvSpPr>
          <p:nvPr>
            <p:ph idx="1"/>
          </p:nvPr>
        </p:nvSpPr>
        <p:spPr>
          <a:xfrm>
            <a:off x="970722" y="1357577"/>
            <a:ext cx="10263894" cy="4638411"/>
          </a:xfrm>
        </p:spPr>
        <p:txBody>
          <a:bodyPr/>
          <a:lstStyle/>
          <a:p>
            <a:pPr algn="just">
              <a:buFont typeface="Arial" panose="020B0604020202020204" pitchFamily="34" charset="0"/>
              <a:buChar char="•"/>
            </a:pPr>
            <a:r>
              <a:rPr lang="en-GB" dirty="0"/>
              <a:t>Understand how investment in skills and human capital can support competitiveness and growth, how HEIs can act as drivers for innovation and regional development; general difficulties in integrating human capital in S3 approaches.</a:t>
            </a:r>
          </a:p>
          <a:p>
            <a:pPr algn="just">
              <a:buFont typeface="Arial" panose="020B0604020202020204" pitchFamily="34" charset="0"/>
              <a:buChar char="•"/>
            </a:pPr>
            <a:r>
              <a:rPr lang="en-GB" dirty="0"/>
              <a:t>Development of skills in line with S3 and S3 domains and workforce transition in the light of the twin transitions – recognised as an integral part of the S3 process in the 2021-2027 ESIF regulations.</a:t>
            </a:r>
            <a:endParaRPr lang="en-GB" sz="2400" dirty="0"/>
          </a:p>
          <a:p>
            <a:pPr algn="just">
              <a:buFont typeface="Arial" panose="020B0604020202020204" pitchFamily="34" charset="0"/>
              <a:buChar char="•"/>
            </a:pPr>
            <a:r>
              <a:rPr lang="en-GB" sz="2400" dirty="0"/>
              <a:t>Analyse ERDF investments in human capital and skills in the 2021-2027 programming period - the level of financing, type of initiative funded and potential beneficiaries. Broadened to include 2014-2020 ERDF and ESF investments and 2021-2027 RRF investment.</a:t>
            </a:r>
          </a:p>
          <a:p>
            <a:pPr>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D67081A7-8B3C-43CF-BBC9-92259F66000D}"/>
              </a:ext>
            </a:extLst>
          </p:cNvPr>
          <p:cNvSpPr>
            <a:spLocks noGrp="1"/>
          </p:cNvSpPr>
          <p:nvPr>
            <p:ph type="title"/>
          </p:nvPr>
        </p:nvSpPr>
        <p:spPr/>
        <p:txBody>
          <a:bodyPr/>
          <a:lstStyle/>
          <a:p>
            <a:r>
              <a:rPr lang="en-GB" b="1" dirty="0"/>
              <a:t>HESS WP4</a:t>
            </a:r>
          </a:p>
        </p:txBody>
      </p:sp>
    </p:spTree>
    <p:extLst>
      <p:ext uri="{BB962C8B-B14F-4D97-AF65-F5344CB8AC3E}">
        <p14:creationId xmlns:p14="http://schemas.microsoft.com/office/powerpoint/2010/main" val="299026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66800" y="670561"/>
            <a:ext cx="10267463" cy="5325426"/>
          </a:xfrm>
          <a:prstGeom prst="rect">
            <a:avLst/>
          </a:prstGeom>
        </p:spPr>
      </p:pic>
    </p:spTree>
    <p:extLst>
      <p:ext uri="{BB962C8B-B14F-4D97-AF65-F5344CB8AC3E}">
        <p14:creationId xmlns:p14="http://schemas.microsoft.com/office/powerpoint/2010/main" val="399179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683CC-F46D-581D-69A2-004F34052FFA}"/>
              </a:ext>
            </a:extLst>
          </p:cNvPr>
          <p:cNvSpPr>
            <a:spLocks noGrp="1"/>
          </p:cNvSpPr>
          <p:nvPr>
            <p:ph idx="1"/>
          </p:nvPr>
        </p:nvSpPr>
        <p:spPr/>
        <p:txBody>
          <a:bodyPr/>
          <a:lstStyle/>
          <a:p>
            <a:endParaRPr lang="en-GB" dirty="0"/>
          </a:p>
          <a:p>
            <a:r>
              <a:rPr lang="en-GB" dirty="0"/>
              <a:t>WIFO, Austria (particularly Julia </a:t>
            </a:r>
            <a:r>
              <a:rPr lang="en-US" dirty="0"/>
              <a:t>Bachtrögler-Unger and Anna Burton)</a:t>
            </a:r>
          </a:p>
          <a:p>
            <a:r>
              <a:rPr lang="en-GB" dirty="0"/>
              <a:t>Krzysztof Gulda</a:t>
            </a:r>
          </a:p>
          <a:p>
            <a:r>
              <a:rPr lang="en-GB" dirty="0"/>
              <a:t>T33, Italy</a:t>
            </a:r>
          </a:p>
          <a:p>
            <a:r>
              <a:rPr lang="en-GB" dirty="0"/>
              <a:t>Blomeyer &amp; Sanz, Spain</a:t>
            </a:r>
          </a:p>
        </p:txBody>
      </p:sp>
      <p:sp>
        <p:nvSpPr>
          <p:cNvPr id="3" name="Title 2">
            <a:extLst>
              <a:ext uri="{FF2B5EF4-FFF2-40B4-BE49-F238E27FC236}">
                <a16:creationId xmlns:a16="http://schemas.microsoft.com/office/drawing/2014/main" id="{72E70FB9-2C9A-5070-040C-F03C5E1A7A03}"/>
              </a:ext>
            </a:extLst>
          </p:cNvPr>
          <p:cNvSpPr>
            <a:spLocks noGrp="1"/>
          </p:cNvSpPr>
          <p:nvPr>
            <p:ph type="title"/>
          </p:nvPr>
        </p:nvSpPr>
        <p:spPr/>
        <p:txBody>
          <a:bodyPr/>
          <a:lstStyle/>
          <a:p>
            <a:r>
              <a:rPr lang="en-GB" sz="2800" b="1" dirty="0"/>
              <a:t>With thanks to our experts for their collaboration</a:t>
            </a:r>
          </a:p>
        </p:txBody>
      </p:sp>
    </p:spTree>
    <p:extLst>
      <p:ext uri="{BB962C8B-B14F-4D97-AF65-F5344CB8AC3E}">
        <p14:creationId xmlns:p14="http://schemas.microsoft.com/office/powerpoint/2010/main" val="156823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wrap="square" anchor="b" anchorCtr="0"/>
          <a:lstStyle/>
          <a:p>
            <a:r>
              <a:rPr lang="en-GB" sz="1050" b="1"/>
              <a:t>© European Union 2020</a:t>
            </a:r>
          </a:p>
          <a:p>
            <a:r>
              <a:rPr lang="en-GB" sz="1050"/>
              <a:t>Unless otherwise noted the reuse of this presentation is authorised under the </a:t>
            </a:r>
            <a:r>
              <a:rPr lang="en-GB" sz="1050">
                <a:hlinkClick r:id="rId3"/>
              </a:rPr>
              <a:t>CC BY 4.0 </a:t>
            </a:r>
            <a:r>
              <a:rPr lang="en-GB" sz="1050"/>
              <a:t>license. For any use or reproduction of elements that are not owned by the EU, permission may need to be sought directly from the respective right holders.</a:t>
            </a:r>
          </a:p>
          <a:p>
            <a:r>
              <a:rPr lang="en-GB" sz="1050"/>
              <a:t>Slide </a:t>
            </a:r>
            <a:r>
              <a:rPr lang="en-GB" sz="1050">
                <a:solidFill>
                  <a:schemeClr val="accent6"/>
                </a:solidFill>
              </a:rPr>
              <a:t>xx</a:t>
            </a:r>
            <a:r>
              <a:rPr lang="en-GB" sz="1050"/>
              <a:t>: </a:t>
            </a:r>
            <a:r>
              <a:rPr lang="en-GB" sz="1050">
                <a:solidFill>
                  <a:schemeClr val="accent6"/>
                </a:solidFill>
              </a:rPr>
              <a:t>element concerned</a:t>
            </a:r>
            <a:r>
              <a:rPr lang="en-GB" sz="1050"/>
              <a:t>, source</a:t>
            </a:r>
            <a:r>
              <a:rPr lang="en-GB" sz="1050">
                <a:solidFill>
                  <a:schemeClr val="accent6"/>
                </a:solidFill>
              </a:rPr>
              <a:t>: e.g. Fotolia.com</a:t>
            </a:r>
            <a:r>
              <a:rPr lang="en-GB" sz="1050"/>
              <a:t>; Slide </a:t>
            </a:r>
            <a:r>
              <a:rPr lang="en-GB" sz="1050">
                <a:solidFill>
                  <a:schemeClr val="accent6"/>
                </a:solidFill>
              </a:rPr>
              <a:t>xx</a:t>
            </a:r>
            <a:r>
              <a:rPr lang="en-GB" sz="1050"/>
              <a:t>: </a:t>
            </a:r>
            <a:r>
              <a:rPr lang="en-GB" sz="1050">
                <a:solidFill>
                  <a:schemeClr val="accent6"/>
                </a:solidFill>
              </a:rPr>
              <a:t>element concerned</a:t>
            </a:r>
            <a:r>
              <a:rPr lang="en-GB" sz="1050"/>
              <a:t>, source: </a:t>
            </a:r>
            <a:r>
              <a:rPr lang="en-GB" sz="1050">
                <a:solidFill>
                  <a:schemeClr val="accent6"/>
                </a:solidFill>
              </a:rPr>
              <a:t>e.g. iStock.com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spTree>
    <p:extLst>
      <p:ext uri="{BB962C8B-B14F-4D97-AF65-F5344CB8AC3E}">
        <p14:creationId xmlns:p14="http://schemas.microsoft.com/office/powerpoint/2010/main" val="18571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520190"/>
            <a:ext cx="10267462" cy="4475797"/>
          </a:xfrm>
        </p:spPr>
        <p:txBody>
          <a:bodyPr/>
          <a:lstStyle/>
          <a:p>
            <a:pPr algn="just">
              <a:buFont typeface="Arial" panose="020B0604020202020204" pitchFamily="34" charset="0"/>
              <a:buChar char="•"/>
            </a:pPr>
            <a:r>
              <a:rPr lang="en-GB" dirty="0"/>
              <a:t>Over 45,000 projects (c.8% of the total) funded under ERDF representing 24.0 </a:t>
            </a:r>
            <a:r>
              <a:rPr lang="en-GB" dirty="0" err="1"/>
              <a:t>bn</a:t>
            </a:r>
            <a:r>
              <a:rPr lang="en-GB" dirty="0"/>
              <a:t> € (11.3%) of the total ERDF commitment could be identified as skills-related activity relevant to smart specialisation (S3). The corresponding figures for ESF are 71,385 projects (8.4% of the total) representing 14.9 </a:t>
            </a:r>
            <a:r>
              <a:rPr lang="en-GB" dirty="0" err="1"/>
              <a:t>bn</a:t>
            </a:r>
            <a:r>
              <a:rPr lang="en-GB" dirty="0"/>
              <a:t> € (17.3%) of the total ESF commitment.</a:t>
            </a:r>
          </a:p>
          <a:p>
            <a:pPr algn="just">
              <a:buFont typeface="Arial" panose="020B0604020202020204" pitchFamily="34" charset="0"/>
              <a:buChar char="•"/>
            </a:pPr>
            <a:r>
              <a:rPr lang="en-US" dirty="0"/>
              <a:t>HEIs lead </a:t>
            </a:r>
            <a:r>
              <a:rPr lang="en-GB" dirty="0"/>
              <a:t>11,759 (16,574) projects</a:t>
            </a:r>
            <a:r>
              <a:rPr lang="en-US" dirty="0"/>
              <a:t> overall representing 6% (4.6%) of total ERDF (ESF) funding and </a:t>
            </a:r>
            <a:r>
              <a:rPr lang="en-GB" dirty="0"/>
              <a:t>9.1% (9.3%) of total lead beneficiaries.</a:t>
            </a:r>
          </a:p>
          <a:p>
            <a:pPr algn="just">
              <a:buFont typeface="Arial" panose="020B0604020202020204" pitchFamily="34" charset="0"/>
              <a:buChar char="•"/>
            </a:pPr>
            <a:r>
              <a:rPr lang="en-GB" dirty="0"/>
              <a:t>But only 1.1% (3.6%) of all ERDF (ESF) projects i.e. around 6,130 (2,580) represented S3 Skills projects led by a HEI.</a:t>
            </a:r>
          </a:p>
        </p:txBody>
      </p:sp>
      <p:sp>
        <p:nvSpPr>
          <p:cNvPr id="3" name="Title 2"/>
          <p:cNvSpPr>
            <a:spLocks noGrp="1"/>
          </p:cNvSpPr>
          <p:nvPr>
            <p:ph type="title"/>
          </p:nvPr>
        </p:nvSpPr>
        <p:spPr/>
        <p:txBody>
          <a:bodyPr/>
          <a:lstStyle/>
          <a:p>
            <a:r>
              <a:rPr lang="en-GB" b="1" dirty="0"/>
              <a:t>ERDF and ESF investment 2014-2020</a:t>
            </a:r>
          </a:p>
        </p:txBody>
      </p:sp>
    </p:spTree>
    <p:extLst>
      <p:ext uri="{BB962C8B-B14F-4D97-AF65-F5344CB8AC3E}">
        <p14:creationId xmlns:p14="http://schemas.microsoft.com/office/powerpoint/2010/main" val="108030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8740" y="102871"/>
            <a:ext cx="10287000" cy="582930"/>
          </a:xfrm>
        </p:spPr>
        <p:txBody>
          <a:bodyPr/>
          <a:lstStyle/>
          <a:p>
            <a:r>
              <a:rPr lang="en-US" sz="2000" b="1" dirty="0">
                <a:solidFill>
                  <a:schemeClr val="tx1"/>
                </a:solidFill>
              </a:rPr>
              <a:t>Share of ERDF allocated to Skills for S3 projects identified by country, as % of total ERDF co-funding amount (2014-2020)</a:t>
            </a:r>
            <a:endParaRPr lang="en-US" altLang="en-US" sz="2000" dirty="0"/>
          </a:p>
        </p:txBody>
      </p:sp>
      <p:pic>
        <p:nvPicPr>
          <p:cNvPr id="4" name="Grafik 7"/>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992313" y="685801"/>
            <a:ext cx="7200032" cy="5806440"/>
          </a:xfrm>
          <a:prstGeom prst="rect">
            <a:avLst/>
          </a:prstGeom>
          <a:noFill/>
          <a:ln>
            <a:noFill/>
          </a:ln>
        </p:spPr>
      </p:pic>
    </p:spTree>
    <p:extLst>
      <p:ext uri="{BB962C8B-B14F-4D97-AF65-F5344CB8AC3E}">
        <p14:creationId xmlns:p14="http://schemas.microsoft.com/office/powerpoint/2010/main" val="132671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260649"/>
            <a:ext cx="10527029" cy="802341"/>
          </a:xfrm>
        </p:spPr>
        <p:txBody>
          <a:bodyPr/>
          <a:lstStyle/>
          <a:p>
            <a:r>
              <a:rPr lang="en-US" sz="2000" b="1" dirty="0">
                <a:solidFill>
                  <a:schemeClr val="tx1"/>
                </a:solidFill>
              </a:rPr>
              <a:t>Share of ERDF co-funding amounts for Skills for S3 projects identified by NUTS-2 region, in % of total ERDF co-funding amount (2014-2020)</a:t>
            </a:r>
            <a:endParaRPr lang="en-IE" sz="2000" b="1" dirty="0">
              <a:solidFill>
                <a:schemeClr val="tx1"/>
              </a:solidFill>
            </a:endParaRPr>
          </a:p>
        </p:txBody>
      </p:sp>
      <p:pic>
        <p:nvPicPr>
          <p:cNvPr id="4" name="Grafik 9"/>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74521" y="1062990"/>
            <a:ext cx="7677866" cy="5795010"/>
          </a:xfrm>
          <a:prstGeom prst="rect">
            <a:avLst/>
          </a:prstGeom>
        </p:spPr>
      </p:pic>
    </p:spTree>
    <p:extLst>
      <p:ext uri="{BB962C8B-B14F-4D97-AF65-F5344CB8AC3E}">
        <p14:creationId xmlns:p14="http://schemas.microsoft.com/office/powerpoint/2010/main" val="55050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75220"/>
            <a:ext cx="10263893" cy="622209"/>
          </a:xfrm>
        </p:spPr>
        <p:txBody>
          <a:bodyPr/>
          <a:lstStyle/>
          <a:p>
            <a:r>
              <a:rPr lang="en-US" sz="2000" b="1" dirty="0">
                <a:solidFill>
                  <a:schemeClr val="tx1"/>
                </a:solidFill>
              </a:rPr>
              <a:t>Share of ESF co-funding for Skills for S3 projects by country (% of total ESF (maximum) co-funding amount)</a:t>
            </a:r>
            <a:endParaRPr lang="en-GB" sz="2000" b="1" dirty="0">
              <a:solidFill>
                <a:schemeClr val="tx1"/>
              </a:solidFill>
            </a:endParaRPr>
          </a:p>
        </p:txBody>
      </p:sp>
      <p:pic>
        <p:nvPicPr>
          <p:cNvPr id="4" name="Content Placeholder 3" descr="A map of europe with blue shades&#10;&#10;Description automatically generated"/>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8258" y="1197429"/>
            <a:ext cx="6052456" cy="5584371"/>
          </a:xfrm>
          <a:prstGeom prst="rect">
            <a:avLst/>
          </a:prstGeom>
        </p:spPr>
      </p:pic>
    </p:spTree>
    <p:extLst>
      <p:ext uri="{BB962C8B-B14F-4D97-AF65-F5344CB8AC3E}">
        <p14:creationId xmlns:p14="http://schemas.microsoft.com/office/powerpoint/2010/main" val="320694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75220"/>
            <a:ext cx="10263893" cy="611323"/>
          </a:xfrm>
        </p:spPr>
        <p:txBody>
          <a:bodyPr/>
          <a:lstStyle/>
          <a:p>
            <a:r>
              <a:rPr lang="en-US" sz="2000" b="1" dirty="0">
                <a:solidFill>
                  <a:schemeClr val="tx1"/>
                </a:solidFill>
              </a:rPr>
              <a:t>Share of ESF co-funding for Skills for S3 projects at NUTS-2 level , % of total ESF co-funding</a:t>
            </a:r>
            <a:endParaRPr lang="en-GB" sz="2000" b="1" dirty="0">
              <a:solidFill>
                <a:schemeClr val="tx1"/>
              </a:solidFill>
            </a:endParaRPr>
          </a:p>
        </p:txBody>
      </p:sp>
      <p:pic>
        <p:nvPicPr>
          <p:cNvPr id="4" name="Content Placeholder 3" descr="A map of europe with blue squares&#10;&#10;Description automatically generated"/>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6229" y="1262743"/>
            <a:ext cx="6760027" cy="5421086"/>
          </a:xfrm>
          <a:prstGeom prst="rect">
            <a:avLst/>
          </a:prstGeom>
        </p:spPr>
      </p:pic>
    </p:spTree>
    <p:extLst>
      <p:ext uri="{BB962C8B-B14F-4D97-AF65-F5344CB8AC3E}">
        <p14:creationId xmlns:p14="http://schemas.microsoft.com/office/powerpoint/2010/main" val="16475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360170"/>
            <a:ext cx="10267462" cy="4635817"/>
          </a:xfrm>
        </p:spPr>
        <p:txBody>
          <a:bodyPr/>
          <a:lstStyle/>
          <a:p>
            <a:pPr algn="just">
              <a:buFont typeface="Arial" panose="020B0604020202020204" pitchFamily="34" charset="0"/>
              <a:buChar char="•"/>
            </a:pPr>
            <a:r>
              <a:rPr lang="en-GB" dirty="0"/>
              <a:t>Case studies: significant variations from the overall EU figure of 11.3% (15.8%) of the total ERDF (ESF) co-funding </a:t>
            </a:r>
          </a:p>
          <a:p>
            <a:pPr algn="just">
              <a:buFont typeface="Arial" panose="020B0604020202020204" pitchFamily="34" charset="0"/>
              <a:buChar char="•"/>
            </a:pPr>
            <a:r>
              <a:rPr lang="en-US" dirty="0"/>
              <a:t>In half of the case study regions, ERDF amounts are larger than the 11.3% figure. Most significant result: In Groningen (NL11) and Drenthe (NL13) (more than 60% of the total co-funding amount)</a:t>
            </a:r>
          </a:p>
          <a:p>
            <a:pPr algn="just">
              <a:buFont typeface="Arial" panose="020B0604020202020204" pitchFamily="34" charset="0"/>
              <a:buChar char="•"/>
            </a:pPr>
            <a:r>
              <a:rPr lang="en-US" dirty="0"/>
              <a:t>Lower than the ERDF 11.3% figure: PT regions, Navarra, Nord-Est and Puglia. Seeming North/South divide, but low % also for Germany (7.3%) and Sweden (7.7%). The lowest share is found for Italy (4.7%).</a:t>
            </a:r>
          </a:p>
          <a:p>
            <a:pPr algn="just">
              <a:buFont typeface="Arial" panose="020B0604020202020204" pitchFamily="34" charset="0"/>
              <a:buChar char="•"/>
            </a:pPr>
            <a:r>
              <a:rPr lang="en-US" dirty="0"/>
              <a:t>Puglia has the lowest share of Skills for S3 funding across both funding streams (ERDF 1.3%, ESF 3%). Nord-Est and Algarve displayed significant differences between ERDF and ESF funding shares (2.4% vs 36.4% and 5.7% vs 34.4%).</a:t>
            </a:r>
            <a:endParaRPr lang="en-GB" dirty="0"/>
          </a:p>
        </p:txBody>
      </p:sp>
      <p:sp>
        <p:nvSpPr>
          <p:cNvPr id="3" name="Title 2"/>
          <p:cNvSpPr>
            <a:spLocks noGrp="1"/>
          </p:cNvSpPr>
          <p:nvPr>
            <p:ph type="title"/>
          </p:nvPr>
        </p:nvSpPr>
        <p:spPr>
          <a:xfrm>
            <a:off x="970722" y="468631"/>
            <a:ext cx="10263893" cy="674370"/>
          </a:xfrm>
        </p:spPr>
        <p:txBody>
          <a:bodyPr/>
          <a:lstStyle/>
          <a:p>
            <a:r>
              <a:rPr lang="en-GB" sz="2800" b="1" dirty="0"/>
              <a:t>Investment in HESS case study regions 2014-2020 </a:t>
            </a:r>
            <a:br>
              <a:rPr lang="en-GB" sz="2800" b="1" dirty="0"/>
            </a:br>
            <a:r>
              <a:rPr lang="en-GB" sz="2000" b="1" dirty="0"/>
              <a:t>(NB: quantitative and qualitative analysis for ERDF)</a:t>
            </a:r>
          </a:p>
        </p:txBody>
      </p:sp>
    </p:spTree>
    <p:extLst>
      <p:ext uri="{BB962C8B-B14F-4D97-AF65-F5344CB8AC3E}">
        <p14:creationId xmlns:p14="http://schemas.microsoft.com/office/powerpoint/2010/main" val="85642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Arial" panose="020B0604020202020204" pitchFamily="34" charset="0"/>
              <a:buChar char="•"/>
            </a:pPr>
            <a:r>
              <a:rPr lang="en-US" dirty="0"/>
              <a:t>Share of ERDF Skills for S3 projects run by a HEI: from 1% in Puglia (ITF4) to 38% in the Algarve region (PT15). Average of 14%.</a:t>
            </a:r>
          </a:p>
          <a:p>
            <a:pPr algn="just">
              <a:buFont typeface="Arial" panose="020B0604020202020204" pitchFamily="34" charset="0"/>
              <a:buChar char="•"/>
            </a:pPr>
            <a:r>
              <a:rPr lang="en-US" dirty="0"/>
              <a:t>The unequal distribution of HEI-led Skills for S3 projects reflects geographical aspects such as the degree of urbanization and presence of top-ranking universities. </a:t>
            </a:r>
          </a:p>
          <a:p>
            <a:pPr algn="just">
              <a:buFont typeface="Arial" panose="020B0604020202020204" pitchFamily="34" charset="0"/>
              <a:buChar char="•"/>
            </a:pPr>
            <a:r>
              <a:rPr lang="en-US" dirty="0"/>
              <a:t>Clear distinction in terms of the typology and types of projects funded. Variations across different regions in types of activity funded seems to reflect levels of regional economic development and HEI capacity rather than need. (i.e. more innovative developed regions are investing more than lagging regions) </a:t>
            </a:r>
            <a:endParaRPr lang="en-GB" dirty="0"/>
          </a:p>
        </p:txBody>
      </p:sp>
      <p:sp>
        <p:nvSpPr>
          <p:cNvPr id="3" name="Title 2"/>
          <p:cNvSpPr>
            <a:spLocks noGrp="1"/>
          </p:cNvSpPr>
          <p:nvPr>
            <p:ph type="title"/>
          </p:nvPr>
        </p:nvSpPr>
        <p:spPr>
          <a:xfrm>
            <a:off x="980882" y="575220"/>
            <a:ext cx="10263893" cy="782357"/>
          </a:xfrm>
        </p:spPr>
        <p:txBody>
          <a:bodyPr/>
          <a:lstStyle/>
          <a:p>
            <a:r>
              <a:rPr lang="en-GB" sz="3200" b="1" dirty="0"/>
              <a:t>Investment in HESS case study regions 2014-2020</a:t>
            </a:r>
          </a:p>
        </p:txBody>
      </p:sp>
    </p:spTree>
    <p:extLst>
      <p:ext uri="{BB962C8B-B14F-4D97-AF65-F5344CB8AC3E}">
        <p14:creationId xmlns:p14="http://schemas.microsoft.com/office/powerpoint/2010/main" val="75076702"/>
      </p:ext>
    </p:extLst>
  </p:cSld>
  <p:clrMapOvr>
    <a:masterClrMapping/>
  </p:clrMapOvr>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8322858357ED4DB8ACEC003F271AA8" ma:contentTypeVersion="5" ma:contentTypeDescription="Create a new document." ma:contentTypeScope="" ma:versionID="5846de3703c1c2f7c4ce69edccaf19df">
  <xsd:schema xmlns:xsd="http://www.w3.org/2001/XMLSchema" xmlns:xs="http://www.w3.org/2001/XMLSchema" xmlns:p="http://schemas.microsoft.com/office/2006/metadata/properties" xmlns:ns2="bf5373a9-3ae6-4627-894d-852f27c3d4f0" targetNamespace="http://schemas.microsoft.com/office/2006/metadata/properties" ma:root="true" ma:fieldsID="3436aea643ea87546a7a0197205439b5" ns2:_="">
    <xsd:import namespace="bf5373a9-3ae6-4627-894d-852f27c3d4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373a9-3ae6-4627-894d-852f27c3d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72544-2046-46A4-B599-F08750677835}"/>
</file>

<file path=customXml/itemProps2.xml><?xml version="1.0" encoding="utf-8"?>
<ds:datastoreItem xmlns:ds="http://schemas.openxmlformats.org/officeDocument/2006/customXml" ds:itemID="{A9968967-991D-4E75-A056-A400D2DF7E41}"/>
</file>

<file path=customXml/itemProps3.xml><?xml version="1.0" encoding="utf-8"?>
<ds:datastoreItem xmlns:ds="http://schemas.openxmlformats.org/officeDocument/2006/customXml" ds:itemID="{8E9D2965-614D-40BB-AE26-858290B03569}"/>
</file>

<file path=docProps/app.xml><?xml version="1.0" encoding="utf-8"?>
<Properties xmlns="http://schemas.openxmlformats.org/officeDocument/2006/extended-properties" xmlns:vt="http://schemas.openxmlformats.org/officeDocument/2006/docPropsVTypes">
  <Template/>
  <TotalTime>4512</TotalTime>
  <Words>2134</Words>
  <Application>Microsoft Office PowerPoint</Application>
  <PresentationFormat>Widescreen</PresentationFormat>
  <Paragraphs>130</Paragraphs>
  <Slides>22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EC Square Sans Pro</vt:lpstr>
      <vt:lpstr>Office Theme</vt:lpstr>
      <vt:lpstr>Worksheet</vt:lpstr>
      <vt:lpstr>Human capital, S3 and EU funding opportunities</vt:lpstr>
      <vt:lpstr>HESS WP4</vt:lpstr>
      <vt:lpstr>ERDF and ESF investment 2014-2020</vt:lpstr>
      <vt:lpstr>Share of ERDF allocated to Skills for S3 projects identified by country, as % of total ERDF co-funding amount (2014-2020)</vt:lpstr>
      <vt:lpstr>Share of ERDF co-funding amounts for Skills for S3 projects identified by NUTS-2 region, in % of total ERDF co-funding amount (2014-2020)</vt:lpstr>
      <vt:lpstr>Share of ESF co-funding for Skills for S3 projects by country (% of total ESF (maximum) co-funding amount)</vt:lpstr>
      <vt:lpstr>Share of ESF co-funding for Skills for S3 projects at NUTS-2 level , % of total ESF co-funding</vt:lpstr>
      <vt:lpstr>Investment in HESS case study regions 2014-2020  (NB: quantitative and qualitative analysis for ERDF)</vt:lpstr>
      <vt:lpstr>Investment in HESS case study regions 2014-2020</vt:lpstr>
      <vt:lpstr>Typology of HEI projects developed from qualitative analysis of a sample from HESS case study regions (ERDF)</vt:lpstr>
      <vt:lpstr>ERDF allocations 2021-2027</vt:lpstr>
      <vt:lpstr>ERDF allocations 2021-2027</vt:lpstr>
      <vt:lpstr>PowerPoint Presentation</vt:lpstr>
      <vt:lpstr>PowerPoint Presentation</vt:lpstr>
      <vt:lpstr>ERDF indicators 2021-2027</vt:lpstr>
      <vt:lpstr>ERDF indicators and activity 2021-2027</vt:lpstr>
      <vt:lpstr>RRF allocations 2021-2027</vt:lpstr>
      <vt:lpstr>RRF allocations 2021-2027</vt:lpstr>
      <vt:lpstr>RRF allocations 2021-2027</vt:lpstr>
      <vt:lpstr>PowerPoint Presentation</vt:lpstr>
      <vt:lpstr>With thanks to our experts for their collaboration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Jayne Woolford</cp:lastModifiedBy>
  <cp:revision>346</cp:revision>
  <cp:lastPrinted>2021-01-18T19:08:02Z</cp:lastPrinted>
  <dcterms:created xsi:type="dcterms:W3CDTF">2019-08-09T12:06:42Z</dcterms:created>
  <dcterms:modified xsi:type="dcterms:W3CDTF">2023-12-12T18:04:31Z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https://webgate.ec.europa.eu/connected</vt:lpwstr>
  </property>
  <property fmtid="{D5CDD505-2E9C-101B-9397-08002B2CF9AE}" pid="3" name="Jive_VersionGuid">
    <vt:lpwstr>5acfd38e-7d7b-4ca5-9117-75cdb6f1b087</vt:lpwstr>
  </property>
  <property fmtid="{D5CDD505-2E9C-101B-9397-08002B2CF9AE}" pid="4" name="Offisync_UniqueId">
    <vt:lpwstr>216256</vt:lpwstr>
  </property>
  <property fmtid="{D5CDD505-2E9C-101B-9397-08002B2CF9AE}" pid="5" name="Jive_LatestUserAccountName">
    <vt:lpwstr>woolfja</vt:lpwstr>
  </property>
  <property fmtid="{D5CDD505-2E9C-101B-9397-08002B2CF9AE}" pid="6" name="Offisync_UpdateToken">
    <vt:lpwstr>10</vt:lpwstr>
  </property>
  <property fmtid="{D5CDD505-2E9C-101B-9397-08002B2CF9AE}" pid="7" name="Offisync_ServerID">
    <vt:lpwstr>0d3b22a6-6203-4efc-8e8e-b5279256493b</vt:lpwstr>
  </property>
  <property fmtid="{D5CDD505-2E9C-101B-9397-08002B2CF9AE}" pid="8" name="ContentTypeId">
    <vt:lpwstr>0x010100E98322858357ED4DB8ACEC003F271AA8</vt:lpwstr>
  </property>
</Properties>
</file>