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450" r:id="rId2"/>
    <p:sldId id="914" r:id="rId3"/>
    <p:sldId id="918" r:id="rId4"/>
    <p:sldId id="919" r:id="rId5"/>
    <p:sldId id="917" r:id="rId6"/>
    <p:sldId id="915" r:id="rId7"/>
    <p:sldId id="916" r:id="rId8"/>
    <p:sldId id="920" r:id="rId9"/>
    <p:sldId id="499" r:id="rId10"/>
    <p:sldId id="902" r:id="rId11"/>
    <p:sldId id="903" r:id="rId12"/>
    <p:sldId id="509" r:id="rId13"/>
    <p:sldId id="510" r:id="rId14"/>
    <p:sldId id="905" r:id="rId15"/>
    <p:sldId id="904" r:id="rId16"/>
    <p:sldId id="329" r:id="rId17"/>
    <p:sldId id="330" r:id="rId18"/>
    <p:sldId id="316" r:id="rId19"/>
    <p:sldId id="317" r:id="rId20"/>
    <p:sldId id="913" r:id="rId21"/>
    <p:sldId id="333" r:id="rId22"/>
    <p:sldId id="906" r:id="rId23"/>
    <p:sldId id="908" r:id="rId24"/>
    <p:sldId id="456" r:id="rId25"/>
  </p:sldIdLst>
  <p:sldSz cx="12192000" cy="6858000"/>
  <p:notesSz cx="68199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3">
          <p15:clr>
            <a:srgbClr val="A4A3A4"/>
          </p15:clr>
        </p15:guide>
        <p15:guide id="2" pos="3796">
          <p15:clr>
            <a:srgbClr val="A4A3A4"/>
          </p15:clr>
        </p15:guide>
      </p15:sldGuideLst>
    </p:ext>
    <p:ext uri="{2D200454-40CA-4A62-9FC3-DE9A4176ACB9}">
      <p15:notesGuideLst xmlns:p15="http://schemas.microsoft.com/office/powerpoint/2012/main">
        <p15:guide id="1" orient="horz" pos="3128">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0"/>
    <p:restoredTop sz="90466" autoAdjust="0"/>
  </p:normalViewPr>
  <p:slideViewPr>
    <p:cSldViewPr snapToGrid="0" snapToObjects="1">
      <p:cViewPr varScale="1">
        <p:scale>
          <a:sx n="98" d="100"/>
          <a:sy n="98" d="100"/>
        </p:scale>
        <p:origin x="200" y="536"/>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3930" y="-84"/>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5290"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63032" y="0"/>
            <a:ext cx="2955290" cy="498295"/>
          </a:xfrm>
          <a:prstGeom prst="rect">
            <a:avLst/>
          </a:prstGeom>
        </p:spPr>
        <p:txBody>
          <a:bodyPr vert="horz" lIns="91440" tIns="45720" rIns="91440" bIns="45720" rtlCol="0"/>
          <a:lstStyle>
            <a:lvl1pPr algn="r">
              <a:defRPr sz="1200"/>
            </a:lvl1pPr>
          </a:lstStyle>
          <a:p>
            <a:fld id="{469DE467-252D-C340-B6D3-74553E62F086}" type="datetimeFigureOut">
              <a:rPr lang="nl-NL" smtClean="0"/>
              <a:pPr/>
              <a:t>14-12-2023</a:t>
            </a:fld>
            <a:endParaRPr lang="nl-NL"/>
          </a:p>
        </p:txBody>
      </p:sp>
      <p:sp>
        <p:nvSpPr>
          <p:cNvPr id="4" name="Tijdelijke aanduiding voor voettekst 3"/>
          <p:cNvSpPr>
            <a:spLocks noGrp="1"/>
          </p:cNvSpPr>
          <p:nvPr>
            <p:ph type="ftr" sz="quarter" idx="2"/>
          </p:nvPr>
        </p:nvSpPr>
        <p:spPr>
          <a:xfrm>
            <a:off x="0" y="9433107"/>
            <a:ext cx="2955290" cy="49829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63032" y="9433107"/>
            <a:ext cx="2955290" cy="498294"/>
          </a:xfrm>
          <a:prstGeom prst="rect">
            <a:avLst/>
          </a:prstGeom>
        </p:spPr>
        <p:txBody>
          <a:bodyPr vert="horz" lIns="91440" tIns="45720" rIns="91440" bIns="45720" rtlCol="0" anchor="b"/>
          <a:lstStyle>
            <a:lvl1pPr algn="r">
              <a:defRPr sz="1200"/>
            </a:lvl1pPr>
          </a:lstStyle>
          <a:p>
            <a:fld id="{CCD94EF4-DA67-D04B-9845-EB080743160F}" type="slidenum">
              <a:rPr lang="nl-NL" smtClean="0"/>
              <a:pPr/>
              <a:t>‹N›</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5290" cy="498295"/>
          </a:xfrm>
          <a:prstGeom prst="rect">
            <a:avLst/>
          </a:prstGeom>
        </p:spPr>
        <p:txBody>
          <a:bodyPr vert="horz" lIns="91440" tIns="45720" rIns="91440" bIns="45720"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63032" y="0"/>
            <a:ext cx="2955290" cy="498295"/>
          </a:xfrm>
          <a:prstGeom prst="rect">
            <a:avLst/>
          </a:prstGeom>
        </p:spPr>
        <p:txBody>
          <a:bodyPr vert="horz" lIns="91440" tIns="45720" rIns="91440" bIns="45720" rtlCol="0"/>
          <a:lstStyle>
            <a:lvl1pPr algn="r">
              <a:defRPr sz="1200" b="0" i="0">
                <a:latin typeface="Verdana Standaard" charset="0"/>
              </a:defRPr>
            </a:lvl1pPr>
          </a:lstStyle>
          <a:p>
            <a:fld id="{F0136DB9-5D27-1549-BD29-2B9C3D92BA6B}" type="datetimeFigureOut">
              <a:rPr lang="nl-NL" smtClean="0"/>
              <a:pPr/>
              <a:t>14-12-2023</a:t>
            </a:fld>
            <a:endParaRPr lang="nl-NL" dirty="0"/>
          </a:p>
        </p:txBody>
      </p:sp>
      <p:sp>
        <p:nvSpPr>
          <p:cNvPr id="4" name="Tijdelijke aanduiding voor dia-afbeelding 3"/>
          <p:cNvSpPr>
            <a:spLocks noGrp="1" noRot="1" noChangeAspect="1"/>
          </p:cNvSpPr>
          <p:nvPr>
            <p:ph type="sldImg" idx="2"/>
          </p:nvPr>
        </p:nvSpPr>
        <p:spPr>
          <a:xfrm>
            <a:off x="431800" y="1241425"/>
            <a:ext cx="5956300" cy="3351213"/>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1990" y="4779486"/>
            <a:ext cx="5455920" cy="3910489"/>
          </a:xfrm>
          <a:prstGeom prst="rect">
            <a:avLst/>
          </a:prstGeom>
        </p:spPr>
        <p:txBody>
          <a:bodyPr vert="horz" lIns="91440" tIns="45720" rIns="91440" bIns="45720"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33107"/>
            <a:ext cx="2955290" cy="498294"/>
          </a:xfrm>
          <a:prstGeom prst="rect">
            <a:avLst/>
          </a:prstGeom>
        </p:spPr>
        <p:txBody>
          <a:bodyPr vert="horz" lIns="91440" tIns="45720" rIns="91440" bIns="45720"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63032" y="9433107"/>
            <a:ext cx="2955290" cy="498294"/>
          </a:xfrm>
          <a:prstGeom prst="rect">
            <a:avLst/>
          </a:prstGeom>
        </p:spPr>
        <p:txBody>
          <a:bodyPr vert="horz" lIns="91440" tIns="45720" rIns="91440" bIns="45720" rtlCol="0" anchor="b"/>
          <a:lstStyle>
            <a:lvl1pPr algn="r">
              <a:defRPr sz="1200" b="0" i="0">
                <a:latin typeface="Verdana Standaard" charset="0"/>
              </a:defRPr>
            </a:lvl1pPr>
          </a:lstStyle>
          <a:p>
            <a:fld id="{B724C359-F21C-5144-9CEB-BDBE24445460}" type="slidenum">
              <a:rPr lang="nl-NL" smtClean="0"/>
              <a:pPr/>
              <a:t>‹N›</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u="none" strike="noStrike" dirty="0">
                <a:solidFill>
                  <a:srgbClr val="000000"/>
                </a:solidFill>
                <a:effectLst/>
                <a:latin typeface="Arial" panose="020B0604020202020204" pitchFamily="34" charset="0"/>
              </a:rPr>
              <a:t>The </a:t>
            </a:r>
            <a:r>
              <a:rPr lang="it-IT" b="0" i="0" u="none" strike="noStrike" dirty="0" err="1">
                <a:solidFill>
                  <a:srgbClr val="000000"/>
                </a:solidFill>
                <a:effectLst/>
                <a:latin typeface="Arial" panose="020B0604020202020204" pitchFamily="34" charset="0"/>
              </a:rPr>
              <a:t>research</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will</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identify</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analyse</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map</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different</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approaches</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articulations</a:t>
            </a:r>
            <a:r>
              <a:rPr lang="it-IT" b="0" i="0" u="none" strike="noStrike" dirty="0">
                <a:solidFill>
                  <a:srgbClr val="000000"/>
                </a:solidFill>
                <a:effectLst/>
                <a:latin typeface="Arial" panose="020B0604020202020204" pitchFamily="34" charset="0"/>
              </a:rPr>
              <a:t> of the </a:t>
            </a:r>
            <a:r>
              <a:rPr lang="it-IT" b="0" i="0" u="none" strike="noStrike" dirty="0" err="1">
                <a:solidFill>
                  <a:srgbClr val="000000"/>
                </a:solidFill>
                <a:effectLst/>
                <a:latin typeface="Arial" panose="020B0604020202020204" pitchFamily="34" charset="0"/>
              </a:rPr>
              <a:t>role</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functions</a:t>
            </a:r>
            <a:r>
              <a:rPr lang="it-IT" b="0" i="0" u="none" strike="noStrike" dirty="0">
                <a:solidFill>
                  <a:srgbClr val="000000"/>
                </a:solidFill>
                <a:effectLst/>
                <a:latin typeface="Arial" panose="020B0604020202020204" pitchFamily="34" charset="0"/>
              </a:rPr>
              <a:t> of HE </a:t>
            </a:r>
            <a:r>
              <a:rPr lang="it-IT" b="0" i="0" u="none" strike="noStrike" dirty="0" err="1">
                <a:solidFill>
                  <a:srgbClr val="000000"/>
                </a:solidFill>
                <a:effectLst/>
                <a:latin typeface="Arial" panose="020B0604020202020204" pitchFamily="34" charset="0"/>
              </a:rPr>
              <a:t>within</a:t>
            </a:r>
            <a:r>
              <a:rPr lang="it-IT" b="0" i="0" u="none" strike="noStrike" dirty="0">
                <a:solidFill>
                  <a:srgbClr val="000000"/>
                </a:solidFill>
                <a:effectLst/>
                <a:latin typeface="Arial" panose="020B0604020202020204" pitchFamily="34" charset="0"/>
              </a:rPr>
              <a:t> the pilot PRI </a:t>
            </a:r>
            <a:r>
              <a:rPr lang="it-IT" b="0" i="0" u="none" strike="noStrike" dirty="0" err="1">
                <a:solidFill>
                  <a:srgbClr val="000000"/>
                </a:solidFill>
                <a:effectLst/>
                <a:latin typeface="Arial" panose="020B0604020202020204" pitchFamily="34" charset="0"/>
              </a:rPr>
              <a:t>approaches</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identify</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emerging</a:t>
            </a:r>
            <a:r>
              <a:rPr lang="it-IT" b="0" i="0" u="none" strike="noStrike" dirty="0">
                <a:solidFill>
                  <a:srgbClr val="000000"/>
                </a:solidFill>
                <a:effectLst/>
                <a:latin typeface="Arial" panose="020B0604020202020204" pitchFamily="34" charset="0"/>
              </a:rPr>
              <a:t> best </a:t>
            </a:r>
            <a:r>
              <a:rPr lang="it-IT" b="0" i="0" u="none" strike="noStrike" dirty="0" err="1">
                <a:solidFill>
                  <a:srgbClr val="000000"/>
                </a:solidFill>
                <a:effectLst/>
                <a:latin typeface="Arial" panose="020B0604020202020204" pitchFamily="34" charset="0"/>
              </a:rPr>
              <a:t>practice</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not</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only</a:t>
            </a:r>
            <a:r>
              <a:rPr lang="it-IT" b="0" i="0" u="none" strike="noStrike" dirty="0">
                <a:solidFill>
                  <a:srgbClr val="000000"/>
                </a:solidFill>
                <a:effectLst/>
                <a:latin typeface="Arial" panose="020B0604020202020204" pitchFamily="34" charset="0"/>
              </a:rPr>
              <a:t> in the </a:t>
            </a:r>
            <a:r>
              <a:rPr lang="it-IT" b="0" i="0" u="none" strike="noStrike" dirty="0" err="1">
                <a:solidFill>
                  <a:srgbClr val="000000"/>
                </a:solidFill>
                <a:effectLst/>
                <a:latin typeface="Arial" panose="020B0604020202020204" pitchFamily="34" charset="0"/>
              </a:rPr>
              <a:t>regions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taking</a:t>
            </a:r>
            <a:r>
              <a:rPr lang="it-IT" b="0" i="0" u="none" strike="noStrike" dirty="0">
                <a:solidFill>
                  <a:srgbClr val="000000"/>
                </a:solidFill>
                <a:effectLst/>
                <a:latin typeface="Arial" panose="020B0604020202020204" pitchFamily="34" charset="0"/>
              </a:rPr>
              <a:t> part to the pilot </a:t>
            </a:r>
            <a:r>
              <a:rPr lang="it-IT" b="0" i="0" u="none" strike="noStrike" dirty="0" err="1">
                <a:solidFill>
                  <a:srgbClr val="000000"/>
                </a:solidFill>
                <a:effectLst/>
                <a:latin typeface="Arial" panose="020B0604020202020204" pitchFamily="34" charset="0"/>
              </a:rPr>
              <a:t>phase</a:t>
            </a:r>
            <a:r>
              <a:rPr lang="it-IT" b="0" i="0" u="none" strike="noStrike" dirty="0">
                <a:solidFill>
                  <a:srgbClr val="000000"/>
                </a:solidFill>
                <a:effectLst/>
                <a:latin typeface="Arial" panose="020B0604020202020204" pitchFamily="34" charset="0"/>
              </a:rPr>
              <a:t>.. The </a:t>
            </a:r>
            <a:r>
              <a:rPr lang="it-IT" b="0" i="0" u="none" strike="noStrike" dirty="0" err="1">
                <a:solidFill>
                  <a:srgbClr val="000000"/>
                </a:solidFill>
                <a:effectLst/>
                <a:latin typeface="Arial" panose="020B0604020202020204" pitchFamily="34" charset="0"/>
              </a:rPr>
              <a:t>analysis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will</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consider</a:t>
            </a:r>
            <a:r>
              <a:rPr lang="it-IT" b="0" i="0" u="none" strike="noStrike" dirty="0">
                <a:solidFill>
                  <a:srgbClr val="000000"/>
                </a:solidFill>
                <a:effectLst/>
                <a:latin typeface="Arial" panose="020B0604020202020204" pitchFamily="34" charset="0"/>
              </a:rPr>
              <a:t> the </a:t>
            </a:r>
            <a:r>
              <a:rPr lang="it-IT" b="0" i="0" u="none" strike="noStrike" dirty="0" err="1">
                <a:solidFill>
                  <a:srgbClr val="000000"/>
                </a:solidFill>
                <a:effectLst/>
                <a:latin typeface="Arial" panose="020B0604020202020204" pitchFamily="34" charset="0"/>
              </a:rPr>
              <a:t>extent</a:t>
            </a:r>
            <a:r>
              <a:rPr lang="it-IT" b="0" i="0" u="none" strike="noStrike" dirty="0">
                <a:solidFill>
                  <a:srgbClr val="000000"/>
                </a:solidFill>
                <a:effectLst/>
                <a:latin typeface="Arial" panose="020B0604020202020204" pitchFamily="34" charset="0"/>
              </a:rPr>
              <a:t> to </a:t>
            </a:r>
            <a:r>
              <a:rPr lang="it-IT" b="0" i="0" u="none" strike="noStrike" dirty="0" err="1">
                <a:solidFill>
                  <a:srgbClr val="000000"/>
                </a:solidFill>
                <a:effectLst/>
                <a:latin typeface="Arial" panose="020B0604020202020204" pitchFamily="34" charset="0"/>
              </a:rPr>
              <a:t>which</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experiences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reflect</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variations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across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HEIs</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their</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territorial</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socio-economic</a:t>
            </a:r>
            <a:r>
              <a:rPr lang="it-IT" b="0" i="0" u="none" strike="noStrike" dirty="0">
                <a:solidFill>
                  <a:srgbClr val="000000"/>
                </a:solidFill>
                <a:effectLst/>
                <a:latin typeface="Arial" panose="020B0604020202020204" pitchFamily="34" charset="0"/>
              </a:rPr>
              <a:t>/cultural </a:t>
            </a:r>
            <a:r>
              <a:rPr lang="it-IT" b="0" i="0" u="none" strike="noStrike" dirty="0" err="1">
                <a:solidFill>
                  <a:srgbClr val="000000"/>
                </a:solidFill>
                <a:effectLst/>
                <a:latin typeface="Arial" panose="020B0604020202020204" pitchFamily="34" charset="0"/>
              </a:rPr>
              <a:t>contexts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including</a:t>
            </a:r>
            <a:r>
              <a:rPr lang="it-IT" b="0" i="0" u="none" strike="noStrike" dirty="0">
                <a:solidFill>
                  <a:srgbClr val="000000"/>
                </a:solidFill>
                <a:effectLst/>
                <a:latin typeface="Arial" panose="020B0604020202020204" pitchFamily="34" charset="0"/>
              </a:rPr>
              <a:t> the </a:t>
            </a:r>
            <a:r>
              <a:rPr lang="it-IT" b="0" i="0" u="none" strike="noStrike" dirty="0" err="1">
                <a:solidFill>
                  <a:srgbClr val="000000"/>
                </a:solidFill>
                <a:effectLst/>
                <a:latin typeface="Arial" panose="020B0604020202020204" pitchFamily="34" charset="0"/>
              </a:rPr>
              <a:t>specific</a:t>
            </a:r>
            <a:r>
              <a:rPr lang="it-IT" b="0" i="0" u="none" strike="noStrike" dirty="0">
                <a:solidFill>
                  <a:srgbClr val="000000"/>
                </a:solidFill>
                <a:effectLst/>
                <a:latin typeface="Arial" panose="020B0604020202020204" pitchFamily="34" charset="0"/>
              </a:rPr>
              <a:t> interaction and engagement of stakeholders, the </a:t>
            </a:r>
            <a:r>
              <a:rPr lang="it-IT" b="0" i="0" u="none" strike="noStrike" dirty="0" err="1">
                <a:solidFill>
                  <a:srgbClr val="000000"/>
                </a:solidFill>
                <a:effectLst/>
                <a:latin typeface="Arial" panose="020B0604020202020204" pitchFamily="34" charset="0"/>
              </a:rPr>
              <a:t>types</a:t>
            </a:r>
            <a:r>
              <a:rPr lang="it-IT" b="0" i="0" u="none" strike="noStrike" dirty="0">
                <a:solidFill>
                  <a:srgbClr val="000000"/>
                </a:solidFill>
                <a:effectLst/>
                <a:latin typeface="Arial" panose="020B0604020202020204" pitchFamily="34" charset="0"/>
              </a:rPr>
              <a:t> of </a:t>
            </a:r>
            <a:r>
              <a:rPr lang="it-IT" b="0" i="0" u="none" strike="noStrike" dirty="0" err="1">
                <a:solidFill>
                  <a:srgbClr val="000000"/>
                </a:solidFill>
                <a:effectLst/>
                <a:latin typeface="Arial" panose="020B0604020202020204" pitchFamily="34" charset="0"/>
              </a:rPr>
              <a:t>outcomes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sought</a:t>
            </a:r>
            <a:r>
              <a:rPr lang="it-IT" b="0" i="0" u="none" strike="noStrike" dirty="0">
                <a:solidFill>
                  <a:srgbClr val="000000"/>
                </a:solidFill>
                <a:effectLst/>
                <a:latin typeface="Arial" panose="020B0604020202020204" pitchFamily="34" charset="0"/>
              </a:rPr>
              <a:t>, and the </a:t>
            </a:r>
            <a:r>
              <a:rPr lang="it-IT" b="0" i="0" u="none" strike="noStrike" dirty="0" err="1">
                <a:solidFill>
                  <a:srgbClr val="000000"/>
                </a:solidFill>
                <a:effectLst/>
                <a:latin typeface="Arial" panose="020B0604020202020204" pitchFamily="34" charset="0"/>
              </a:rPr>
              <a:t>extent</a:t>
            </a:r>
            <a:r>
              <a:rPr lang="it-IT" b="0" i="0" u="none" strike="noStrike" dirty="0">
                <a:solidFill>
                  <a:srgbClr val="000000"/>
                </a:solidFill>
                <a:effectLst/>
                <a:latin typeface="Arial" panose="020B0604020202020204" pitchFamily="34" charset="0"/>
              </a:rPr>
              <a:t> to </a:t>
            </a:r>
            <a:r>
              <a:rPr lang="it-IT" b="0" i="0" u="none" strike="noStrike" dirty="0" err="1">
                <a:solidFill>
                  <a:srgbClr val="000000"/>
                </a:solidFill>
                <a:effectLst/>
                <a:latin typeface="Arial" panose="020B0604020202020204" pitchFamily="34" charset="0"/>
              </a:rPr>
              <a:t>which</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they</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promote</a:t>
            </a:r>
            <a:r>
              <a:rPr lang="it-IT" b="0" i="0" u="none" strike="noStrike" dirty="0">
                <a:solidFill>
                  <a:srgbClr val="000000"/>
                </a:solidFill>
                <a:effectLst/>
                <a:latin typeface="Arial" panose="020B0604020202020204" pitchFamily="34" charset="0"/>
              </a:rPr>
              <a:t> skills </a:t>
            </a:r>
            <a:r>
              <a:rPr lang="it-IT" b="0" i="0" u="none" strike="noStrike" dirty="0" err="1">
                <a:solidFill>
                  <a:srgbClr val="000000"/>
                </a:solidFill>
                <a:effectLst/>
                <a:latin typeface="Arial" panose="020B0604020202020204" pitchFamily="34" charset="0"/>
              </a:rPr>
              <a:t>relevance</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resilience</a:t>
            </a:r>
            <a:r>
              <a:rPr lang="it-IT" b="0" i="0" u="none" strike="noStrike" dirty="0">
                <a:solidFill>
                  <a:srgbClr val="000000"/>
                </a:solidFill>
                <a:effectLst/>
                <a:latin typeface="Arial" panose="020B0604020202020204" pitchFamily="34" charset="0"/>
              </a:rPr>
              <a:t>.</a:t>
            </a:r>
          </a:p>
          <a:p>
            <a:r>
              <a:rPr lang="it-IT" b="0" i="0" u="none" strike="noStrike" dirty="0">
                <a:solidFill>
                  <a:srgbClr val="000000"/>
                </a:solidFill>
                <a:effectLst/>
                <a:latin typeface="Arial" panose="020B0604020202020204" pitchFamily="34" charset="0"/>
              </a:rPr>
              <a:t>In the first </a:t>
            </a:r>
            <a:r>
              <a:rPr lang="it-IT" b="0" i="0" u="none" strike="noStrike" dirty="0" err="1">
                <a:solidFill>
                  <a:srgbClr val="000000"/>
                </a:solidFill>
                <a:effectLst/>
                <a:latin typeface="Arial" panose="020B0604020202020204" pitchFamily="34" charset="0"/>
              </a:rPr>
              <a:t>section</a:t>
            </a:r>
            <a:r>
              <a:rPr lang="it-IT" b="0" i="0" u="none" strike="noStrike" dirty="0">
                <a:solidFill>
                  <a:srgbClr val="000000"/>
                </a:solidFill>
                <a:effectLst/>
                <a:latin typeface="Arial" panose="020B0604020202020204" pitchFamily="34" charset="0"/>
              </a:rPr>
              <a:t>, Ellen </a:t>
            </a:r>
            <a:r>
              <a:rPr lang="it-IT" b="0" i="0" u="none" strike="noStrike" dirty="0" err="1">
                <a:solidFill>
                  <a:srgbClr val="000000"/>
                </a:solidFill>
                <a:effectLst/>
                <a:latin typeface="Arial" panose="020B0604020202020204" pitchFamily="34" charset="0"/>
              </a:rPr>
              <a:t>Hazelkorn</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provided</a:t>
            </a:r>
            <a:r>
              <a:rPr lang="it-IT" b="0" i="0" u="none" strike="noStrike" dirty="0">
                <a:solidFill>
                  <a:srgbClr val="000000"/>
                </a:solidFill>
                <a:effectLst/>
                <a:latin typeface="Arial" panose="020B0604020202020204" pitchFamily="34" charset="0"/>
              </a:rPr>
              <a:t> a policy framework for the System of </a:t>
            </a:r>
            <a:r>
              <a:rPr lang="it-IT" b="0" i="0" u="none" strike="noStrike" dirty="0" err="1">
                <a:solidFill>
                  <a:srgbClr val="000000"/>
                </a:solidFill>
                <a:effectLst/>
                <a:latin typeface="Arial" panose="020B0604020202020204" pitchFamily="34" charset="0"/>
              </a:rPr>
              <a:t>Education</a:t>
            </a:r>
            <a:r>
              <a:rPr lang="it-IT" b="0" i="0" u="none" strike="noStrike" dirty="0">
                <a:solidFill>
                  <a:srgbClr val="000000"/>
                </a:solidFill>
                <a:effectLst/>
                <a:latin typeface="Arial" panose="020B0604020202020204" pitchFamily="34" charset="0"/>
              </a:rPr>
              <a:t> in </a:t>
            </a:r>
            <a:r>
              <a:rPr lang="it-IT" b="0" i="0" u="none" strike="noStrike" dirty="0" err="1">
                <a:solidFill>
                  <a:srgbClr val="000000"/>
                </a:solidFill>
                <a:effectLst/>
                <a:latin typeface="Arial" panose="020B0604020202020204" pitchFamily="34" charset="0"/>
              </a:rPr>
              <a:t>PRIs</a:t>
            </a:r>
            <a:r>
              <a:rPr lang="it-IT" b="0" i="0" u="none" strike="noStrike" dirty="0">
                <a:solidFill>
                  <a:srgbClr val="000000"/>
                </a:solidFill>
                <a:effectLst/>
                <a:latin typeface="Arial" panose="020B0604020202020204" pitchFamily="34" charset="0"/>
              </a:rPr>
              <a:t>.</a:t>
            </a:r>
          </a:p>
          <a:p>
            <a:r>
              <a:rPr lang="it-IT" b="0" i="0" u="none" strike="noStrike" dirty="0">
                <a:solidFill>
                  <a:srgbClr val="000000"/>
                </a:solidFill>
                <a:effectLst/>
                <a:latin typeface="Arial" panose="020B0604020202020204" pitchFamily="34" charset="0"/>
              </a:rPr>
              <a:t>In the second </a:t>
            </a:r>
            <a:r>
              <a:rPr lang="it-IT" b="0" i="0" u="none" strike="noStrike" dirty="0" err="1">
                <a:solidFill>
                  <a:srgbClr val="000000"/>
                </a:solidFill>
                <a:effectLst/>
                <a:latin typeface="Arial" panose="020B0604020202020204" pitchFamily="34" charset="0"/>
              </a:rPr>
              <a:t>section</a:t>
            </a:r>
            <a:r>
              <a:rPr lang="it-IT" b="0" i="0" u="none" strike="noStrike" dirty="0">
                <a:solidFill>
                  <a:srgbClr val="000000"/>
                </a:solidFill>
                <a:effectLst/>
                <a:latin typeface="Arial" panose="020B0604020202020204" pitchFamily="34" charset="0"/>
              </a:rPr>
              <a:t>, Henning Kroll </a:t>
            </a:r>
            <a:r>
              <a:rPr lang="it-IT" b="0" i="0" u="none" strike="noStrike" dirty="0" err="1">
                <a:solidFill>
                  <a:srgbClr val="000000"/>
                </a:solidFill>
                <a:effectLst/>
                <a:latin typeface="Arial" panose="020B0604020202020204" pitchFamily="34" charset="0"/>
              </a:rPr>
              <a:t>analysed</a:t>
            </a:r>
            <a:r>
              <a:rPr lang="it-IT" b="0" i="0" u="none" strike="noStrike" dirty="0">
                <a:solidFill>
                  <a:srgbClr val="000000"/>
                </a:solidFill>
                <a:effectLst/>
                <a:latin typeface="Arial" panose="020B0604020202020204" pitchFamily="34" charset="0"/>
              </a:rPr>
              <a:t> challenges and </a:t>
            </a:r>
            <a:r>
              <a:rPr lang="it-IT" b="0" i="0" u="none" strike="noStrike" dirty="0" err="1">
                <a:solidFill>
                  <a:srgbClr val="000000"/>
                </a:solidFill>
                <a:effectLst/>
                <a:latin typeface="Arial" panose="020B0604020202020204" pitchFamily="34" charset="0"/>
              </a:rPr>
              <a:t>functions</a:t>
            </a:r>
            <a:r>
              <a:rPr lang="it-IT" b="0" i="0" u="none" strike="noStrike" dirty="0">
                <a:solidFill>
                  <a:srgbClr val="000000"/>
                </a:solidFill>
                <a:effectLst/>
                <a:latin typeface="Arial" panose="020B0604020202020204" pitchFamily="34" charset="0"/>
              </a:rPr>
              <a:t> of </a:t>
            </a:r>
            <a:r>
              <a:rPr lang="it-IT" b="0" i="0" u="none" strike="noStrike" dirty="0" err="1">
                <a:solidFill>
                  <a:srgbClr val="000000"/>
                </a:solidFill>
                <a:effectLst/>
                <a:latin typeface="Arial" panose="020B0604020202020204" pitchFamily="34" charset="0"/>
              </a:rPr>
              <a:t>Universities</a:t>
            </a:r>
            <a:r>
              <a:rPr lang="it-IT" b="0" i="0" u="none" strike="noStrike" dirty="0">
                <a:solidFill>
                  <a:srgbClr val="000000"/>
                </a:solidFill>
                <a:effectLst/>
                <a:latin typeface="Arial" panose="020B0604020202020204" pitchFamily="34" charset="0"/>
              </a:rPr>
              <a:t> </a:t>
            </a:r>
          </a:p>
          <a:p>
            <a:r>
              <a:rPr lang="it-IT" b="0" i="0" u="none" strike="noStrike" dirty="0">
                <a:solidFill>
                  <a:srgbClr val="000000"/>
                </a:solidFill>
                <a:effectLst/>
                <a:latin typeface="Arial" panose="020B0604020202020204" pitchFamily="34" charset="0"/>
              </a:rPr>
              <a:t>In the </a:t>
            </a:r>
            <a:r>
              <a:rPr lang="it-IT" b="0" i="0" u="none" strike="noStrike" dirty="0" err="1">
                <a:solidFill>
                  <a:srgbClr val="000000"/>
                </a:solidFill>
                <a:effectLst/>
                <a:latin typeface="Arial" panose="020B0604020202020204" pitchFamily="34" charset="0"/>
              </a:rPr>
              <a:t>third</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section</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I’ve</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analysed</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regional</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authorities</a:t>
            </a:r>
            <a:r>
              <a:rPr lang="it-IT" b="0" i="0" u="none" strike="noStrike" dirty="0">
                <a:solidFill>
                  <a:srgbClr val="000000"/>
                </a:solidFill>
                <a:effectLst/>
                <a:latin typeface="Arial" panose="020B0604020202020204" pitchFamily="34" charset="0"/>
              </a:rPr>
              <a:t> challenges and </a:t>
            </a:r>
            <a:r>
              <a:rPr lang="it-IT" b="0" i="0" u="none" strike="noStrike" dirty="0" err="1">
                <a:solidFill>
                  <a:srgbClr val="000000"/>
                </a:solidFill>
                <a:effectLst/>
                <a:latin typeface="Arial" panose="020B0604020202020204" pitchFamily="34" charset="0"/>
              </a:rPr>
              <a:t>fucntions</a:t>
            </a:r>
            <a:r>
              <a:rPr lang="it-IT" b="0" i="0" u="none" strike="noStrike" dirty="0">
                <a:solidFill>
                  <a:srgbClr val="000000"/>
                </a:solidFill>
                <a:effectLst/>
                <a:latin typeface="Arial" panose="020B0604020202020204" pitchFamily="34" charset="0"/>
              </a:rPr>
              <a:t> </a:t>
            </a:r>
            <a:r>
              <a:rPr lang="en-IE" sz="1200" dirty="0">
                <a:effectLst/>
                <a:latin typeface="Calibri" panose="020F0502020204030204" pitchFamily="34" charset="0"/>
                <a:ea typeface="Calibri" panose="020F0502020204030204" pitchFamily="34" charset="0"/>
                <a:cs typeface="Calibri" panose="020F0502020204030204" pitchFamily="34" charset="0"/>
              </a:rPr>
              <a:t>in multi-sector, multi-level and multi-funding partnerships</a:t>
            </a:r>
            <a:endParaRPr lang="it-IT" b="0" i="0" u="none" strike="noStrike" dirty="0">
              <a:solidFill>
                <a:srgbClr val="000000"/>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1</a:t>
            </a:fld>
            <a:endParaRPr lang="nl-NL" dirty="0"/>
          </a:p>
        </p:txBody>
      </p:sp>
    </p:spTree>
    <p:extLst>
      <p:ext uri="{BB962C8B-B14F-4D97-AF65-F5344CB8AC3E}">
        <p14:creationId xmlns:p14="http://schemas.microsoft.com/office/powerpoint/2010/main" val="278972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200" i="1" dirty="0">
                <a:effectLst/>
                <a:latin typeface="Calibri" panose="020F0502020204030204" pitchFamily="34" charset="0"/>
                <a:ea typeface="Calibri" panose="020F0502020204030204" pitchFamily="34" charset="0"/>
                <a:cs typeface="Times New Roman" panose="02020603050405020304" pitchFamily="18" charset="0"/>
              </a:rPr>
              <a:t>Multi-Level Projects</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regional authorities means being involved in collaborative initiatives that require multiple levels of governance, often including local, regional, and national government bodies, working together to address a shared issue or pursue a common goal. This type of project acknowledges the interdependence and interconnectedness of various administrative levels, aiming to leverage their combined resources, expertise, and decision-making capacities to achieve more effective and comprehensive outcomes.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200" i="1" dirty="0">
                <a:effectLst/>
                <a:latin typeface="Calibri" panose="020F0502020204030204" pitchFamily="34" charset="0"/>
                <a:ea typeface="Calibri" panose="020F0502020204030204" pitchFamily="34" charset="0"/>
                <a:cs typeface="Times New Roman" panose="02020603050405020304" pitchFamily="18" charset="0"/>
              </a:rPr>
              <a:t>Multi-Sector Projects</a:t>
            </a:r>
            <a:r>
              <a:rPr lang="en-US" sz="1200" dirty="0">
                <a:effectLst/>
                <a:latin typeface="Calibri" panose="020F0502020204030204" pitchFamily="34" charset="0"/>
                <a:ea typeface="Calibri" panose="020F0502020204030204" pitchFamily="34" charset="0"/>
                <a:cs typeface="Times New Roman" panose="02020603050405020304" pitchFamily="18" charset="0"/>
              </a:rPr>
              <a:t> sees the involvement of different industries, sectors, or domains within a specific region, facilitated and coordinated by regional government bodies. The goal is to foster cross-sectoral partnerships to tackle complex challenges that require a holistic approach, bringing together expertise from diverse fields to create innovative solutions and promote sustainable development.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Thanks to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Multi-Funding Project</a:t>
            </a:r>
            <a:r>
              <a:rPr lang="en-US" sz="1200" dirty="0">
                <a:effectLst/>
                <a:latin typeface="Calibri" panose="020F0502020204030204" pitchFamily="34" charset="0"/>
                <a:ea typeface="Calibri" panose="020F0502020204030204" pitchFamily="34" charset="0"/>
                <a:cs typeface="Times New Roman" panose="02020603050405020304" pitchFamily="18" charset="0"/>
              </a:rPr>
              <a:t>s, regional authorities can get financial support from multiple sources, often including local, regional, national, and international (European) funding streams. In this context, regional authorities play a key role in promoting and/or coordinating and/or managing the various funding sources to ensure projects’ successful implementation. This approach diversifies the project's financial base, reduces risks associated with single-source funding, and enhances the project's potential impact. Specifically, in the context of European innovation ecosystem, this means a continuous search for synergies between direct and indirect (cohesion policy) funds available for research and development projects.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10</a:t>
            </a:fld>
            <a:endParaRPr lang="nl-NL" dirty="0"/>
          </a:p>
        </p:txBody>
      </p:sp>
    </p:spTree>
    <p:extLst>
      <p:ext uri="{BB962C8B-B14F-4D97-AF65-F5344CB8AC3E}">
        <p14:creationId xmlns:p14="http://schemas.microsoft.com/office/powerpoint/2010/main" val="425131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it has been stated by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Hegyi</a:t>
            </a:r>
            <a:r>
              <a:rPr lang="en-GB" sz="1800" dirty="0">
                <a:effectLst/>
                <a:latin typeface="Calibri" panose="020F0502020204030204" pitchFamily="34" charset="0"/>
                <a:ea typeface="Calibri" panose="020F0502020204030204" pitchFamily="34" charset="0"/>
                <a:cs typeface="Times New Roman" panose="02020603050405020304" pitchFamily="18" charset="0"/>
              </a:rPr>
              <a:t> et al. (2020) these recommendations can enhance leadership and partner collaboration, ideally through the development of leadership competency and ACTION LEARNING rather than through conventional leadership skill trainings. Action learning, described by Mintzberg et al. (1998), is a dynamic and complex collaborative process where issues from real-world projects are resolved. </a:t>
            </a:r>
            <a:endParaRPr lang="it-IT" sz="1800" dirty="0">
              <a:effectLst/>
              <a:latin typeface="EC Square Sans Pro"/>
              <a:ea typeface="Calibri" panose="020F0502020204030204" pitchFamily="34" charset="0"/>
              <a:cs typeface="Times New Roman" panose="02020603050405020304" pitchFamily="18" charset="0"/>
            </a:endParaRPr>
          </a:p>
          <a:p>
            <a:pPr algn="just">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use of context-specific action-based approaches in interregional partnerships would provide a way to look for pathways  to improve an organization's performance from a shared task. The collaborations can be seen as a learning system where each partner can obtain solutions to its own problems. HEIs can facilitate this process to Regions by providing methods and talents to perform such learning pathways.</a:t>
            </a:r>
            <a:endParaRPr lang="it-IT" sz="1800" dirty="0">
              <a:effectLst/>
              <a:latin typeface="EC Square Sans Pro"/>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11</a:t>
            </a:fld>
            <a:endParaRPr lang="nl-NL" dirty="0"/>
          </a:p>
        </p:txBody>
      </p:sp>
    </p:spTree>
    <p:extLst>
      <p:ext uri="{BB962C8B-B14F-4D97-AF65-F5344CB8AC3E}">
        <p14:creationId xmlns:p14="http://schemas.microsoft.com/office/powerpoint/2010/main" val="55253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lgn="just">
              <a:spcBef>
                <a:spcPts val="600"/>
              </a:spcBef>
              <a:spcAft>
                <a:spcPts val="600"/>
              </a:spcAft>
              <a:buFont typeface="EC Square Sans Pro"/>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Internal staff turnover and lack of appropriate scientific knowledge</a:t>
            </a:r>
            <a:r>
              <a:rPr lang="en-GB" sz="1200" dirty="0">
                <a:effectLst/>
                <a:latin typeface="Calibri" panose="020F0502020204030204" pitchFamily="34" charset="0"/>
                <a:ea typeface="Calibri" panose="020F0502020204030204" pitchFamily="34" charset="0"/>
                <a:cs typeface="Times New Roman" panose="02020603050405020304" pitchFamily="18" charset="0"/>
              </a:rPr>
              <a:t>: ensuring continuity of work, getting access to knowledge and updated information as well as profiting from existing professional networks is crucial for trans-regional cooperation in smart specialisation. Clearly, different thematic topics and priorities. i.e. industrial modernisation, agri-food, etc., require specific technical and sector-specific knowledge as well as a continuity of both information flows and staff involved in this process </a:t>
            </a:r>
            <a:endParaRPr lang="it-IT" sz="1050" dirty="0">
              <a:effectLst/>
              <a:latin typeface="EC Square Sans Pro"/>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EC Square Sans Pro"/>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The necessity of a dialogue between regional officers at the local level and regional delegates in Brussels</a:t>
            </a:r>
            <a:r>
              <a:rPr lang="en-GB" sz="1200" dirty="0">
                <a:effectLst/>
                <a:latin typeface="Calibri" panose="020F0502020204030204" pitchFamily="34" charset="0"/>
                <a:ea typeface="Calibri" panose="020F0502020204030204" pitchFamily="34" charset="0"/>
                <a:cs typeface="Times New Roman" panose="02020603050405020304" pitchFamily="18" charset="0"/>
              </a:rPr>
              <a:t>: good multi-level governance requires better dialogue between regional administrative staff and their colleagues delegated at the EU level in Brussels Regions’ headquarters. In fact, a limited number of officers in Brussels often deal with several different projects and cannot be the only cockpit for these initiatives. Thus, a strong coordination between different administrative offices (local and at the EU level) is necessary.</a:t>
            </a:r>
            <a:endParaRPr lang="it-IT" sz="1050" dirty="0">
              <a:effectLst/>
              <a:latin typeface="EC Square Sans Pro"/>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EC Square Sans Pro"/>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Going beyond routine</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 many regional officers involved in multi-level/funding projects, the time to be devoted to international collaboration has to be managed together with the office work routine. This work is often made of writing calls, setting up evaluation procedures, R&amp;D contract agreements, relationships with beneficiaries of funding calls, etc… On one side, the participation in international projects can be a way to escape work routine and increase motivation among involved officers; on the other side, finding the right time to carry on something that is not “compulsory” for the Regional Authority, requires extra organisational effort as well as clear and shared objectives. </a:t>
            </a:r>
            <a:endParaRPr lang="it-IT" sz="1050" dirty="0">
              <a:effectLst/>
              <a:latin typeface="EC Square Sans Pro"/>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12</a:t>
            </a:fld>
            <a:endParaRPr lang="nl-NL" dirty="0"/>
          </a:p>
        </p:txBody>
      </p:sp>
    </p:spTree>
    <p:extLst>
      <p:ext uri="{BB962C8B-B14F-4D97-AF65-F5344CB8AC3E}">
        <p14:creationId xmlns:p14="http://schemas.microsoft.com/office/powerpoint/2010/main" val="290055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2900" lvl="0" indent="-342900" algn="just">
              <a:spcBef>
                <a:spcPts val="600"/>
              </a:spcBef>
              <a:spcAft>
                <a:spcPts val="600"/>
              </a:spcAft>
              <a:buFont typeface="EC Square Sans Pro"/>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Importance of working on problem-solving / real challenges</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there is a difference between pilot projects driven by a challenge felt by the industry and those driven by technology. The latter are more complex to achieve and to bring to market, because, if on one side the technology could be really innovative, on the other side it may not meet specific needs and thus could result in completely useless suggestions and/or prototypes. The point is to work on problem-solving. Ideas have to be linked to high TRL.</a:t>
            </a:r>
            <a:endParaRPr lang="it-IT" sz="1050" dirty="0">
              <a:effectLst/>
              <a:latin typeface="EC Square Sans Pro"/>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EC Square Sans Pro"/>
              <a:buChar cha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Lack of committed regional stakeholders</a:t>
            </a:r>
            <a:r>
              <a:rPr lang="en-GB" sz="1200" dirty="0">
                <a:effectLst/>
                <a:latin typeface="Calibri" panose="020F0502020204030204" pitchFamily="34" charset="0"/>
                <a:ea typeface="Calibri" panose="020F0502020204030204" pitchFamily="34" charset="0"/>
                <a:cs typeface="Times New Roman" panose="02020603050405020304" pitchFamily="18" charset="0"/>
              </a:rPr>
              <a:t>: since in many countries and regions there is not yet a strong connection between public authorities and academia and that for several regions the S3 process is still limited to the duty of ex-ante conditionality, it is important to collaborate with stakeholders with a certain continuity in order to harmonise policy efforts with real usefulness. Entrepreneurs and their associations are indeed called upon to support the Entrepreneurial/Open Discovery Process at the beginning of the programming period, and it happens that they don’t feel themselves as active stakeholders, neither in local activities nor in international partnerships. Thus, regions can make the most of local universities to facilitate this process. </a:t>
            </a:r>
            <a:endParaRPr lang="it-IT" sz="1050" dirty="0">
              <a:effectLst/>
              <a:latin typeface="EC Square Sans Pro"/>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13</a:t>
            </a:fld>
            <a:endParaRPr lang="nl-NL" dirty="0"/>
          </a:p>
        </p:txBody>
      </p:sp>
    </p:spTree>
    <p:extLst>
      <p:ext uri="{BB962C8B-B14F-4D97-AF65-F5344CB8AC3E}">
        <p14:creationId xmlns:p14="http://schemas.microsoft.com/office/powerpoint/2010/main" val="227997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term behavioural additionality is related to a multidimensional concept linked to the ability of institutions such as companies, public bodies, clusters, etc. to absorb new knowledge. The focus is on the building of innovation capabilities and competence-building in general, as well as on the organisations’ ability to make use of new technologies and R&amp;D procedures elsewhere. </a:t>
            </a:r>
            <a:endParaRPr lang="it-IT" sz="1800" dirty="0">
              <a:effectLst/>
              <a:latin typeface="EC Squar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idea of organisational learning suggests that the incentives for changes in institutional behaviours are linked in a direct (formal) or more indirect (informal) way with a learning process within the organisation. Huber (1991) argues that "an entity or organization learns if, through its processing of information, the range of its potential behaviours is changed". For this reason,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Buisseret</a:t>
            </a:r>
            <a:r>
              <a:rPr lang="en-GB" sz="1800" dirty="0">
                <a:effectLst/>
                <a:latin typeface="Calibri" panose="020F0502020204030204" pitchFamily="34" charset="0"/>
                <a:ea typeface="Calibri" panose="020F0502020204030204" pitchFamily="34" charset="0"/>
                <a:cs typeface="Times New Roman" panose="02020603050405020304" pitchFamily="18" charset="0"/>
              </a:rPr>
              <a:t> (1995) asserts that “companies and institutions undertaking publicly sponsored projects are rarely left unchanged by the experience” and thus, he defines the concept as “the change in a company’s  way of undertaking R&amp;D that can be attributed to policy actions”.</a:t>
            </a:r>
            <a:endParaRPr lang="it-IT" sz="1800" dirty="0">
              <a:effectLst/>
              <a:latin typeface="EC Square Sans Pro"/>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14</a:t>
            </a:fld>
            <a:endParaRPr lang="nl-NL" dirty="0"/>
          </a:p>
        </p:txBody>
      </p:sp>
    </p:spTree>
    <p:extLst>
      <p:ext uri="{BB962C8B-B14F-4D97-AF65-F5344CB8AC3E}">
        <p14:creationId xmlns:p14="http://schemas.microsoft.com/office/powerpoint/2010/main" val="322876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goal of Forward Looking projects funded by Erasmus+ is to find, create, test, and/or evaluate novel policy approaches that have the potential to become widely adopted, thereby enhancing educational and training systems. They support innovative concepts that address important European priorities and have the potential to be adopted. They also contribute to the improvement of education, training, and youth systems and have a significant innovative impact on all forms of learning and active participation environments for the social cohesion of Europe.</a:t>
            </a:r>
            <a:endParaRPr lang="it-IT" sz="1800" dirty="0">
              <a:effectLst/>
              <a:latin typeface="EC Square Sans Pro"/>
              <a:ea typeface="Calibri" panose="020F0502020204030204" pitchFamily="34" charset="0"/>
              <a:cs typeface="Times New Roman" panose="02020603050405020304" pitchFamily="18" charset="0"/>
            </a:endParaRPr>
          </a:p>
          <a:p>
            <a:pPr algn="just">
              <a:spcBef>
                <a:spcPts val="600"/>
              </a:spcBef>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objective is to aid in the implementation of international cooperation initiatives that involve a collection of sectoral or cross-sectoral activities that either:</a:t>
            </a:r>
            <a:endParaRPr lang="it-IT" sz="1800" dirty="0">
              <a:effectLst/>
              <a:latin typeface="EC Square Sans Pro"/>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 foster innovation in terms of scope, ground-breaking methods and practices, and/or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 ensure a transfer of innovation (across countries, policy sectors or target groups), thus ensuring at European level a sustainable exploitation of innovative project results and/or transferability into different contexts and audiences.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2019, 4 projects were funded. They were characterized by a high level of complementarity.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15</a:t>
            </a:fld>
            <a:endParaRPr lang="nl-NL" dirty="0"/>
          </a:p>
        </p:txBody>
      </p:sp>
    </p:spTree>
    <p:extLst>
      <p:ext uri="{BB962C8B-B14F-4D97-AF65-F5344CB8AC3E}">
        <p14:creationId xmlns:p14="http://schemas.microsoft.com/office/powerpoint/2010/main" val="3542946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7" name="Google Shape;98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14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437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22</a:t>
            </a:fld>
            <a:endParaRPr lang="nl-NL" dirty="0"/>
          </a:p>
        </p:txBody>
      </p:sp>
    </p:spTree>
    <p:extLst>
      <p:ext uri="{BB962C8B-B14F-4D97-AF65-F5344CB8AC3E}">
        <p14:creationId xmlns:p14="http://schemas.microsoft.com/office/powerpoint/2010/main" val="26793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23</a:t>
            </a:fld>
            <a:endParaRPr lang="nl-NL" dirty="0"/>
          </a:p>
        </p:txBody>
      </p:sp>
    </p:spTree>
    <p:extLst>
      <p:ext uri="{BB962C8B-B14F-4D97-AF65-F5344CB8AC3E}">
        <p14:creationId xmlns:p14="http://schemas.microsoft.com/office/powerpoint/2010/main" val="127879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15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While new jobs will be in high-skilled industries, almost 45% of employment (according to </a:t>
            </a:r>
            <a:r>
              <a:rPr lang="en-GB" sz="1800" dirty="0" err="1">
                <a:effectLst/>
                <a:latin typeface="Calibri" panose="020F0502020204030204" pitchFamily="34" charset="0"/>
                <a:ea typeface="Calibri" panose="020F0502020204030204" pitchFamily="34" charset="0"/>
                <a:cs typeface="Calibri" panose="020F0502020204030204" pitchFamily="34" charset="0"/>
              </a:rPr>
              <a:t>Cedefop</a:t>
            </a:r>
            <a:r>
              <a:rPr lang="en-GB" sz="1800" dirty="0">
                <a:effectLst/>
                <a:latin typeface="Calibri" panose="020F0502020204030204" pitchFamily="34" charset="0"/>
                <a:ea typeface="Calibri" panose="020F0502020204030204" pitchFamily="34" charset="0"/>
                <a:cs typeface="Calibri" panose="020F0502020204030204" pitchFamily="34" charset="0"/>
              </a:rPr>
              <a:t>) will require middle skills. Failure to recognise this is leading to most EU countries experiencing huge skills gaps. Lagging regions experience uneven access to basic services, infrastructure and education, and struggle with underdeveloped innovation systems, low productivity and educational attainment and employment compared with other regions. They experience brain drain of tertiary students and highly educated professionals.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Policy across EU, OECD, UNESCO – and countries moving towards tertiary.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600"/>
              </a:spcAft>
            </a:pPr>
            <a:r>
              <a:rPr lang="en-IE" sz="1800"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term tertiary education is used as a reference for the whole post-secondary sector, covering all types of higher education institutions, including, in accordance with national law or practice, research universities, university colleges, universities of applied sciences (</a:t>
            </a:r>
            <a:r>
              <a:rPr lang="en-IE" sz="1800" kern="15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UaS</a:t>
            </a:r>
            <a:r>
              <a:rPr lang="en-IE" sz="1800"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higher vocational education and training institutions (TVET), and higher arts institutions. This is equivalent to ISCED and EQF Level 5-8.</a:t>
            </a:r>
            <a:endParaRPr lang="it-IT" sz="1800" kern="150" dirty="0">
              <a:solidFill>
                <a:srgbClr val="000000"/>
              </a:solidFill>
              <a:effectLst/>
              <a:latin typeface="Calibri" panose="020F0502020204030204" pitchFamily="34" charset="0"/>
              <a:ea typeface="Calibri" panose="020F0502020204030204" pitchFamily="34" charset="0"/>
              <a:cs typeface="Calibri (Body)"/>
            </a:endParaRPr>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2</a:t>
            </a:fld>
            <a:endParaRPr lang="nl-NL" dirty="0"/>
          </a:p>
        </p:txBody>
      </p:sp>
    </p:spTree>
    <p:extLst>
      <p:ext uri="{BB962C8B-B14F-4D97-AF65-F5344CB8AC3E}">
        <p14:creationId xmlns:p14="http://schemas.microsoft.com/office/powerpoint/2010/main" val="275288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15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Accordingly, engagement with/between universities as well as </a:t>
            </a:r>
            <a:r>
              <a:rPr lang="en-GB" sz="1800" dirty="0" err="1">
                <a:effectLst/>
                <a:latin typeface="Calibri" panose="020F0502020204030204" pitchFamily="34" charset="0"/>
                <a:ea typeface="Calibri" panose="020F0502020204030204" pitchFamily="34" charset="0"/>
                <a:cs typeface="Calibri" panose="020F0502020204030204" pitchFamily="34" charset="0"/>
              </a:rPr>
              <a:t>UaS</a:t>
            </a:r>
            <a:r>
              <a:rPr lang="en-GB" sz="1800" dirty="0">
                <a:effectLst/>
                <a:latin typeface="Calibri" panose="020F0502020204030204" pitchFamily="34" charset="0"/>
                <a:ea typeface="Calibri" panose="020F0502020204030204" pitchFamily="34" charset="0"/>
                <a:cs typeface="Calibri" panose="020F0502020204030204" pitchFamily="34" charset="0"/>
              </a:rPr>
              <a:t> and TVET is vital – without which it will be impossible, as the OECD says, to move employment into the high skills quadrant and close the regional disparity gap.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IE" sz="1800" dirty="0">
                <a:effectLst/>
                <a:latin typeface="Calibri" panose="020F0502020204030204" pitchFamily="34" charset="0"/>
                <a:ea typeface="Calibri" panose="020F0502020204030204" pitchFamily="34" charset="0"/>
              </a:rPr>
              <a:t>By putting so much focus on research universities and start-ups, we miss the key point. </a:t>
            </a:r>
            <a:r>
              <a:rPr lang="en-IE" sz="1800" u="sng" dirty="0">
                <a:solidFill>
                  <a:srgbClr val="0000FF"/>
                </a:solidFill>
                <a:effectLst/>
                <a:latin typeface="Calibri" panose="020F0502020204030204" pitchFamily="34" charset="0"/>
                <a:ea typeface="Calibri" panose="020F0502020204030204" pitchFamily="34" charset="0"/>
              </a:rPr>
              <a:t>It is people – our graduates –, who catalyse knowledge, contribute to a shared pool of ideas throughout society and drive/lead innovation</a:t>
            </a:r>
            <a:r>
              <a:rPr lang="en-IE" sz="1800" dirty="0">
                <a:effectLst/>
                <a:latin typeface="Calibri" panose="020F0502020204030204" pitchFamily="34" charset="0"/>
                <a:ea typeface="Calibri" panose="020F0502020204030204" pitchFamily="34" charset="0"/>
              </a:rPr>
              <a:t>.  </a:t>
            </a:r>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3</a:t>
            </a:fld>
            <a:endParaRPr lang="nl-NL" dirty="0"/>
          </a:p>
        </p:txBody>
      </p:sp>
    </p:spTree>
    <p:extLst>
      <p:ext uri="{BB962C8B-B14F-4D97-AF65-F5344CB8AC3E}">
        <p14:creationId xmlns:p14="http://schemas.microsoft.com/office/powerpoint/2010/main" val="414533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lang="en-IE" sz="1800" kern="150" dirty="0">
                <a:solidFill>
                  <a:srgbClr val="000000"/>
                </a:solidFill>
                <a:effectLst/>
                <a:latin typeface="Calibri" panose="020F0502020204030204" pitchFamily="34" charset="0"/>
                <a:ea typeface="Calibri" panose="020F0502020204030204" pitchFamily="34" charset="0"/>
                <a:cs typeface="Calibri (Body)"/>
              </a:rPr>
              <a:t>TVET institutions can affect curriculum and pedagogical practices given their discipline specific expertise, in other words bringing practice directly into their teaching. For example, the teacher of apprentices can bring insights from engineering directly into shaping the changing work of electrical trades' apprentices. Similarly, teachers of aged care workers can consider integrating new health research (e.g. </a:t>
            </a:r>
            <a:r>
              <a:rPr lang="en-IE" sz="1800" kern="150" dirty="0" err="1">
                <a:solidFill>
                  <a:srgbClr val="000000"/>
                </a:solidFill>
                <a:effectLst/>
                <a:latin typeface="Calibri" panose="020F0502020204030204" pitchFamily="34" charset="0"/>
                <a:ea typeface="Calibri" panose="020F0502020204030204" pitchFamily="34" charset="0"/>
                <a:cs typeface="Calibri (Body)"/>
              </a:rPr>
              <a:t>Alzheimers</a:t>
            </a:r>
            <a:r>
              <a:rPr lang="en-IE" sz="1800" kern="150" dirty="0">
                <a:solidFill>
                  <a:srgbClr val="000000"/>
                </a:solidFill>
                <a:effectLst/>
                <a:latin typeface="Calibri" panose="020F0502020204030204" pitchFamily="34" charset="0"/>
                <a:ea typeface="Calibri" panose="020F0502020204030204" pitchFamily="34" charset="0"/>
                <a:cs typeface="Calibri (Body)"/>
              </a:rPr>
              <a:t>) into the career preparation of care workers. Finally, the digital transformation could be included horizontally in all VET programmes, given the impact it can have on productivity.  Compared to university academics, VET teachers are often better placed to integrate practice into teaching because they are more likely to have had the practical experience themselves. It is also one of the key reasons why VET teachers need higher education qualifications that include emphasis on the scholarship of teaching and </a:t>
            </a:r>
            <a:endParaRPr lang="it-IT" sz="1800" kern="150" dirty="0">
              <a:solidFill>
                <a:srgbClr val="000000"/>
              </a:solidFill>
              <a:effectLst/>
              <a:latin typeface="Calibri" panose="020F0502020204030204" pitchFamily="34" charset="0"/>
              <a:ea typeface="Calibri" panose="020F0502020204030204" pitchFamily="34" charset="0"/>
              <a:cs typeface="Calibri (Body)"/>
            </a:endParaRPr>
          </a:p>
          <a:p>
            <a:pPr algn="just">
              <a:lnSpc>
                <a:spcPct val="115000"/>
              </a:lnSpc>
              <a:spcBef>
                <a:spcPts val="600"/>
              </a:spcBef>
              <a:spcAft>
                <a:spcPts val="600"/>
              </a:spcAft>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egnaposto numero diapositiva 3"/>
          <p:cNvSpPr>
            <a:spLocks noGrp="1"/>
          </p:cNvSpPr>
          <p:nvPr>
            <p:ph type="sldNum" sz="quarter" idx="5"/>
          </p:nvPr>
        </p:nvSpPr>
        <p:spPr/>
        <p:txBody>
          <a:bodyPr/>
          <a:lstStyle/>
          <a:p>
            <a:fld id="{B724C359-F21C-5144-9CEB-BDBE24445460}" type="slidenum">
              <a:rPr lang="nl-NL" smtClean="0"/>
              <a:pPr/>
              <a:t>4</a:t>
            </a:fld>
            <a:endParaRPr lang="nl-NL" dirty="0"/>
          </a:p>
        </p:txBody>
      </p:sp>
    </p:spTree>
    <p:extLst>
      <p:ext uri="{BB962C8B-B14F-4D97-AF65-F5344CB8AC3E}">
        <p14:creationId xmlns:p14="http://schemas.microsoft.com/office/powerpoint/2010/main" val="379223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5</a:t>
            </a:fld>
            <a:endParaRPr lang="nl-NL" dirty="0"/>
          </a:p>
        </p:txBody>
      </p:sp>
    </p:spTree>
    <p:extLst>
      <p:ext uri="{BB962C8B-B14F-4D97-AF65-F5344CB8AC3E}">
        <p14:creationId xmlns:p14="http://schemas.microsoft.com/office/powerpoint/2010/main" val="354384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spcAft>
                <a:spcPts val="1200"/>
              </a:spcAft>
              <a:buFont typeface="Arial" panose="020B0604020202020204" pitchFamily="34" charset="0"/>
              <a:buChar char="•"/>
            </a:pPr>
            <a:r>
              <a:rPr lang="en-GB" dirty="0"/>
              <a:t>enable an internal flow of knowledge and to establish fora within universities by means of which creativity can be leveraged and relevant competences combined</a:t>
            </a:r>
          </a:p>
          <a:p>
            <a:pPr marL="285750" indent="-285750">
              <a:spcAft>
                <a:spcPts val="1200"/>
              </a:spcAft>
              <a:buFont typeface="Arial" panose="020B0604020202020204" pitchFamily="34" charset="0"/>
              <a:buChar char="•"/>
            </a:pPr>
            <a:r>
              <a:rPr lang="en-GB" dirty="0"/>
              <a:t>interfaces have to be improved between the university and its external environment, to make university actors more aware of the external problems that they could tackle</a:t>
            </a:r>
          </a:p>
          <a:p>
            <a:pPr marL="285750" indent="-285750">
              <a:spcAft>
                <a:spcPts val="1200"/>
              </a:spcAft>
              <a:buFont typeface="Arial" panose="020B0604020202020204" pitchFamily="34" charset="0"/>
              <a:buChar char="•"/>
            </a:pPr>
            <a:r>
              <a:rPr lang="en-GB" dirty="0"/>
              <a:t>prompt cross-disciplinary discussions about new, additional efforts relating to twin transition related challenges in university's primary domains of research and teaching</a:t>
            </a:r>
          </a:p>
          <a:p>
            <a:pPr marL="285750" indent="-285750">
              <a:spcAft>
                <a:spcPts val="1200"/>
              </a:spcAft>
              <a:buFont typeface="Arial" panose="020B0604020202020204" pitchFamily="34" charset="0"/>
              <a:buChar char="•"/>
            </a:pPr>
            <a:r>
              <a:rPr lang="en-US" dirty="0"/>
              <a:t>leverage the PRI as an opportunity to intensify existing discourses with firms, local public authorities and NGOs in order to identify feasible and useful contributions that the university can make to its local environment.</a:t>
            </a:r>
          </a:p>
          <a:p>
            <a:pPr marL="285750" indent="-285750">
              <a:spcAft>
                <a:spcPts val="1200"/>
              </a:spcAft>
              <a:buFont typeface="Arial" panose="020B0604020202020204" pitchFamily="34" charset="0"/>
              <a:buChar char="•"/>
            </a:pPr>
            <a:r>
              <a:rPr lang="en-US" dirty="0"/>
              <a:t>existing </a:t>
            </a:r>
            <a:r>
              <a:rPr lang="en-US" dirty="0" err="1"/>
              <a:t>organisational</a:t>
            </a:r>
            <a:r>
              <a:rPr lang="en-US" dirty="0"/>
              <a:t> structures offer themselves readily as the platform for such activities. Many universities have rather competent technology transfer offices</a:t>
            </a:r>
          </a:p>
          <a:p>
            <a:pPr marL="285750" indent="-285750">
              <a:spcAft>
                <a:spcPts val="1200"/>
              </a:spcAft>
              <a:buFont typeface="Arial" panose="020B0604020202020204" pitchFamily="34" charset="0"/>
              <a:buChar char="•"/>
            </a:pPr>
            <a:r>
              <a:rPr lang="en-US" dirty="0"/>
              <a:t>the more ambitious idea of creating new structures for purpose should not be out of consideration. </a:t>
            </a:r>
            <a:br>
              <a:rPr lang="en-US" dirty="0"/>
            </a:br>
            <a:r>
              <a:rPr lang="en-US" dirty="0"/>
              <a:t>If, in a particular situation, available structural funding e.g. permits the set-up of a new university-industry campus, new satellite units close to relevant stakeholder or the creation of actual posts for researchers</a:t>
            </a:r>
            <a:endParaRPr lang="de-DE" dirty="0"/>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6</a:t>
            </a:fld>
            <a:endParaRPr lang="nl-NL" dirty="0"/>
          </a:p>
        </p:txBody>
      </p:sp>
    </p:spTree>
    <p:extLst>
      <p:ext uri="{BB962C8B-B14F-4D97-AF65-F5344CB8AC3E}">
        <p14:creationId xmlns:p14="http://schemas.microsoft.com/office/powerpoint/2010/main" val="201175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spcAft>
                <a:spcPts val="1200"/>
              </a:spcAft>
              <a:buFont typeface="Arial" panose="020B0604020202020204" pitchFamily="34" charset="0"/>
              <a:buChar char="•"/>
            </a:pPr>
            <a:r>
              <a:rPr lang="en-GB" dirty="0"/>
              <a:t>enable an internal flow of knowledge and to establish fora within universities by means of which creativity can be leveraged and relevant competences combined</a:t>
            </a:r>
          </a:p>
          <a:p>
            <a:pPr marL="285750" indent="-285750">
              <a:spcAft>
                <a:spcPts val="1200"/>
              </a:spcAft>
              <a:buFont typeface="Arial" panose="020B0604020202020204" pitchFamily="34" charset="0"/>
              <a:buChar char="•"/>
            </a:pPr>
            <a:r>
              <a:rPr lang="en-GB" dirty="0"/>
              <a:t>interfaces have to be improved between the university and its external environment, to make university actors more aware of the external problems that they could tackle</a:t>
            </a:r>
          </a:p>
          <a:p>
            <a:pPr marL="285750" indent="-285750">
              <a:spcAft>
                <a:spcPts val="1200"/>
              </a:spcAft>
              <a:buFont typeface="Arial" panose="020B0604020202020204" pitchFamily="34" charset="0"/>
              <a:buChar char="•"/>
            </a:pPr>
            <a:r>
              <a:rPr lang="en-GB" dirty="0"/>
              <a:t>prompt cross-disciplinary discussions about new, additional efforts relating to twin transition related challenges in university's primary domains of research and teaching</a:t>
            </a:r>
          </a:p>
          <a:p>
            <a:pPr marL="285750" indent="-285750">
              <a:spcAft>
                <a:spcPts val="1200"/>
              </a:spcAft>
              <a:buFont typeface="Arial" panose="020B0604020202020204" pitchFamily="34" charset="0"/>
              <a:buChar char="•"/>
            </a:pPr>
            <a:r>
              <a:rPr lang="en-US" dirty="0"/>
              <a:t>leverage the PRI as an opportunity to intensify existing discourses with firms, local public authorities and NGOs in order to identify feasible and useful contributions that the university can make to its local environment.</a:t>
            </a:r>
          </a:p>
          <a:p>
            <a:pPr marL="285750" indent="-285750">
              <a:spcAft>
                <a:spcPts val="1200"/>
              </a:spcAft>
              <a:buFont typeface="Arial" panose="020B0604020202020204" pitchFamily="34" charset="0"/>
              <a:buChar char="•"/>
            </a:pPr>
            <a:r>
              <a:rPr lang="en-US" dirty="0"/>
              <a:t>existing </a:t>
            </a:r>
            <a:r>
              <a:rPr lang="en-US" dirty="0" err="1"/>
              <a:t>organisational</a:t>
            </a:r>
            <a:r>
              <a:rPr lang="en-US" dirty="0"/>
              <a:t> structures offer themselves readily as the platform for such activities. Many universities have rather competent technology transfer offices</a:t>
            </a:r>
          </a:p>
          <a:p>
            <a:pPr marL="285750" indent="-285750">
              <a:spcAft>
                <a:spcPts val="1200"/>
              </a:spcAft>
              <a:buFont typeface="Arial" panose="020B0604020202020204" pitchFamily="34" charset="0"/>
              <a:buChar char="•"/>
            </a:pPr>
            <a:r>
              <a:rPr lang="en-US" dirty="0"/>
              <a:t>the more ambitious idea of creating new structures for purpose should not be out of consideration. </a:t>
            </a:r>
            <a:br>
              <a:rPr lang="en-US" dirty="0"/>
            </a:br>
            <a:r>
              <a:rPr lang="en-US" dirty="0"/>
              <a:t>If, in a particular situation, available structural funding e.g. permits the set-up of a new university-industry campus, new satellite units close to relevant stakeholder or the creation of actual posts for researchers</a:t>
            </a:r>
            <a:endParaRPr lang="de-DE" dirty="0"/>
          </a:p>
          <a:p>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7</a:t>
            </a:fld>
            <a:endParaRPr lang="nl-NL" dirty="0"/>
          </a:p>
        </p:txBody>
      </p:sp>
    </p:spTree>
    <p:extLst>
      <p:ext uri="{BB962C8B-B14F-4D97-AF65-F5344CB8AC3E}">
        <p14:creationId xmlns:p14="http://schemas.microsoft.com/office/powerpoint/2010/main" val="21673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u="none" strike="noStrike" dirty="0">
                <a:solidFill>
                  <a:srgbClr val="000000"/>
                </a:solidFill>
                <a:effectLst/>
                <a:latin typeface="Arial" panose="020B0604020202020204" pitchFamily="34" charset="0"/>
              </a:rPr>
              <a:t>The </a:t>
            </a:r>
            <a:r>
              <a:rPr lang="it-IT" b="0" i="0" u="none" strike="noStrike" dirty="0" err="1">
                <a:solidFill>
                  <a:srgbClr val="000000"/>
                </a:solidFill>
                <a:effectLst/>
                <a:latin typeface="Arial" panose="020B0604020202020204" pitchFamily="34" charset="0"/>
              </a:rPr>
              <a:t>research</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will</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identify</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analyse</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map</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different</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approaches</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articulations</a:t>
            </a:r>
            <a:r>
              <a:rPr lang="it-IT" b="0" i="0" u="none" strike="noStrike" dirty="0">
                <a:solidFill>
                  <a:srgbClr val="000000"/>
                </a:solidFill>
                <a:effectLst/>
                <a:latin typeface="Arial" panose="020B0604020202020204" pitchFamily="34" charset="0"/>
              </a:rPr>
              <a:t> of the </a:t>
            </a:r>
            <a:r>
              <a:rPr lang="it-IT" b="0" i="0" u="none" strike="noStrike" dirty="0" err="1">
                <a:solidFill>
                  <a:srgbClr val="000000"/>
                </a:solidFill>
                <a:effectLst/>
                <a:latin typeface="Arial" panose="020B0604020202020204" pitchFamily="34" charset="0"/>
              </a:rPr>
              <a:t>role</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functions</a:t>
            </a:r>
            <a:r>
              <a:rPr lang="it-IT" b="0" i="0" u="none" strike="noStrike" dirty="0">
                <a:solidFill>
                  <a:srgbClr val="000000"/>
                </a:solidFill>
                <a:effectLst/>
                <a:latin typeface="Arial" panose="020B0604020202020204" pitchFamily="34" charset="0"/>
              </a:rPr>
              <a:t> of HE </a:t>
            </a:r>
            <a:r>
              <a:rPr lang="it-IT" b="0" i="0" u="none" strike="noStrike" dirty="0" err="1">
                <a:solidFill>
                  <a:srgbClr val="000000"/>
                </a:solidFill>
                <a:effectLst/>
                <a:latin typeface="Arial" panose="020B0604020202020204" pitchFamily="34" charset="0"/>
              </a:rPr>
              <a:t>within</a:t>
            </a:r>
            <a:r>
              <a:rPr lang="it-IT" b="0" i="0" u="none" strike="noStrike" dirty="0">
                <a:solidFill>
                  <a:srgbClr val="000000"/>
                </a:solidFill>
                <a:effectLst/>
                <a:latin typeface="Arial" panose="020B0604020202020204" pitchFamily="34" charset="0"/>
              </a:rPr>
              <a:t> the pilot PRI </a:t>
            </a:r>
            <a:r>
              <a:rPr lang="it-IT" b="0" i="0" u="none" strike="noStrike" dirty="0" err="1">
                <a:solidFill>
                  <a:srgbClr val="000000"/>
                </a:solidFill>
                <a:effectLst/>
                <a:latin typeface="Arial" panose="020B0604020202020204" pitchFamily="34" charset="0"/>
              </a:rPr>
              <a:t>approaches</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identify</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emerging</a:t>
            </a:r>
            <a:r>
              <a:rPr lang="it-IT" b="0" i="0" u="none" strike="noStrike" dirty="0">
                <a:solidFill>
                  <a:srgbClr val="000000"/>
                </a:solidFill>
                <a:effectLst/>
                <a:latin typeface="Arial" panose="020B0604020202020204" pitchFamily="34" charset="0"/>
              </a:rPr>
              <a:t> best </a:t>
            </a:r>
            <a:r>
              <a:rPr lang="it-IT" b="0" i="0" u="none" strike="noStrike" dirty="0" err="1">
                <a:solidFill>
                  <a:srgbClr val="000000"/>
                </a:solidFill>
                <a:effectLst/>
                <a:latin typeface="Arial" panose="020B0604020202020204" pitchFamily="34" charset="0"/>
              </a:rPr>
              <a:t>practice</a:t>
            </a:r>
            <a:r>
              <a:rPr lang="it-IT" b="0" i="0" u="none" strike="noStrike" dirty="0">
                <a:solidFill>
                  <a:srgbClr val="000000"/>
                </a:solidFill>
                <a:effectLst/>
                <a:latin typeface="Arial" panose="020B0604020202020204" pitchFamily="34" charset="0"/>
              </a:rPr>
              <a:t>. The </a:t>
            </a:r>
            <a:r>
              <a:rPr lang="it-IT" b="0" i="0" u="none" strike="noStrike" dirty="0" err="1">
                <a:solidFill>
                  <a:srgbClr val="000000"/>
                </a:solidFill>
                <a:effectLst/>
                <a:latin typeface="Arial" panose="020B0604020202020204" pitchFamily="34" charset="0"/>
              </a:rPr>
              <a:t>analysis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will</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consider</a:t>
            </a:r>
            <a:r>
              <a:rPr lang="it-IT" b="0" i="0" u="none" strike="noStrike" dirty="0">
                <a:solidFill>
                  <a:srgbClr val="000000"/>
                </a:solidFill>
                <a:effectLst/>
                <a:latin typeface="Arial" panose="020B0604020202020204" pitchFamily="34" charset="0"/>
              </a:rPr>
              <a:t> the </a:t>
            </a:r>
            <a:r>
              <a:rPr lang="it-IT" b="0" i="0" u="none" strike="noStrike" dirty="0" err="1">
                <a:solidFill>
                  <a:srgbClr val="000000"/>
                </a:solidFill>
                <a:effectLst/>
                <a:latin typeface="Arial" panose="020B0604020202020204" pitchFamily="34" charset="0"/>
              </a:rPr>
              <a:t>extent</a:t>
            </a:r>
            <a:r>
              <a:rPr lang="it-IT" b="0" i="0" u="none" strike="noStrike" dirty="0">
                <a:solidFill>
                  <a:srgbClr val="000000"/>
                </a:solidFill>
                <a:effectLst/>
                <a:latin typeface="Arial" panose="020B0604020202020204" pitchFamily="34" charset="0"/>
              </a:rPr>
              <a:t> to </a:t>
            </a:r>
            <a:r>
              <a:rPr lang="it-IT" b="0" i="0" u="none" strike="noStrike" dirty="0" err="1">
                <a:solidFill>
                  <a:srgbClr val="000000"/>
                </a:solidFill>
                <a:effectLst/>
                <a:latin typeface="Arial" panose="020B0604020202020204" pitchFamily="34" charset="0"/>
              </a:rPr>
              <a:t>which</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experiences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reflect</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variations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across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HEIs</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their</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territorial</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socio-economic</a:t>
            </a:r>
            <a:r>
              <a:rPr lang="it-IT" b="0" i="0" u="none" strike="noStrike" dirty="0">
                <a:solidFill>
                  <a:srgbClr val="000000"/>
                </a:solidFill>
                <a:effectLst/>
                <a:latin typeface="Arial" panose="020B0604020202020204" pitchFamily="34" charset="0"/>
              </a:rPr>
              <a:t>/cultural </a:t>
            </a:r>
            <a:r>
              <a:rPr lang="it-IT" b="0" i="0" u="none" strike="noStrike" dirty="0" err="1">
                <a:solidFill>
                  <a:srgbClr val="000000"/>
                </a:solidFill>
                <a:effectLst/>
                <a:latin typeface="Arial" panose="020B0604020202020204" pitchFamily="34" charset="0"/>
              </a:rPr>
              <a:t>contexts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including</a:t>
            </a:r>
            <a:r>
              <a:rPr lang="it-IT" b="0" i="0" u="none" strike="noStrike" dirty="0">
                <a:solidFill>
                  <a:srgbClr val="000000"/>
                </a:solidFill>
                <a:effectLst/>
                <a:latin typeface="Arial" panose="020B0604020202020204" pitchFamily="34" charset="0"/>
              </a:rPr>
              <a:t> the </a:t>
            </a:r>
            <a:r>
              <a:rPr lang="it-IT" b="0" i="0" u="none" strike="noStrike" dirty="0" err="1">
                <a:solidFill>
                  <a:srgbClr val="000000"/>
                </a:solidFill>
                <a:effectLst/>
                <a:latin typeface="Arial" panose="020B0604020202020204" pitchFamily="34" charset="0"/>
              </a:rPr>
              <a:t>specific</a:t>
            </a:r>
            <a:r>
              <a:rPr lang="it-IT" b="0" i="0" u="none" strike="noStrike" dirty="0">
                <a:solidFill>
                  <a:srgbClr val="000000"/>
                </a:solidFill>
                <a:effectLst/>
                <a:latin typeface="Arial" panose="020B0604020202020204" pitchFamily="34" charset="0"/>
              </a:rPr>
              <a:t> interaction and engagement of stakeholders, the </a:t>
            </a:r>
            <a:r>
              <a:rPr lang="it-IT" b="0" i="0" u="none" strike="noStrike" dirty="0" err="1">
                <a:solidFill>
                  <a:srgbClr val="000000"/>
                </a:solidFill>
                <a:effectLst/>
                <a:latin typeface="Arial" panose="020B0604020202020204" pitchFamily="34" charset="0"/>
              </a:rPr>
              <a:t>types</a:t>
            </a:r>
            <a:r>
              <a:rPr lang="it-IT" b="0" i="0" u="none" strike="noStrike" dirty="0">
                <a:solidFill>
                  <a:srgbClr val="000000"/>
                </a:solidFill>
                <a:effectLst/>
                <a:latin typeface="Arial" panose="020B0604020202020204" pitchFamily="34" charset="0"/>
              </a:rPr>
              <a:t> of </a:t>
            </a:r>
            <a:r>
              <a:rPr lang="it-IT" b="0" i="0" u="none" strike="noStrike" dirty="0" err="1">
                <a:solidFill>
                  <a:srgbClr val="000000"/>
                </a:solidFill>
                <a:effectLst/>
                <a:latin typeface="Arial" panose="020B0604020202020204" pitchFamily="34" charset="0"/>
              </a:rPr>
              <a:t>outcomes</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sought</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andthe</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extent</a:t>
            </a:r>
            <a:r>
              <a:rPr lang="it-IT" b="0" i="0" u="none" strike="noStrike" dirty="0">
                <a:solidFill>
                  <a:srgbClr val="000000"/>
                </a:solidFill>
                <a:effectLst/>
                <a:latin typeface="Arial" panose="020B0604020202020204" pitchFamily="34" charset="0"/>
              </a:rPr>
              <a:t> to </a:t>
            </a:r>
            <a:r>
              <a:rPr lang="it-IT" b="0" i="0" u="none" strike="noStrike" dirty="0" err="1">
                <a:solidFill>
                  <a:srgbClr val="000000"/>
                </a:solidFill>
                <a:effectLst/>
                <a:latin typeface="Arial" panose="020B0604020202020204" pitchFamily="34" charset="0"/>
              </a:rPr>
              <a:t>which</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they</a:t>
            </a:r>
            <a:r>
              <a:rPr lang="it-IT" b="0" i="0" u="none" strike="noStrike" dirty="0">
                <a:solidFill>
                  <a:srgbClr val="000000"/>
                </a:solidFill>
                <a:effectLst/>
                <a:latin typeface="Arial" panose="020B0604020202020204" pitchFamily="34" charset="0"/>
              </a:rPr>
              <a:t> </a:t>
            </a:r>
            <a:r>
              <a:rPr lang="it-IT" b="0" i="0" u="none" strike="noStrike" dirty="0" err="1">
                <a:solidFill>
                  <a:srgbClr val="000000"/>
                </a:solidFill>
                <a:effectLst/>
                <a:latin typeface="Arial" panose="020B0604020202020204" pitchFamily="34" charset="0"/>
              </a:rPr>
              <a:t>promote</a:t>
            </a:r>
            <a:r>
              <a:rPr lang="it-IT" b="0" i="0" u="none" strike="noStrike" dirty="0">
                <a:solidFill>
                  <a:srgbClr val="000000"/>
                </a:solidFill>
                <a:effectLst/>
                <a:latin typeface="Arial" panose="020B0604020202020204" pitchFamily="34" charset="0"/>
              </a:rPr>
              <a:t> skills </a:t>
            </a:r>
            <a:r>
              <a:rPr lang="it-IT" b="0" i="0" u="none" strike="noStrike" dirty="0" err="1">
                <a:solidFill>
                  <a:srgbClr val="000000"/>
                </a:solidFill>
                <a:effectLst/>
                <a:latin typeface="Arial" panose="020B0604020202020204" pitchFamily="34" charset="0"/>
              </a:rPr>
              <a:t>relevance</a:t>
            </a:r>
            <a:r>
              <a:rPr lang="it-IT" b="0" i="0" u="none" strike="noStrike" dirty="0">
                <a:solidFill>
                  <a:srgbClr val="000000"/>
                </a:solidFill>
                <a:effectLst/>
                <a:latin typeface="Arial" panose="020B0604020202020204" pitchFamily="34" charset="0"/>
              </a:rPr>
              <a:t> and </a:t>
            </a:r>
            <a:r>
              <a:rPr lang="it-IT" b="0" i="0" u="none" strike="noStrike" dirty="0" err="1">
                <a:solidFill>
                  <a:srgbClr val="000000"/>
                </a:solidFill>
                <a:effectLst/>
                <a:latin typeface="Arial" panose="020B0604020202020204" pitchFamily="34" charset="0"/>
              </a:rPr>
              <a:t>resilience</a:t>
            </a:r>
            <a:endParaRPr lang="it-IT" dirty="0"/>
          </a:p>
        </p:txBody>
      </p:sp>
      <p:sp>
        <p:nvSpPr>
          <p:cNvPr id="4" name="Segnaposto numero diapositiva 3"/>
          <p:cNvSpPr>
            <a:spLocks noGrp="1"/>
          </p:cNvSpPr>
          <p:nvPr>
            <p:ph type="sldNum" sz="quarter" idx="5"/>
          </p:nvPr>
        </p:nvSpPr>
        <p:spPr/>
        <p:txBody>
          <a:bodyPr/>
          <a:lstStyle/>
          <a:p>
            <a:fld id="{B724C359-F21C-5144-9CEB-BDBE24445460}" type="slidenum">
              <a:rPr lang="nl-NL" smtClean="0"/>
              <a:pPr/>
              <a:t>8</a:t>
            </a:fld>
            <a:endParaRPr lang="nl-NL" dirty="0"/>
          </a:p>
        </p:txBody>
      </p:sp>
    </p:spTree>
    <p:extLst>
      <p:ext uri="{BB962C8B-B14F-4D97-AF65-F5344CB8AC3E}">
        <p14:creationId xmlns:p14="http://schemas.microsoft.com/office/powerpoint/2010/main" val="346262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spcBef>
                <a:spcPts val="0"/>
              </a:spcBef>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make working together entrepreneurs and students on common perceived problems, through workshops and learning events;</a:t>
            </a:r>
          </a:p>
          <a:p>
            <a:pPr marL="285750" indent="-285750">
              <a:spcBef>
                <a:spcPts val="0"/>
              </a:spcBef>
              <a:buFont typeface="Wingdings" panose="05000000000000000000" pitchFamily="2" charset="2"/>
              <a:buChar char="Ø"/>
            </a:pPr>
            <a:r>
              <a:rPr lang="en-US" dirty="0" err="1">
                <a:latin typeface="Tahoma" panose="020B0604030504040204" pitchFamily="34" charset="0"/>
                <a:ea typeface="Tahoma" panose="020B0604030504040204" pitchFamily="34" charset="0"/>
                <a:cs typeface="Tahoma" panose="020B0604030504040204" pitchFamily="34" charset="0"/>
              </a:rPr>
              <a:t>favour</a:t>
            </a:r>
            <a:r>
              <a:rPr lang="en-US" dirty="0">
                <a:latin typeface="Tahoma" panose="020B0604030504040204" pitchFamily="34" charset="0"/>
                <a:ea typeface="Tahoma" panose="020B0604030504040204" pitchFamily="34" charset="0"/>
                <a:cs typeface="Tahoma" panose="020B0604030504040204" pitchFamily="34" charset="0"/>
              </a:rPr>
              <a:t> the creation of new business ideas, jointly generated by entrepreneurs and students in the frame of entrepreneurial discovery process events;</a:t>
            </a:r>
          </a:p>
          <a:p>
            <a:pPr marL="285750" indent="-285750">
              <a:spcBef>
                <a:spcPts val="0"/>
              </a:spcBef>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stimulate the establishment of professional links within the sector in the region, to promote knowledge exchange and co-creation.</a:t>
            </a:r>
          </a:p>
          <a:p>
            <a:pPr marL="285750" indent="-285750">
              <a:spcBef>
                <a:spcPts val="0"/>
              </a:spcBef>
              <a:buFont typeface="Wingdings" panose="05000000000000000000" pitchFamily="2" charset="2"/>
              <a:buChar char="Ø"/>
            </a:pPr>
            <a:endParaRPr lang="en-US" dirty="0">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tabLst>
                <a:tab pos="8882063" algn="l"/>
              </a:tabLst>
            </a:pPr>
            <a:r>
              <a:rPr lang="en-US" sz="1200" b="0" i="0" kern="1200" dirty="0">
                <a:solidFill>
                  <a:schemeClr val="tx1"/>
                </a:solidFill>
                <a:latin typeface="Verdana Standaard" charset="0"/>
                <a:ea typeface="+mn-ea"/>
                <a:cs typeface="+mn-cs"/>
              </a:rPr>
              <a:t>Regional communities building (the </a:t>
            </a:r>
            <a:r>
              <a:rPr lang="en-US" sz="1200" b="1" i="0" kern="1200" dirty="0">
                <a:solidFill>
                  <a:schemeClr val="tx1"/>
                </a:solidFill>
                <a:latin typeface="Verdana Standaard" charset="0"/>
                <a:ea typeface="+mn-ea"/>
                <a:cs typeface="+mn-cs"/>
              </a:rPr>
              <a:t>Wine Hubs</a:t>
            </a:r>
            <a:r>
              <a:rPr lang="en-US" sz="1200" b="0" i="0" kern="1200" dirty="0">
                <a:solidFill>
                  <a:schemeClr val="tx1"/>
                </a:solidFill>
                <a:latin typeface="Verdana Standaard" charset="0"/>
                <a:ea typeface="+mn-ea"/>
                <a:cs typeface="+mn-cs"/>
              </a:rPr>
              <a:t>),</a:t>
            </a:r>
          </a:p>
          <a:p>
            <a:pPr>
              <a:tabLst>
                <a:tab pos="8882063" algn="l"/>
              </a:tabLst>
            </a:pPr>
            <a:r>
              <a:rPr lang="en-US" sz="1200" b="0" i="0" kern="1200" dirty="0">
                <a:solidFill>
                  <a:schemeClr val="tx1"/>
                </a:solidFill>
                <a:latin typeface="Verdana Standaard" charset="0"/>
                <a:ea typeface="+mn-ea"/>
                <a:cs typeface="+mn-cs"/>
              </a:rPr>
              <a:t>      place-specific, multi-stakeholder and being able to solve real-world issues</a:t>
            </a:r>
          </a:p>
          <a:p>
            <a:pPr marL="457200" indent="-457200">
              <a:buFontTx/>
              <a:buChar char="-"/>
              <a:tabLst>
                <a:tab pos="8882063" algn="l"/>
              </a:tabLst>
            </a:pPr>
            <a:r>
              <a:rPr lang="en-US" sz="1200" b="1" i="0" kern="1200" dirty="0">
                <a:solidFill>
                  <a:schemeClr val="tx1"/>
                </a:solidFill>
                <a:latin typeface="Verdana Standaard" charset="0"/>
                <a:ea typeface="+mn-ea"/>
                <a:cs typeface="+mn-cs"/>
              </a:rPr>
              <a:t>Mobility</a:t>
            </a:r>
            <a:r>
              <a:rPr lang="en-US" sz="1200" b="0" i="0" kern="1200" dirty="0">
                <a:solidFill>
                  <a:schemeClr val="tx1"/>
                </a:solidFill>
                <a:latin typeface="Verdana Standaard" charset="0"/>
                <a:ea typeface="+mn-ea"/>
                <a:cs typeface="+mn-cs"/>
              </a:rPr>
              <a:t> of students in wine companies</a:t>
            </a:r>
          </a:p>
          <a:p>
            <a:pPr marL="457200" indent="-457200">
              <a:buFontTx/>
              <a:buChar char="-"/>
              <a:tabLst>
                <a:tab pos="8882063" algn="l"/>
              </a:tabLst>
            </a:pPr>
            <a:r>
              <a:rPr lang="en-US" sz="1200" b="1" i="0" kern="1200" dirty="0">
                <a:solidFill>
                  <a:schemeClr val="tx1"/>
                </a:solidFill>
                <a:latin typeface="Verdana Standaard" charset="0"/>
                <a:ea typeface="+mn-ea"/>
                <a:cs typeface="+mn-cs"/>
              </a:rPr>
              <a:t>Wine Living Labs </a:t>
            </a:r>
            <a:r>
              <a:rPr lang="en-US" sz="1200" b="0" i="0" kern="1200" dirty="0">
                <a:solidFill>
                  <a:schemeClr val="tx1"/>
                </a:solidFill>
                <a:latin typeface="Verdana Standaard" charset="0"/>
                <a:ea typeface="+mn-ea"/>
                <a:cs typeface="+mn-cs"/>
              </a:rPr>
              <a:t>– workshops, hackathons, seminars, transnational learning weeks, to make researchers, students and wine makers working together</a:t>
            </a:r>
          </a:p>
          <a:p>
            <a:pPr marL="457200" indent="-457200">
              <a:buFontTx/>
              <a:buChar char="-"/>
              <a:tabLst>
                <a:tab pos="8882063" algn="l"/>
              </a:tabLst>
            </a:pPr>
            <a:r>
              <a:rPr lang="en-US" sz="1200" b="1" i="0" kern="1200" dirty="0">
                <a:solidFill>
                  <a:schemeClr val="tx1"/>
                </a:solidFill>
                <a:latin typeface="Verdana Standaard" charset="0"/>
                <a:ea typeface="+mn-ea"/>
                <a:cs typeface="+mn-cs"/>
              </a:rPr>
              <a:t>Learning materials and short courses</a:t>
            </a:r>
            <a:r>
              <a:rPr lang="en-US" sz="1200" b="0" i="0" kern="1200" dirty="0">
                <a:solidFill>
                  <a:schemeClr val="tx1"/>
                </a:solidFill>
                <a:latin typeface="Verdana Standaard" charset="0"/>
                <a:ea typeface="+mn-ea"/>
                <a:cs typeface="+mn-cs"/>
              </a:rPr>
              <a:t>, where winemakers, professionals and students learn together</a:t>
            </a:r>
          </a:p>
          <a:p>
            <a:pPr marL="285750" indent="-285750">
              <a:spcBef>
                <a:spcPts val="0"/>
              </a:spcBef>
              <a:buFont typeface="Wingdings" panose="05000000000000000000" pitchFamily="2" charset="2"/>
              <a:buChar char="Ø"/>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numero diapositiva 3"/>
          <p:cNvSpPr>
            <a:spLocks noGrp="1"/>
          </p:cNvSpPr>
          <p:nvPr>
            <p:ph type="sldNum" sz="quarter" idx="10"/>
          </p:nvPr>
        </p:nvSpPr>
        <p:spPr/>
        <p:txBody>
          <a:bodyPr/>
          <a:lstStyle/>
          <a:p>
            <a:fld id="{B724C359-F21C-5144-9CEB-BDBE24445460}" type="slidenum">
              <a:rPr lang="nl-NL" smtClean="0"/>
              <a:pPr/>
              <a:t>9</a:t>
            </a:fld>
            <a:endParaRPr lang="nl-NL" dirty="0"/>
          </a:p>
        </p:txBody>
      </p:sp>
    </p:spTree>
    <p:extLst>
      <p:ext uri="{BB962C8B-B14F-4D97-AF65-F5344CB8AC3E}">
        <p14:creationId xmlns:p14="http://schemas.microsoft.com/office/powerpoint/2010/main" val="2573380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 y="0"/>
            <a:ext cx="12192001" cy="5994400"/>
          </a:xfrm>
          <a:prstGeom prst="rect">
            <a:avLst/>
          </a:prstGeom>
        </p:spPr>
      </p:pic>
      <p:sp>
        <p:nvSpPr>
          <p:cNvPr id="14" name="Rechthoek 13"/>
          <p:cNvSpPr/>
          <p:nvPr userDrawn="1"/>
        </p:nvSpPr>
        <p:spPr>
          <a:xfrm>
            <a:off x="8903" y="922714"/>
            <a:ext cx="12183100" cy="1200329"/>
          </a:xfrm>
          <a:prstGeom prst="rect">
            <a:avLst/>
          </a:prstGeom>
        </p:spPr>
        <p:txBody>
          <a:bodyPr wrap="square">
            <a:spAutoFit/>
          </a:bodyPr>
          <a:lstStyle/>
          <a:p>
            <a:pPr algn="ctr"/>
            <a:r>
              <a:rPr lang="nl-NL" sz="3600" b="1" dirty="0">
                <a:solidFill>
                  <a:srgbClr val="093B37"/>
                </a:solidFill>
                <a:latin typeface="Verdana"/>
                <a:ea typeface="Arial" charset="0"/>
                <a:cs typeface="Verdana"/>
              </a:rPr>
              <a:t>The European </a:t>
            </a:r>
            <a:r>
              <a:rPr lang="nl-NL" sz="3600" b="1" dirty="0" err="1">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science</a:t>
            </a:r>
            <a:r>
              <a:rPr lang="nl-NL" sz="3600" b="1" dirty="0">
                <a:solidFill>
                  <a:srgbClr val="093B37"/>
                </a:solidFill>
                <a:latin typeface="Verdana"/>
                <a:ea typeface="Arial" charset="0"/>
                <a:cs typeface="Verdana"/>
              </a:rPr>
              <a:t> </a:t>
            </a:r>
          </a:p>
          <a:p>
            <a:pPr algn="ctr"/>
            <a:r>
              <a:rPr lang="nl-NL" sz="3600" b="1" dirty="0" err="1">
                <a:solidFill>
                  <a:srgbClr val="093B37"/>
                </a:solidFill>
                <a:latin typeface="Verdana"/>
                <a:ea typeface="Arial" charset="0"/>
                <a:cs typeface="Verdana"/>
              </a:rPr>
              <a:t>and</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knowledge</a:t>
            </a:r>
            <a:r>
              <a:rPr lang="nl-NL" sz="3600" b="1" dirty="0">
                <a:solidFill>
                  <a:srgbClr val="093B37"/>
                </a:solidFill>
                <a:latin typeface="Verdana"/>
                <a:ea typeface="Arial" charset="0"/>
                <a:cs typeface="Verdana"/>
              </a:rPr>
              <a:t> service</a:t>
            </a:r>
          </a:p>
        </p:txBody>
      </p:sp>
      <p:sp>
        <p:nvSpPr>
          <p:cNvPr id="15" name="Rechthoek 14"/>
          <p:cNvSpPr/>
          <p:nvPr userDrawn="1"/>
        </p:nvSpPr>
        <p:spPr>
          <a:xfrm>
            <a:off x="3756514" y="2581263"/>
            <a:ext cx="4688719" cy="584775"/>
          </a:xfrm>
          <a:prstGeom prst="rect">
            <a:avLst/>
          </a:prstGeom>
        </p:spPr>
        <p:txBody>
          <a:bodyPr wrap="none">
            <a:spAutoFit/>
          </a:bodyPr>
          <a:lstStyle/>
          <a:p>
            <a:r>
              <a:rPr lang="nl-NL" sz="3200" b="0" dirty="0">
                <a:solidFill>
                  <a:srgbClr val="093B37"/>
                </a:solidFill>
                <a:latin typeface="Verdana"/>
                <a:ea typeface="Arial" charset="0"/>
                <a:cs typeface="Verdana"/>
              </a:rPr>
              <a:t>Joint Research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27" y="16"/>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16"/>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a:t>TEXT</a:t>
            </a:r>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a:t>Heading</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75"/>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5" name="Tijdelijke aanduiding voor tekst 10"/>
          <p:cNvSpPr>
            <a:spLocks noGrp="1"/>
          </p:cNvSpPr>
          <p:nvPr>
            <p:ph type="body" sz="quarter" idx="13" hasCustomPrompt="1"/>
          </p:nvPr>
        </p:nvSpPr>
        <p:spPr>
          <a:xfrm>
            <a:off x="647700" y="2027875"/>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7" name="Tijdelijke aanduiding voor tekst 10"/>
          <p:cNvSpPr>
            <a:spLocks noGrp="1"/>
          </p:cNvSpPr>
          <p:nvPr>
            <p:ph type="body" sz="quarter" idx="15" hasCustomPrompt="1"/>
          </p:nvPr>
        </p:nvSpPr>
        <p:spPr>
          <a:xfrm>
            <a:off x="647700" y="3975836"/>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8" name="Tijdelijke aanduiding voor tekst 12"/>
          <p:cNvSpPr>
            <a:spLocks noGrp="1"/>
          </p:cNvSpPr>
          <p:nvPr>
            <p:ph type="body" sz="quarter" idx="16" hasCustomPrompt="1"/>
          </p:nvPr>
        </p:nvSpPr>
        <p:spPr>
          <a:xfrm>
            <a:off x="647700" y="5326268"/>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Tree>
    <p:extLst>
      <p:ext uri="{BB962C8B-B14F-4D97-AF65-F5344CB8AC3E}">
        <p14:creationId xmlns:p14="http://schemas.microsoft.com/office/powerpoint/2010/main" val="160268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16"/>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700027" y="2406370"/>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51" y="1987138"/>
            <a:ext cx="9029700" cy="1378362"/>
          </a:xfrm>
          <a:prstGeom prst="rect">
            <a:avLst/>
          </a:prstGeom>
        </p:spPr>
        <p:txBody>
          <a:bodyPr/>
          <a:lstStyle>
            <a:lvl1pPr marL="0" indent="0">
              <a:buNone/>
              <a:defRPr sz="9600" b="1">
                <a:solidFill>
                  <a:schemeClr val="bg1"/>
                </a:solidFill>
              </a:defRPr>
            </a:lvl1pPr>
          </a:lstStyle>
          <a:p>
            <a:pPr lvl="0"/>
            <a:r>
              <a:rPr lang="nl-NL" dirty="0" err="1"/>
              <a:t>Thanks</a:t>
            </a:r>
            <a:endParaRPr lang="nl-NL" dirty="0"/>
          </a:p>
        </p:txBody>
      </p:sp>
    </p:spTree>
    <p:extLst>
      <p:ext uri="{BB962C8B-B14F-4D97-AF65-F5344CB8AC3E}">
        <p14:creationId xmlns:p14="http://schemas.microsoft.com/office/powerpoint/2010/main" val="368754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slaid">
    <p:spTree>
      <p:nvGrpSpPr>
        <p:cNvPr id="1" name=""/>
        <p:cNvGrpSpPr/>
        <p:nvPr/>
      </p:nvGrpSpPr>
      <p:grpSpPr>
        <a:xfrm>
          <a:off x="0" y="0"/>
          <a:ext cx="0" cy="0"/>
          <a:chOff x="0" y="0"/>
          <a:chExt cx="0" cy="0"/>
        </a:xfrm>
      </p:grpSpPr>
      <p:sp>
        <p:nvSpPr>
          <p:cNvPr id="20" name="Shape 20"/>
          <p:cNvSpPr>
            <a:spLocks noGrp="1"/>
          </p:cNvSpPr>
          <p:nvPr>
            <p:ph type="title"/>
          </p:nvPr>
        </p:nvSpPr>
        <p:spPr>
          <a:xfrm>
            <a:off x="803525" y="1037356"/>
            <a:ext cx="10584975" cy="477054"/>
          </a:xfrm>
          <a:prstGeom prst="rect">
            <a:avLst/>
          </a:prstGeom>
        </p:spPr>
        <p:txBody>
          <a:bodyPr/>
          <a:lstStyle>
            <a:lvl1pPr algn="ctr">
              <a:defRPr sz="3100"/>
            </a:lvl1pPr>
          </a:lstStyle>
          <a:p>
            <a:pPr lvl="0"/>
            <a:r>
              <a:rPr lang="en-US"/>
              <a:t>Click to edit Master title style</a:t>
            </a:r>
            <a:endParaRPr dirty="0"/>
          </a:p>
        </p:txBody>
      </p:sp>
      <p:sp>
        <p:nvSpPr>
          <p:cNvPr id="6" name="Shape 26"/>
          <p:cNvSpPr>
            <a:spLocks noGrp="1"/>
          </p:cNvSpPr>
          <p:nvPr>
            <p:ph type="body" idx="1"/>
          </p:nvPr>
        </p:nvSpPr>
        <p:spPr>
          <a:xfrm>
            <a:off x="803513" y="1768709"/>
            <a:ext cx="4955736" cy="4379783"/>
          </a:xfrm>
          <a:prstGeom prst="rect">
            <a:avLst/>
          </a:prstGeom>
        </p:spPr>
        <p:txBody>
          <a:bodyPr>
            <a:normAutofit/>
          </a:bodyPr>
          <a:lstStyle>
            <a:lvl1pPr algn="l" defTabSz="321457">
              <a:spcBef>
                <a:spcPts val="1969"/>
              </a:spcBef>
              <a:tabLst/>
              <a:defRPr sz="700" b="0">
                <a:solidFill>
                  <a:srgbClr val="5B5B5A"/>
                </a:solidFill>
              </a:defRPr>
            </a:lvl1pPr>
            <a:lvl2pPr indent="321457">
              <a:buClr>
                <a:srgbClr val="FBB702"/>
              </a:buClr>
              <a:tabLst>
                <a:tab pos="383963" algn="l"/>
                <a:tab pos="776855" algn="l"/>
              </a:tabLst>
            </a:lvl2pPr>
            <a:lvl3pPr indent="642915">
              <a:buClr>
                <a:srgbClr val="FBB702"/>
              </a:buClr>
              <a:tabLst>
                <a:tab pos="383963" algn="l"/>
                <a:tab pos="776855" algn="l"/>
              </a:tabLst>
            </a:lvl3pPr>
            <a:lvl4pPr indent="964372">
              <a:buClr>
                <a:srgbClr val="5B5B5A"/>
              </a:buClr>
              <a:tabLst>
                <a:tab pos="383963" algn="l"/>
                <a:tab pos="776855" algn="l"/>
              </a:tabLst>
            </a:lvl4pPr>
            <a:lvl5pPr algn="ctr">
              <a:lnSpc>
                <a:spcPts val="914"/>
              </a:lnSpc>
              <a:spcBef>
                <a:spcPts val="0"/>
              </a:spcBef>
              <a:tabLst/>
              <a:defRPr sz="700">
                <a:solidFill>
                  <a:srgbClr val="5B5B5A"/>
                </a:solidFill>
              </a:defRPr>
            </a:lvl5pPr>
          </a:lstStyle>
          <a:p>
            <a:pPr lvl="0"/>
            <a:r>
              <a:rPr lang="en-US"/>
              <a:t>Click to edit Master text styles</a:t>
            </a:r>
          </a:p>
        </p:txBody>
      </p:sp>
      <p:sp>
        <p:nvSpPr>
          <p:cNvPr id="7" name="Shape 26"/>
          <p:cNvSpPr>
            <a:spLocks noGrp="1"/>
          </p:cNvSpPr>
          <p:nvPr>
            <p:ph type="body" idx="10"/>
          </p:nvPr>
        </p:nvSpPr>
        <p:spPr>
          <a:xfrm>
            <a:off x="6432752" y="1768708"/>
            <a:ext cx="4955736" cy="615553"/>
          </a:xfrm>
          <a:prstGeom prst="rect">
            <a:avLst/>
          </a:prstGeom>
        </p:spPr>
        <p:txBody>
          <a:bodyPr/>
          <a:lstStyle>
            <a:lvl1pPr algn="l" defTabSz="321457">
              <a:spcBef>
                <a:spcPts val="1969"/>
              </a:spcBef>
              <a:tabLst/>
              <a:defRPr sz="700" b="0">
                <a:solidFill>
                  <a:srgbClr val="5B5B5A"/>
                </a:solidFill>
              </a:defRPr>
            </a:lvl1pPr>
            <a:lvl2pPr indent="321457">
              <a:buClr>
                <a:srgbClr val="FBB702"/>
              </a:buClr>
              <a:tabLst>
                <a:tab pos="383963" algn="l"/>
                <a:tab pos="776855" algn="l"/>
              </a:tabLst>
            </a:lvl2pPr>
            <a:lvl3pPr indent="642915">
              <a:buClr>
                <a:srgbClr val="FBB702"/>
              </a:buClr>
              <a:tabLst>
                <a:tab pos="383963" algn="l"/>
                <a:tab pos="776855" algn="l"/>
              </a:tabLst>
            </a:lvl3pPr>
            <a:lvl4pPr indent="964372">
              <a:buClr>
                <a:srgbClr val="5B5B5A"/>
              </a:buClr>
              <a:tabLst>
                <a:tab pos="383963" algn="l"/>
                <a:tab pos="776855" algn="l"/>
              </a:tabLst>
            </a:lvl4pPr>
            <a:lvl5pPr algn="ctr">
              <a:lnSpc>
                <a:spcPts val="914"/>
              </a:lnSpc>
              <a:spcBef>
                <a:spcPts val="0"/>
              </a:spcBef>
              <a:tabLst/>
              <a:defRPr sz="700">
                <a:solidFill>
                  <a:srgbClr val="5B5B5A"/>
                </a:solidFill>
              </a:defRPr>
            </a:lvl5pPr>
          </a:lstStyle>
          <a:p>
            <a:pPr lvl="0"/>
            <a:r>
              <a:rPr lang="en-US"/>
              <a:t>Click to edit Master text styles</a:t>
            </a:r>
          </a:p>
        </p:txBody>
      </p:sp>
      <p:sp>
        <p:nvSpPr>
          <p:cNvPr id="5" name="Shape 19"/>
          <p:cNvSpPr>
            <a:spLocks noGrp="1"/>
          </p:cNvSpPr>
          <p:nvPr>
            <p:ph type="sldNum" sz="quarter" idx="11"/>
          </p:nvPr>
        </p:nvSpPr>
        <p:spPr>
          <a:xfrm>
            <a:off x="11353800" y="6516688"/>
            <a:ext cx="838200" cy="228600"/>
          </a:xfrm>
          <a:prstGeom prst="rect">
            <a:avLst/>
          </a:prstGeom>
        </p:spPr>
        <p:txBody>
          <a:bodyPr lIns="64291" tIns="32146" rIns="64291" bIns="32146"/>
          <a:lstStyle>
            <a:lvl1pPr>
              <a:defRPr>
                <a:ea typeface="MS PGothic" pitchFamily="34" charset="-128"/>
              </a:defRPr>
            </a:lvl1pPr>
          </a:lstStyle>
          <a:p>
            <a:pPr>
              <a:defRPr/>
            </a:pPr>
            <a:fld id="{45F8CD97-80B5-4368-8F5E-F84989071161}" type="slidenum">
              <a:rPr lang="en-US"/>
              <a:pPr>
                <a:defRPr/>
              </a:pPr>
              <a:t>‹N›</a:t>
            </a:fld>
            <a:endParaRPr lang="en-US"/>
          </a:p>
        </p:txBody>
      </p:sp>
    </p:spTree>
    <p:extLst>
      <p:ext uri="{BB962C8B-B14F-4D97-AF65-F5344CB8AC3E}">
        <p14:creationId xmlns:p14="http://schemas.microsoft.com/office/powerpoint/2010/main" val="37188160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_picture">
    <p:spTree>
      <p:nvGrpSpPr>
        <p:cNvPr id="1" name=""/>
        <p:cNvGrpSpPr/>
        <p:nvPr/>
      </p:nvGrpSpPr>
      <p:grpSpPr>
        <a:xfrm>
          <a:off x="0" y="0"/>
          <a:ext cx="0" cy="0"/>
          <a:chOff x="0" y="0"/>
          <a:chExt cx="0" cy="0"/>
        </a:xfrm>
      </p:grpSpPr>
      <p:sp>
        <p:nvSpPr>
          <p:cNvPr id="6" name="Picture Placeholder 6"/>
          <p:cNvSpPr>
            <a:spLocks noGrp="1"/>
          </p:cNvSpPr>
          <p:nvPr>
            <p:ph type="pic" sz="quarter" idx="12"/>
          </p:nvPr>
        </p:nvSpPr>
        <p:spPr>
          <a:xfrm>
            <a:off x="6480043" y="404829"/>
            <a:ext cx="5760640" cy="5544467"/>
          </a:xfrm>
          <a:prstGeom prst="rect">
            <a:avLst/>
          </a:prstGeom>
        </p:spPr>
        <p:txBody>
          <a:bodyPr/>
          <a:lstStyle>
            <a:lvl1pPr>
              <a:defRPr>
                <a:solidFill>
                  <a:srgbClr val="000000"/>
                </a:solidFill>
              </a:defRPr>
            </a:lvl1pPr>
          </a:lstStyle>
          <a:p>
            <a:endParaRPr lang="en-GB" dirty="0"/>
          </a:p>
        </p:txBody>
      </p:sp>
      <p:sp>
        <p:nvSpPr>
          <p:cNvPr id="11" name="Content Placeholder 2"/>
          <p:cNvSpPr>
            <a:spLocks noGrp="1"/>
          </p:cNvSpPr>
          <p:nvPr>
            <p:ph idx="13"/>
          </p:nvPr>
        </p:nvSpPr>
        <p:spPr>
          <a:xfrm>
            <a:off x="623392" y="1416669"/>
            <a:ext cx="5279992" cy="453645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
        <p:nvSpPr>
          <p:cNvPr id="13" name="Title 1"/>
          <p:cNvSpPr>
            <a:spLocks noGrp="1"/>
          </p:cNvSpPr>
          <p:nvPr>
            <p:ph type="title"/>
          </p:nvPr>
        </p:nvSpPr>
        <p:spPr>
          <a:xfrm>
            <a:off x="622300" y="334838"/>
            <a:ext cx="5281680" cy="1005930"/>
          </a:xfrm>
          <a:prstGeom prst="rect">
            <a:avLst/>
          </a:prstGeom>
        </p:spPr>
        <p:txBody>
          <a:bodyPr lIns="0" tIns="0" rIns="0" bIns="0"/>
          <a:lstStyle>
            <a:lvl1pPr>
              <a:lnSpc>
                <a:spcPct val="110000"/>
              </a:lnSpc>
              <a:defRPr sz="2800">
                <a:solidFill>
                  <a:srgbClr val="16419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6596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622299" y="334838"/>
            <a:ext cx="10945284" cy="648072"/>
          </a:xfrm>
          <a:prstGeom prst="rect">
            <a:avLst/>
          </a:prstGeom>
        </p:spPr>
        <p:txBody>
          <a:bodyPr lIns="0" tIns="0" rIns="0" bIns="0"/>
          <a:lstStyle>
            <a:lvl1pPr>
              <a:lnSpc>
                <a:spcPct val="110000"/>
              </a:lnSpc>
              <a:defRPr sz="2800">
                <a:solidFill>
                  <a:srgbClr val="164194"/>
                </a:solidFill>
              </a:defRPr>
            </a:lvl1pPr>
          </a:lstStyle>
          <a:p>
            <a:r>
              <a:rPr lang="en-US" dirty="0"/>
              <a:t>Click to edit Master title style</a:t>
            </a:r>
            <a:endParaRPr lang="en-GB" dirty="0"/>
          </a:p>
        </p:txBody>
      </p:sp>
      <p:sp>
        <p:nvSpPr>
          <p:cNvPr id="8" name="Content Placeholder 2"/>
          <p:cNvSpPr>
            <a:spLocks noGrp="1"/>
          </p:cNvSpPr>
          <p:nvPr>
            <p:ph idx="1"/>
          </p:nvPr>
        </p:nvSpPr>
        <p:spPr>
          <a:xfrm>
            <a:off x="623392" y="1053505"/>
            <a:ext cx="5280587"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p:cNvSpPr>
            <a:spLocks noGrp="1"/>
          </p:cNvSpPr>
          <p:nvPr>
            <p:ph idx="12"/>
          </p:nvPr>
        </p:nvSpPr>
        <p:spPr>
          <a:xfrm>
            <a:off x="6286996" y="1053505"/>
            <a:ext cx="5280587"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6997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9433D4A9-5317-4926-8F95-BAA554C7502C}"/>
              </a:ext>
            </a:extLst>
          </p:cNvPr>
          <p:cNvSpPr>
            <a:spLocks noGrp="1" noChangeArrowheads="1"/>
          </p:cNvSpPr>
          <p:nvPr>
            <p:ph type="dt" sz="half" idx="10"/>
          </p:nvPr>
        </p:nvSpPr>
        <p:spPr/>
        <p:txBody>
          <a:bodyPr/>
          <a:lstStyle>
            <a:lvl1pPr>
              <a:defRPr/>
            </a:lvl1pPr>
          </a:lstStyle>
          <a:p>
            <a:pPr>
              <a:defRPr/>
            </a:pPr>
            <a:endParaRPr lang="it-IT"/>
          </a:p>
        </p:txBody>
      </p:sp>
    </p:spTree>
    <p:extLst>
      <p:ext uri="{BB962C8B-B14F-4D97-AF65-F5344CB8AC3E}">
        <p14:creationId xmlns:p14="http://schemas.microsoft.com/office/powerpoint/2010/main" val="24037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3"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31"/>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a:solidFill>
                  <a:schemeClr val="bg1"/>
                </a:solidFill>
                <a:latin typeface="Verdana"/>
                <a:ea typeface="Arial" charset="0"/>
                <a:cs typeface="Verdana"/>
              </a:rPr>
              <a:t>A modern JRC </a:t>
            </a:r>
            <a:br>
              <a:rPr lang="nl-NL" sz="3600" b="1" dirty="0">
                <a:solidFill>
                  <a:schemeClr val="bg1"/>
                </a:solidFill>
                <a:latin typeface="Verdana"/>
                <a:ea typeface="Arial" charset="0"/>
                <a:cs typeface="Verdana"/>
              </a:rPr>
            </a:br>
            <a:r>
              <a:rPr lang="nl-NL" sz="3600" b="1" dirty="0">
                <a:solidFill>
                  <a:schemeClr val="bg1"/>
                </a:solidFill>
                <a:latin typeface="Verdana"/>
                <a:ea typeface="Arial" charset="0"/>
                <a:cs typeface="Verdana"/>
              </a:rPr>
              <a:t>in a modern </a:t>
            </a:r>
            <a:r>
              <a:rPr lang="nl-NL" sz="3600" b="1" dirty="0" err="1">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87"/>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a:t>Name</a:t>
            </a:r>
          </a:p>
        </p:txBody>
      </p:sp>
      <p:sp>
        <p:nvSpPr>
          <p:cNvPr id="42" name="Tijdelijke aanduiding voor tekst 41"/>
          <p:cNvSpPr>
            <a:spLocks noGrp="1"/>
          </p:cNvSpPr>
          <p:nvPr>
            <p:ph type="body" sz="quarter" idx="11" hasCustomPrompt="1"/>
          </p:nvPr>
        </p:nvSpPr>
        <p:spPr>
          <a:xfrm>
            <a:off x="0" y="4708305"/>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a:t>Title</a:t>
            </a:r>
            <a:r>
              <a:rPr lang="nl-NL" dirty="0"/>
              <a:t>, </a:t>
            </a:r>
            <a:r>
              <a:rPr lang="nl-NL" dirty="0" err="1"/>
              <a:t>Location</a:t>
            </a:r>
            <a:r>
              <a:rPr lang="nl-NL" dirty="0"/>
              <a:t>, Date</a:t>
            </a:r>
          </a:p>
        </p:txBody>
      </p: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1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1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a:t>Image</a:t>
            </a:r>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a:t>Heading2</a:t>
            </a:r>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a:t>Image</a:t>
            </a:r>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3"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3"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93981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3" y="558815"/>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4249747" y="0"/>
            <a:ext cx="7942263"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2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6" name="Tijdelijke aanduiding voor tekst 20"/>
          <p:cNvSpPr>
            <a:spLocks noGrp="1"/>
          </p:cNvSpPr>
          <p:nvPr>
            <p:ph type="body" sz="quarter" idx="15" hasCustomPrompt="1"/>
          </p:nvPr>
        </p:nvSpPr>
        <p:spPr>
          <a:xfrm>
            <a:off x="965200" y="1990741"/>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586452"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 id="2147483669" r:id="rId13"/>
    <p:sldLayoutId id="2147483670" r:id="rId14"/>
    <p:sldLayoutId id="2147483671" r:id="rId15"/>
    <p:sldLayoutId id="2147483673" r:id="rId16"/>
  </p:sldLayoutIdLst>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emf"/><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hyperlink" Target="https://www.kau.se/en/external-relations/research-and-innovation-collaboration/research-collaboration/academy-smart" TargetMode="External"/><Relationship Id="rId3" Type="http://schemas.openxmlformats.org/officeDocument/2006/relationships/image" Target="../media/image15.emf"/><Relationship Id="rId7" Type="http://schemas.openxmlformats.org/officeDocument/2006/relationships/hyperlink" Target="https://ripeet.eu/"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www.heinnovate.eu/" TargetMode="External"/><Relationship Id="rId5" Type="http://schemas.openxmlformats.org/officeDocument/2006/relationships/hyperlink" Target="https://urbact.eu/" TargetMode="External"/><Relationship Id="rId10" Type="http://schemas.openxmlformats.org/officeDocument/2006/relationships/image" Target="../media/image33.png"/><Relationship Id="rId4" Type="http://schemas.openxmlformats.org/officeDocument/2006/relationships/hyperlink" Target="https://www.interregeurope.eu/policy-learning-platform" TargetMode="External"/><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hyperlink" Target="mailto:Alessio.cavicchi@unimc.i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70F1-C6DC-4249-88C1-24EB21C604EA}"/>
              </a:ext>
            </a:extLst>
          </p:cNvPr>
          <p:cNvSpPr>
            <a:spLocks noGrp="1"/>
          </p:cNvSpPr>
          <p:nvPr>
            <p:ph type="title"/>
          </p:nvPr>
        </p:nvSpPr>
        <p:spPr/>
        <p:txBody>
          <a:bodyPr/>
          <a:lstStyle/>
          <a:p>
            <a:r>
              <a:rPr lang="it-IT" sz="2800" b="0" dirty="0"/>
              <a:t> </a:t>
            </a:r>
            <a:r>
              <a:rPr lang="it-IT" sz="2800" b="0" dirty="0" err="1"/>
              <a:t>Higher</a:t>
            </a:r>
            <a:r>
              <a:rPr lang="it-IT" sz="2800" b="0" dirty="0"/>
              <a:t> </a:t>
            </a:r>
            <a:r>
              <a:rPr lang="it-IT" sz="2800" b="0" dirty="0" err="1"/>
              <a:t>Education</a:t>
            </a:r>
            <a:r>
              <a:rPr lang="it-IT" sz="2800" b="0" dirty="0"/>
              <a:t> and Partnerships for </a:t>
            </a:r>
            <a:r>
              <a:rPr lang="it-IT" sz="2800" b="0" dirty="0" err="1"/>
              <a:t>Regional</a:t>
            </a:r>
            <a:r>
              <a:rPr lang="it-IT" sz="2800" b="0" dirty="0"/>
              <a:t> Innovation </a:t>
            </a:r>
            <a:br>
              <a:rPr lang="it-IT" sz="2800" b="0" dirty="0"/>
            </a:br>
            <a:endParaRPr lang="en-GB" sz="2800" b="0" dirty="0"/>
          </a:p>
        </p:txBody>
      </p:sp>
      <p:sp>
        <p:nvSpPr>
          <p:cNvPr id="3" name="Text Placeholder 2">
            <a:extLst>
              <a:ext uri="{FF2B5EF4-FFF2-40B4-BE49-F238E27FC236}">
                <a16:creationId xmlns:a16="http://schemas.microsoft.com/office/drawing/2014/main" id="{48DAD0EE-8D9F-41A9-935B-A5CD72B211D0}"/>
              </a:ext>
            </a:extLst>
          </p:cNvPr>
          <p:cNvSpPr>
            <a:spLocks noGrp="1"/>
          </p:cNvSpPr>
          <p:nvPr>
            <p:ph type="body" sz="quarter" idx="10"/>
          </p:nvPr>
        </p:nvSpPr>
        <p:spPr>
          <a:xfrm>
            <a:off x="0" y="3936387"/>
            <a:ext cx="12192000" cy="356859"/>
          </a:xfrm>
        </p:spPr>
        <p:txBody>
          <a:bodyPr/>
          <a:lstStyle/>
          <a:p>
            <a:r>
              <a:rPr lang="en-US" dirty="0"/>
              <a:t>Ellen </a:t>
            </a:r>
            <a:r>
              <a:rPr lang="en-US" dirty="0" err="1"/>
              <a:t>Hazelkorn</a:t>
            </a:r>
            <a:r>
              <a:rPr lang="en-US" dirty="0"/>
              <a:t>, Henning Kroll, Alessio </a:t>
            </a:r>
            <a:r>
              <a:rPr lang="en-US" dirty="0" err="1"/>
              <a:t>Cavicchi</a:t>
            </a:r>
            <a:endParaRPr lang="en-US" dirty="0"/>
          </a:p>
        </p:txBody>
      </p:sp>
      <p:sp>
        <p:nvSpPr>
          <p:cNvPr id="4" name="Text Placeholder 3">
            <a:extLst>
              <a:ext uri="{FF2B5EF4-FFF2-40B4-BE49-F238E27FC236}">
                <a16:creationId xmlns:a16="http://schemas.microsoft.com/office/drawing/2014/main" id="{64233E01-E67F-43EE-B4AC-4D51E564330B}"/>
              </a:ext>
            </a:extLst>
          </p:cNvPr>
          <p:cNvSpPr>
            <a:spLocks noGrp="1"/>
          </p:cNvSpPr>
          <p:nvPr>
            <p:ph type="body" sz="quarter" idx="11"/>
          </p:nvPr>
        </p:nvSpPr>
        <p:spPr/>
        <p:txBody>
          <a:bodyPr/>
          <a:lstStyle/>
          <a:p>
            <a:r>
              <a:rPr lang="en-US" dirty="0"/>
              <a:t>Seville, 14</a:t>
            </a:r>
            <a:r>
              <a:rPr lang="en-US" baseline="30000" dirty="0"/>
              <a:t>th</a:t>
            </a:r>
            <a:r>
              <a:rPr lang="en-US" dirty="0"/>
              <a:t> December 2023</a:t>
            </a:r>
            <a:endParaRPr lang="en-GB" dirty="0"/>
          </a:p>
        </p:txBody>
      </p:sp>
    </p:spTree>
    <p:extLst>
      <p:ext uri="{BB962C8B-B14F-4D97-AF65-F5344CB8AC3E}">
        <p14:creationId xmlns:p14="http://schemas.microsoft.com/office/powerpoint/2010/main" val="236994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9CEED17-65E9-6457-548C-B666E086F279}"/>
              </a:ext>
            </a:extLst>
          </p:cNvPr>
          <p:cNvSpPr>
            <a:spLocks noGrp="1"/>
          </p:cNvSpPr>
          <p:nvPr>
            <p:ph type="body" sz="quarter" idx="11"/>
          </p:nvPr>
        </p:nvSpPr>
        <p:spPr/>
        <p:txBody>
          <a:bodyPr/>
          <a:lstStyle/>
          <a:p>
            <a:r>
              <a:rPr lang="it-IT" dirty="0" err="1"/>
              <a:t>Definitions</a:t>
            </a:r>
            <a:endParaRPr lang="it-IT" dirty="0"/>
          </a:p>
        </p:txBody>
      </p:sp>
      <p:sp>
        <p:nvSpPr>
          <p:cNvPr id="5" name="CasellaDiTesto 4">
            <a:extLst>
              <a:ext uri="{FF2B5EF4-FFF2-40B4-BE49-F238E27FC236}">
                <a16:creationId xmlns:a16="http://schemas.microsoft.com/office/drawing/2014/main" id="{F58C7CB7-6904-05E9-0E3F-5CD44083ECB6}"/>
              </a:ext>
            </a:extLst>
          </p:cNvPr>
          <p:cNvSpPr txBox="1"/>
          <p:nvPr/>
        </p:nvSpPr>
        <p:spPr>
          <a:xfrm>
            <a:off x="444500" y="1534319"/>
            <a:ext cx="11290300" cy="4524315"/>
          </a:xfrm>
          <a:prstGeom prst="rect">
            <a:avLst/>
          </a:prstGeom>
          <a:noFill/>
        </p:spPr>
        <p:txBody>
          <a:bodyPr wrap="square">
            <a:spAutoFit/>
          </a:bodyPr>
          <a:lstStyle/>
          <a:p>
            <a:pPr algn="just"/>
            <a:r>
              <a:rPr lang="en-US" b="1" i="1" dirty="0">
                <a:effectLst/>
                <a:latin typeface="Calibri" panose="020F0502020204030204" pitchFamily="34" charset="0"/>
                <a:ea typeface="Calibri" panose="020F0502020204030204" pitchFamily="34" charset="0"/>
                <a:cs typeface="Times New Roman" panose="02020603050405020304" pitchFamily="18" charset="0"/>
              </a:rPr>
              <a:t>Multi-Level Projects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for regional authorities means being involved in collaborative initiatives that require multiple levels of governance, often including local, regional, and national government bodies, working together to address a shared issue or pursue a common goal (i.e. Innovative industrial PhD in Italy within the framework of </a:t>
            </a:r>
            <a:r>
              <a:rPr lang="en-US" dirty="0">
                <a:latin typeface="Calibri" panose="020F0502020204030204" pitchFamily="34" charset="0"/>
                <a:ea typeface="Calibri" panose="020F0502020204030204" pitchFamily="34" charset="0"/>
                <a:cs typeface="Times New Roman" panose="02020603050405020304" pitchFamily="18" charset="0"/>
              </a:rPr>
              <a:t>Regional and National S3)</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i="1"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i="1" dirty="0">
              <a:latin typeface="Calibri" panose="020F0502020204030204" pitchFamily="34" charset="0"/>
              <a:ea typeface="Calibri" panose="020F0502020204030204" pitchFamily="34" charset="0"/>
              <a:cs typeface="Times New Roman" panose="02020603050405020304" pitchFamily="18" charset="0"/>
            </a:endParaRPr>
          </a:p>
          <a:p>
            <a:pPr algn="just"/>
            <a:r>
              <a:rPr lang="en-US" b="1" i="1" dirty="0">
                <a:effectLst/>
                <a:latin typeface="Calibri" panose="020F0502020204030204" pitchFamily="34" charset="0"/>
                <a:ea typeface="Calibri" panose="020F0502020204030204" pitchFamily="34" charset="0"/>
                <a:cs typeface="Times New Roman" panose="02020603050405020304" pitchFamily="18" charset="0"/>
              </a:rPr>
              <a:t>Multi-Sector Projects</a:t>
            </a:r>
            <a:r>
              <a:rPr lang="en-US" dirty="0">
                <a:effectLst/>
                <a:latin typeface="Calibri" panose="020F0502020204030204" pitchFamily="34" charset="0"/>
                <a:ea typeface="Calibri" panose="020F0502020204030204" pitchFamily="34" charset="0"/>
                <a:cs typeface="Times New Roman" panose="02020603050405020304" pitchFamily="18" charset="0"/>
              </a:rPr>
              <a:t> see the involvement of different industries, sectors, or domains within a specific region, facilitated and coordinated by regional government bodies. The goal is to foster cross-sectoral partnerships to tackle complex challenges that require a holistic approach, bringing together expertise from diverse fields to create innovative solutions and promote sustainable development (i.e. </a:t>
            </a:r>
            <a:r>
              <a:rPr lang="en-US" dirty="0">
                <a:latin typeface="Calibri" panose="020F0502020204030204" pitchFamily="34" charset="0"/>
                <a:ea typeface="Calibri" panose="020F0502020204030204" pitchFamily="34" charset="0"/>
                <a:cs typeface="Times New Roman" panose="02020603050405020304" pitchFamily="18" charset="0"/>
              </a:rPr>
              <a:t>High Tech Farming)</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effectLst/>
                <a:latin typeface="Calibri" panose="020F0502020204030204" pitchFamily="34" charset="0"/>
                <a:ea typeface="Calibri" panose="020F0502020204030204" pitchFamily="34" charset="0"/>
                <a:cs typeface="Times New Roman" panose="02020603050405020304" pitchFamily="18" charset="0"/>
              </a:rPr>
              <a:t>Thanks to </a:t>
            </a:r>
            <a:r>
              <a:rPr lang="en-US" b="1" i="1" dirty="0">
                <a:effectLst/>
                <a:latin typeface="Calibri" panose="020F0502020204030204" pitchFamily="34" charset="0"/>
                <a:ea typeface="Calibri" panose="020F0502020204030204" pitchFamily="34" charset="0"/>
                <a:cs typeface="Times New Roman" panose="02020603050405020304" pitchFamily="18" charset="0"/>
              </a:rPr>
              <a:t>Multi-Funding Project</a:t>
            </a:r>
            <a:r>
              <a:rPr lang="en-US" b="1" dirty="0">
                <a:effectLst/>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 regional authorities can get financial support from multiple sources, often including local, regional, national, and international (European) funding streams. In this context, regional authorities play a key role in promoting and/or coordinating and/or managing the various funding sources to ensure projects’ successful implementation (i.e. regional incubators funded by various sources)</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arallelogramma 5">
            <a:extLst>
              <a:ext uri="{FF2B5EF4-FFF2-40B4-BE49-F238E27FC236}">
                <a16:creationId xmlns:a16="http://schemas.microsoft.com/office/drawing/2014/main" id="{E6CCF066-F21F-FC78-1DBF-EA694BB281A8}"/>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0F406B"/>
              </a:solidFill>
            </a:endParaRPr>
          </a:p>
        </p:txBody>
      </p:sp>
      <p:pic>
        <p:nvPicPr>
          <p:cNvPr id="7" name="Immagine 6" descr="cherubino_pant541.eps">
            <a:extLst>
              <a:ext uri="{FF2B5EF4-FFF2-40B4-BE49-F238E27FC236}">
                <a16:creationId xmlns:a16="http://schemas.microsoft.com/office/drawing/2014/main" id="{54D251D7-3E6A-71F4-7D7C-616CB7627F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spTree>
    <p:extLst>
      <p:ext uri="{BB962C8B-B14F-4D97-AF65-F5344CB8AC3E}">
        <p14:creationId xmlns:p14="http://schemas.microsoft.com/office/powerpoint/2010/main" val="278445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9CEED17-65E9-6457-548C-B666E086F279}"/>
              </a:ext>
            </a:extLst>
          </p:cNvPr>
          <p:cNvSpPr>
            <a:spLocks noGrp="1"/>
          </p:cNvSpPr>
          <p:nvPr>
            <p:ph type="body" sz="quarter" idx="11"/>
          </p:nvPr>
        </p:nvSpPr>
        <p:spPr>
          <a:xfrm>
            <a:off x="0" y="433046"/>
            <a:ext cx="12192000" cy="993310"/>
          </a:xfrm>
        </p:spPr>
        <p:txBody>
          <a:bodyPr/>
          <a:lstStyle/>
          <a:p>
            <a:pPr algn="ctr"/>
            <a:r>
              <a:rPr lang="it-IT" sz="3000" dirty="0"/>
              <a:t>Background </a:t>
            </a:r>
            <a:r>
              <a:rPr lang="it-IT" sz="3000" dirty="0" err="1"/>
              <a:t>context</a:t>
            </a:r>
            <a:r>
              <a:rPr lang="it-IT" sz="3000" dirty="0"/>
              <a:t>: success </a:t>
            </a:r>
            <a:r>
              <a:rPr lang="it-IT" sz="3000" dirty="0" err="1"/>
              <a:t>factors</a:t>
            </a:r>
            <a:r>
              <a:rPr lang="it-IT" sz="3000" dirty="0"/>
              <a:t> in policy reports</a:t>
            </a:r>
          </a:p>
        </p:txBody>
      </p:sp>
      <p:sp>
        <p:nvSpPr>
          <p:cNvPr id="5" name="CasellaDiTesto 4">
            <a:extLst>
              <a:ext uri="{FF2B5EF4-FFF2-40B4-BE49-F238E27FC236}">
                <a16:creationId xmlns:a16="http://schemas.microsoft.com/office/drawing/2014/main" id="{F58C7CB7-6904-05E9-0E3F-5CD44083ECB6}"/>
              </a:ext>
            </a:extLst>
          </p:cNvPr>
          <p:cNvSpPr txBox="1"/>
          <p:nvPr/>
        </p:nvSpPr>
        <p:spPr>
          <a:xfrm>
            <a:off x="3378200" y="4171987"/>
            <a:ext cx="5346700" cy="2246769"/>
          </a:xfrm>
          <a:prstGeom prst="rect">
            <a:avLst/>
          </a:prstGeom>
          <a:noFill/>
        </p:spPr>
        <p:txBody>
          <a:bodyPr wrap="square">
            <a:spAutoFit/>
          </a:bodyPr>
          <a:lstStyle/>
          <a:p>
            <a:pPr algn="just"/>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having</a:t>
            </a:r>
            <a:r>
              <a:rPr lang="it-IT" sz="1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decision</a:t>
            </a:r>
            <a:r>
              <a:rPr lang="it-IT" sz="1400" dirty="0">
                <a:effectLst/>
                <a:latin typeface="Calibri" panose="020F0502020204030204" pitchFamily="34" charset="0"/>
                <a:ea typeface="Calibri" panose="020F0502020204030204" pitchFamily="34" charset="0"/>
                <a:cs typeface="Times New Roman" panose="02020603050405020304" pitchFamily="18" charset="0"/>
              </a:rPr>
              <a:t> makers ready to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carry</a:t>
            </a:r>
            <a:r>
              <a:rPr lang="it-IT" sz="1400" dirty="0">
                <a:effectLst/>
                <a:latin typeface="Calibri" panose="020F0502020204030204" pitchFamily="34" charset="0"/>
                <a:ea typeface="Calibri" panose="020F0502020204030204" pitchFamily="34" charset="0"/>
                <a:cs typeface="Times New Roman" panose="02020603050405020304" pitchFamily="18" charset="0"/>
              </a:rPr>
              <a:t> out the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desired</a:t>
            </a:r>
            <a:r>
              <a:rPr lang="it-IT" sz="1400" dirty="0">
                <a:effectLst/>
                <a:latin typeface="Calibri" panose="020F0502020204030204" pitchFamily="34" charset="0"/>
                <a:ea typeface="Calibri" panose="020F0502020204030204" pitchFamily="34" charset="0"/>
                <a:cs typeface="Times New Roman" panose="02020603050405020304" pitchFamily="18" charset="0"/>
              </a:rPr>
              <a:t> policy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change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exchange</a:t>
            </a:r>
            <a:r>
              <a:rPr lang="it-IT" sz="1400" dirty="0">
                <a:effectLst/>
                <a:latin typeface="Calibri" panose="020F0502020204030204" pitchFamily="34" charset="0"/>
                <a:ea typeface="Calibri" panose="020F0502020204030204" pitchFamily="34" charset="0"/>
                <a:cs typeface="Times New Roman" panose="02020603050405020304" pitchFamily="18" charset="0"/>
              </a:rPr>
              <a:t> of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experience</a:t>
            </a:r>
            <a:r>
              <a:rPr lang="it-IT"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putting</a:t>
            </a:r>
            <a:r>
              <a:rPr lang="it-IT" sz="1400" dirty="0">
                <a:effectLst/>
                <a:latin typeface="Calibri" panose="020F0502020204030204" pitchFamily="34" charset="0"/>
                <a:ea typeface="Calibri" panose="020F0502020204030204" pitchFamily="34" charset="0"/>
                <a:cs typeface="Times New Roman" panose="02020603050405020304" pitchFamily="18" charset="0"/>
              </a:rPr>
              <a:t> in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practice</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solidarity</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which</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is</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at</a:t>
            </a:r>
            <a:r>
              <a:rPr lang="it-IT" sz="1400" dirty="0">
                <a:effectLst/>
                <a:latin typeface="Calibri" panose="020F0502020204030204" pitchFamily="34" charset="0"/>
                <a:ea typeface="Calibri" panose="020F0502020204030204" pitchFamily="34" charset="0"/>
                <a:cs typeface="Times New Roman" panose="02020603050405020304" pitchFamily="18" charset="0"/>
              </a:rPr>
              <a:t> the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heart</a:t>
            </a:r>
            <a:r>
              <a:rPr lang="it-IT" sz="1400" dirty="0">
                <a:effectLst/>
                <a:latin typeface="Calibri" panose="020F0502020204030204" pitchFamily="34" charset="0"/>
                <a:ea typeface="Calibri" panose="020F0502020204030204" pitchFamily="34" charset="0"/>
                <a:cs typeface="Times New Roman" panose="02020603050405020304" pitchFamily="18" charset="0"/>
              </a:rPr>
              <a:t> of the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Cohesion</a:t>
            </a:r>
            <a:r>
              <a:rPr lang="it-IT" sz="1400" dirty="0">
                <a:effectLst/>
                <a:latin typeface="Calibri" panose="020F0502020204030204" pitchFamily="34" charset="0"/>
                <a:ea typeface="Calibri" panose="020F0502020204030204" pitchFamily="34" charset="0"/>
                <a:cs typeface="Times New Roman" panose="02020603050405020304" pitchFamily="18" charset="0"/>
              </a:rPr>
              <a:t> policy </a:t>
            </a:r>
          </a:p>
          <a:p>
            <a:pPr algn="just"/>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it-IT" sz="1400" dirty="0">
                <a:effectLst/>
                <a:latin typeface="Calibri" panose="020F0502020204030204" pitchFamily="34" charset="0"/>
                <a:ea typeface="Calibri" panose="020F0502020204030204" pitchFamily="34" charset="0"/>
                <a:cs typeface="Times New Roman" panose="02020603050405020304" pitchFamily="18" charset="0"/>
              </a:rPr>
              <a:t> building</a:t>
            </a:r>
          </a:p>
          <a:p>
            <a:pPr algn="just"/>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involvement</a:t>
            </a:r>
            <a:r>
              <a:rPr lang="it-IT" sz="1400" dirty="0">
                <a:effectLst/>
                <a:latin typeface="Calibri" panose="020F0502020204030204" pitchFamily="34" charset="0"/>
                <a:ea typeface="Calibri" panose="020F0502020204030204" pitchFamily="34" charset="0"/>
                <a:cs typeface="Times New Roman" panose="02020603050405020304" pitchFamily="18" charset="0"/>
              </a:rPr>
              <a:t> of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local</a:t>
            </a:r>
            <a:r>
              <a:rPr lang="it-IT" sz="1400" dirty="0">
                <a:effectLst/>
                <a:latin typeface="Calibri" panose="020F0502020204030204" pitchFamily="34" charset="0"/>
                <a:ea typeface="Calibri" panose="020F0502020204030204" pitchFamily="34" charset="0"/>
                <a:cs typeface="Times New Roman" panose="02020603050405020304" pitchFamily="18" charset="0"/>
              </a:rPr>
              <a:t> stakeholders groups thanks to international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mobility</a:t>
            </a:r>
            <a:r>
              <a:rPr lang="it-IT" sz="1400" dirty="0">
                <a:effectLst/>
                <a:latin typeface="Calibri" panose="020F0502020204030204" pitchFamily="34" charset="0"/>
                <a:ea typeface="Calibri" panose="020F0502020204030204" pitchFamily="34" charset="0"/>
                <a:cs typeface="Times New Roman" panose="02020603050405020304" pitchFamily="18" charset="0"/>
              </a:rPr>
              <a:t> and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experiential</a:t>
            </a:r>
            <a:r>
              <a:rPr lang="it-IT" sz="1400" dirty="0">
                <a:effectLst/>
                <a:latin typeface="Calibri" panose="020F0502020204030204" pitchFamily="34" charset="0"/>
                <a:ea typeface="Calibri" panose="020F0502020204030204" pitchFamily="34" charset="0"/>
                <a:cs typeface="Times New Roman" panose="02020603050405020304" pitchFamily="18" charset="0"/>
              </a:rPr>
              <a:t> learning, </a:t>
            </a:r>
          </a:p>
          <a:p>
            <a:pPr algn="just"/>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better</a:t>
            </a:r>
            <a:r>
              <a:rPr lang="it-IT" sz="1400" dirty="0">
                <a:effectLst/>
                <a:latin typeface="Calibri" panose="020F0502020204030204" pitchFamily="34" charset="0"/>
                <a:ea typeface="Calibri" panose="020F0502020204030204" pitchFamily="34" charset="0"/>
                <a:cs typeface="Times New Roman" panose="02020603050405020304" pitchFamily="18" charset="0"/>
              </a:rPr>
              <a:t> use of </a:t>
            </a:r>
            <a:r>
              <a:rPr lang="it-IT" sz="1400" dirty="0" err="1">
                <a:effectLst/>
                <a:latin typeface="Calibri" panose="020F0502020204030204" pitchFamily="34" charset="0"/>
                <a:ea typeface="Calibri" panose="020F0502020204030204" pitchFamily="34" charset="0"/>
                <a:cs typeface="Times New Roman" panose="02020603050405020304" pitchFamily="18" charset="0"/>
              </a:rPr>
              <a:t>structural</a:t>
            </a:r>
            <a:r>
              <a:rPr lang="it-IT" sz="1400" dirty="0">
                <a:effectLst/>
                <a:latin typeface="Calibri" panose="020F0502020204030204" pitchFamily="34" charset="0"/>
                <a:ea typeface="Calibri" panose="020F0502020204030204" pitchFamily="34" charset="0"/>
                <a:cs typeface="Times New Roman" panose="02020603050405020304" pitchFamily="18" charset="0"/>
              </a:rPr>
              <a:t> funds</a:t>
            </a:r>
          </a:p>
        </p:txBody>
      </p:sp>
      <p:sp>
        <p:nvSpPr>
          <p:cNvPr id="6" name="Parallelogramma 5">
            <a:extLst>
              <a:ext uri="{FF2B5EF4-FFF2-40B4-BE49-F238E27FC236}">
                <a16:creationId xmlns:a16="http://schemas.microsoft.com/office/drawing/2014/main" id="{E6CCF066-F21F-FC78-1DBF-EA694BB281A8}"/>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srgbClr val="0F406B"/>
                </a:solidFill>
              </a:rPr>
              <a:t>ss</a:t>
            </a:r>
            <a:endParaRPr lang="it-IT" dirty="0">
              <a:solidFill>
                <a:srgbClr val="0F406B"/>
              </a:solidFill>
            </a:endParaRPr>
          </a:p>
        </p:txBody>
      </p:sp>
      <p:pic>
        <p:nvPicPr>
          <p:cNvPr id="7" name="Immagine 6" descr="cherubino_pant541.eps">
            <a:extLst>
              <a:ext uri="{FF2B5EF4-FFF2-40B4-BE49-F238E27FC236}">
                <a16:creationId xmlns:a16="http://schemas.microsoft.com/office/drawing/2014/main" id="{54D251D7-3E6A-71F4-7D7C-616CB7627F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pic>
        <p:nvPicPr>
          <p:cNvPr id="4" name="Immagine 3">
            <a:extLst>
              <a:ext uri="{FF2B5EF4-FFF2-40B4-BE49-F238E27FC236}">
                <a16:creationId xmlns:a16="http://schemas.microsoft.com/office/drawing/2014/main" id="{688E1274-B63D-77BA-8DE4-A00760D168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86902" y="1589127"/>
            <a:ext cx="2400295" cy="3392543"/>
          </a:xfrm>
          <a:prstGeom prst="rect">
            <a:avLst/>
          </a:prstGeom>
        </p:spPr>
      </p:pic>
      <p:pic>
        <p:nvPicPr>
          <p:cNvPr id="8" name="Immagine 7">
            <a:extLst>
              <a:ext uri="{FF2B5EF4-FFF2-40B4-BE49-F238E27FC236}">
                <a16:creationId xmlns:a16="http://schemas.microsoft.com/office/drawing/2014/main" id="{749DDC68-2284-0B6D-5B92-D507ECD4F6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000" y="2862145"/>
            <a:ext cx="2438400" cy="3341167"/>
          </a:xfrm>
          <a:prstGeom prst="rect">
            <a:avLst/>
          </a:prstGeom>
        </p:spPr>
      </p:pic>
      <p:sp>
        <p:nvSpPr>
          <p:cNvPr id="10" name="CasellaDiTesto 9">
            <a:extLst>
              <a:ext uri="{FF2B5EF4-FFF2-40B4-BE49-F238E27FC236}">
                <a16:creationId xmlns:a16="http://schemas.microsoft.com/office/drawing/2014/main" id="{C957E6B9-E8BD-539F-AFC1-3E5EAF423A0F}"/>
              </a:ext>
            </a:extLst>
          </p:cNvPr>
          <p:cNvSpPr txBox="1"/>
          <p:nvPr/>
        </p:nvSpPr>
        <p:spPr>
          <a:xfrm>
            <a:off x="3352801" y="1494331"/>
            <a:ext cx="5575301" cy="2677656"/>
          </a:xfrm>
          <a:prstGeom prst="rect">
            <a:avLst/>
          </a:prstGeom>
          <a:noFill/>
        </p:spPr>
        <p:txBody>
          <a:bodyPr wrap="square">
            <a:spAutoFit/>
          </a:bodyPr>
          <a:lstStyle>
            <a:defPPr>
              <a:defRPr lang="nl-NL"/>
            </a:defPPr>
            <a:lvl1pPr algn="just">
              <a:defRPr sz="1400">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dirty="0"/>
              <a:t>For leaders: </a:t>
            </a:r>
          </a:p>
          <a:p>
            <a:r>
              <a:rPr lang="en-GB" dirty="0"/>
              <a:t>- feedback culture </a:t>
            </a:r>
          </a:p>
          <a:p>
            <a:r>
              <a:rPr lang="en-GB" dirty="0"/>
              <a:t>- setting clear objectives, </a:t>
            </a:r>
          </a:p>
          <a:p>
            <a:r>
              <a:rPr lang="en-GB" dirty="0"/>
              <a:t>- developing conflict management competences </a:t>
            </a:r>
          </a:p>
          <a:p>
            <a:r>
              <a:rPr lang="en-GB" dirty="0"/>
              <a:t>- improving culture of control, involvement and delegation techniques and general communication skills. </a:t>
            </a:r>
          </a:p>
          <a:p>
            <a:endParaRPr lang="en-GB" dirty="0"/>
          </a:p>
          <a:p>
            <a:r>
              <a:rPr lang="en-GB" dirty="0"/>
              <a:t>For partners: </a:t>
            </a:r>
          </a:p>
          <a:p>
            <a:r>
              <a:rPr lang="en-GB" dirty="0"/>
              <a:t>- development of team spirit and </a:t>
            </a:r>
          </a:p>
          <a:p>
            <a:r>
              <a:rPr lang="en-GB" dirty="0"/>
              <a:t>- strengthening the perception of usefulness of work and of partnership vision as well as the definition of clear responsibilities and the work on individual opportunities.</a:t>
            </a:r>
            <a:endParaRPr lang="it-IT" dirty="0"/>
          </a:p>
        </p:txBody>
      </p:sp>
      <p:sp>
        <p:nvSpPr>
          <p:cNvPr id="11" name="Freccia curva 10">
            <a:extLst>
              <a:ext uri="{FF2B5EF4-FFF2-40B4-BE49-F238E27FC236}">
                <a16:creationId xmlns:a16="http://schemas.microsoft.com/office/drawing/2014/main" id="{F820A544-B557-240D-750B-096946C8A423}"/>
              </a:ext>
            </a:extLst>
          </p:cNvPr>
          <p:cNvSpPr/>
          <p:nvPr/>
        </p:nvSpPr>
        <p:spPr>
          <a:xfrm>
            <a:off x="1803400" y="1888694"/>
            <a:ext cx="1041400" cy="8001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curva 11">
            <a:extLst>
              <a:ext uri="{FF2B5EF4-FFF2-40B4-BE49-F238E27FC236}">
                <a16:creationId xmlns:a16="http://schemas.microsoft.com/office/drawing/2014/main" id="{DFF90BD8-359C-6A95-A5CF-97431837D2CF}"/>
              </a:ext>
            </a:extLst>
          </p:cNvPr>
          <p:cNvSpPr/>
          <p:nvPr/>
        </p:nvSpPr>
        <p:spPr>
          <a:xfrm rot="10800000">
            <a:off x="9785349" y="5144441"/>
            <a:ext cx="1041400" cy="80010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89771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728EA49-F67E-6CEB-852E-5E41AC156DAA}"/>
              </a:ext>
            </a:extLst>
          </p:cNvPr>
          <p:cNvSpPr>
            <a:spLocks noGrp="1"/>
          </p:cNvSpPr>
          <p:nvPr>
            <p:ph type="pic" sz="quarter" idx="10"/>
          </p:nvPr>
        </p:nvSpPr>
        <p:spPr/>
        <p:txBody>
          <a:bodyPr/>
          <a:lstStyle/>
          <a:p>
            <a:endParaRPr lang="it-IT"/>
          </a:p>
        </p:txBody>
      </p:sp>
      <p:sp>
        <p:nvSpPr>
          <p:cNvPr id="3" name="Segnaposto testo 2">
            <a:extLst>
              <a:ext uri="{FF2B5EF4-FFF2-40B4-BE49-F238E27FC236}">
                <a16:creationId xmlns:a16="http://schemas.microsoft.com/office/drawing/2014/main" id="{59CEED17-65E9-6457-548C-B666E086F279}"/>
              </a:ext>
            </a:extLst>
          </p:cNvPr>
          <p:cNvSpPr>
            <a:spLocks noGrp="1"/>
          </p:cNvSpPr>
          <p:nvPr>
            <p:ph type="body" sz="quarter" idx="11"/>
          </p:nvPr>
        </p:nvSpPr>
        <p:spPr>
          <a:xfrm>
            <a:off x="-12700" y="356846"/>
            <a:ext cx="12484100" cy="993310"/>
          </a:xfrm>
        </p:spPr>
        <p:txBody>
          <a:bodyPr/>
          <a:lstStyle/>
          <a:p>
            <a:pPr algn="ctr"/>
            <a:r>
              <a:rPr lang="it-IT" sz="3200" dirty="0"/>
              <a:t>Challenges: personal </a:t>
            </a:r>
            <a:r>
              <a:rPr lang="it-IT" sz="3200" dirty="0" err="1"/>
              <a:t>investigation</a:t>
            </a:r>
            <a:r>
              <a:rPr lang="it-IT" sz="3200" dirty="0"/>
              <a:t> in </a:t>
            </a:r>
            <a:r>
              <a:rPr lang="it-IT" sz="3200" dirty="0" err="1"/>
              <a:t>dealing</a:t>
            </a:r>
            <a:r>
              <a:rPr lang="it-IT" sz="3200" dirty="0"/>
              <a:t> with S3</a:t>
            </a:r>
          </a:p>
        </p:txBody>
      </p:sp>
      <p:sp>
        <p:nvSpPr>
          <p:cNvPr id="5" name="CasellaDiTesto 4">
            <a:extLst>
              <a:ext uri="{FF2B5EF4-FFF2-40B4-BE49-F238E27FC236}">
                <a16:creationId xmlns:a16="http://schemas.microsoft.com/office/drawing/2014/main" id="{F58C7CB7-6904-05E9-0E3F-5CD44083ECB6}"/>
              </a:ext>
            </a:extLst>
          </p:cNvPr>
          <p:cNvSpPr txBox="1"/>
          <p:nvPr/>
        </p:nvSpPr>
        <p:spPr>
          <a:xfrm>
            <a:off x="457200" y="1717452"/>
            <a:ext cx="10896600" cy="3477875"/>
          </a:xfrm>
          <a:prstGeom prst="rect">
            <a:avLst/>
          </a:prstGeom>
          <a:noFill/>
        </p:spPr>
        <p:txBody>
          <a:bodyPr wrap="square">
            <a:spAutoFit/>
          </a:bodyPr>
          <a:lstStyle/>
          <a:p>
            <a:pPr marL="342900" lvl="0" indent="-342900" algn="just">
              <a:spcBef>
                <a:spcPts val="600"/>
              </a:spcBef>
              <a:spcAft>
                <a:spcPts val="600"/>
              </a:spcAft>
              <a:buFont typeface="EC Square Sans Pro"/>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Internal staff turnover and lack of appropriate scientific knowledge</a:t>
            </a:r>
            <a:r>
              <a:rPr lang="en-GB" sz="2000" dirty="0">
                <a:effectLst/>
                <a:latin typeface="Calibri" panose="020F0502020204030204" pitchFamily="34" charset="0"/>
                <a:ea typeface="Calibri" panose="020F0502020204030204" pitchFamily="34" charset="0"/>
                <a:cs typeface="Times New Roman" panose="02020603050405020304" pitchFamily="18" charset="0"/>
              </a:rPr>
              <a:t>: ensuring continuity of work, getting access to knowledge and updated information as well as profiting from existing professional networks is crucial for trans-regional cooperation in smart specialisation. </a:t>
            </a:r>
            <a:endParaRPr lang="it-IT" sz="2000" dirty="0">
              <a:effectLst/>
              <a:latin typeface="EC Square Sans Pro"/>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EC Square Sans Pro"/>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necessity of a dialogue between regional officers at the local level and regional delegates in Brussels</a:t>
            </a:r>
            <a:r>
              <a:rPr lang="en-GB" sz="2000" dirty="0">
                <a:effectLst/>
                <a:latin typeface="Calibri" panose="020F0502020204030204" pitchFamily="34" charset="0"/>
                <a:ea typeface="Calibri" panose="020F0502020204030204" pitchFamily="34" charset="0"/>
                <a:cs typeface="Times New Roman" panose="02020603050405020304" pitchFamily="18" charset="0"/>
              </a:rPr>
              <a:t>: good multi-level governance requires better dialogue between regional administrative staff and their colleagues delegated at the EU level in Brussels Regions’ headquarters. </a:t>
            </a:r>
          </a:p>
          <a:p>
            <a:pPr marL="342900" lvl="0" indent="-342900" algn="just">
              <a:spcBef>
                <a:spcPts val="600"/>
              </a:spcBef>
              <a:spcAft>
                <a:spcPts val="600"/>
              </a:spcAft>
              <a:buFont typeface="EC Square Sans Pro"/>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Going beyond routine</a:t>
            </a:r>
            <a:r>
              <a:rPr lang="en-GB" sz="2000" dirty="0">
                <a:effectLst/>
                <a:latin typeface="Calibri" panose="020F0502020204030204" pitchFamily="34" charset="0"/>
                <a:ea typeface="Calibri" panose="020F0502020204030204" pitchFamily="34" charset="0"/>
                <a:cs typeface="Times New Roman" panose="02020603050405020304" pitchFamily="18" charset="0"/>
              </a:rPr>
              <a:t>: for many regional officers involved in multi-level/funding projects, the time to be devoted to international collaboration has to be managed together with the office work routine. This work is often made of writing calls, setting up evaluation procedures, R&amp;D contract agreements, relationships with beneficiaries of funding calls, etc</a:t>
            </a:r>
            <a:endParaRPr lang="it-IT" sz="2000" dirty="0">
              <a:effectLst/>
              <a:latin typeface="EC Square Sans Pro"/>
              <a:ea typeface="Calibri" panose="020F0502020204030204" pitchFamily="34" charset="0"/>
              <a:cs typeface="Times New Roman" panose="02020603050405020304" pitchFamily="18" charset="0"/>
            </a:endParaRPr>
          </a:p>
        </p:txBody>
      </p:sp>
      <p:sp>
        <p:nvSpPr>
          <p:cNvPr id="6" name="Parallelogramma 5">
            <a:extLst>
              <a:ext uri="{FF2B5EF4-FFF2-40B4-BE49-F238E27FC236}">
                <a16:creationId xmlns:a16="http://schemas.microsoft.com/office/drawing/2014/main" id="{E6CCF066-F21F-FC78-1DBF-EA694BB281A8}"/>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srgbClr val="0F406B"/>
                </a:solidFill>
              </a:rPr>
              <a:t>ss</a:t>
            </a:r>
            <a:endParaRPr lang="it-IT" dirty="0">
              <a:solidFill>
                <a:srgbClr val="0F406B"/>
              </a:solidFill>
            </a:endParaRPr>
          </a:p>
        </p:txBody>
      </p:sp>
      <p:pic>
        <p:nvPicPr>
          <p:cNvPr id="7" name="Immagine 6" descr="cherubino_pant541.eps">
            <a:extLst>
              <a:ext uri="{FF2B5EF4-FFF2-40B4-BE49-F238E27FC236}">
                <a16:creationId xmlns:a16="http://schemas.microsoft.com/office/drawing/2014/main" id="{54D251D7-3E6A-71F4-7D7C-616CB7627F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spTree>
    <p:extLst>
      <p:ext uri="{BB962C8B-B14F-4D97-AF65-F5344CB8AC3E}">
        <p14:creationId xmlns:p14="http://schemas.microsoft.com/office/powerpoint/2010/main" val="11899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728EA49-F67E-6CEB-852E-5E41AC156DAA}"/>
              </a:ext>
            </a:extLst>
          </p:cNvPr>
          <p:cNvSpPr>
            <a:spLocks noGrp="1"/>
          </p:cNvSpPr>
          <p:nvPr>
            <p:ph type="pic" sz="quarter" idx="10"/>
          </p:nvPr>
        </p:nvSpPr>
        <p:spPr/>
        <p:txBody>
          <a:bodyPr/>
          <a:lstStyle/>
          <a:p>
            <a:endParaRPr lang="it-IT" dirty="0"/>
          </a:p>
        </p:txBody>
      </p:sp>
      <p:sp>
        <p:nvSpPr>
          <p:cNvPr id="6" name="CasellaDiTesto 5">
            <a:extLst>
              <a:ext uri="{FF2B5EF4-FFF2-40B4-BE49-F238E27FC236}">
                <a16:creationId xmlns:a16="http://schemas.microsoft.com/office/drawing/2014/main" id="{995EC7B3-D3DF-755E-1CC1-F19CD174FF51}"/>
              </a:ext>
            </a:extLst>
          </p:cNvPr>
          <p:cNvSpPr txBox="1"/>
          <p:nvPr/>
        </p:nvSpPr>
        <p:spPr>
          <a:xfrm>
            <a:off x="406400" y="2050871"/>
            <a:ext cx="10953750" cy="2554545"/>
          </a:xfrm>
          <a:prstGeom prst="rect">
            <a:avLst/>
          </a:prstGeom>
          <a:noFill/>
        </p:spPr>
        <p:txBody>
          <a:bodyPr wrap="square">
            <a:spAutoFit/>
          </a:bodyPr>
          <a:lstStyle/>
          <a:p>
            <a:pPr marL="342900" lvl="0" indent="-342900" algn="just">
              <a:spcBef>
                <a:spcPts val="600"/>
              </a:spcBef>
              <a:spcAft>
                <a:spcPts val="600"/>
              </a:spcAft>
              <a:buFont typeface="EC Square Sans Pro"/>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Importance of working on problem-solving / real challenges</a:t>
            </a:r>
            <a:r>
              <a:rPr lang="en-GB" sz="2000" dirty="0">
                <a:effectLst/>
                <a:latin typeface="Calibri" panose="020F0502020204030204" pitchFamily="34" charset="0"/>
                <a:ea typeface="Calibri" panose="020F0502020204030204" pitchFamily="34" charset="0"/>
                <a:cs typeface="Times New Roman" panose="02020603050405020304" pitchFamily="18" charset="0"/>
              </a:rPr>
              <a:t>: there is a difference between pilot projects driven by a challenge felt by the industry and those driven by technology. </a:t>
            </a:r>
          </a:p>
          <a:p>
            <a:pPr lvl="0" algn="just">
              <a:spcBef>
                <a:spcPts val="600"/>
              </a:spcBef>
              <a:spcAft>
                <a:spcPts val="6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EC Square Sans Pro"/>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Lack of committed regional stakeholders</a:t>
            </a:r>
            <a:r>
              <a:rPr lang="en-GB" sz="2000" dirty="0">
                <a:effectLst/>
                <a:latin typeface="Calibri" panose="020F0502020204030204" pitchFamily="34" charset="0"/>
                <a:ea typeface="Calibri" panose="020F0502020204030204" pitchFamily="34" charset="0"/>
                <a:cs typeface="Times New Roman" panose="02020603050405020304" pitchFamily="18" charset="0"/>
              </a:rPr>
              <a:t>: since in many countries and regions there is not yet a strong connection between public authorities and academia and that for several regions the S3 process is still limited to the duty of ex-ante conditionality, it is important to collaborate with stakeholders with a certain continuity in order to harmonise policy efforts with real usefulness. </a:t>
            </a:r>
            <a:endParaRPr lang="it-IT" sz="2000" dirty="0">
              <a:effectLst/>
              <a:latin typeface="EC Square Sans Pro"/>
              <a:ea typeface="Calibri" panose="020F0502020204030204" pitchFamily="34" charset="0"/>
              <a:cs typeface="Times New Roman" panose="02020603050405020304" pitchFamily="18" charset="0"/>
            </a:endParaRPr>
          </a:p>
        </p:txBody>
      </p:sp>
      <p:sp>
        <p:nvSpPr>
          <p:cNvPr id="9" name="Parallelogramma 8">
            <a:extLst>
              <a:ext uri="{FF2B5EF4-FFF2-40B4-BE49-F238E27FC236}">
                <a16:creationId xmlns:a16="http://schemas.microsoft.com/office/drawing/2014/main" id="{FDBD2EFB-E395-2F13-599B-7886D35B6025}"/>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srgbClr val="0F406B"/>
                </a:solidFill>
              </a:rPr>
              <a:t>ss</a:t>
            </a:r>
            <a:endParaRPr lang="it-IT" dirty="0">
              <a:solidFill>
                <a:srgbClr val="0F406B"/>
              </a:solidFill>
            </a:endParaRPr>
          </a:p>
        </p:txBody>
      </p:sp>
      <p:pic>
        <p:nvPicPr>
          <p:cNvPr id="10" name="Immagine 9" descr="cherubino_pant541.eps">
            <a:extLst>
              <a:ext uri="{FF2B5EF4-FFF2-40B4-BE49-F238E27FC236}">
                <a16:creationId xmlns:a16="http://schemas.microsoft.com/office/drawing/2014/main" id="{9AA1E485-DD29-63F1-D23D-18E3F8173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a:t>Challenges: personal </a:t>
            </a:r>
            <a:r>
              <a:rPr lang="it-IT" sz="3200" dirty="0" err="1"/>
              <a:t>investigation</a:t>
            </a:r>
            <a:r>
              <a:rPr lang="it-IT" sz="3200" dirty="0"/>
              <a:t> in </a:t>
            </a:r>
            <a:r>
              <a:rPr lang="it-IT" sz="3200" dirty="0" err="1"/>
              <a:t>dealing</a:t>
            </a:r>
            <a:r>
              <a:rPr lang="it-IT" sz="3200" dirty="0"/>
              <a:t> with S3</a:t>
            </a:r>
          </a:p>
        </p:txBody>
      </p:sp>
    </p:spTree>
    <p:extLst>
      <p:ext uri="{BB962C8B-B14F-4D97-AF65-F5344CB8AC3E}">
        <p14:creationId xmlns:p14="http://schemas.microsoft.com/office/powerpoint/2010/main" val="76680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ma 8">
            <a:extLst>
              <a:ext uri="{FF2B5EF4-FFF2-40B4-BE49-F238E27FC236}">
                <a16:creationId xmlns:a16="http://schemas.microsoft.com/office/drawing/2014/main" id="{FDBD2EFB-E395-2F13-599B-7886D35B6025}"/>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srgbClr val="0F406B"/>
                </a:solidFill>
              </a:rPr>
              <a:t>ss</a:t>
            </a:r>
            <a:endParaRPr lang="it-IT" dirty="0">
              <a:solidFill>
                <a:srgbClr val="0F406B"/>
              </a:solidFill>
            </a:endParaRPr>
          </a:p>
        </p:txBody>
      </p:sp>
      <p:pic>
        <p:nvPicPr>
          <p:cNvPr id="10" name="Immagine 9" descr="cherubino_pant541.eps">
            <a:extLst>
              <a:ext uri="{FF2B5EF4-FFF2-40B4-BE49-F238E27FC236}">
                <a16:creationId xmlns:a16="http://schemas.microsoft.com/office/drawing/2014/main" id="{9AA1E485-DD29-63F1-D23D-18E3F8173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err="1"/>
              <a:t>Behavioural</a:t>
            </a:r>
            <a:r>
              <a:rPr lang="it-IT" sz="3200" dirty="0"/>
              <a:t> </a:t>
            </a:r>
            <a:r>
              <a:rPr lang="it-IT" sz="3200" dirty="0" err="1"/>
              <a:t>Additionality</a:t>
            </a:r>
            <a:r>
              <a:rPr lang="it-IT" sz="3200" dirty="0"/>
              <a:t> </a:t>
            </a:r>
            <a:r>
              <a:rPr lang="it-IT" sz="3200" dirty="0" err="1"/>
              <a:t>applied</a:t>
            </a:r>
            <a:r>
              <a:rPr lang="it-IT" sz="3200" dirty="0"/>
              <a:t> to </a:t>
            </a:r>
            <a:r>
              <a:rPr lang="it-IT" sz="3200" dirty="0" err="1"/>
              <a:t>PRIs</a:t>
            </a:r>
            <a:endParaRPr lang="it-IT" sz="3200" dirty="0"/>
          </a:p>
        </p:txBody>
      </p:sp>
      <p:graphicFrame>
        <p:nvGraphicFramePr>
          <p:cNvPr id="3" name="Tabella 2">
            <a:extLst>
              <a:ext uri="{FF2B5EF4-FFF2-40B4-BE49-F238E27FC236}">
                <a16:creationId xmlns:a16="http://schemas.microsoft.com/office/drawing/2014/main" id="{02EB5C79-209A-42E0-4E48-63E3B5A0F771}"/>
              </a:ext>
            </a:extLst>
          </p:cNvPr>
          <p:cNvGraphicFramePr>
            <a:graphicFrameLocks noGrp="1"/>
          </p:cNvGraphicFramePr>
          <p:nvPr>
            <p:extLst>
              <p:ext uri="{D42A27DB-BD31-4B8C-83A1-F6EECF244321}">
                <p14:modId xmlns:p14="http://schemas.microsoft.com/office/powerpoint/2010/main" val="791089568"/>
              </p:ext>
            </p:extLst>
          </p:nvPr>
        </p:nvGraphicFramePr>
        <p:xfrm>
          <a:off x="432306" y="1626394"/>
          <a:ext cx="11302494" cy="4389120"/>
        </p:xfrm>
        <a:graphic>
          <a:graphicData uri="http://schemas.openxmlformats.org/drawingml/2006/table">
            <a:tbl>
              <a:tblPr firstRow="1" firstCol="1" bandRow="1">
                <a:tableStyleId>{5C22544A-7EE6-4342-B048-85BDC9FD1C3A}</a:tableStyleId>
              </a:tblPr>
              <a:tblGrid>
                <a:gridCol w="3292189">
                  <a:extLst>
                    <a:ext uri="{9D8B030D-6E8A-4147-A177-3AD203B41FA5}">
                      <a16:colId xmlns:a16="http://schemas.microsoft.com/office/drawing/2014/main" val="244044810"/>
                    </a:ext>
                  </a:extLst>
                </a:gridCol>
                <a:gridCol w="8010305">
                  <a:extLst>
                    <a:ext uri="{9D8B030D-6E8A-4147-A177-3AD203B41FA5}">
                      <a16:colId xmlns:a16="http://schemas.microsoft.com/office/drawing/2014/main" val="3636103428"/>
                    </a:ext>
                  </a:extLst>
                </a:gridCol>
              </a:tblGrid>
              <a:tr h="0">
                <a:tc>
                  <a:txBody>
                    <a:bodyPr/>
                    <a:lstStyle/>
                    <a:p>
                      <a:r>
                        <a:rPr lang="en-GB" sz="1800">
                          <a:effectLst/>
                          <a:latin typeface="Calibri" panose="020F0502020204030204" pitchFamily="34" charset="0"/>
                          <a:cs typeface="Calibri" panose="020F0502020204030204" pitchFamily="34" charset="0"/>
                        </a:rPr>
                        <a:t>Typologies of Behavioural Additionality</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Definition</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29148042"/>
                  </a:ext>
                </a:extLst>
              </a:tr>
              <a:tr h="0">
                <a:tc>
                  <a:txBody>
                    <a:bodyPr/>
                    <a:lstStyle/>
                    <a:p>
                      <a:r>
                        <a:rPr lang="en-GB" sz="1800">
                          <a:effectLst/>
                          <a:latin typeface="Calibri" panose="020F0502020204030204" pitchFamily="34" charset="0"/>
                          <a:cs typeface="Calibri" panose="020F0502020204030204" pitchFamily="34" charset="0"/>
                        </a:rPr>
                        <a:t>Project additionality </a:t>
                      </a:r>
                      <a:endParaRPr lang="it-IT" sz="1800">
                        <a:effectLst/>
                        <a:latin typeface="Calibri" panose="020F0502020204030204" pitchFamily="34" charset="0"/>
                        <a:cs typeface="Calibri" panose="020F0502020204030204" pitchFamily="34" charset="0"/>
                      </a:endParaRPr>
                    </a:p>
                    <a:p>
                      <a:r>
                        <a:rPr lang="en-GB" sz="1800">
                          <a:effectLst/>
                          <a:latin typeface="Calibri" panose="020F0502020204030204" pitchFamily="34" charset="0"/>
                          <a:cs typeface="Calibri" panose="020F0502020204030204" pitchFamily="34" charset="0"/>
                        </a:rPr>
                        <a:t> </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Whether a PRI has resulted in an R&amp;D or innovation project that would not have been conducted in the absence of a subsidy/support.</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83244590"/>
                  </a:ext>
                </a:extLst>
              </a:tr>
              <a:tr h="0">
                <a:tc>
                  <a:txBody>
                    <a:bodyPr/>
                    <a:lstStyle/>
                    <a:p>
                      <a:r>
                        <a:rPr lang="en-GB" sz="1800">
                          <a:effectLst/>
                          <a:latin typeface="Calibri" panose="020F0502020204030204" pitchFamily="34" charset="0"/>
                          <a:cs typeface="Calibri" panose="020F0502020204030204" pitchFamily="34" charset="0"/>
                        </a:rPr>
                        <a:t>Acceleration additionality</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Whether the participation in a PRI has an impact on the dimensions and the speed of the R&amp;D innovation projects and initiatives</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32012157"/>
                  </a:ext>
                </a:extLst>
              </a:tr>
              <a:tr h="0">
                <a:tc>
                  <a:txBody>
                    <a:bodyPr/>
                    <a:lstStyle/>
                    <a:p>
                      <a:r>
                        <a:rPr lang="it-IT" sz="1800">
                          <a:effectLst/>
                          <a:latin typeface="Calibri" panose="020F0502020204030204" pitchFamily="34" charset="0"/>
                          <a:cs typeface="Calibri" panose="020F0502020204030204" pitchFamily="34" charset="0"/>
                        </a:rPr>
                        <a:t>Scale &amp; scope additionality</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dirty="0">
                          <a:effectLst/>
                          <a:latin typeface="Calibri" panose="020F0502020204030204" pitchFamily="34" charset="0"/>
                          <a:cs typeface="Calibri" panose="020F0502020204030204" pitchFamily="34" charset="0"/>
                        </a:rPr>
                        <a:t>Scale: if PRI enables the institution (regional authority) to conduct a project on a larger scale than previously intended</a:t>
                      </a:r>
                      <a:endParaRPr lang="it-IT" sz="1800" dirty="0">
                        <a:effectLst/>
                        <a:latin typeface="Calibri" panose="020F0502020204030204" pitchFamily="34" charset="0"/>
                        <a:cs typeface="Calibri" panose="020F0502020204030204" pitchFamily="34" charset="0"/>
                      </a:endParaRPr>
                    </a:p>
                    <a:p>
                      <a:r>
                        <a:rPr lang="en-GB" sz="1800" dirty="0">
                          <a:effectLst/>
                          <a:latin typeface="Calibri" panose="020F0502020204030204" pitchFamily="34" charset="0"/>
                          <a:cs typeface="Calibri" panose="020F0502020204030204" pitchFamily="34" charset="0"/>
                        </a:rPr>
                        <a:t>Scope: if PRI enables the institution (region) to expand a project to a wider range than without the initiative.</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34448385"/>
                  </a:ext>
                </a:extLst>
              </a:tr>
              <a:tr h="0">
                <a:tc>
                  <a:txBody>
                    <a:bodyPr/>
                    <a:lstStyle/>
                    <a:p>
                      <a:r>
                        <a:rPr lang="en-GB" sz="1800">
                          <a:effectLst/>
                          <a:latin typeface="Calibri" panose="020F0502020204030204" pitchFamily="34" charset="0"/>
                          <a:cs typeface="Calibri" panose="020F0502020204030204" pitchFamily="34" charset="0"/>
                        </a:rPr>
                        <a:t>Challenge additionality</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Whether PRIs encourage the Institution (Region) to conduct more risky and challenging projects.</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63911090"/>
                  </a:ext>
                </a:extLst>
              </a:tr>
              <a:tr h="0">
                <a:tc>
                  <a:txBody>
                    <a:bodyPr/>
                    <a:lstStyle/>
                    <a:p>
                      <a:r>
                        <a:rPr lang="en-GB" sz="1800">
                          <a:effectLst/>
                          <a:latin typeface="Calibri" panose="020F0502020204030204" pitchFamily="34" charset="0"/>
                          <a:cs typeface="Calibri" panose="020F0502020204030204" pitchFamily="34" charset="0"/>
                        </a:rPr>
                        <a:t>Network additionality</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Whether increased cooperation and networking resulted from PRI</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08233678"/>
                  </a:ext>
                </a:extLst>
              </a:tr>
              <a:tr h="0">
                <a:tc>
                  <a:txBody>
                    <a:bodyPr/>
                    <a:lstStyle/>
                    <a:p>
                      <a:r>
                        <a:rPr lang="en-GB" sz="1800">
                          <a:effectLst/>
                          <a:latin typeface="Calibri" panose="020F0502020204030204" pitchFamily="34" charset="0"/>
                          <a:cs typeface="Calibri" panose="020F0502020204030204" pitchFamily="34" charset="0"/>
                        </a:rPr>
                        <a:t>Management additionality</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a:effectLst/>
                          <a:latin typeface="Calibri" panose="020F0502020204030204" pitchFamily="34" charset="0"/>
                          <a:cs typeface="Calibri" panose="020F0502020204030204" pitchFamily="34" charset="0"/>
                        </a:rPr>
                        <a:t>Whether PRI initiatives have improved management practices and routines as a result of the regions’ participation </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5596720"/>
                  </a:ext>
                </a:extLst>
              </a:tr>
              <a:tr h="0">
                <a:tc>
                  <a:txBody>
                    <a:bodyPr/>
                    <a:lstStyle/>
                    <a:p>
                      <a:r>
                        <a:rPr lang="en-GB" sz="1800">
                          <a:effectLst/>
                          <a:latin typeface="Calibri" panose="020F0502020204030204" pitchFamily="34" charset="0"/>
                          <a:cs typeface="Calibri" panose="020F0502020204030204" pitchFamily="34" charset="0"/>
                        </a:rPr>
                        <a:t>Follow-up additionality</a:t>
                      </a:r>
                      <a:endParaRPr lang="it-IT"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r>
                        <a:rPr lang="en-GB" sz="1800" dirty="0">
                          <a:effectLst/>
                          <a:latin typeface="Calibri" panose="020F0502020204030204" pitchFamily="34" charset="0"/>
                          <a:cs typeface="Calibri" panose="020F0502020204030204" pitchFamily="34" charset="0"/>
                        </a:rPr>
                        <a:t>Whether spin-off (follow up) projects are created because of the PRI initiatives.</a:t>
                      </a:r>
                      <a:endPar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20442489"/>
                  </a:ext>
                </a:extLst>
              </a:tr>
            </a:tbl>
          </a:graphicData>
        </a:graphic>
      </p:graphicFrame>
      <p:sp>
        <p:nvSpPr>
          <p:cNvPr id="5" name="CasellaDiTesto 4">
            <a:extLst>
              <a:ext uri="{FF2B5EF4-FFF2-40B4-BE49-F238E27FC236}">
                <a16:creationId xmlns:a16="http://schemas.microsoft.com/office/drawing/2014/main" id="{1FAF4FAD-F73F-21A3-035B-2D3C088ED997}"/>
              </a:ext>
            </a:extLst>
          </p:cNvPr>
          <p:cNvSpPr txBox="1"/>
          <p:nvPr/>
        </p:nvSpPr>
        <p:spPr>
          <a:xfrm>
            <a:off x="2962528" y="6030472"/>
            <a:ext cx="6242050" cy="338554"/>
          </a:xfrm>
          <a:prstGeom prst="rect">
            <a:avLst/>
          </a:prstGeom>
          <a:noFill/>
        </p:spPr>
        <p:txBody>
          <a:bodyPr wrap="square">
            <a:spAutoFit/>
          </a:bodyPr>
          <a:lstStyle/>
          <a:p>
            <a:pPr algn="ctr">
              <a:spcBef>
                <a:spcPts val="600"/>
              </a:spcBef>
              <a:spcAft>
                <a:spcPts val="600"/>
              </a:spcAft>
            </a:pPr>
            <a:r>
              <a:rPr lang="en-US" sz="1600" dirty="0">
                <a:effectLst/>
                <a:latin typeface="Calibri" panose="020F0502020204030204" pitchFamily="34" charset="0"/>
                <a:ea typeface="Calibri" panose="020F0502020204030204" pitchFamily="34" charset="0"/>
                <a:cs typeface="TimesNewRoman,Bold"/>
              </a:rPr>
              <a:t>Source: authors’ elaboration based on Lohmann (2014).</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07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9CEED17-65E9-6457-548C-B666E086F279}"/>
              </a:ext>
            </a:extLst>
          </p:cNvPr>
          <p:cNvSpPr>
            <a:spLocks noGrp="1"/>
          </p:cNvSpPr>
          <p:nvPr>
            <p:ph type="body" sz="quarter" idx="11"/>
          </p:nvPr>
        </p:nvSpPr>
        <p:spPr>
          <a:xfrm>
            <a:off x="139700" y="356846"/>
            <a:ext cx="12052300" cy="993310"/>
          </a:xfrm>
        </p:spPr>
        <p:txBody>
          <a:bodyPr/>
          <a:lstStyle/>
          <a:p>
            <a:pPr algn="ctr"/>
            <a:r>
              <a:rPr lang="it-IT" sz="3200" dirty="0"/>
              <a:t>Cases: a) RE-ACT «Erasmus </a:t>
            </a:r>
            <a:r>
              <a:rPr lang="it-IT" sz="3200" dirty="0" err="1"/>
              <a:t>Forward</a:t>
            </a:r>
            <a:r>
              <a:rPr lang="it-IT" sz="3200" dirty="0"/>
              <a:t> </a:t>
            </a:r>
            <a:r>
              <a:rPr lang="it-IT" sz="3200" dirty="0" err="1"/>
              <a:t>Looking</a:t>
            </a:r>
            <a:r>
              <a:rPr lang="it-IT" sz="3200" dirty="0"/>
              <a:t> Project» </a:t>
            </a:r>
          </a:p>
        </p:txBody>
      </p:sp>
      <p:sp>
        <p:nvSpPr>
          <p:cNvPr id="9" name="Parallelogramma 8">
            <a:extLst>
              <a:ext uri="{FF2B5EF4-FFF2-40B4-BE49-F238E27FC236}">
                <a16:creationId xmlns:a16="http://schemas.microsoft.com/office/drawing/2014/main" id="{FDBD2EFB-E395-2F13-599B-7886D35B6025}"/>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srgbClr val="0F406B"/>
                </a:solidFill>
              </a:rPr>
              <a:t>ss</a:t>
            </a:r>
            <a:endParaRPr lang="it-IT" dirty="0">
              <a:solidFill>
                <a:srgbClr val="0F406B"/>
              </a:solidFill>
            </a:endParaRPr>
          </a:p>
        </p:txBody>
      </p:sp>
      <p:pic>
        <p:nvPicPr>
          <p:cNvPr id="10" name="Immagine 9" descr="cherubino_pant541.eps">
            <a:extLst>
              <a:ext uri="{FF2B5EF4-FFF2-40B4-BE49-F238E27FC236}">
                <a16:creationId xmlns:a16="http://schemas.microsoft.com/office/drawing/2014/main" id="{9AA1E485-DD29-63F1-D23D-18E3F8173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graphicFrame>
        <p:nvGraphicFramePr>
          <p:cNvPr id="2" name="Google Shape;310;p53">
            <a:extLst>
              <a:ext uri="{FF2B5EF4-FFF2-40B4-BE49-F238E27FC236}">
                <a16:creationId xmlns:a16="http://schemas.microsoft.com/office/drawing/2014/main" id="{9D89FE58-954F-F3BD-C228-FC7024D22642}"/>
              </a:ext>
            </a:extLst>
          </p:cNvPr>
          <p:cNvGraphicFramePr/>
          <p:nvPr>
            <p:extLst>
              <p:ext uri="{D42A27DB-BD31-4B8C-83A1-F6EECF244321}">
                <p14:modId xmlns:p14="http://schemas.microsoft.com/office/powerpoint/2010/main" val="777554705"/>
              </p:ext>
            </p:extLst>
          </p:nvPr>
        </p:nvGraphicFramePr>
        <p:xfrm>
          <a:off x="481767" y="1350155"/>
          <a:ext cx="11228466" cy="5271329"/>
        </p:xfrm>
        <a:graphic>
          <a:graphicData uri="http://schemas.openxmlformats.org/drawingml/2006/table">
            <a:tbl>
              <a:tblPr>
                <a:noFill/>
              </a:tblPr>
              <a:tblGrid>
                <a:gridCol w="1768733">
                  <a:extLst>
                    <a:ext uri="{9D8B030D-6E8A-4147-A177-3AD203B41FA5}">
                      <a16:colId xmlns:a16="http://schemas.microsoft.com/office/drawing/2014/main" val="20000"/>
                    </a:ext>
                  </a:extLst>
                </a:gridCol>
                <a:gridCol w="9459733">
                  <a:extLst>
                    <a:ext uri="{9D8B030D-6E8A-4147-A177-3AD203B41FA5}">
                      <a16:colId xmlns:a16="http://schemas.microsoft.com/office/drawing/2014/main" val="20001"/>
                    </a:ext>
                  </a:extLst>
                </a:gridCol>
              </a:tblGrid>
              <a:tr h="1154537">
                <a:tc>
                  <a:txBody>
                    <a:bodyPr/>
                    <a:lstStyle/>
                    <a:p>
                      <a:pPr marL="0" lvl="0" indent="0" algn="l" rtl="0">
                        <a:spcBef>
                          <a:spcPts val="0"/>
                        </a:spcBef>
                        <a:spcAft>
                          <a:spcPts val="0"/>
                        </a:spcAft>
                        <a:buNone/>
                      </a:pPr>
                      <a:endParaRPr sz="1500">
                        <a:latin typeface="Calibri" panose="020F0502020204030204" pitchFamily="34" charset="0"/>
                        <a:cs typeface="Calibri" panose="020F0502020204030204" pitchFamily="34" charset="0"/>
                      </a:endParaRPr>
                    </a:p>
                  </a:txBody>
                  <a:tcPr marL="121900" marR="121900" marT="121900" marB="121900"/>
                </a:tc>
                <a:tc>
                  <a:txBody>
                    <a:bodyPr/>
                    <a:lstStyle/>
                    <a:p>
                      <a:pPr marL="0" lvl="0" indent="0" algn="just" rtl="0">
                        <a:spcBef>
                          <a:spcPts val="0"/>
                        </a:spcBef>
                        <a:spcAft>
                          <a:spcPts val="0"/>
                        </a:spcAft>
                        <a:buNone/>
                      </a:pPr>
                      <a:r>
                        <a:rPr lang="en-GB" sz="1500" dirty="0">
                          <a:latin typeface="Calibri" panose="020F0502020204030204" pitchFamily="34" charset="0"/>
                          <a:ea typeface="Open Sans"/>
                          <a:cs typeface="Calibri" panose="020F0502020204030204" pitchFamily="34" charset="0"/>
                          <a:sym typeface="Open Sans"/>
                        </a:rPr>
                        <a:t>Participation in the project enabled PBS to engage with other HEIs to co-create solutions for divers, especially RIS3 related challenges. It also leveraged the connection with public actors, in line with PBSs strategic objective. Future opportunities also open for regional projects in areas such as health and tourism, new, emerging areas in Norte RIS3.</a:t>
                      </a:r>
                      <a:endParaRPr sz="1500" dirty="0">
                        <a:latin typeface="Calibri" panose="020F0502020204030204" pitchFamily="34" charset="0"/>
                        <a:ea typeface="Open Sans"/>
                        <a:cs typeface="Calibri" panose="020F0502020204030204" pitchFamily="34" charset="0"/>
                        <a:sym typeface="Open Sans"/>
                      </a:endParaRPr>
                    </a:p>
                  </a:txBody>
                  <a:tcPr marL="121900" marR="121900" marT="121900" marB="121900"/>
                </a:tc>
                <a:extLst>
                  <a:ext uri="{0D108BD9-81ED-4DB2-BD59-A6C34878D82A}">
                    <a16:rowId xmlns:a16="http://schemas.microsoft.com/office/drawing/2014/main" val="10000"/>
                  </a:ext>
                </a:extLst>
              </a:tr>
              <a:tr h="923318">
                <a:tc>
                  <a:txBody>
                    <a:bodyPr/>
                    <a:lstStyle/>
                    <a:p>
                      <a:pPr marL="0" lvl="0" indent="0" algn="l" rtl="0">
                        <a:spcBef>
                          <a:spcPts val="0"/>
                        </a:spcBef>
                        <a:spcAft>
                          <a:spcPts val="0"/>
                        </a:spcAft>
                        <a:buNone/>
                      </a:pPr>
                      <a:endParaRPr sz="1500">
                        <a:latin typeface="Calibri" panose="020F0502020204030204" pitchFamily="34" charset="0"/>
                        <a:cs typeface="Calibri" panose="020F0502020204030204" pitchFamily="34" charset="0"/>
                      </a:endParaRPr>
                    </a:p>
                  </a:txBody>
                  <a:tcPr marL="121900" marR="121900" marT="121900" marB="121900"/>
                </a:tc>
                <a:tc>
                  <a:txBody>
                    <a:bodyPr/>
                    <a:lstStyle/>
                    <a:p>
                      <a:pPr marL="0" lvl="0" indent="0" algn="just" rtl="0">
                        <a:spcBef>
                          <a:spcPts val="0"/>
                        </a:spcBef>
                        <a:spcAft>
                          <a:spcPts val="0"/>
                        </a:spcAft>
                        <a:buNone/>
                      </a:pPr>
                      <a:r>
                        <a:rPr lang="en-GB" sz="1500" dirty="0">
                          <a:latin typeface="Calibri" panose="020F0502020204030204" pitchFamily="34" charset="0"/>
                          <a:ea typeface="Open Sans"/>
                          <a:cs typeface="Calibri" panose="020F0502020204030204" pitchFamily="34" charset="0"/>
                          <a:sym typeface="Open Sans"/>
                        </a:rPr>
                        <a:t>The team widened the HEI’s connections with other HEIs and the organisation responsible for RIS3. The project also strengthened the HEI’s presence in its regional campus, providing with further contribution to the development of CUB’s entrepreneurial profile.</a:t>
                      </a:r>
                      <a:endParaRPr sz="1500" dirty="0">
                        <a:latin typeface="Calibri" panose="020F0502020204030204" pitchFamily="34" charset="0"/>
                        <a:ea typeface="Open Sans"/>
                        <a:cs typeface="Calibri" panose="020F0502020204030204" pitchFamily="34" charset="0"/>
                        <a:sym typeface="Open Sans"/>
                      </a:endParaRPr>
                    </a:p>
                  </a:txBody>
                  <a:tcPr marL="121900" marR="121900" marT="121900" marB="121900"/>
                </a:tc>
                <a:extLst>
                  <a:ext uri="{0D108BD9-81ED-4DB2-BD59-A6C34878D82A}">
                    <a16:rowId xmlns:a16="http://schemas.microsoft.com/office/drawing/2014/main" val="10001"/>
                  </a:ext>
                </a:extLst>
              </a:tr>
              <a:tr h="950278">
                <a:tc>
                  <a:txBody>
                    <a:bodyPr/>
                    <a:lstStyle/>
                    <a:p>
                      <a:pPr marL="0" lvl="0" indent="0" algn="l" rtl="0">
                        <a:spcBef>
                          <a:spcPts val="0"/>
                        </a:spcBef>
                        <a:spcAft>
                          <a:spcPts val="0"/>
                        </a:spcAft>
                        <a:buNone/>
                      </a:pPr>
                      <a:endParaRPr sz="1500">
                        <a:latin typeface="Calibri" panose="020F0502020204030204" pitchFamily="34" charset="0"/>
                        <a:cs typeface="Calibri" panose="020F0502020204030204" pitchFamily="34" charset="0"/>
                      </a:endParaRPr>
                    </a:p>
                  </a:txBody>
                  <a:tcPr marL="121900" marR="121900" marT="121900" marB="121900"/>
                </a:tc>
                <a:tc>
                  <a:txBody>
                    <a:bodyPr/>
                    <a:lstStyle/>
                    <a:p>
                      <a:pPr marL="0" lvl="0" indent="0" algn="just" rtl="0">
                        <a:spcBef>
                          <a:spcPts val="0"/>
                        </a:spcBef>
                        <a:spcAft>
                          <a:spcPts val="0"/>
                        </a:spcAft>
                        <a:buNone/>
                      </a:pPr>
                      <a:r>
                        <a:rPr lang="en-GB" sz="1500" dirty="0">
                          <a:latin typeface="Calibri" panose="020F0502020204030204" pitchFamily="34" charset="0"/>
                          <a:ea typeface="Open Sans"/>
                          <a:cs typeface="Calibri" panose="020F0502020204030204" pitchFamily="34" charset="0"/>
                          <a:sym typeface="Open Sans"/>
                        </a:rPr>
                        <a:t>The  team supported the HEI for the attraction of funds through new projects, that will contribute to further strengthening entrepreneurial/civic university profile. Strengthened cooperation with RIS3 responsible organization and other stakeholders at regional level. </a:t>
                      </a:r>
                      <a:endParaRPr sz="1500" dirty="0">
                        <a:latin typeface="Calibri" panose="020F0502020204030204" pitchFamily="34" charset="0"/>
                        <a:ea typeface="Open Sans"/>
                        <a:cs typeface="Calibri" panose="020F0502020204030204" pitchFamily="34" charset="0"/>
                        <a:sym typeface="Open Sans"/>
                      </a:endParaRPr>
                    </a:p>
                  </a:txBody>
                  <a:tcPr marL="121900" marR="121900" marT="121900" marB="121900"/>
                </a:tc>
                <a:extLst>
                  <a:ext uri="{0D108BD9-81ED-4DB2-BD59-A6C34878D82A}">
                    <a16:rowId xmlns:a16="http://schemas.microsoft.com/office/drawing/2014/main" val="10002"/>
                  </a:ext>
                </a:extLst>
              </a:tr>
              <a:tr h="1082377">
                <a:tc>
                  <a:txBody>
                    <a:bodyPr/>
                    <a:lstStyle/>
                    <a:p>
                      <a:pPr marL="0" lvl="0" indent="0" algn="l" rtl="0">
                        <a:spcBef>
                          <a:spcPts val="0"/>
                        </a:spcBef>
                        <a:spcAft>
                          <a:spcPts val="0"/>
                        </a:spcAft>
                        <a:buNone/>
                      </a:pPr>
                      <a:endParaRPr sz="1500">
                        <a:latin typeface="Calibri" panose="020F0502020204030204" pitchFamily="34" charset="0"/>
                        <a:cs typeface="Calibri" panose="020F0502020204030204" pitchFamily="34" charset="0"/>
                      </a:endParaRPr>
                    </a:p>
                  </a:txBody>
                  <a:tcPr marL="121900" marR="121900" marT="121900" marB="121900"/>
                </a:tc>
                <a:tc>
                  <a:txBody>
                    <a:bodyPr/>
                    <a:lstStyle/>
                    <a:p>
                      <a:pPr marL="0" lvl="0" indent="0" algn="just" rtl="0">
                        <a:spcBef>
                          <a:spcPts val="0"/>
                        </a:spcBef>
                        <a:spcAft>
                          <a:spcPts val="0"/>
                        </a:spcAft>
                        <a:buNone/>
                      </a:pPr>
                      <a:r>
                        <a:rPr lang="en-GB" sz="1500" dirty="0">
                          <a:latin typeface="Calibri" panose="020F0502020204030204" pitchFamily="34" charset="0"/>
                          <a:ea typeface="Open Sans"/>
                          <a:cs typeface="Calibri" panose="020F0502020204030204" pitchFamily="34" charset="0"/>
                          <a:sym typeface="Open Sans"/>
                        </a:rPr>
                        <a:t>The Results of the project were reflected in the design of the </a:t>
                      </a:r>
                      <a:r>
                        <a:rPr lang="en-GB" sz="1500" dirty="0" err="1">
                          <a:latin typeface="Calibri" panose="020F0502020204030204" pitchFamily="34" charset="0"/>
                          <a:ea typeface="Open Sans"/>
                          <a:cs typeface="Calibri" panose="020F0502020204030204" pitchFamily="34" charset="0"/>
                          <a:sym typeface="Open Sans"/>
                        </a:rPr>
                        <a:t>Košice</a:t>
                      </a:r>
                      <a:r>
                        <a:rPr lang="en-GB" sz="1500" dirty="0">
                          <a:latin typeface="Calibri" panose="020F0502020204030204" pitchFamily="34" charset="0"/>
                          <a:ea typeface="Open Sans"/>
                          <a:cs typeface="Calibri" panose="020F0502020204030204" pitchFamily="34" charset="0"/>
                          <a:sym typeface="Open Sans"/>
                        </a:rPr>
                        <a:t> Self-Governing Region’s RIS3. The timing of the project activities and the development of the new RIS was an advantage. </a:t>
                      </a:r>
                      <a:r>
                        <a:rPr lang="en-GB" sz="1500" dirty="0" err="1">
                          <a:latin typeface="Calibri" panose="020F0502020204030204" pitchFamily="34" charset="0"/>
                          <a:ea typeface="Open Sans"/>
                          <a:cs typeface="Calibri" panose="020F0502020204030204" pitchFamily="34" charset="0"/>
                          <a:sym typeface="Open Sans"/>
                        </a:rPr>
                        <a:t>HEInnovate</a:t>
                      </a:r>
                      <a:r>
                        <a:rPr lang="en-GB" sz="1500" dirty="0">
                          <a:latin typeface="Calibri" panose="020F0502020204030204" pitchFamily="34" charset="0"/>
                          <a:ea typeface="Open Sans"/>
                          <a:cs typeface="Calibri" panose="020F0502020204030204" pitchFamily="34" charset="0"/>
                          <a:sym typeface="Open Sans"/>
                        </a:rPr>
                        <a:t> for RIS3 was  also used in the preparation of a project in the </a:t>
                      </a:r>
                      <a:r>
                        <a:rPr lang="en-GB" sz="1500" dirty="0" err="1">
                          <a:latin typeface="Calibri" panose="020F0502020204030204" pitchFamily="34" charset="0"/>
                          <a:ea typeface="Open Sans"/>
                          <a:cs typeface="Calibri" panose="020F0502020204030204" pitchFamily="34" charset="0"/>
                          <a:sym typeface="Open Sans"/>
                        </a:rPr>
                        <a:t>Ulyseuss</a:t>
                      </a:r>
                      <a:r>
                        <a:rPr lang="en-GB" sz="1500" dirty="0">
                          <a:latin typeface="Calibri" panose="020F0502020204030204" pitchFamily="34" charset="0"/>
                          <a:ea typeface="Open Sans"/>
                          <a:cs typeface="Calibri" panose="020F0502020204030204" pitchFamily="34" charset="0"/>
                          <a:sym typeface="Open Sans"/>
                        </a:rPr>
                        <a:t> University Alliance.</a:t>
                      </a:r>
                      <a:endParaRPr sz="1500" dirty="0">
                        <a:latin typeface="Calibri" panose="020F0502020204030204" pitchFamily="34" charset="0"/>
                        <a:ea typeface="Open Sans"/>
                        <a:cs typeface="Calibri" panose="020F0502020204030204" pitchFamily="34" charset="0"/>
                        <a:sym typeface="Open Sans"/>
                      </a:endParaRPr>
                    </a:p>
                  </a:txBody>
                  <a:tcPr marL="121900" marR="121900" marT="121900" marB="121900"/>
                </a:tc>
                <a:extLst>
                  <a:ext uri="{0D108BD9-81ED-4DB2-BD59-A6C34878D82A}">
                    <a16:rowId xmlns:a16="http://schemas.microsoft.com/office/drawing/2014/main" val="10003"/>
                  </a:ext>
                </a:extLst>
              </a:tr>
              <a:tr h="1154537">
                <a:tc>
                  <a:txBody>
                    <a:bodyPr/>
                    <a:lstStyle/>
                    <a:p>
                      <a:pPr marL="0" lvl="0" indent="0" algn="l" rtl="0">
                        <a:spcBef>
                          <a:spcPts val="0"/>
                        </a:spcBef>
                        <a:spcAft>
                          <a:spcPts val="0"/>
                        </a:spcAft>
                        <a:buNone/>
                      </a:pPr>
                      <a:endParaRPr sz="1500" dirty="0">
                        <a:latin typeface="Calibri" panose="020F0502020204030204" pitchFamily="34" charset="0"/>
                        <a:cs typeface="Calibri" panose="020F0502020204030204" pitchFamily="34" charset="0"/>
                      </a:endParaRPr>
                    </a:p>
                  </a:txBody>
                  <a:tcPr marL="121900" marR="121900" marT="121900" marB="121900"/>
                </a:tc>
                <a:tc>
                  <a:txBody>
                    <a:bodyPr/>
                    <a:lstStyle/>
                    <a:p>
                      <a:pPr marL="0" lvl="0" indent="0" algn="just" rtl="0">
                        <a:spcBef>
                          <a:spcPts val="0"/>
                        </a:spcBef>
                        <a:spcAft>
                          <a:spcPts val="0"/>
                        </a:spcAft>
                        <a:buNone/>
                      </a:pPr>
                      <a:r>
                        <a:rPr lang="en-GB" sz="1500" dirty="0">
                          <a:latin typeface="Calibri" panose="020F0502020204030204" pitchFamily="34" charset="0"/>
                          <a:ea typeface="Open Sans"/>
                          <a:cs typeface="Calibri" panose="020F0502020204030204" pitchFamily="34" charset="0"/>
                          <a:sym typeface="Open Sans"/>
                        </a:rPr>
                        <a:t>The  team supported Marche Region (Italy) official stakeholder engagement activities on RIS3 revision. UNIMC moderated the discussion among regional innovation eco-system’s stakeholders from each RIS3 priority area, by also investigating the civic/entrepreneurial role of HEIs in this context, based on RE-ACT’s framework.</a:t>
                      </a:r>
                      <a:endParaRPr sz="1500" dirty="0">
                        <a:latin typeface="Calibri" panose="020F0502020204030204" pitchFamily="34" charset="0"/>
                        <a:ea typeface="Open Sans"/>
                        <a:cs typeface="Calibri" panose="020F0502020204030204" pitchFamily="34" charset="0"/>
                        <a:sym typeface="Open Sans"/>
                      </a:endParaRPr>
                    </a:p>
                  </a:txBody>
                  <a:tcPr marL="121900" marR="121900" marT="121900" marB="121900"/>
                </a:tc>
                <a:extLst>
                  <a:ext uri="{0D108BD9-81ED-4DB2-BD59-A6C34878D82A}">
                    <a16:rowId xmlns:a16="http://schemas.microsoft.com/office/drawing/2014/main" val="10004"/>
                  </a:ext>
                </a:extLst>
              </a:tr>
            </a:tbl>
          </a:graphicData>
        </a:graphic>
      </p:graphicFrame>
      <p:pic>
        <p:nvPicPr>
          <p:cNvPr id="5" name="Google Shape;311;p53" descr="Uma imagem com texto&#10;&#10;Descrição gerada automaticamente">
            <a:extLst>
              <a:ext uri="{FF2B5EF4-FFF2-40B4-BE49-F238E27FC236}">
                <a16:creationId xmlns:a16="http://schemas.microsoft.com/office/drawing/2014/main" id="{1AF7A449-096E-5E60-122C-E84F3D06E19D}"/>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8568" y="1600190"/>
            <a:ext cx="1157713" cy="729649"/>
          </a:xfrm>
          <a:prstGeom prst="rect">
            <a:avLst/>
          </a:prstGeom>
          <a:noFill/>
          <a:ln>
            <a:noFill/>
          </a:ln>
        </p:spPr>
      </p:pic>
      <p:pic>
        <p:nvPicPr>
          <p:cNvPr id="6" name="Google Shape;312;p53" descr="Corvinus University of Budapest">
            <a:extLst>
              <a:ext uri="{FF2B5EF4-FFF2-40B4-BE49-F238E27FC236}">
                <a16:creationId xmlns:a16="http://schemas.microsoft.com/office/drawing/2014/main" id="{8711AE62-74F3-FE6A-D9AC-27ADF44FA43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44823" y="2553907"/>
            <a:ext cx="833595" cy="833633"/>
          </a:xfrm>
          <a:prstGeom prst="rect">
            <a:avLst/>
          </a:prstGeom>
          <a:noFill/>
          <a:ln>
            <a:noFill/>
          </a:ln>
        </p:spPr>
      </p:pic>
      <p:pic>
        <p:nvPicPr>
          <p:cNvPr id="7" name="Google Shape;313;p53">
            <a:extLst>
              <a:ext uri="{FF2B5EF4-FFF2-40B4-BE49-F238E27FC236}">
                <a16:creationId xmlns:a16="http://schemas.microsoft.com/office/drawing/2014/main" id="{485A314B-17FE-5316-8791-BD71033ED7A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5261" y="3493051"/>
            <a:ext cx="1952739" cy="729667"/>
          </a:xfrm>
          <a:prstGeom prst="rect">
            <a:avLst/>
          </a:prstGeom>
          <a:noFill/>
          <a:ln>
            <a:noFill/>
          </a:ln>
        </p:spPr>
      </p:pic>
      <p:pic>
        <p:nvPicPr>
          <p:cNvPr id="8" name="Google Shape;314;p53" descr="Resultado de imagem para Technická univerzita v Košiciach">
            <a:extLst>
              <a:ext uri="{FF2B5EF4-FFF2-40B4-BE49-F238E27FC236}">
                <a16:creationId xmlns:a16="http://schemas.microsoft.com/office/drawing/2014/main" id="{954F91A0-A48B-B5B5-94C2-9772FDC18C23}"/>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8297" y="4461623"/>
            <a:ext cx="1386649" cy="833633"/>
          </a:xfrm>
          <a:prstGeom prst="rect">
            <a:avLst/>
          </a:prstGeom>
          <a:noFill/>
          <a:ln>
            <a:noFill/>
          </a:ln>
        </p:spPr>
      </p:pic>
      <p:pic>
        <p:nvPicPr>
          <p:cNvPr id="13" name="Google Shape;315;p53">
            <a:extLst>
              <a:ext uri="{FF2B5EF4-FFF2-40B4-BE49-F238E27FC236}">
                <a16:creationId xmlns:a16="http://schemas.microsoft.com/office/drawing/2014/main" id="{BDC962A0-416E-CE26-B9CB-B3CF6941A30A}"/>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00534" y="5400767"/>
            <a:ext cx="1722177" cy="1033300"/>
          </a:xfrm>
          <a:prstGeom prst="rect">
            <a:avLst/>
          </a:prstGeom>
          <a:noFill/>
          <a:ln>
            <a:noFill/>
          </a:ln>
        </p:spPr>
      </p:pic>
    </p:spTree>
    <p:extLst>
      <p:ext uri="{BB962C8B-B14F-4D97-AF65-F5344CB8AC3E}">
        <p14:creationId xmlns:p14="http://schemas.microsoft.com/office/powerpoint/2010/main" val="381453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DF9DD7D1-347A-4D14-BBFA-F2E8AC077C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163052" y="3557299"/>
            <a:ext cx="4950572" cy="2967426"/>
          </a:xfrm>
          <a:prstGeom prst="rect">
            <a:avLst/>
          </a:prstGeom>
          <a:ln>
            <a:no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41FCD722-2EC6-4BD7-A04E-AA08BC07FBF7}"/>
              </a:ext>
            </a:extLst>
          </p:cNvPr>
          <p:cNvSpPr txBox="1"/>
          <p:nvPr/>
        </p:nvSpPr>
        <p:spPr>
          <a:xfrm>
            <a:off x="526925" y="-8659"/>
            <a:ext cx="3453479" cy="96497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normAutofit/>
          </a:bodyPr>
          <a:lstStyle/>
          <a:p>
            <a:pPr algn="ctr"/>
            <a:r>
              <a:rPr lang="en-GB" sz="3200" b="1" dirty="0">
                <a:solidFill>
                  <a:schemeClr val="accent3"/>
                </a:solidFill>
                <a:latin typeface="Calibri" panose="020F0502020204030204" pitchFamily="34" charset="0"/>
                <a:cs typeface="Calibri" panose="020F0502020204030204" pitchFamily="34" charset="0"/>
              </a:rPr>
              <a:t>METHODOLOGY</a:t>
            </a:r>
          </a:p>
        </p:txBody>
      </p:sp>
      <p:sp>
        <p:nvSpPr>
          <p:cNvPr id="3" name="CasellaDiTesto 2">
            <a:extLst>
              <a:ext uri="{FF2B5EF4-FFF2-40B4-BE49-F238E27FC236}">
                <a16:creationId xmlns:a16="http://schemas.microsoft.com/office/drawing/2014/main" id="{335640E5-D7DD-4B51-BB55-AC3210E61A48}"/>
              </a:ext>
            </a:extLst>
          </p:cNvPr>
          <p:cNvSpPr txBox="1"/>
          <p:nvPr/>
        </p:nvSpPr>
        <p:spPr>
          <a:xfrm>
            <a:off x="526925" y="949284"/>
            <a:ext cx="6884069" cy="2265389"/>
          </a:xfrm>
          <a:prstGeom prst="rect">
            <a:avLst/>
          </a:prstGeom>
        </p:spPr>
        <p:txBody>
          <a:bodyPr vert="horz" wrap="square" lIns="91440" tIns="45720" rIns="91440" bIns="45720" rtlCol="0" anchor="ctr">
            <a:normAutofit fontScale="85000" lnSpcReduction="20000"/>
          </a:bodyPr>
          <a:lstStyle/>
          <a:p>
            <a:pPr algn="just"/>
            <a:r>
              <a:rPr lang="en-GB" dirty="0">
                <a:solidFill>
                  <a:srgbClr val="000000"/>
                </a:solidFill>
                <a:latin typeface="Calibri" panose="020F0502020204030204" pitchFamily="34" charset="0"/>
                <a:cs typeface="Calibri" panose="020F0502020204030204" pitchFamily="34" charset="0"/>
              </a:rPr>
              <a:t>FOR EACH TABLE: </a:t>
            </a:r>
          </a:p>
          <a:p>
            <a:pPr algn="just"/>
            <a:endParaRPr lang="en-GB" sz="800" dirty="0">
              <a:solidFill>
                <a:srgbClr val="000000"/>
              </a:solidFill>
              <a:latin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Online meetings (TEAMS), use of </a:t>
            </a:r>
            <a:r>
              <a:rPr lang="en-GB" dirty="0" err="1">
                <a:solidFill>
                  <a:srgbClr val="000000"/>
                </a:solidFill>
                <a:latin typeface="Calibri" panose="020F0502020204030204" pitchFamily="34" charset="0"/>
                <a:cs typeface="Calibri" panose="020F0502020204030204" pitchFamily="34" charset="0"/>
              </a:rPr>
              <a:t>Jamboard</a:t>
            </a:r>
            <a:r>
              <a:rPr lang="en-GB" dirty="0">
                <a:solidFill>
                  <a:srgbClr val="000000"/>
                </a:solidFill>
                <a:latin typeface="Calibri" panose="020F0502020204030204" pitchFamily="34" charset="0"/>
                <a:cs typeface="Calibri" panose="020F0502020204030204" pitchFamily="34" charset="0"/>
              </a:rPr>
              <a:t> and Sli.do;</a:t>
            </a: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Sharing and discussing the results</a:t>
            </a:r>
            <a:r>
              <a:rPr lang="it-IT" dirty="0">
                <a:solidFill>
                  <a:srgbClr val="000000"/>
                </a:solidFill>
                <a:latin typeface="Calibri" panose="020F0502020204030204" pitchFamily="34" charset="0"/>
                <a:cs typeface="Calibri" panose="020F0502020204030204" pitchFamily="34" charset="0"/>
              </a:rPr>
              <a:t> of the </a:t>
            </a:r>
            <a:r>
              <a:rPr lang="en-GB" dirty="0">
                <a:solidFill>
                  <a:srgbClr val="000000"/>
                </a:solidFill>
                <a:latin typeface="Calibri" panose="020F0502020204030204" pitchFamily="34" charset="0"/>
                <a:cs typeface="Calibri" panose="020F0502020204030204" pitchFamily="34" charset="0"/>
              </a:rPr>
              <a:t>questionnaire (from the registration form) about proposals for actions on identified innovation trajectories;</a:t>
            </a: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Discussion on proposals for new innovation trajectories and re-organization of the existing ones (keeping/removing trajectories/identifying transversal ones)</a:t>
            </a:r>
          </a:p>
          <a:p>
            <a:pPr marL="285750" indent="-285750" algn="just">
              <a:lnSpc>
                <a:spcPct val="150000"/>
              </a:lnSpc>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Discussion about LEARNING NEEDS and related ACTIONS/PROJECTS</a:t>
            </a:r>
          </a:p>
          <a:p>
            <a:pPr algn="just"/>
            <a:endParaRPr lang="en-GB" dirty="0">
              <a:solidFill>
                <a:srgbClr val="000000"/>
              </a:solidFill>
              <a:latin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F4243545-77D7-40BE-8E7C-119D58B609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bwMode="auto">
          <a:xfrm>
            <a:off x="1174312" y="3291839"/>
            <a:ext cx="5250312" cy="2943575"/>
          </a:xfrm>
          <a:prstGeom prst="rect">
            <a:avLst/>
          </a:prstGeom>
          <a:ln>
            <a:noFill/>
          </a:ln>
          <a:extLst>
            <a:ext uri="{53640926-AAD7-44D8-BBD7-CCE9431645EC}">
              <a14:shadowObscured xmlns:a14="http://schemas.microsoft.com/office/drawing/2010/main"/>
            </a:ext>
          </a:extLst>
        </p:spPr>
      </p:pic>
      <p:pic>
        <p:nvPicPr>
          <p:cNvPr id="11" name="Immagine 10">
            <a:extLst>
              <a:ext uri="{FF2B5EF4-FFF2-40B4-BE49-F238E27FC236}">
                <a16:creationId xmlns:a16="http://schemas.microsoft.com/office/drawing/2014/main" id="{8B450E18-0389-4F79-8C47-4DEE3FA13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0994" y="683824"/>
            <a:ext cx="4635937" cy="2608015"/>
          </a:xfrm>
          <a:prstGeom prst="rect">
            <a:avLst/>
          </a:prstGeom>
        </p:spPr>
      </p:pic>
    </p:spTree>
    <p:extLst>
      <p:ext uri="{BB962C8B-B14F-4D97-AF65-F5344CB8AC3E}">
        <p14:creationId xmlns:p14="http://schemas.microsoft.com/office/powerpoint/2010/main" val="38978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1FCD722-2EC6-4BD7-A04E-AA08BC07FBF7}"/>
              </a:ext>
            </a:extLst>
          </p:cNvPr>
          <p:cNvSpPr txBox="1"/>
          <p:nvPr/>
        </p:nvSpPr>
        <p:spPr>
          <a:xfrm>
            <a:off x="345989" y="-155522"/>
            <a:ext cx="4408891" cy="96497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normAutofit/>
          </a:bodyPr>
          <a:lstStyle/>
          <a:p>
            <a:pPr algn="ctr"/>
            <a:r>
              <a:rPr lang="en-GB" sz="3200" b="1" dirty="0">
                <a:solidFill>
                  <a:schemeClr val="accent3"/>
                </a:solidFill>
                <a:latin typeface="+mj-lt"/>
              </a:rPr>
              <a:t>METHODOLOGY (2)</a:t>
            </a:r>
          </a:p>
        </p:txBody>
      </p:sp>
      <p:sp>
        <p:nvSpPr>
          <p:cNvPr id="3" name="CasellaDiTesto 2">
            <a:extLst>
              <a:ext uri="{FF2B5EF4-FFF2-40B4-BE49-F238E27FC236}">
                <a16:creationId xmlns:a16="http://schemas.microsoft.com/office/drawing/2014/main" id="{335640E5-D7DD-4B51-BB55-AC3210E61A48}"/>
              </a:ext>
            </a:extLst>
          </p:cNvPr>
          <p:cNvSpPr txBox="1"/>
          <p:nvPr/>
        </p:nvSpPr>
        <p:spPr>
          <a:xfrm>
            <a:off x="596592" y="627712"/>
            <a:ext cx="10998815" cy="2265389"/>
          </a:xfrm>
          <a:prstGeom prst="rect">
            <a:avLst/>
          </a:prstGeom>
        </p:spPr>
        <p:txBody>
          <a:bodyPr vert="horz" wrap="square" lIns="91440" tIns="45720" rIns="91440" bIns="45720" rtlCol="0" anchor="ctr">
            <a:normAutofit/>
          </a:bodyPr>
          <a:lstStyle/>
          <a:p>
            <a:pPr algn="just"/>
            <a:r>
              <a:rPr lang="en-GB" sz="1600" dirty="0">
                <a:solidFill>
                  <a:srgbClr val="000000"/>
                </a:solidFill>
                <a:latin typeface="Calibri" panose="020F0502020204030204" pitchFamily="34" charset="0"/>
                <a:cs typeface="Calibri" panose="020F0502020204030204" pitchFamily="34" charset="0"/>
              </a:rPr>
              <a:t>RE-ACT’s application to the context:</a:t>
            </a:r>
          </a:p>
          <a:p>
            <a:pPr algn="just"/>
            <a:r>
              <a:rPr lang="en-GB" sz="1600" dirty="0">
                <a:solidFill>
                  <a:srgbClr val="000000"/>
                </a:solidFill>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n-GB" sz="1600" dirty="0">
                <a:solidFill>
                  <a:srgbClr val="000000"/>
                </a:solidFill>
                <a:latin typeface="Calibri" panose="020F0502020204030204" pitchFamily="34" charset="0"/>
                <a:cs typeface="Calibri" panose="020F0502020204030204" pitchFamily="34" charset="0"/>
              </a:rPr>
              <a:t>Presentation of the RE-ACT project during the meetings: objectives and activities;</a:t>
            </a:r>
          </a:p>
          <a:p>
            <a:pPr marL="285750" indent="-285750" algn="just">
              <a:buFont typeface="Arial" panose="020B0604020202020204" pitchFamily="34" charset="0"/>
              <a:buChar char="•"/>
            </a:pPr>
            <a:r>
              <a:rPr lang="en-GB" sz="1600" dirty="0">
                <a:solidFill>
                  <a:srgbClr val="000000"/>
                </a:solidFill>
                <a:latin typeface="Calibri" panose="020F0502020204030204" pitchFamily="34" charset="0"/>
                <a:cs typeface="Calibri" panose="020F0502020204030204" pitchFamily="34" charset="0"/>
              </a:rPr>
              <a:t>Use of live polls on slido.com;</a:t>
            </a:r>
          </a:p>
          <a:p>
            <a:pPr marL="285750" indent="-285750" algn="just">
              <a:buFont typeface="Arial" panose="020B0604020202020204" pitchFamily="34" charset="0"/>
              <a:buChar char="•"/>
            </a:pPr>
            <a:r>
              <a:rPr lang="en-GB" sz="1600" dirty="0">
                <a:solidFill>
                  <a:srgbClr val="000000"/>
                </a:solidFill>
                <a:latin typeface="Calibri" panose="020F0502020204030204" pitchFamily="34" charset="0"/>
                <a:cs typeface="Calibri" panose="020F0502020204030204" pitchFamily="34" charset="0"/>
              </a:rPr>
              <a:t>Testing and validating statements for the new “</a:t>
            </a:r>
            <a:r>
              <a:rPr lang="en-GB" sz="1600" dirty="0" err="1">
                <a:solidFill>
                  <a:srgbClr val="000000"/>
                </a:solidFill>
                <a:latin typeface="Calibri" panose="020F0502020204030204" pitchFamily="34" charset="0"/>
                <a:cs typeface="Calibri" panose="020F0502020204030204" pitchFamily="34" charset="0"/>
              </a:rPr>
              <a:t>HEInnovate</a:t>
            </a:r>
            <a:r>
              <a:rPr lang="en-GB" sz="1600" dirty="0">
                <a:solidFill>
                  <a:srgbClr val="000000"/>
                </a:solidFill>
                <a:latin typeface="Calibri" panose="020F0502020204030204" pitchFamily="34" charset="0"/>
                <a:cs typeface="Calibri" panose="020F0502020204030204" pitchFamily="34" charset="0"/>
              </a:rPr>
              <a:t> for RIS3” tool with participants from the meetings;</a:t>
            </a:r>
          </a:p>
          <a:p>
            <a:pPr marL="285750" indent="-285750" algn="just">
              <a:buFont typeface="Arial" panose="020B0604020202020204" pitchFamily="34" charset="0"/>
              <a:buChar char="•"/>
            </a:pPr>
            <a:r>
              <a:rPr lang="en-GB" sz="1600" b="0" i="0" u="none" strike="noStrike" baseline="0" dirty="0">
                <a:solidFill>
                  <a:srgbClr val="000000"/>
                </a:solidFill>
                <a:latin typeface="Calibri" panose="020F0502020204030204" pitchFamily="34" charset="0"/>
                <a:cs typeface="Calibri" panose="020F0502020204030204" pitchFamily="34" charset="0"/>
              </a:rPr>
              <a:t>Selection </a:t>
            </a:r>
            <a:r>
              <a:rPr lang="en-GB" sz="1600" dirty="0">
                <a:solidFill>
                  <a:srgbClr val="000000"/>
                </a:solidFill>
                <a:latin typeface="Calibri" panose="020F0502020204030204" pitchFamily="34" charset="0"/>
                <a:cs typeface="Calibri" panose="020F0502020204030204" pitchFamily="34" charset="0"/>
              </a:rPr>
              <a:t>of statements from the most feasible </a:t>
            </a:r>
            <a:r>
              <a:rPr lang="en-GB" sz="1600" dirty="0" err="1">
                <a:solidFill>
                  <a:srgbClr val="000000"/>
                </a:solidFill>
                <a:latin typeface="Calibri" panose="020F0502020204030204" pitchFamily="34" charset="0"/>
                <a:cs typeface="Calibri" panose="020F0502020204030204" pitchFamily="34" charset="0"/>
              </a:rPr>
              <a:t>HEInnovate</a:t>
            </a:r>
            <a:r>
              <a:rPr lang="en-GB" sz="1600" dirty="0">
                <a:solidFill>
                  <a:srgbClr val="000000"/>
                </a:solidFill>
                <a:latin typeface="Calibri" panose="020F0502020204030204" pitchFamily="34" charset="0"/>
                <a:cs typeface="Calibri" panose="020F0502020204030204" pitchFamily="34" charset="0"/>
              </a:rPr>
              <a:t> dimension/area applied to the context (e.g. Entrepreneurial Teaching and Learning; Supporting Entrepreneurs; Digital Transformation and Capability…)</a:t>
            </a:r>
          </a:p>
          <a:p>
            <a:pPr marL="285750" indent="-285750" algn="just">
              <a:buFont typeface="Arial" panose="020B0604020202020204" pitchFamily="34" charset="0"/>
              <a:buChar char="•"/>
            </a:pPr>
            <a:r>
              <a:rPr lang="en-GB" sz="1600" b="0" i="0" u="none" strike="noStrike" baseline="0" dirty="0">
                <a:solidFill>
                  <a:srgbClr val="000000"/>
                </a:solidFill>
                <a:latin typeface="Calibri" panose="020F0502020204030204" pitchFamily="34" charset="0"/>
                <a:cs typeface="Calibri" panose="020F0502020204030204" pitchFamily="34" charset="0"/>
              </a:rPr>
              <a:t>Sharing and discussing the results</a:t>
            </a:r>
            <a:r>
              <a:rPr lang="it-IT" sz="1600" dirty="0">
                <a:solidFill>
                  <a:srgbClr val="000000"/>
                </a:solidFill>
                <a:latin typeface="Calibri" panose="020F0502020204030204" pitchFamily="34" charset="0"/>
                <a:cs typeface="Calibri" panose="020F0502020204030204" pitchFamily="34" charset="0"/>
              </a:rPr>
              <a:t> of the </a:t>
            </a:r>
            <a:r>
              <a:rPr lang="en-GB" sz="1600" dirty="0">
                <a:solidFill>
                  <a:srgbClr val="000000"/>
                </a:solidFill>
                <a:latin typeface="Calibri" panose="020F0502020204030204" pitchFamily="34" charset="0"/>
                <a:cs typeface="Calibri" panose="020F0502020204030204" pitchFamily="34" charset="0"/>
              </a:rPr>
              <a:t>live polls: proposals of actions for HEI’s improvement</a:t>
            </a:r>
          </a:p>
        </p:txBody>
      </p:sp>
      <p:pic>
        <p:nvPicPr>
          <p:cNvPr id="8" name="Immagine 7">
            <a:extLst>
              <a:ext uri="{FF2B5EF4-FFF2-40B4-BE49-F238E27FC236}">
                <a16:creationId xmlns:a16="http://schemas.microsoft.com/office/drawing/2014/main" id="{F8B4C717-104C-4614-87CB-8CB65B77D9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091" y="2969640"/>
            <a:ext cx="5188327" cy="2918392"/>
          </a:xfrm>
          <a:prstGeom prst="rect">
            <a:avLst/>
          </a:prstGeom>
        </p:spPr>
      </p:pic>
      <p:pic>
        <p:nvPicPr>
          <p:cNvPr id="10" name="Immagine 9">
            <a:extLst>
              <a:ext uri="{FF2B5EF4-FFF2-40B4-BE49-F238E27FC236}">
                <a16:creationId xmlns:a16="http://schemas.microsoft.com/office/drawing/2014/main" id="{475C08D8-CBE1-4201-A020-B49F61AF0B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0521" y="2969639"/>
            <a:ext cx="5189797" cy="2918393"/>
          </a:xfrm>
          <a:prstGeom prst="rect">
            <a:avLst/>
          </a:prstGeom>
        </p:spPr>
      </p:pic>
    </p:spTree>
    <p:extLst>
      <p:ext uri="{BB962C8B-B14F-4D97-AF65-F5344CB8AC3E}">
        <p14:creationId xmlns:p14="http://schemas.microsoft.com/office/powerpoint/2010/main" val="401333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90" name="Google Shape;990;p57"/>
          <p:cNvSpPr txBox="1"/>
          <p:nvPr/>
        </p:nvSpPr>
        <p:spPr>
          <a:xfrm>
            <a:off x="434480" y="129614"/>
            <a:ext cx="9466265" cy="100109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normAutofit/>
          </a:bodyPr>
          <a:lstStyle>
            <a:defPPr>
              <a:defRPr lang="nl-NL"/>
            </a:defPPr>
            <a:lvl1pPr algn="ctr">
              <a:defRPr sz="3200" b="1">
                <a:solidFill>
                  <a:schemeClr val="accent3"/>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PT" dirty="0">
                <a:sym typeface="Calibri"/>
              </a:rPr>
              <a:t>Transversal </a:t>
            </a:r>
            <a:r>
              <a:rPr lang="pt-PT" dirty="0" err="1">
                <a:sym typeface="Calibri"/>
              </a:rPr>
              <a:t>topics</a:t>
            </a:r>
            <a:r>
              <a:rPr lang="pt-PT" dirty="0">
                <a:sym typeface="Calibri"/>
              </a:rPr>
              <a:t> </a:t>
            </a:r>
            <a:r>
              <a:rPr lang="pt-PT" dirty="0" err="1">
                <a:sym typeface="Calibri"/>
              </a:rPr>
              <a:t>emerged</a:t>
            </a:r>
            <a:r>
              <a:rPr lang="pt-PT" dirty="0">
                <a:sym typeface="Calibri"/>
              </a:rPr>
              <a:t> in </a:t>
            </a:r>
            <a:r>
              <a:rPr lang="pt-PT" dirty="0" err="1">
                <a:sym typeface="Calibri"/>
              </a:rPr>
              <a:t>all</a:t>
            </a:r>
            <a:r>
              <a:rPr lang="pt-PT" dirty="0">
                <a:sym typeface="Calibri"/>
              </a:rPr>
              <a:t> </a:t>
            </a:r>
            <a:r>
              <a:rPr lang="pt-PT" dirty="0" err="1">
                <a:sym typeface="Calibri"/>
              </a:rPr>
              <a:t>focus</a:t>
            </a:r>
            <a:r>
              <a:rPr lang="pt-PT" dirty="0">
                <a:sym typeface="Calibri"/>
              </a:rPr>
              <a:t> </a:t>
            </a:r>
            <a:r>
              <a:rPr lang="pt-PT" dirty="0" err="1">
                <a:sym typeface="Calibri"/>
              </a:rPr>
              <a:t>groups</a:t>
            </a:r>
            <a:endParaRPr dirty="0">
              <a:sym typeface="Calibri"/>
            </a:endParaRPr>
          </a:p>
        </p:txBody>
      </p:sp>
      <p:sp>
        <p:nvSpPr>
          <p:cNvPr id="991" name="Google Shape;991;p57"/>
          <p:cNvSpPr txBox="1"/>
          <p:nvPr/>
        </p:nvSpPr>
        <p:spPr>
          <a:xfrm>
            <a:off x="750374" y="1530103"/>
            <a:ext cx="11259056" cy="5130467"/>
          </a:xfrm>
          <a:prstGeom prst="rect">
            <a:avLst/>
          </a:prstGeom>
          <a:noFill/>
          <a:ln>
            <a:noFill/>
          </a:ln>
        </p:spPr>
        <p:txBody>
          <a:bodyPr spcFirstLastPara="1" wrap="square" lIns="91425" tIns="45700" rIns="91425" bIns="45700" anchor="t" anchorCtr="0">
            <a:spAutoFit/>
          </a:bodyPr>
          <a:lstStyle/>
          <a:p>
            <a:pPr lvl="0" algn="just">
              <a:lnSpc>
                <a:spcPct val="107000"/>
              </a:lnSpc>
            </a:pPr>
            <a:r>
              <a:rPr lang="pt-PT" b="1" dirty="0">
                <a:latin typeface="Calibri"/>
                <a:ea typeface="Calibri"/>
                <a:cs typeface="Calibri"/>
                <a:sym typeface="Calibri"/>
              </a:rPr>
              <a:t>Business/research </a:t>
            </a:r>
            <a:r>
              <a:rPr lang="pt-PT" b="1" dirty="0" err="1">
                <a:latin typeface="Calibri"/>
                <a:ea typeface="Calibri"/>
                <a:cs typeface="Calibri"/>
                <a:sym typeface="Calibri"/>
              </a:rPr>
              <a:t>cooperation</a:t>
            </a:r>
            <a:endParaRPr lang="pt-PT" b="1" dirty="0">
              <a:latin typeface="Calibri"/>
              <a:ea typeface="Calibri"/>
              <a:cs typeface="Calibri"/>
              <a:sym typeface="Calibri"/>
            </a:endParaRPr>
          </a:p>
          <a:p>
            <a:pPr lvl="0" algn="just">
              <a:lnSpc>
                <a:spcPct val="107000"/>
              </a:lnSpc>
            </a:pPr>
            <a:r>
              <a:rPr lang="pt-PT" dirty="0">
                <a:latin typeface="Calibri"/>
                <a:ea typeface="Calibri"/>
                <a:cs typeface="Calibri"/>
                <a:sym typeface="Calibri"/>
              </a:rPr>
              <a:t>- </a:t>
            </a:r>
            <a:r>
              <a:rPr lang="pt-PT" dirty="0" err="1">
                <a:latin typeface="Calibri"/>
                <a:ea typeface="Calibri"/>
                <a:cs typeface="Calibri"/>
                <a:sym typeface="Calibri"/>
              </a:rPr>
              <a:t>importance</a:t>
            </a:r>
            <a:r>
              <a:rPr lang="pt-PT" dirty="0">
                <a:latin typeface="Calibri"/>
                <a:ea typeface="Calibri"/>
                <a:cs typeface="Calibri"/>
                <a:sym typeface="Calibri"/>
              </a:rPr>
              <a:t> </a:t>
            </a:r>
            <a:r>
              <a:rPr lang="pt-PT" dirty="0" err="1">
                <a:latin typeface="Calibri"/>
                <a:ea typeface="Calibri"/>
                <a:cs typeface="Calibri"/>
                <a:sym typeface="Calibri"/>
              </a:rPr>
              <a:t>of</a:t>
            </a:r>
            <a:r>
              <a:rPr lang="pt-PT" dirty="0">
                <a:latin typeface="Calibri"/>
                <a:ea typeface="Calibri"/>
                <a:cs typeface="Calibri"/>
                <a:sym typeface="Calibri"/>
              </a:rPr>
              <a:t> industrial </a:t>
            </a:r>
            <a:r>
              <a:rPr lang="pt-PT" dirty="0" err="1">
                <a:latin typeface="Calibri"/>
                <a:ea typeface="Calibri"/>
                <a:cs typeface="Calibri"/>
                <a:sym typeface="Calibri"/>
              </a:rPr>
              <a:t>doctorates</a:t>
            </a:r>
            <a:r>
              <a:rPr lang="pt-PT" dirty="0">
                <a:latin typeface="Calibri"/>
                <a:ea typeface="Calibri"/>
                <a:cs typeface="Calibri"/>
                <a:sym typeface="Calibri"/>
              </a:rPr>
              <a:t>;</a:t>
            </a:r>
          </a:p>
          <a:p>
            <a:pPr lvl="0" algn="just">
              <a:lnSpc>
                <a:spcPct val="107000"/>
              </a:lnSpc>
            </a:pPr>
            <a:endParaRPr lang="pt-PT" dirty="0">
              <a:latin typeface="Calibri"/>
              <a:ea typeface="Calibri"/>
              <a:cs typeface="Calibri"/>
              <a:sym typeface="Calibri"/>
            </a:endParaRPr>
          </a:p>
          <a:p>
            <a:pPr lvl="0" algn="just">
              <a:lnSpc>
                <a:spcPct val="107000"/>
              </a:lnSpc>
            </a:pPr>
            <a:r>
              <a:rPr lang="pt-PT" dirty="0">
                <a:latin typeface="Calibri"/>
                <a:ea typeface="Calibri"/>
                <a:cs typeface="Calibri"/>
                <a:sym typeface="Calibri"/>
              </a:rPr>
              <a:t>- </a:t>
            </a:r>
            <a:r>
              <a:rPr lang="pt-PT" dirty="0" err="1">
                <a:latin typeface="Calibri"/>
                <a:ea typeface="Calibri"/>
                <a:cs typeface="Calibri"/>
                <a:sym typeface="Calibri"/>
              </a:rPr>
              <a:t>mapping</a:t>
            </a:r>
            <a:r>
              <a:rPr lang="pt-PT" dirty="0">
                <a:latin typeface="Calibri"/>
                <a:ea typeface="Calibri"/>
                <a:cs typeface="Calibri"/>
                <a:sym typeface="Calibri"/>
              </a:rPr>
              <a:t> </a:t>
            </a:r>
            <a:r>
              <a:rPr lang="pt-PT" dirty="0" err="1">
                <a:latin typeface="Calibri"/>
                <a:ea typeface="Calibri"/>
                <a:cs typeface="Calibri"/>
                <a:sym typeface="Calibri"/>
              </a:rPr>
              <a:t>of</a:t>
            </a:r>
            <a:r>
              <a:rPr lang="pt-PT" dirty="0">
                <a:latin typeface="Calibri"/>
                <a:ea typeface="Calibri"/>
                <a:cs typeface="Calibri"/>
                <a:sym typeface="Calibri"/>
              </a:rPr>
              <a:t>: </a:t>
            </a:r>
          </a:p>
          <a:p>
            <a:pPr lvl="0" algn="just">
              <a:lnSpc>
                <a:spcPct val="107000"/>
              </a:lnSpc>
            </a:pPr>
            <a:r>
              <a:rPr lang="pt-PT" dirty="0">
                <a:latin typeface="Calibri"/>
                <a:ea typeface="Calibri"/>
                <a:cs typeface="Calibri"/>
                <a:sym typeface="Calibri"/>
              </a:rPr>
              <a:t>	- </a:t>
            </a:r>
            <a:r>
              <a:rPr lang="pt-PT" dirty="0" err="1">
                <a:latin typeface="Calibri"/>
                <a:ea typeface="Calibri"/>
                <a:cs typeface="Calibri"/>
                <a:sym typeface="Calibri"/>
              </a:rPr>
              <a:t>competences</a:t>
            </a:r>
            <a:r>
              <a:rPr lang="pt-PT" dirty="0">
                <a:latin typeface="Calibri"/>
                <a:ea typeface="Calibri"/>
                <a:cs typeface="Calibri"/>
                <a:sym typeface="Calibri"/>
              </a:rPr>
              <a:t> </a:t>
            </a:r>
            <a:r>
              <a:rPr lang="pt-PT" dirty="0" err="1">
                <a:latin typeface="Calibri"/>
                <a:ea typeface="Calibri"/>
                <a:cs typeface="Calibri"/>
                <a:sym typeface="Calibri"/>
              </a:rPr>
              <a:t>on</a:t>
            </a:r>
            <a:r>
              <a:rPr lang="pt-PT" dirty="0">
                <a:latin typeface="Calibri"/>
                <a:ea typeface="Calibri"/>
                <a:cs typeface="Calibri"/>
                <a:sym typeface="Calibri"/>
              </a:rPr>
              <a:t> </a:t>
            </a:r>
            <a:r>
              <a:rPr lang="pt-PT" dirty="0" err="1">
                <a:latin typeface="Calibri"/>
                <a:ea typeface="Calibri"/>
                <a:cs typeface="Calibri"/>
                <a:sym typeface="Calibri"/>
              </a:rPr>
              <a:t>the</a:t>
            </a:r>
            <a:r>
              <a:rPr lang="pt-PT" dirty="0">
                <a:latin typeface="Calibri"/>
                <a:ea typeface="Calibri"/>
                <a:cs typeface="Calibri"/>
                <a:sym typeface="Calibri"/>
              </a:rPr>
              <a:t> </a:t>
            </a:r>
            <a:r>
              <a:rPr lang="pt-PT" dirty="0" err="1">
                <a:latin typeface="Calibri"/>
                <a:ea typeface="Calibri"/>
                <a:cs typeface="Calibri"/>
                <a:sym typeface="Calibri"/>
              </a:rPr>
              <a:t>territory</a:t>
            </a:r>
            <a:r>
              <a:rPr lang="pt-PT" dirty="0">
                <a:latin typeface="Calibri"/>
                <a:ea typeface="Calibri"/>
                <a:cs typeface="Calibri"/>
                <a:sym typeface="Calibri"/>
              </a:rPr>
              <a:t> in </a:t>
            </a:r>
            <a:r>
              <a:rPr lang="pt-PT" dirty="0" err="1">
                <a:latin typeface="Calibri"/>
                <a:ea typeface="Calibri"/>
                <a:cs typeface="Calibri"/>
                <a:sym typeface="Calibri"/>
              </a:rPr>
              <a:t>the</a:t>
            </a:r>
            <a:r>
              <a:rPr lang="pt-PT" dirty="0">
                <a:latin typeface="Calibri"/>
                <a:ea typeface="Calibri"/>
                <a:cs typeface="Calibri"/>
                <a:sym typeface="Calibri"/>
              </a:rPr>
              <a:t> </a:t>
            </a:r>
            <a:r>
              <a:rPr lang="pt-PT" dirty="0" err="1">
                <a:latin typeface="Calibri"/>
                <a:ea typeface="Calibri"/>
                <a:cs typeface="Calibri"/>
                <a:sym typeface="Calibri"/>
              </a:rPr>
              <a:t>specific</a:t>
            </a:r>
            <a:r>
              <a:rPr lang="pt-PT" dirty="0">
                <a:latin typeface="Calibri"/>
                <a:ea typeface="Calibri"/>
                <a:cs typeface="Calibri"/>
                <a:sym typeface="Calibri"/>
              </a:rPr>
              <a:t> </a:t>
            </a:r>
            <a:r>
              <a:rPr lang="pt-PT" dirty="0" err="1">
                <a:latin typeface="Calibri"/>
                <a:ea typeface="Calibri"/>
                <a:cs typeface="Calibri"/>
                <a:sym typeface="Calibri"/>
              </a:rPr>
              <a:t>fields</a:t>
            </a:r>
            <a:r>
              <a:rPr lang="pt-PT" dirty="0">
                <a:latin typeface="Calibri"/>
                <a:ea typeface="Calibri"/>
                <a:cs typeface="Calibri"/>
                <a:sym typeface="Calibri"/>
              </a:rPr>
              <a:t> </a:t>
            </a:r>
          </a:p>
          <a:p>
            <a:pPr lvl="0" algn="just">
              <a:lnSpc>
                <a:spcPct val="107000"/>
              </a:lnSpc>
            </a:pPr>
            <a:r>
              <a:rPr lang="pt-PT" dirty="0">
                <a:latin typeface="Calibri"/>
                <a:ea typeface="Calibri"/>
                <a:cs typeface="Calibri"/>
                <a:sym typeface="Calibri"/>
              </a:rPr>
              <a:t>	- training </a:t>
            </a:r>
            <a:r>
              <a:rPr lang="pt-PT" dirty="0" err="1">
                <a:latin typeface="Calibri"/>
                <a:ea typeface="Calibri"/>
                <a:cs typeface="Calibri"/>
                <a:sym typeface="Calibri"/>
              </a:rPr>
              <a:t>needs</a:t>
            </a:r>
            <a:r>
              <a:rPr lang="pt-PT" dirty="0">
                <a:latin typeface="Calibri"/>
                <a:ea typeface="Calibri"/>
                <a:cs typeface="Calibri"/>
                <a:sym typeface="Calibri"/>
              </a:rPr>
              <a:t> </a:t>
            </a:r>
            <a:r>
              <a:rPr lang="pt-PT" dirty="0" err="1">
                <a:latin typeface="Calibri"/>
                <a:ea typeface="Calibri"/>
                <a:cs typeface="Calibri"/>
                <a:sym typeface="Calibri"/>
              </a:rPr>
              <a:t>of</a:t>
            </a:r>
            <a:r>
              <a:rPr lang="pt-PT" dirty="0">
                <a:latin typeface="Calibri"/>
                <a:ea typeface="Calibri"/>
                <a:cs typeface="Calibri"/>
                <a:sym typeface="Calibri"/>
              </a:rPr>
              <a:t> </a:t>
            </a:r>
            <a:r>
              <a:rPr lang="pt-PT" dirty="0" err="1">
                <a:latin typeface="Calibri"/>
                <a:ea typeface="Calibri"/>
                <a:cs typeface="Calibri"/>
                <a:sym typeface="Calibri"/>
              </a:rPr>
              <a:t>companies</a:t>
            </a:r>
            <a:r>
              <a:rPr lang="pt-PT" dirty="0">
                <a:latin typeface="Calibri"/>
                <a:ea typeface="Calibri"/>
                <a:cs typeface="Calibri"/>
                <a:sym typeface="Calibri"/>
              </a:rPr>
              <a:t>;</a:t>
            </a:r>
          </a:p>
          <a:p>
            <a:pPr lvl="0" algn="just">
              <a:lnSpc>
                <a:spcPct val="107000"/>
              </a:lnSpc>
            </a:pPr>
            <a:r>
              <a:rPr lang="pt-PT" dirty="0">
                <a:latin typeface="Calibri"/>
                <a:ea typeface="Calibri"/>
                <a:cs typeface="Calibri"/>
                <a:sym typeface="Calibri"/>
              </a:rPr>
              <a:t>	- </a:t>
            </a:r>
            <a:r>
              <a:rPr lang="pt-PT" dirty="0" err="1">
                <a:latin typeface="Calibri"/>
                <a:ea typeface="Calibri"/>
                <a:cs typeface="Calibri"/>
                <a:sym typeface="Calibri"/>
              </a:rPr>
              <a:t>services</a:t>
            </a:r>
            <a:r>
              <a:rPr lang="pt-PT" dirty="0">
                <a:latin typeface="Calibri"/>
                <a:ea typeface="Calibri"/>
                <a:cs typeface="Calibri"/>
                <a:sym typeface="Calibri"/>
              </a:rPr>
              <a:t> </a:t>
            </a:r>
            <a:r>
              <a:rPr lang="pt-PT" dirty="0" err="1">
                <a:latin typeface="Calibri"/>
                <a:ea typeface="Calibri"/>
                <a:cs typeface="Calibri"/>
                <a:sym typeface="Calibri"/>
              </a:rPr>
              <a:t>provided</a:t>
            </a:r>
            <a:r>
              <a:rPr lang="pt-PT" dirty="0">
                <a:latin typeface="Calibri"/>
                <a:ea typeface="Calibri"/>
                <a:cs typeface="Calibri"/>
                <a:sym typeface="Calibri"/>
              </a:rPr>
              <a:t> </a:t>
            </a:r>
            <a:r>
              <a:rPr lang="pt-PT" dirty="0" err="1">
                <a:latin typeface="Calibri"/>
                <a:ea typeface="Calibri"/>
                <a:cs typeface="Calibri"/>
                <a:sym typeface="Calibri"/>
              </a:rPr>
              <a:t>by</a:t>
            </a:r>
            <a:r>
              <a:rPr lang="pt-PT" dirty="0">
                <a:latin typeface="Calibri"/>
                <a:ea typeface="Calibri"/>
                <a:cs typeface="Calibri"/>
                <a:sym typeface="Calibri"/>
              </a:rPr>
              <a:t> </a:t>
            </a:r>
            <a:r>
              <a:rPr lang="pt-PT" dirty="0" err="1">
                <a:latin typeface="Calibri"/>
                <a:ea typeface="Calibri"/>
                <a:cs typeface="Calibri"/>
                <a:sym typeface="Calibri"/>
              </a:rPr>
              <a:t>universities</a:t>
            </a:r>
            <a:r>
              <a:rPr lang="pt-PT" dirty="0">
                <a:latin typeface="Calibri"/>
                <a:ea typeface="Calibri"/>
                <a:cs typeface="Calibri"/>
                <a:sym typeface="Calibri"/>
              </a:rPr>
              <a:t> </a:t>
            </a:r>
            <a:r>
              <a:rPr lang="pt-PT" dirty="0" err="1">
                <a:latin typeface="Calibri"/>
                <a:ea typeface="Calibri"/>
                <a:cs typeface="Calibri"/>
                <a:sym typeface="Calibri"/>
              </a:rPr>
              <a:t>that</a:t>
            </a:r>
            <a:r>
              <a:rPr lang="pt-PT" dirty="0">
                <a:latin typeface="Calibri"/>
                <a:ea typeface="Calibri"/>
                <a:cs typeface="Calibri"/>
                <a:sym typeface="Calibri"/>
              </a:rPr>
              <a:t> are </a:t>
            </a:r>
            <a:r>
              <a:rPr lang="pt-PT" dirty="0" err="1">
                <a:latin typeface="Calibri"/>
                <a:ea typeface="Calibri"/>
                <a:cs typeface="Calibri"/>
                <a:sym typeface="Calibri"/>
              </a:rPr>
              <a:t>useful</a:t>
            </a:r>
            <a:r>
              <a:rPr lang="pt-PT" dirty="0">
                <a:latin typeface="Calibri"/>
                <a:ea typeface="Calibri"/>
                <a:cs typeface="Calibri"/>
                <a:sym typeface="Calibri"/>
              </a:rPr>
              <a:t> for </a:t>
            </a:r>
            <a:r>
              <a:rPr lang="pt-PT" dirty="0" err="1">
                <a:latin typeface="Calibri"/>
                <a:ea typeface="Calibri"/>
                <a:cs typeface="Calibri"/>
                <a:sym typeface="Calibri"/>
              </a:rPr>
              <a:t>companies</a:t>
            </a:r>
            <a:r>
              <a:rPr lang="pt-PT" dirty="0">
                <a:latin typeface="Calibri"/>
                <a:ea typeface="Calibri"/>
                <a:cs typeface="Calibri"/>
                <a:sym typeface="Calibri"/>
              </a:rPr>
              <a:t>; </a:t>
            </a:r>
          </a:p>
          <a:p>
            <a:pPr lvl="0" algn="just">
              <a:lnSpc>
                <a:spcPct val="107000"/>
              </a:lnSpc>
            </a:pPr>
            <a:r>
              <a:rPr lang="pt-PT" dirty="0">
                <a:latin typeface="Calibri"/>
                <a:ea typeface="Calibri"/>
                <a:cs typeface="Calibri"/>
                <a:sym typeface="Calibri"/>
              </a:rPr>
              <a:t>	- </a:t>
            </a:r>
            <a:r>
              <a:rPr lang="pt-PT" dirty="0" err="1">
                <a:latin typeface="Calibri"/>
                <a:ea typeface="Calibri"/>
                <a:cs typeface="Calibri"/>
                <a:sym typeface="Calibri"/>
              </a:rPr>
              <a:t>skills</a:t>
            </a:r>
            <a:r>
              <a:rPr lang="pt-PT" dirty="0">
                <a:latin typeface="Calibri"/>
                <a:ea typeface="Calibri"/>
                <a:cs typeface="Calibri"/>
                <a:sym typeface="Calibri"/>
              </a:rPr>
              <a:t> in </a:t>
            </a:r>
            <a:r>
              <a:rPr lang="pt-PT" dirty="0" err="1">
                <a:latin typeface="Calibri"/>
                <a:ea typeface="Calibri"/>
                <a:cs typeface="Calibri"/>
                <a:sym typeface="Calibri"/>
              </a:rPr>
              <a:t>programmes</a:t>
            </a:r>
            <a:r>
              <a:rPr lang="pt-PT" dirty="0">
                <a:latin typeface="Calibri"/>
                <a:ea typeface="Calibri"/>
                <a:cs typeface="Calibri"/>
                <a:sym typeface="Calibri"/>
              </a:rPr>
              <a:t> </a:t>
            </a:r>
            <a:r>
              <a:rPr lang="pt-PT" dirty="0" err="1">
                <a:latin typeface="Calibri"/>
                <a:ea typeface="Calibri"/>
                <a:cs typeface="Calibri"/>
                <a:sym typeface="Calibri"/>
              </a:rPr>
              <a:t>taught</a:t>
            </a:r>
            <a:r>
              <a:rPr lang="pt-PT" dirty="0">
                <a:latin typeface="Calibri"/>
                <a:ea typeface="Calibri"/>
                <a:cs typeface="Calibri"/>
                <a:sym typeface="Calibri"/>
              </a:rPr>
              <a:t> in </a:t>
            </a:r>
            <a:r>
              <a:rPr lang="pt-PT" dirty="0" err="1">
                <a:latin typeface="Calibri"/>
                <a:ea typeface="Calibri"/>
                <a:cs typeface="Calibri"/>
                <a:sym typeface="Calibri"/>
              </a:rPr>
              <a:t>HEIs</a:t>
            </a:r>
            <a:r>
              <a:rPr lang="pt-PT" dirty="0">
                <a:latin typeface="Calibri"/>
                <a:ea typeface="Calibri"/>
                <a:cs typeface="Calibri"/>
                <a:sym typeface="Calibri"/>
              </a:rPr>
              <a:t>; </a:t>
            </a:r>
          </a:p>
          <a:p>
            <a:pPr lvl="0" algn="just">
              <a:lnSpc>
                <a:spcPct val="107000"/>
              </a:lnSpc>
            </a:pPr>
            <a:r>
              <a:rPr lang="pt-PT" dirty="0">
                <a:latin typeface="Calibri"/>
                <a:ea typeface="Calibri"/>
                <a:cs typeface="Calibri"/>
                <a:sym typeface="Calibri"/>
              </a:rPr>
              <a:t>	- research </a:t>
            </a:r>
            <a:r>
              <a:rPr lang="pt-PT" dirty="0" err="1">
                <a:latin typeface="Calibri"/>
                <a:ea typeface="Calibri"/>
                <a:cs typeface="Calibri"/>
                <a:sym typeface="Calibri"/>
              </a:rPr>
              <a:t>areas</a:t>
            </a:r>
            <a:r>
              <a:rPr lang="pt-PT" dirty="0">
                <a:latin typeface="Calibri"/>
                <a:ea typeface="Calibri"/>
                <a:cs typeface="Calibri"/>
                <a:sym typeface="Calibri"/>
              </a:rPr>
              <a:t> </a:t>
            </a:r>
            <a:r>
              <a:rPr lang="pt-PT" dirty="0" err="1">
                <a:latin typeface="Calibri"/>
                <a:ea typeface="Calibri"/>
                <a:cs typeface="Calibri"/>
                <a:sym typeface="Calibri"/>
              </a:rPr>
              <a:t>developed</a:t>
            </a:r>
            <a:r>
              <a:rPr lang="pt-PT" dirty="0">
                <a:latin typeface="Calibri"/>
                <a:ea typeface="Calibri"/>
                <a:cs typeface="Calibri"/>
                <a:sym typeface="Calibri"/>
              </a:rPr>
              <a:t> </a:t>
            </a:r>
            <a:r>
              <a:rPr lang="pt-PT" dirty="0" err="1">
                <a:latin typeface="Calibri"/>
                <a:ea typeface="Calibri"/>
                <a:cs typeface="Calibri"/>
                <a:sym typeface="Calibri"/>
              </a:rPr>
              <a:t>at</a:t>
            </a:r>
            <a:r>
              <a:rPr lang="pt-PT" dirty="0">
                <a:latin typeface="Calibri"/>
                <a:ea typeface="Calibri"/>
                <a:cs typeface="Calibri"/>
                <a:sym typeface="Calibri"/>
              </a:rPr>
              <a:t> </a:t>
            </a:r>
            <a:r>
              <a:rPr lang="pt-PT" dirty="0" err="1">
                <a:latin typeface="Calibri"/>
                <a:ea typeface="Calibri"/>
                <a:cs typeface="Calibri"/>
                <a:sym typeface="Calibri"/>
              </a:rPr>
              <a:t>university</a:t>
            </a:r>
            <a:r>
              <a:rPr lang="pt-PT" dirty="0">
                <a:latin typeface="Calibri"/>
                <a:ea typeface="Calibri"/>
                <a:cs typeface="Calibri"/>
                <a:sym typeface="Calibri"/>
              </a:rPr>
              <a:t> </a:t>
            </a:r>
            <a:r>
              <a:rPr lang="pt-PT" dirty="0" err="1">
                <a:latin typeface="Calibri"/>
                <a:ea typeface="Calibri"/>
                <a:cs typeface="Calibri"/>
                <a:sym typeface="Calibri"/>
              </a:rPr>
              <a:t>level</a:t>
            </a:r>
            <a:r>
              <a:rPr lang="pt-PT" dirty="0">
                <a:latin typeface="Calibri"/>
                <a:ea typeface="Calibri"/>
                <a:cs typeface="Calibri"/>
                <a:sym typeface="Calibri"/>
              </a:rPr>
              <a:t> for </a:t>
            </a:r>
            <a:r>
              <a:rPr lang="pt-PT" dirty="0" err="1">
                <a:latin typeface="Calibri"/>
                <a:ea typeface="Calibri"/>
                <a:cs typeface="Calibri"/>
                <a:sym typeface="Calibri"/>
              </a:rPr>
              <a:t>the</a:t>
            </a:r>
            <a:r>
              <a:rPr lang="pt-PT" dirty="0">
                <a:latin typeface="Calibri"/>
                <a:ea typeface="Calibri"/>
                <a:cs typeface="Calibri"/>
                <a:sym typeface="Calibri"/>
              </a:rPr>
              <a:t> </a:t>
            </a:r>
            <a:r>
              <a:rPr lang="pt-PT" dirty="0" err="1">
                <a:latin typeface="Calibri"/>
                <a:ea typeface="Calibri"/>
                <a:cs typeface="Calibri"/>
                <a:sym typeface="Calibri"/>
              </a:rPr>
              <a:t>creation</a:t>
            </a:r>
            <a:r>
              <a:rPr lang="pt-PT" dirty="0">
                <a:latin typeface="Calibri"/>
                <a:ea typeface="Calibri"/>
                <a:cs typeface="Calibri"/>
                <a:sym typeface="Calibri"/>
              </a:rPr>
              <a:t> </a:t>
            </a:r>
            <a:r>
              <a:rPr lang="pt-PT" dirty="0" err="1">
                <a:latin typeface="Calibri"/>
                <a:ea typeface="Calibri"/>
                <a:cs typeface="Calibri"/>
                <a:sym typeface="Calibri"/>
              </a:rPr>
              <a:t>of</a:t>
            </a:r>
            <a:r>
              <a:rPr lang="pt-PT" dirty="0">
                <a:latin typeface="Calibri"/>
                <a:ea typeface="Calibri"/>
                <a:cs typeface="Calibri"/>
                <a:sym typeface="Calibri"/>
              </a:rPr>
              <a:t> </a:t>
            </a:r>
            <a:r>
              <a:rPr lang="pt-PT" dirty="0" err="1">
                <a:latin typeface="Calibri"/>
                <a:ea typeface="Calibri"/>
                <a:cs typeface="Calibri"/>
                <a:sym typeface="Calibri"/>
              </a:rPr>
              <a:t>databases</a:t>
            </a:r>
            <a:r>
              <a:rPr lang="pt-PT" dirty="0">
                <a:latin typeface="Calibri"/>
                <a:ea typeface="Calibri"/>
                <a:cs typeface="Calibri"/>
                <a:sym typeface="Calibri"/>
              </a:rPr>
              <a:t> </a:t>
            </a:r>
            <a:r>
              <a:rPr lang="pt-PT" dirty="0" err="1">
                <a:latin typeface="Calibri"/>
                <a:ea typeface="Calibri"/>
                <a:cs typeface="Calibri"/>
                <a:sym typeface="Calibri"/>
              </a:rPr>
              <a:t>aimed</a:t>
            </a:r>
            <a:r>
              <a:rPr lang="pt-PT" dirty="0">
                <a:latin typeface="Calibri"/>
                <a:ea typeface="Calibri"/>
                <a:cs typeface="Calibri"/>
                <a:sym typeface="Calibri"/>
              </a:rPr>
              <a:t> </a:t>
            </a:r>
            <a:r>
              <a:rPr lang="pt-PT" dirty="0" err="1">
                <a:latin typeface="Calibri"/>
                <a:ea typeface="Calibri"/>
                <a:cs typeface="Calibri"/>
                <a:sym typeface="Calibri"/>
              </a:rPr>
              <a:t>at</a:t>
            </a:r>
            <a:r>
              <a:rPr lang="pt-PT" dirty="0">
                <a:latin typeface="Calibri"/>
                <a:ea typeface="Calibri"/>
                <a:cs typeface="Calibri"/>
                <a:sym typeface="Calibri"/>
              </a:rPr>
              <a:t> </a:t>
            </a:r>
            <a:r>
              <a:rPr lang="pt-PT" dirty="0" err="1">
                <a:latin typeface="Calibri"/>
                <a:ea typeface="Calibri"/>
                <a:cs typeface="Calibri"/>
                <a:sym typeface="Calibri"/>
              </a:rPr>
              <a:t>sharing</a:t>
            </a:r>
            <a:r>
              <a:rPr lang="pt-PT" dirty="0">
                <a:latin typeface="Calibri"/>
                <a:ea typeface="Calibri"/>
                <a:cs typeface="Calibri"/>
                <a:sym typeface="Calibri"/>
              </a:rPr>
              <a:t> research 	</a:t>
            </a:r>
            <a:r>
              <a:rPr lang="pt-PT" dirty="0" err="1">
                <a:latin typeface="Calibri"/>
                <a:ea typeface="Calibri"/>
                <a:cs typeface="Calibri"/>
                <a:sym typeface="Calibri"/>
              </a:rPr>
              <a:t>results</a:t>
            </a:r>
            <a:r>
              <a:rPr lang="pt-PT" dirty="0">
                <a:latin typeface="Calibri"/>
                <a:ea typeface="Calibri"/>
                <a:cs typeface="Calibri"/>
                <a:sym typeface="Calibri"/>
              </a:rPr>
              <a:t> in </a:t>
            </a:r>
            <a:r>
              <a:rPr lang="pt-PT" dirty="0" err="1">
                <a:latin typeface="Calibri"/>
                <a:ea typeface="Calibri"/>
                <a:cs typeface="Calibri"/>
                <a:sym typeface="Calibri"/>
              </a:rPr>
              <a:t>relation</a:t>
            </a:r>
            <a:r>
              <a:rPr lang="pt-PT" dirty="0">
                <a:latin typeface="Calibri"/>
                <a:ea typeface="Calibri"/>
                <a:cs typeface="Calibri"/>
                <a:sym typeface="Calibri"/>
              </a:rPr>
              <a:t> to </a:t>
            </a:r>
            <a:r>
              <a:rPr lang="pt-PT" dirty="0" err="1">
                <a:latin typeface="Calibri"/>
                <a:ea typeface="Calibri"/>
                <a:cs typeface="Calibri"/>
                <a:sym typeface="Calibri"/>
              </a:rPr>
              <a:t>company</a:t>
            </a:r>
            <a:r>
              <a:rPr lang="pt-PT" dirty="0">
                <a:latin typeface="Calibri"/>
                <a:ea typeface="Calibri"/>
                <a:cs typeface="Calibri"/>
                <a:sym typeface="Calibri"/>
              </a:rPr>
              <a:t> </a:t>
            </a:r>
            <a:r>
              <a:rPr lang="pt-PT" dirty="0" err="1">
                <a:latin typeface="Calibri"/>
                <a:ea typeface="Calibri"/>
                <a:cs typeface="Calibri"/>
                <a:sym typeface="Calibri"/>
              </a:rPr>
              <a:t>needs</a:t>
            </a:r>
            <a:r>
              <a:rPr lang="pt-PT" dirty="0">
                <a:latin typeface="Calibri"/>
                <a:ea typeface="Calibri"/>
                <a:cs typeface="Calibri"/>
                <a:sym typeface="Calibri"/>
              </a:rPr>
              <a:t> </a:t>
            </a:r>
            <a:r>
              <a:rPr lang="pt-PT" dirty="0" err="1">
                <a:latin typeface="Calibri"/>
                <a:ea typeface="Calibri"/>
                <a:cs typeface="Calibri"/>
                <a:sym typeface="Calibri"/>
              </a:rPr>
              <a:t>and</a:t>
            </a:r>
            <a:r>
              <a:rPr lang="pt-PT" dirty="0">
                <a:latin typeface="Calibri"/>
                <a:ea typeface="Calibri"/>
                <a:cs typeface="Calibri"/>
                <a:sym typeface="Calibri"/>
              </a:rPr>
              <a:t> to </a:t>
            </a:r>
            <a:r>
              <a:rPr lang="pt-PT" dirty="0" err="1">
                <a:latin typeface="Calibri"/>
                <a:ea typeface="Calibri"/>
                <a:cs typeface="Calibri"/>
                <a:sym typeface="Calibri"/>
              </a:rPr>
              <a:t>avoid</a:t>
            </a:r>
            <a:r>
              <a:rPr lang="pt-PT" dirty="0">
                <a:latin typeface="Calibri"/>
                <a:ea typeface="Calibri"/>
                <a:cs typeface="Calibri"/>
                <a:sym typeface="Calibri"/>
              </a:rPr>
              <a:t> training </a:t>
            </a:r>
            <a:r>
              <a:rPr lang="pt-PT" dirty="0" err="1">
                <a:latin typeface="Calibri"/>
                <a:ea typeface="Calibri"/>
                <a:cs typeface="Calibri"/>
                <a:sym typeface="Calibri"/>
              </a:rPr>
              <a:t>overlaps</a:t>
            </a:r>
            <a:r>
              <a:rPr lang="pt-PT" dirty="0">
                <a:latin typeface="Calibri"/>
                <a:ea typeface="Calibri"/>
                <a:cs typeface="Calibri"/>
                <a:sym typeface="Calibri"/>
              </a:rPr>
              <a:t> </a:t>
            </a:r>
            <a:r>
              <a:rPr lang="pt-PT" dirty="0" err="1">
                <a:latin typeface="Calibri"/>
                <a:ea typeface="Calibri"/>
                <a:cs typeface="Calibri"/>
                <a:sym typeface="Calibri"/>
              </a:rPr>
              <a:t>between</a:t>
            </a:r>
            <a:r>
              <a:rPr lang="pt-PT" dirty="0">
                <a:latin typeface="Calibri"/>
                <a:ea typeface="Calibri"/>
                <a:cs typeface="Calibri"/>
                <a:sym typeface="Calibri"/>
              </a:rPr>
              <a:t> </a:t>
            </a:r>
            <a:r>
              <a:rPr lang="pt-PT" dirty="0" err="1">
                <a:latin typeface="Calibri"/>
                <a:ea typeface="Calibri"/>
                <a:cs typeface="Calibri"/>
                <a:sym typeface="Calibri"/>
              </a:rPr>
              <a:t>universities</a:t>
            </a:r>
            <a:r>
              <a:rPr lang="pt-PT" dirty="0">
                <a:latin typeface="Calibri"/>
                <a:ea typeface="Calibri"/>
                <a:cs typeface="Calibri"/>
                <a:sym typeface="Calibri"/>
              </a:rPr>
              <a:t> </a:t>
            </a:r>
            <a:r>
              <a:rPr lang="pt-PT" dirty="0" err="1">
                <a:latin typeface="Calibri"/>
                <a:ea typeface="Calibri"/>
                <a:cs typeface="Calibri"/>
                <a:sym typeface="Calibri"/>
              </a:rPr>
              <a:t>but</a:t>
            </a:r>
            <a:r>
              <a:rPr lang="pt-PT" dirty="0">
                <a:latin typeface="Calibri"/>
                <a:ea typeface="Calibri"/>
                <a:cs typeface="Calibri"/>
                <a:sym typeface="Calibri"/>
              </a:rPr>
              <a:t> </a:t>
            </a:r>
            <a:r>
              <a:rPr lang="pt-PT" dirty="0" err="1">
                <a:latin typeface="Calibri"/>
                <a:ea typeface="Calibri"/>
                <a:cs typeface="Calibri"/>
                <a:sym typeface="Calibri"/>
              </a:rPr>
              <a:t>also</a:t>
            </a:r>
            <a:r>
              <a:rPr lang="pt-PT" dirty="0">
                <a:latin typeface="Calibri"/>
                <a:ea typeface="Calibri"/>
                <a:cs typeface="Calibri"/>
                <a:sym typeface="Calibri"/>
              </a:rPr>
              <a:t> to 	</a:t>
            </a:r>
            <a:r>
              <a:rPr lang="pt-PT" dirty="0" err="1">
                <a:latin typeface="Calibri"/>
                <a:ea typeface="Calibri"/>
                <a:cs typeface="Calibri"/>
                <a:sym typeface="Calibri"/>
              </a:rPr>
              <a:t>facilitate</a:t>
            </a:r>
            <a:r>
              <a:rPr lang="pt-PT" dirty="0">
                <a:latin typeface="Calibri"/>
                <a:ea typeface="Calibri"/>
                <a:cs typeface="Calibri"/>
                <a:sym typeface="Calibri"/>
              </a:rPr>
              <a:t> </a:t>
            </a:r>
            <a:r>
              <a:rPr lang="pt-PT" dirty="0" err="1">
                <a:latin typeface="Calibri"/>
                <a:ea typeface="Calibri"/>
                <a:cs typeface="Calibri"/>
                <a:sym typeface="Calibri"/>
              </a:rPr>
              <a:t>transdisciplinarity</a:t>
            </a:r>
            <a:r>
              <a:rPr lang="pt-PT" dirty="0">
                <a:latin typeface="Calibri"/>
                <a:ea typeface="Calibri"/>
                <a:cs typeface="Calibri"/>
                <a:sym typeface="Calibri"/>
              </a:rPr>
              <a:t>;</a:t>
            </a:r>
          </a:p>
          <a:p>
            <a:pPr lvl="0" algn="just">
              <a:lnSpc>
                <a:spcPct val="107000"/>
              </a:lnSpc>
            </a:pPr>
            <a:endParaRPr lang="pt-PT" dirty="0">
              <a:latin typeface="Calibri"/>
              <a:ea typeface="Calibri"/>
              <a:cs typeface="Calibri"/>
              <a:sym typeface="Calibri"/>
            </a:endParaRPr>
          </a:p>
          <a:p>
            <a:pPr lvl="0" algn="just">
              <a:lnSpc>
                <a:spcPct val="107000"/>
              </a:lnSpc>
            </a:pPr>
            <a:r>
              <a:rPr lang="pt-PT" dirty="0">
                <a:latin typeface="Calibri"/>
                <a:ea typeface="Calibri"/>
                <a:cs typeface="Calibri"/>
                <a:sym typeface="Calibri"/>
              </a:rPr>
              <a:t>- </a:t>
            </a:r>
            <a:r>
              <a:rPr lang="pt-PT" dirty="0" err="1">
                <a:latin typeface="Calibri"/>
                <a:ea typeface="Calibri"/>
                <a:cs typeface="Calibri"/>
                <a:sym typeface="Calibri"/>
              </a:rPr>
              <a:t>Companies</a:t>
            </a:r>
            <a:r>
              <a:rPr lang="pt-PT" dirty="0">
                <a:latin typeface="Calibri"/>
                <a:ea typeface="Calibri"/>
                <a:cs typeface="Calibri"/>
                <a:sym typeface="Calibri"/>
              </a:rPr>
              <a:t>/</a:t>
            </a:r>
            <a:r>
              <a:rPr lang="pt-PT" dirty="0" err="1">
                <a:latin typeface="Calibri"/>
                <a:ea typeface="Calibri"/>
                <a:cs typeface="Calibri"/>
                <a:sym typeface="Calibri"/>
              </a:rPr>
              <a:t>universities</a:t>
            </a:r>
            <a:r>
              <a:rPr lang="pt-PT" dirty="0">
                <a:latin typeface="Calibri"/>
                <a:ea typeface="Calibri"/>
                <a:cs typeface="Calibri"/>
                <a:sym typeface="Calibri"/>
              </a:rPr>
              <a:t> clusters. </a:t>
            </a:r>
            <a:r>
              <a:rPr lang="pt-PT" dirty="0" err="1">
                <a:latin typeface="Calibri"/>
                <a:ea typeface="Calibri"/>
                <a:cs typeface="Calibri"/>
                <a:sym typeface="Calibri"/>
              </a:rPr>
              <a:t>Hub</a:t>
            </a:r>
            <a:r>
              <a:rPr lang="pt-PT" dirty="0">
                <a:latin typeface="Calibri"/>
                <a:ea typeface="Calibri"/>
                <a:cs typeface="Calibri"/>
                <a:sym typeface="Calibri"/>
              </a:rPr>
              <a:t> </a:t>
            </a:r>
            <a:r>
              <a:rPr lang="pt-PT" dirty="0" err="1">
                <a:latin typeface="Calibri"/>
                <a:ea typeface="Calibri"/>
                <a:cs typeface="Calibri"/>
                <a:sym typeface="Calibri"/>
              </a:rPr>
              <a:t>of</a:t>
            </a:r>
            <a:r>
              <a:rPr lang="pt-PT" dirty="0">
                <a:latin typeface="Calibri"/>
                <a:ea typeface="Calibri"/>
                <a:cs typeface="Calibri"/>
                <a:sym typeface="Calibri"/>
              </a:rPr>
              <a:t> </a:t>
            </a:r>
            <a:r>
              <a:rPr lang="pt-PT" dirty="0" err="1">
                <a:latin typeface="Calibri"/>
                <a:ea typeface="Calibri"/>
                <a:cs typeface="Calibri"/>
                <a:sym typeface="Calibri"/>
              </a:rPr>
              <a:t>competences</a:t>
            </a:r>
            <a:r>
              <a:rPr lang="pt-PT" dirty="0">
                <a:latin typeface="Calibri"/>
                <a:ea typeface="Calibri"/>
                <a:cs typeface="Calibri"/>
                <a:sym typeface="Calibri"/>
              </a:rPr>
              <a:t> to </a:t>
            </a:r>
            <a:r>
              <a:rPr lang="pt-PT" dirty="0" err="1">
                <a:latin typeface="Calibri"/>
                <a:ea typeface="Calibri"/>
                <a:cs typeface="Calibri"/>
                <a:sym typeface="Calibri"/>
              </a:rPr>
              <a:t>draw</a:t>
            </a:r>
            <a:r>
              <a:rPr lang="pt-PT" dirty="0">
                <a:latin typeface="Calibri"/>
                <a:ea typeface="Calibri"/>
                <a:cs typeface="Calibri"/>
                <a:sym typeface="Calibri"/>
              </a:rPr>
              <a:t> </a:t>
            </a:r>
            <a:r>
              <a:rPr lang="pt-PT" dirty="0" err="1">
                <a:latin typeface="Calibri"/>
                <a:ea typeface="Calibri"/>
                <a:cs typeface="Calibri"/>
                <a:sym typeface="Calibri"/>
              </a:rPr>
              <a:t>upon</a:t>
            </a:r>
            <a:r>
              <a:rPr lang="pt-PT" dirty="0">
                <a:latin typeface="Calibri"/>
                <a:ea typeface="Calibri"/>
                <a:cs typeface="Calibri"/>
                <a:sym typeface="Calibri"/>
              </a:rPr>
              <a:t> in </a:t>
            </a:r>
            <a:r>
              <a:rPr lang="pt-PT" dirty="0" err="1">
                <a:latin typeface="Calibri"/>
                <a:ea typeface="Calibri"/>
                <a:cs typeface="Calibri"/>
                <a:sym typeface="Calibri"/>
              </a:rPr>
              <a:t>order</a:t>
            </a:r>
            <a:r>
              <a:rPr lang="pt-PT" dirty="0">
                <a:latin typeface="Calibri"/>
                <a:ea typeface="Calibri"/>
                <a:cs typeface="Calibri"/>
                <a:sym typeface="Calibri"/>
              </a:rPr>
              <a:t> to </a:t>
            </a:r>
            <a:r>
              <a:rPr lang="pt-PT" dirty="0" err="1">
                <a:latin typeface="Calibri"/>
                <a:ea typeface="Calibri"/>
                <a:cs typeface="Calibri"/>
                <a:sym typeface="Calibri"/>
              </a:rPr>
              <a:t>innovate</a:t>
            </a:r>
            <a:r>
              <a:rPr lang="pt-PT" dirty="0">
                <a:latin typeface="Calibri"/>
                <a:ea typeface="Calibri"/>
                <a:cs typeface="Calibri"/>
                <a:sym typeface="Calibri"/>
              </a:rPr>
              <a:t> &gt; a </a:t>
            </a:r>
            <a:r>
              <a:rPr lang="pt-PT" dirty="0" err="1">
                <a:latin typeface="Calibri"/>
                <a:ea typeface="Calibri"/>
                <a:cs typeface="Calibri"/>
                <a:sym typeface="Calibri"/>
              </a:rPr>
              <a:t>continuous</a:t>
            </a:r>
            <a:r>
              <a:rPr lang="pt-PT" dirty="0">
                <a:latin typeface="Calibri"/>
                <a:ea typeface="Calibri"/>
                <a:cs typeface="Calibri"/>
                <a:sym typeface="Calibri"/>
              </a:rPr>
              <a:t> meeting </a:t>
            </a:r>
            <a:r>
              <a:rPr lang="pt-PT" dirty="0" err="1">
                <a:latin typeface="Calibri"/>
                <a:ea typeface="Calibri"/>
                <a:cs typeface="Calibri"/>
                <a:sym typeface="Calibri"/>
              </a:rPr>
              <a:t>point</a:t>
            </a:r>
            <a:r>
              <a:rPr lang="pt-PT" dirty="0">
                <a:latin typeface="Calibri"/>
                <a:ea typeface="Calibri"/>
                <a:cs typeface="Calibri"/>
                <a:sym typeface="Calibri"/>
              </a:rPr>
              <a:t>. </a:t>
            </a:r>
            <a:r>
              <a:rPr lang="pt-PT" dirty="0" err="1">
                <a:latin typeface="Calibri"/>
                <a:ea typeface="Calibri"/>
                <a:cs typeface="Calibri"/>
                <a:sym typeface="Calibri"/>
              </a:rPr>
              <a:t>Innovation</a:t>
            </a:r>
            <a:r>
              <a:rPr lang="pt-PT" dirty="0">
                <a:latin typeface="Calibri"/>
                <a:ea typeface="Calibri"/>
                <a:cs typeface="Calibri"/>
                <a:sym typeface="Calibri"/>
              </a:rPr>
              <a:t> brokers </a:t>
            </a:r>
            <a:r>
              <a:rPr lang="pt-PT" dirty="0" err="1">
                <a:latin typeface="Calibri"/>
                <a:ea typeface="Calibri"/>
                <a:cs typeface="Calibri"/>
                <a:sym typeface="Calibri"/>
              </a:rPr>
              <a:t>able</a:t>
            </a:r>
            <a:r>
              <a:rPr lang="pt-PT" dirty="0">
                <a:latin typeface="Calibri"/>
                <a:ea typeface="Calibri"/>
                <a:cs typeface="Calibri"/>
                <a:sym typeface="Calibri"/>
              </a:rPr>
              <a:t> to </a:t>
            </a:r>
            <a:r>
              <a:rPr lang="pt-PT" dirty="0" err="1">
                <a:latin typeface="Calibri"/>
                <a:ea typeface="Calibri"/>
                <a:cs typeface="Calibri"/>
                <a:sym typeface="Calibri"/>
              </a:rPr>
              <a:t>intercept</a:t>
            </a:r>
            <a:r>
              <a:rPr lang="pt-PT" dirty="0">
                <a:latin typeface="Calibri"/>
                <a:ea typeface="Calibri"/>
                <a:cs typeface="Calibri"/>
                <a:sym typeface="Calibri"/>
              </a:rPr>
              <a:t> </a:t>
            </a:r>
            <a:r>
              <a:rPr lang="pt-PT" dirty="0" err="1">
                <a:latin typeface="Calibri"/>
                <a:ea typeface="Calibri"/>
                <a:cs typeface="Calibri"/>
                <a:sym typeface="Calibri"/>
              </a:rPr>
              <a:t>the</a:t>
            </a:r>
            <a:r>
              <a:rPr lang="pt-PT" dirty="0">
                <a:latin typeface="Calibri"/>
                <a:ea typeface="Calibri"/>
                <a:cs typeface="Calibri"/>
                <a:sym typeface="Calibri"/>
              </a:rPr>
              <a:t> </a:t>
            </a:r>
            <a:r>
              <a:rPr lang="pt-PT" dirty="0" err="1">
                <a:latin typeface="Calibri"/>
                <a:ea typeface="Calibri"/>
                <a:cs typeface="Calibri"/>
                <a:sym typeface="Calibri"/>
              </a:rPr>
              <a:t>needs</a:t>
            </a:r>
            <a:r>
              <a:rPr lang="pt-PT" dirty="0">
                <a:latin typeface="Calibri"/>
                <a:ea typeface="Calibri"/>
                <a:cs typeface="Calibri"/>
                <a:sym typeface="Calibri"/>
              </a:rPr>
              <a:t> </a:t>
            </a:r>
            <a:r>
              <a:rPr lang="pt-PT" dirty="0" err="1">
                <a:latin typeface="Calibri"/>
                <a:ea typeface="Calibri"/>
                <a:cs typeface="Calibri"/>
                <a:sym typeface="Calibri"/>
              </a:rPr>
              <a:t>of</a:t>
            </a:r>
            <a:r>
              <a:rPr lang="pt-PT" dirty="0">
                <a:latin typeface="Calibri"/>
                <a:ea typeface="Calibri"/>
                <a:cs typeface="Calibri"/>
                <a:sym typeface="Calibri"/>
              </a:rPr>
              <a:t> </a:t>
            </a:r>
            <a:r>
              <a:rPr lang="pt-PT" dirty="0" err="1">
                <a:latin typeface="Calibri"/>
                <a:ea typeface="Calibri"/>
                <a:cs typeface="Calibri"/>
                <a:sym typeface="Calibri"/>
              </a:rPr>
              <a:t>the</a:t>
            </a:r>
            <a:r>
              <a:rPr lang="pt-PT" dirty="0">
                <a:latin typeface="Calibri"/>
                <a:ea typeface="Calibri"/>
                <a:cs typeface="Calibri"/>
                <a:sym typeface="Calibri"/>
              </a:rPr>
              <a:t> </a:t>
            </a:r>
            <a:r>
              <a:rPr lang="pt-PT" dirty="0" err="1">
                <a:latin typeface="Calibri"/>
                <a:ea typeface="Calibri"/>
                <a:cs typeface="Calibri"/>
                <a:sym typeface="Calibri"/>
              </a:rPr>
              <a:t>companies</a:t>
            </a:r>
            <a:r>
              <a:rPr lang="pt-PT" dirty="0">
                <a:latin typeface="Calibri"/>
                <a:ea typeface="Calibri"/>
                <a:cs typeface="Calibri"/>
                <a:sym typeface="Calibri"/>
              </a:rPr>
              <a:t> </a:t>
            </a:r>
            <a:r>
              <a:rPr lang="pt-PT" dirty="0" err="1">
                <a:latin typeface="Calibri"/>
                <a:ea typeface="Calibri"/>
                <a:cs typeface="Calibri"/>
                <a:sym typeface="Calibri"/>
              </a:rPr>
              <a:t>themselves</a:t>
            </a:r>
            <a:r>
              <a:rPr lang="pt-PT" dirty="0">
                <a:latin typeface="Calibri"/>
                <a:ea typeface="Calibri"/>
                <a:cs typeface="Calibri"/>
                <a:sym typeface="Calibri"/>
              </a:rPr>
              <a:t>;</a:t>
            </a:r>
          </a:p>
          <a:p>
            <a:pPr lvl="0" algn="just">
              <a:lnSpc>
                <a:spcPct val="107000"/>
              </a:lnSpc>
            </a:pPr>
            <a:endParaRPr lang="pt-PT" dirty="0">
              <a:latin typeface="Calibri"/>
              <a:ea typeface="Calibri"/>
              <a:cs typeface="Calibri"/>
              <a:sym typeface="Calibri"/>
            </a:endParaRPr>
          </a:p>
          <a:p>
            <a:pPr lvl="0" algn="just">
              <a:lnSpc>
                <a:spcPct val="107000"/>
              </a:lnSpc>
            </a:pPr>
            <a:r>
              <a:rPr lang="pt-PT" dirty="0">
                <a:latin typeface="Calibri"/>
                <a:ea typeface="Calibri"/>
                <a:cs typeface="Calibri"/>
                <a:sym typeface="Calibri"/>
              </a:rPr>
              <a:t>- Digital </a:t>
            </a:r>
            <a:r>
              <a:rPr lang="pt-PT" dirty="0" err="1">
                <a:latin typeface="Calibri"/>
                <a:ea typeface="Calibri"/>
                <a:cs typeface="Calibri"/>
                <a:sym typeface="Calibri"/>
              </a:rPr>
              <a:t>innovation</a:t>
            </a:r>
            <a:r>
              <a:rPr lang="pt-PT" dirty="0">
                <a:latin typeface="Calibri"/>
                <a:ea typeface="Calibri"/>
                <a:cs typeface="Calibri"/>
                <a:sym typeface="Calibri"/>
              </a:rPr>
              <a:t> </a:t>
            </a:r>
            <a:r>
              <a:rPr lang="pt-PT" dirty="0" err="1">
                <a:latin typeface="Calibri"/>
                <a:ea typeface="Calibri"/>
                <a:cs typeface="Calibri"/>
                <a:sym typeface="Calibri"/>
              </a:rPr>
              <a:t>hubs</a:t>
            </a:r>
            <a:r>
              <a:rPr lang="pt-PT" dirty="0">
                <a:latin typeface="Calibri"/>
                <a:ea typeface="Calibri"/>
                <a:cs typeface="Calibri"/>
                <a:sym typeface="Calibri"/>
              </a:rPr>
              <a:t> (Marche </a:t>
            </a:r>
            <a:r>
              <a:rPr lang="pt-PT" dirty="0" err="1">
                <a:latin typeface="Calibri"/>
                <a:ea typeface="Calibri"/>
                <a:cs typeface="Calibri"/>
                <a:sym typeface="Calibri"/>
              </a:rPr>
              <a:t>Innovation</a:t>
            </a:r>
            <a:r>
              <a:rPr lang="pt-PT" dirty="0">
                <a:latin typeface="Calibri"/>
                <a:ea typeface="Calibri"/>
                <a:cs typeface="Calibri"/>
                <a:sym typeface="Calibri"/>
              </a:rPr>
              <a:t> </a:t>
            </a:r>
            <a:r>
              <a:rPr lang="pt-PT" dirty="0" err="1">
                <a:latin typeface="Calibri"/>
                <a:ea typeface="Calibri"/>
                <a:cs typeface="Calibri"/>
                <a:sym typeface="Calibri"/>
              </a:rPr>
              <a:t>Hub</a:t>
            </a:r>
            <a:r>
              <a:rPr lang="pt-PT" dirty="0">
                <a:latin typeface="Calibri"/>
                <a:ea typeface="Calibri"/>
                <a:cs typeface="Calibri"/>
                <a:sym typeface="Calibri"/>
              </a:rPr>
              <a:t>) </a:t>
            </a:r>
            <a:r>
              <a:rPr lang="pt-PT" dirty="0" err="1">
                <a:latin typeface="Calibri"/>
                <a:ea typeface="Calibri"/>
                <a:cs typeface="Calibri"/>
                <a:sym typeface="Calibri"/>
              </a:rPr>
              <a:t>and</a:t>
            </a:r>
            <a:r>
              <a:rPr lang="pt-PT" dirty="0">
                <a:latin typeface="Calibri"/>
                <a:ea typeface="Calibri"/>
                <a:cs typeface="Calibri"/>
                <a:sym typeface="Calibri"/>
              </a:rPr>
              <a:t> </a:t>
            </a:r>
            <a:r>
              <a:rPr lang="pt-PT" dirty="0" err="1">
                <a:latin typeface="Calibri"/>
                <a:ea typeface="Calibri"/>
                <a:cs typeface="Calibri"/>
                <a:sym typeface="Calibri"/>
              </a:rPr>
              <a:t>competence</a:t>
            </a:r>
            <a:r>
              <a:rPr lang="pt-PT" dirty="0">
                <a:latin typeface="Calibri"/>
                <a:ea typeface="Calibri"/>
                <a:cs typeface="Calibri"/>
                <a:sym typeface="Calibri"/>
              </a:rPr>
              <a:t> centres as </a:t>
            </a:r>
            <a:r>
              <a:rPr lang="pt-PT" dirty="0" err="1">
                <a:latin typeface="Calibri"/>
                <a:ea typeface="Calibri"/>
                <a:cs typeface="Calibri"/>
                <a:sym typeface="Calibri"/>
              </a:rPr>
              <a:t>tools</a:t>
            </a:r>
            <a:r>
              <a:rPr lang="pt-PT" dirty="0">
                <a:latin typeface="Calibri"/>
                <a:ea typeface="Calibri"/>
                <a:cs typeface="Calibri"/>
                <a:sym typeface="Calibri"/>
              </a:rPr>
              <a:t> to </a:t>
            </a:r>
            <a:r>
              <a:rPr lang="pt-PT" dirty="0" err="1">
                <a:latin typeface="Calibri"/>
                <a:ea typeface="Calibri"/>
                <a:cs typeface="Calibri"/>
                <a:sym typeface="Calibri"/>
              </a:rPr>
              <a:t>raise</a:t>
            </a:r>
            <a:r>
              <a:rPr lang="pt-PT" dirty="0">
                <a:latin typeface="Calibri"/>
                <a:ea typeface="Calibri"/>
                <a:cs typeface="Calibri"/>
                <a:sym typeface="Calibri"/>
              </a:rPr>
              <a:t> </a:t>
            </a:r>
            <a:r>
              <a:rPr lang="pt-PT" dirty="0" err="1">
                <a:latin typeface="Calibri"/>
                <a:ea typeface="Calibri"/>
                <a:cs typeface="Calibri"/>
                <a:sym typeface="Calibri"/>
              </a:rPr>
              <a:t>awareness</a:t>
            </a:r>
            <a:r>
              <a:rPr lang="pt-PT" dirty="0">
                <a:latin typeface="Calibri"/>
                <a:ea typeface="Calibri"/>
                <a:cs typeface="Calibri"/>
                <a:sym typeface="Calibri"/>
              </a:rPr>
              <a:t> in </a:t>
            </a:r>
            <a:r>
              <a:rPr lang="pt-PT" dirty="0" err="1">
                <a:latin typeface="Calibri"/>
                <a:ea typeface="Calibri"/>
                <a:cs typeface="Calibri"/>
                <a:sym typeface="Calibri"/>
              </a:rPr>
              <a:t>the</a:t>
            </a:r>
            <a:r>
              <a:rPr lang="pt-PT" dirty="0">
                <a:latin typeface="Calibri"/>
                <a:ea typeface="Calibri"/>
                <a:cs typeface="Calibri"/>
                <a:sym typeface="Calibri"/>
              </a:rPr>
              <a:t> </a:t>
            </a:r>
            <a:r>
              <a:rPr lang="pt-PT" dirty="0" err="1">
                <a:latin typeface="Calibri"/>
                <a:ea typeface="Calibri"/>
                <a:cs typeface="Calibri"/>
                <a:sym typeface="Calibri"/>
              </a:rPr>
              <a:t>area</a:t>
            </a:r>
            <a:r>
              <a:rPr lang="pt-PT" dirty="0">
                <a:latin typeface="Calibri"/>
                <a:ea typeface="Calibri"/>
                <a:cs typeface="Calibri"/>
                <a:sym typeface="Calibri"/>
              </a:rPr>
              <a:t> </a:t>
            </a:r>
            <a:r>
              <a:rPr lang="pt-PT" dirty="0" err="1">
                <a:latin typeface="Calibri"/>
                <a:ea typeface="Calibri"/>
                <a:cs typeface="Calibri"/>
                <a:sym typeface="Calibri"/>
              </a:rPr>
              <a:t>and</a:t>
            </a:r>
            <a:r>
              <a:rPr lang="pt-PT" dirty="0">
                <a:latin typeface="Calibri"/>
                <a:ea typeface="Calibri"/>
                <a:cs typeface="Calibri"/>
                <a:sym typeface="Calibri"/>
              </a:rPr>
              <a:t> </a:t>
            </a:r>
            <a:r>
              <a:rPr lang="pt-PT" dirty="0" err="1">
                <a:latin typeface="Calibri"/>
                <a:ea typeface="Calibri"/>
                <a:cs typeface="Calibri"/>
                <a:sym typeface="Calibri"/>
              </a:rPr>
              <a:t>support</a:t>
            </a:r>
            <a:r>
              <a:rPr lang="pt-PT" dirty="0">
                <a:latin typeface="Calibri"/>
                <a:ea typeface="Calibri"/>
                <a:cs typeface="Calibri"/>
                <a:sym typeface="Calibri"/>
              </a:rPr>
              <a:t> local businesses in </a:t>
            </a:r>
            <a:r>
              <a:rPr lang="pt-PT" dirty="0" err="1">
                <a:latin typeface="Calibri"/>
                <a:ea typeface="Calibri"/>
                <a:cs typeface="Calibri"/>
                <a:sym typeface="Calibri"/>
              </a:rPr>
              <a:t>launching</a:t>
            </a:r>
            <a:r>
              <a:rPr lang="pt-PT" dirty="0">
                <a:latin typeface="Calibri"/>
                <a:ea typeface="Calibri"/>
                <a:cs typeface="Calibri"/>
                <a:sym typeface="Calibri"/>
              </a:rPr>
              <a:t> </a:t>
            </a:r>
            <a:r>
              <a:rPr lang="pt-PT" dirty="0" err="1">
                <a:latin typeface="Calibri"/>
                <a:ea typeface="Calibri"/>
                <a:cs typeface="Calibri"/>
                <a:sym typeface="Calibri"/>
              </a:rPr>
              <a:t>innovative</a:t>
            </a:r>
            <a:r>
              <a:rPr lang="pt-PT" dirty="0">
                <a:latin typeface="Calibri"/>
                <a:ea typeface="Calibri"/>
                <a:cs typeface="Calibri"/>
                <a:sym typeface="Calibri"/>
              </a:rPr>
              <a:t> </a:t>
            </a:r>
            <a:r>
              <a:rPr lang="pt-PT" dirty="0" err="1">
                <a:latin typeface="Calibri"/>
                <a:ea typeface="Calibri"/>
                <a:cs typeface="Calibri"/>
                <a:sym typeface="Calibri"/>
              </a:rPr>
              <a:t>projects</a:t>
            </a:r>
            <a:r>
              <a:rPr lang="pt-PT" dirty="0">
                <a:latin typeface="Calibri"/>
                <a:ea typeface="Calibri"/>
                <a:cs typeface="Calibri"/>
                <a:sym typeface="Calibri"/>
              </a:rPr>
              <a:t>.</a:t>
            </a:r>
          </a:p>
        </p:txBody>
      </p:sp>
    </p:spTree>
    <p:extLst>
      <p:ext uri="{BB962C8B-B14F-4D97-AF65-F5344CB8AC3E}">
        <p14:creationId xmlns:p14="http://schemas.microsoft.com/office/powerpoint/2010/main" val="40749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7" name="Google Shape;997;p58"/>
          <p:cNvSpPr txBox="1"/>
          <p:nvPr/>
        </p:nvSpPr>
        <p:spPr>
          <a:xfrm>
            <a:off x="586955" y="1239374"/>
            <a:ext cx="11259056" cy="5098215"/>
          </a:xfrm>
          <a:prstGeom prst="rect">
            <a:avLst/>
          </a:prstGeom>
          <a:noFill/>
          <a:ln>
            <a:noFill/>
          </a:ln>
        </p:spPr>
        <p:txBody>
          <a:bodyPr spcFirstLastPara="1" wrap="square" lIns="91425" tIns="45700" rIns="91425" bIns="45700" anchor="t" anchorCtr="0">
            <a:spAutoFit/>
          </a:bodyPr>
          <a:lstStyle/>
          <a:p>
            <a:pPr lvl="0" algn="just">
              <a:lnSpc>
                <a:spcPct val="107000"/>
              </a:lnSpc>
            </a:pPr>
            <a:r>
              <a:rPr lang="pt-PT" sz="1600" b="1" dirty="0" err="1">
                <a:latin typeface="Calibri"/>
                <a:ea typeface="Calibri"/>
                <a:cs typeface="Calibri"/>
                <a:sym typeface="Calibri"/>
              </a:rPr>
              <a:t>Innovation</a:t>
            </a:r>
            <a:r>
              <a:rPr lang="pt-PT" sz="1600" b="1" dirty="0">
                <a:latin typeface="Calibri"/>
                <a:ea typeface="Calibri"/>
                <a:cs typeface="Calibri"/>
                <a:sym typeface="Calibri"/>
              </a:rPr>
              <a:t> in training</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already</a:t>
            </a:r>
            <a:r>
              <a:rPr lang="pt-PT" sz="1600" dirty="0">
                <a:latin typeface="Calibri"/>
                <a:ea typeface="Calibri"/>
                <a:cs typeface="Calibri"/>
                <a:sym typeface="Calibri"/>
              </a:rPr>
              <a:t> </a:t>
            </a:r>
            <a:r>
              <a:rPr lang="pt-PT" sz="1600" dirty="0" err="1">
                <a:latin typeface="Calibri"/>
                <a:ea typeface="Calibri"/>
                <a:cs typeface="Calibri"/>
                <a:sym typeface="Calibri"/>
              </a:rPr>
              <a:t>delivered</a:t>
            </a:r>
            <a:r>
              <a:rPr lang="pt-PT" sz="1600" dirty="0">
                <a:latin typeface="Calibri"/>
                <a:ea typeface="Calibri"/>
                <a:cs typeface="Calibri"/>
                <a:sym typeface="Calibri"/>
              </a:rPr>
              <a:t> </a:t>
            </a:r>
            <a:r>
              <a:rPr lang="pt-PT" sz="1600" dirty="0" err="1">
                <a:latin typeface="Calibri"/>
                <a:ea typeface="Calibri"/>
                <a:cs typeface="Calibri"/>
                <a:sym typeface="Calibri"/>
              </a:rPr>
              <a:t>vocational</a:t>
            </a:r>
            <a:r>
              <a:rPr lang="pt-PT" sz="1600" dirty="0">
                <a:latin typeface="Calibri"/>
                <a:ea typeface="Calibri"/>
                <a:cs typeface="Calibri"/>
                <a:sym typeface="Calibri"/>
              </a:rPr>
              <a:t> training </a:t>
            </a:r>
            <a:r>
              <a:rPr lang="pt-PT" sz="1600" dirty="0" err="1">
                <a:latin typeface="Calibri"/>
                <a:ea typeface="Calibri"/>
                <a:cs typeface="Calibri"/>
                <a:sym typeface="Calibri"/>
              </a:rPr>
              <a:t>courses</a:t>
            </a:r>
            <a:r>
              <a:rPr lang="pt-PT" sz="1600" dirty="0">
                <a:latin typeface="Calibri"/>
                <a:ea typeface="Calibri"/>
                <a:cs typeface="Calibri"/>
                <a:sym typeface="Calibri"/>
              </a:rPr>
              <a:t> to </a:t>
            </a:r>
            <a:r>
              <a:rPr lang="pt-PT" sz="1600" dirty="0" err="1">
                <a:latin typeface="Calibri"/>
                <a:ea typeface="Calibri"/>
                <a:cs typeface="Calibri"/>
                <a:sym typeface="Calibri"/>
              </a:rPr>
              <a:t>be</a:t>
            </a:r>
            <a:r>
              <a:rPr lang="pt-PT" sz="1600" dirty="0">
                <a:latin typeface="Calibri"/>
                <a:ea typeface="Calibri"/>
                <a:cs typeface="Calibri"/>
                <a:sym typeface="Calibri"/>
              </a:rPr>
              <a:t> </a:t>
            </a:r>
            <a:r>
              <a:rPr lang="pt-PT" sz="1600" dirty="0" err="1">
                <a:latin typeface="Calibri"/>
                <a:ea typeface="Calibri"/>
                <a:cs typeface="Calibri"/>
                <a:sym typeface="Calibri"/>
              </a:rPr>
              <a:t>aligned</a:t>
            </a:r>
            <a:r>
              <a:rPr lang="pt-PT" sz="1600" dirty="0">
                <a:latin typeface="Calibri"/>
                <a:ea typeface="Calibri"/>
                <a:cs typeface="Calibri"/>
                <a:sym typeface="Calibri"/>
              </a:rPr>
              <a:t> </a:t>
            </a:r>
            <a:r>
              <a:rPr lang="pt-PT" sz="1600" dirty="0" err="1">
                <a:latin typeface="Calibri"/>
                <a:ea typeface="Calibri"/>
                <a:cs typeface="Calibri"/>
                <a:sym typeface="Calibri"/>
              </a:rPr>
              <a:t>with</a:t>
            </a:r>
            <a:r>
              <a:rPr lang="pt-PT" sz="1600" dirty="0">
                <a:latin typeface="Calibri"/>
                <a:ea typeface="Calibri"/>
                <a:cs typeface="Calibri"/>
                <a:sym typeface="Calibri"/>
              </a:rPr>
              <a:t> regional </a:t>
            </a:r>
            <a:r>
              <a:rPr lang="pt-PT" sz="1600" dirty="0" err="1">
                <a:latin typeface="Calibri"/>
                <a:ea typeface="Calibri"/>
                <a:cs typeface="Calibri"/>
                <a:sym typeface="Calibri"/>
              </a:rPr>
              <a:t>innovation</a:t>
            </a:r>
            <a:r>
              <a:rPr lang="pt-PT" sz="1600" dirty="0">
                <a:latin typeface="Calibri"/>
                <a:ea typeface="Calibri"/>
                <a:cs typeface="Calibri"/>
                <a:sym typeface="Calibri"/>
              </a:rPr>
              <a:t> </a:t>
            </a:r>
            <a:r>
              <a:rPr lang="pt-PT" sz="1600" dirty="0" err="1">
                <a:latin typeface="Calibri"/>
                <a:ea typeface="Calibri"/>
                <a:cs typeface="Calibri"/>
                <a:sym typeface="Calibri"/>
              </a:rPr>
              <a:t>trajectories</a:t>
            </a:r>
            <a:r>
              <a:rPr lang="pt-PT" sz="1600" dirty="0">
                <a:latin typeface="Calibri"/>
                <a:ea typeface="Calibri"/>
                <a:cs typeface="Calibri"/>
                <a:sym typeface="Calibri"/>
              </a:rPr>
              <a:t> </a:t>
            </a:r>
            <a:r>
              <a:rPr lang="pt-PT" sz="1600" dirty="0" err="1">
                <a:latin typeface="Calibri"/>
                <a:ea typeface="Calibri"/>
                <a:cs typeface="Calibri"/>
                <a:sym typeface="Calibri"/>
              </a:rPr>
              <a:t>and</a:t>
            </a:r>
            <a:r>
              <a:rPr lang="pt-PT" sz="1600" dirty="0">
                <a:latin typeface="Calibri"/>
                <a:ea typeface="Calibri"/>
                <a:cs typeface="Calibri"/>
                <a:sym typeface="Calibri"/>
              </a:rPr>
              <a:t> to </a:t>
            </a:r>
            <a:r>
              <a:rPr lang="pt-PT" sz="1600" dirty="0" err="1">
                <a:latin typeface="Calibri"/>
                <a:ea typeface="Calibri"/>
                <a:cs typeface="Calibri"/>
                <a:sym typeface="Calibri"/>
              </a:rPr>
              <a:t>be</a:t>
            </a:r>
            <a:r>
              <a:rPr lang="pt-PT" sz="1600" dirty="0">
                <a:latin typeface="Calibri"/>
                <a:ea typeface="Calibri"/>
                <a:cs typeface="Calibri"/>
                <a:sym typeface="Calibri"/>
              </a:rPr>
              <a:t> </a:t>
            </a:r>
            <a:r>
              <a:rPr lang="pt-PT" sz="1600" dirty="0" err="1">
                <a:latin typeface="Calibri"/>
                <a:ea typeface="Calibri"/>
                <a:cs typeface="Calibri"/>
                <a:sym typeface="Calibri"/>
              </a:rPr>
              <a:t>considered</a:t>
            </a:r>
            <a:r>
              <a:rPr lang="pt-PT" sz="1600" dirty="0">
                <a:latin typeface="Calibri"/>
                <a:ea typeface="Calibri"/>
                <a:cs typeface="Calibri"/>
                <a:sym typeface="Calibri"/>
              </a:rPr>
              <a:t> for </a:t>
            </a:r>
            <a:r>
              <a:rPr lang="pt-PT" sz="1600" dirty="0" err="1">
                <a:latin typeface="Calibri"/>
                <a:ea typeface="Calibri"/>
                <a:cs typeface="Calibri"/>
                <a:sym typeface="Calibri"/>
              </a:rPr>
              <a:t>possible</a:t>
            </a:r>
            <a:r>
              <a:rPr lang="pt-PT" sz="1600" dirty="0">
                <a:latin typeface="Calibri"/>
                <a:ea typeface="Calibri"/>
                <a:cs typeface="Calibri"/>
                <a:sym typeface="Calibri"/>
              </a:rPr>
              <a:t> follow-up (</a:t>
            </a:r>
            <a:r>
              <a:rPr lang="pt-PT" sz="1600" dirty="0" err="1">
                <a:latin typeface="Calibri"/>
                <a:ea typeface="Calibri"/>
                <a:cs typeface="Calibri"/>
                <a:sym typeface="Calibri"/>
              </a:rPr>
              <a:t>avoiding</a:t>
            </a:r>
            <a:r>
              <a:rPr lang="pt-PT" sz="1600" dirty="0">
                <a:latin typeface="Calibri"/>
                <a:ea typeface="Calibri"/>
                <a:cs typeface="Calibri"/>
                <a:sym typeface="Calibri"/>
              </a:rPr>
              <a:t> </a:t>
            </a:r>
            <a:r>
              <a:rPr lang="pt-PT" sz="1600" dirty="0" err="1">
                <a:latin typeface="Calibri"/>
                <a:ea typeface="Calibri"/>
                <a:cs typeface="Calibri"/>
                <a:sym typeface="Calibri"/>
              </a:rPr>
              <a:t>overlapping</a:t>
            </a:r>
            <a:r>
              <a:rPr lang="pt-PT" sz="1600" dirty="0">
                <a:latin typeface="Calibri"/>
                <a:ea typeface="Calibri"/>
                <a:cs typeface="Calibri"/>
                <a:sym typeface="Calibri"/>
              </a:rPr>
              <a:t> </a:t>
            </a:r>
            <a:r>
              <a:rPr lang="pt-PT" sz="1600" dirty="0" err="1">
                <a:latin typeface="Calibri"/>
                <a:ea typeface="Calibri"/>
                <a:cs typeface="Calibri"/>
                <a:sym typeface="Calibri"/>
              </a:rPr>
              <a:t>with</a:t>
            </a:r>
            <a:r>
              <a:rPr lang="pt-PT" sz="1600" dirty="0">
                <a:latin typeface="Calibri"/>
                <a:ea typeface="Calibri"/>
                <a:cs typeface="Calibri"/>
                <a:sym typeface="Calibri"/>
              </a:rPr>
              <a:t> </a:t>
            </a:r>
            <a:r>
              <a:rPr lang="pt-PT" sz="1600" dirty="0" err="1">
                <a:latin typeface="Calibri"/>
                <a:ea typeface="Calibri"/>
                <a:cs typeface="Calibri"/>
                <a:sym typeface="Calibri"/>
              </a:rPr>
              <a:t>new</a:t>
            </a:r>
            <a:r>
              <a:rPr lang="pt-PT" sz="1600" dirty="0">
                <a:latin typeface="Calibri"/>
                <a:ea typeface="Calibri"/>
                <a:cs typeface="Calibri"/>
                <a:sym typeface="Calibri"/>
              </a:rPr>
              <a:t> training </a:t>
            </a:r>
            <a:r>
              <a:rPr lang="pt-PT" sz="1600" dirty="0" err="1">
                <a:latin typeface="Calibri"/>
                <a:ea typeface="Calibri"/>
                <a:cs typeface="Calibri"/>
                <a:sym typeface="Calibri"/>
              </a:rPr>
              <a:t>proposals</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importance</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training </a:t>
            </a:r>
            <a:r>
              <a:rPr lang="pt-PT" sz="1600" dirty="0" err="1">
                <a:latin typeface="Calibri"/>
                <a:ea typeface="Calibri"/>
                <a:cs typeface="Calibri"/>
                <a:sym typeface="Calibri"/>
              </a:rPr>
              <a:t>new</a:t>
            </a:r>
            <a:r>
              <a:rPr lang="pt-PT" sz="1600" dirty="0">
                <a:latin typeface="Calibri"/>
                <a:ea typeface="Calibri"/>
                <a:cs typeface="Calibri"/>
                <a:sym typeface="Calibri"/>
              </a:rPr>
              <a:t> </a:t>
            </a:r>
            <a:r>
              <a:rPr lang="pt-PT" sz="1600" dirty="0" err="1">
                <a:latin typeface="Calibri"/>
                <a:ea typeface="Calibri"/>
                <a:cs typeface="Calibri"/>
                <a:sym typeface="Calibri"/>
              </a:rPr>
              <a:t>professional</a:t>
            </a:r>
            <a:r>
              <a:rPr lang="pt-PT" sz="1600" dirty="0">
                <a:latin typeface="Calibri"/>
                <a:ea typeface="Calibri"/>
                <a:cs typeface="Calibri"/>
                <a:sym typeface="Calibri"/>
              </a:rPr>
              <a:t> figures </a:t>
            </a:r>
            <a:r>
              <a:rPr lang="pt-PT" sz="1600" dirty="0" err="1">
                <a:latin typeface="Calibri"/>
                <a:ea typeface="Calibri"/>
                <a:cs typeface="Calibri"/>
                <a:sym typeface="Calibri"/>
              </a:rPr>
              <a:t>able</a:t>
            </a:r>
            <a:r>
              <a:rPr lang="pt-PT" sz="1600" dirty="0">
                <a:latin typeface="Calibri"/>
                <a:ea typeface="Calibri"/>
                <a:cs typeface="Calibri"/>
                <a:sym typeface="Calibri"/>
              </a:rPr>
              <a:t> to </a:t>
            </a:r>
            <a:r>
              <a:rPr lang="pt-PT" sz="1600" dirty="0" err="1">
                <a:latin typeface="Calibri"/>
                <a:ea typeface="Calibri"/>
                <a:cs typeface="Calibri"/>
                <a:sym typeface="Calibri"/>
              </a:rPr>
              <a:t>apply</a:t>
            </a:r>
            <a:r>
              <a:rPr lang="pt-PT" sz="1600" dirty="0">
                <a:latin typeface="Calibri"/>
                <a:ea typeface="Calibri"/>
                <a:cs typeface="Calibri"/>
                <a:sym typeface="Calibri"/>
              </a:rPr>
              <a:t> digital </a:t>
            </a:r>
            <a:r>
              <a:rPr lang="pt-PT" sz="1600" dirty="0" err="1">
                <a:latin typeface="Calibri"/>
                <a:ea typeface="Calibri"/>
                <a:cs typeface="Calibri"/>
                <a:sym typeface="Calibri"/>
              </a:rPr>
              <a:t>technologies</a:t>
            </a:r>
            <a:r>
              <a:rPr lang="pt-PT" sz="1600" dirty="0">
                <a:latin typeface="Calibri"/>
                <a:ea typeface="Calibri"/>
                <a:cs typeface="Calibri"/>
                <a:sym typeface="Calibri"/>
              </a:rPr>
              <a:t> </a:t>
            </a:r>
            <a:r>
              <a:rPr lang="pt-PT" sz="1600" dirty="0" err="1">
                <a:latin typeface="Calibri"/>
                <a:ea typeface="Calibri"/>
                <a:cs typeface="Calibri"/>
                <a:sym typeface="Calibri"/>
              </a:rPr>
              <a:t>at</a:t>
            </a:r>
            <a:r>
              <a:rPr lang="pt-PT" sz="1600" dirty="0">
                <a:latin typeface="Calibri"/>
                <a:ea typeface="Calibri"/>
                <a:cs typeface="Calibri"/>
                <a:sym typeface="Calibri"/>
              </a:rPr>
              <a:t> </a:t>
            </a:r>
            <a:r>
              <a:rPr lang="pt-PT" sz="1600" dirty="0" err="1">
                <a:latin typeface="Calibri"/>
                <a:ea typeface="Calibri"/>
                <a:cs typeface="Calibri"/>
                <a:sym typeface="Calibri"/>
              </a:rPr>
              <a:t>various</a:t>
            </a:r>
            <a:r>
              <a:rPr lang="pt-PT" sz="1600" dirty="0">
                <a:latin typeface="Calibri"/>
                <a:ea typeface="Calibri"/>
                <a:cs typeface="Calibri"/>
                <a:sym typeface="Calibri"/>
              </a:rPr>
              <a:t> </a:t>
            </a:r>
            <a:r>
              <a:rPr lang="pt-PT" sz="1600" dirty="0" err="1">
                <a:latin typeface="Calibri"/>
                <a:ea typeface="Calibri"/>
                <a:cs typeface="Calibri"/>
                <a:sym typeface="Calibri"/>
              </a:rPr>
              <a:t>company</a:t>
            </a:r>
            <a:r>
              <a:rPr lang="pt-PT" sz="1600" dirty="0">
                <a:latin typeface="Calibri"/>
                <a:ea typeface="Calibri"/>
                <a:cs typeface="Calibri"/>
                <a:sym typeface="Calibri"/>
              </a:rPr>
              <a:t> </a:t>
            </a:r>
            <a:r>
              <a:rPr lang="pt-PT" sz="1600" dirty="0" err="1">
                <a:latin typeface="Calibri"/>
                <a:ea typeface="Calibri"/>
                <a:cs typeface="Calibri"/>
                <a:sym typeface="Calibri"/>
              </a:rPr>
              <a:t>levels</a:t>
            </a:r>
            <a:r>
              <a:rPr lang="pt-PT" sz="1600" dirty="0">
                <a:latin typeface="Calibri"/>
                <a:ea typeface="Calibri"/>
                <a:cs typeface="Calibri"/>
                <a:sym typeface="Calibri"/>
              </a:rPr>
              <a:t> - </a:t>
            </a:r>
            <a:r>
              <a:rPr lang="pt-PT" sz="1600" dirty="0" err="1">
                <a:latin typeface="Calibri"/>
                <a:ea typeface="Calibri"/>
                <a:cs typeface="Calibri"/>
                <a:sym typeface="Calibri"/>
              </a:rPr>
              <a:t>process</a:t>
            </a:r>
            <a:r>
              <a:rPr lang="pt-PT" sz="1600" dirty="0">
                <a:latin typeface="Calibri"/>
                <a:ea typeface="Calibri"/>
                <a:cs typeface="Calibri"/>
                <a:sym typeface="Calibri"/>
              </a:rPr>
              <a:t>/</a:t>
            </a:r>
            <a:r>
              <a:rPr lang="pt-PT" sz="1600" dirty="0" err="1">
                <a:latin typeface="Calibri"/>
                <a:ea typeface="Calibri"/>
                <a:cs typeface="Calibri"/>
                <a:sym typeface="Calibri"/>
              </a:rPr>
              <a:t>production</a:t>
            </a:r>
            <a:r>
              <a:rPr lang="pt-PT" sz="1600" dirty="0">
                <a:latin typeface="Calibri"/>
                <a:ea typeface="Calibri"/>
                <a:cs typeface="Calibri"/>
                <a:sym typeface="Calibri"/>
              </a:rPr>
              <a:t>/</a:t>
            </a:r>
            <a:r>
              <a:rPr lang="pt-PT" sz="1600" dirty="0" err="1">
                <a:latin typeface="Calibri"/>
                <a:ea typeface="Calibri"/>
                <a:cs typeface="Calibri"/>
                <a:sym typeface="Calibri"/>
              </a:rPr>
              <a:t>organisation</a:t>
            </a:r>
            <a:r>
              <a:rPr lang="pt-PT" sz="1600" dirty="0">
                <a:latin typeface="Calibri"/>
                <a:ea typeface="Calibri"/>
                <a:cs typeface="Calibri"/>
                <a:sym typeface="Calibri"/>
              </a:rPr>
              <a:t> (e.g.: digital marketing, artificial </a:t>
            </a:r>
            <a:r>
              <a:rPr lang="pt-PT" sz="1600" dirty="0" err="1">
                <a:latin typeface="Calibri"/>
                <a:ea typeface="Calibri"/>
                <a:cs typeface="Calibri"/>
                <a:sym typeface="Calibri"/>
              </a:rPr>
              <a:t>intelligence</a:t>
            </a:r>
            <a:r>
              <a:rPr lang="pt-PT" sz="1600" dirty="0">
                <a:latin typeface="Calibri"/>
                <a:ea typeface="Calibri"/>
                <a:cs typeface="Calibri"/>
                <a:sym typeface="Calibri"/>
              </a:rPr>
              <a:t>, </a:t>
            </a:r>
            <a:r>
              <a:rPr lang="pt-PT" sz="1600" dirty="0" err="1">
                <a:latin typeface="Calibri"/>
                <a:ea typeface="Calibri"/>
                <a:cs typeface="Calibri"/>
                <a:sym typeface="Calibri"/>
              </a:rPr>
              <a:t>remote</a:t>
            </a:r>
            <a:r>
              <a:rPr lang="pt-PT" sz="1600" dirty="0">
                <a:latin typeface="Calibri"/>
                <a:ea typeface="Calibri"/>
                <a:cs typeface="Calibri"/>
                <a:sym typeface="Calibri"/>
              </a:rPr>
              <a:t> management, </a:t>
            </a:r>
            <a:r>
              <a:rPr lang="pt-PT" sz="1600" dirty="0" err="1">
                <a:latin typeface="Calibri"/>
                <a:ea typeface="Calibri"/>
                <a:cs typeface="Calibri"/>
                <a:sym typeface="Calibri"/>
              </a:rPr>
              <a:t>interaction</a:t>
            </a:r>
            <a:r>
              <a:rPr lang="pt-PT" sz="1600" dirty="0">
                <a:latin typeface="Calibri"/>
                <a:ea typeface="Calibri"/>
                <a:cs typeface="Calibri"/>
                <a:sym typeface="Calibri"/>
              </a:rPr>
              <a:t> design, etc.);</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need</a:t>
            </a:r>
            <a:r>
              <a:rPr lang="pt-PT" sz="1600" dirty="0">
                <a:latin typeface="Calibri"/>
                <a:ea typeface="Calibri"/>
                <a:cs typeface="Calibri"/>
                <a:sym typeface="Calibri"/>
              </a:rPr>
              <a:t> for </a:t>
            </a:r>
            <a:r>
              <a:rPr lang="pt-PT" sz="1600" dirty="0" err="1">
                <a:latin typeface="Calibri"/>
                <a:ea typeface="Calibri"/>
                <a:cs typeface="Calibri"/>
                <a:sym typeface="Calibri"/>
              </a:rPr>
              <a:t>vocational</a:t>
            </a:r>
            <a:r>
              <a:rPr lang="pt-PT" sz="1600" dirty="0">
                <a:latin typeface="Calibri"/>
                <a:ea typeface="Calibri"/>
                <a:cs typeface="Calibri"/>
                <a:sym typeface="Calibri"/>
              </a:rPr>
              <a:t> training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craftsmen</a:t>
            </a:r>
            <a:r>
              <a:rPr lang="pt-PT" sz="1600" dirty="0">
                <a:latin typeface="Calibri"/>
                <a:ea typeface="Calibri"/>
                <a:cs typeface="Calibri"/>
                <a:sym typeface="Calibri"/>
              </a:rPr>
              <a:t> </a:t>
            </a:r>
            <a:r>
              <a:rPr lang="pt-PT" sz="1600" dirty="0" err="1">
                <a:latin typeface="Calibri"/>
                <a:ea typeface="Calibri"/>
                <a:cs typeface="Calibri"/>
                <a:sym typeface="Calibri"/>
              </a:rPr>
              <a:t>and</a:t>
            </a:r>
            <a:r>
              <a:rPr lang="pt-PT" sz="1600" dirty="0">
                <a:latin typeface="Calibri"/>
                <a:ea typeface="Calibri"/>
                <a:cs typeface="Calibri"/>
                <a:sym typeface="Calibri"/>
              </a:rPr>
              <a:t> </a:t>
            </a:r>
            <a:r>
              <a:rPr lang="pt-PT" sz="1600" dirty="0" err="1">
                <a:latin typeface="Calibri"/>
                <a:ea typeface="Calibri"/>
                <a:cs typeface="Calibri"/>
                <a:sym typeface="Calibri"/>
              </a:rPr>
              <a:t>technical</a:t>
            </a:r>
            <a:r>
              <a:rPr lang="pt-PT" sz="1600" dirty="0">
                <a:latin typeface="Calibri"/>
                <a:ea typeface="Calibri"/>
                <a:cs typeface="Calibri"/>
                <a:sym typeface="Calibri"/>
              </a:rPr>
              <a:t> </a:t>
            </a:r>
            <a:r>
              <a:rPr lang="pt-PT" sz="1600" dirty="0" err="1">
                <a:latin typeface="Calibri"/>
                <a:ea typeface="Calibri"/>
                <a:cs typeface="Calibri"/>
                <a:sym typeface="Calibri"/>
              </a:rPr>
              <a:t>professionals</a:t>
            </a:r>
            <a:r>
              <a:rPr lang="pt-PT" sz="1600" dirty="0">
                <a:latin typeface="Calibri"/>
                <a:ea typeface="Calibri"/>
                <a:cs typeface="Calibri"/>
                <a:sym typeface="Calibri"/>
              </a:rPr>
              <a:t> in </a:t>
            </a:r>
            <a:r>
              <a:rPr lang="pt-PT" sz="1600" dirty="0" err="1">
                <a:latin typeface="Calibri"/>
                <a:ea typeface="Calibri"/>
                <a:cs typeface="Calibri"/>
                <a:sym typeface="Calibri"/>
              </a:rPr>
              <a:t>combination</a:t>
            </a:r>
            <a:r>
              <a:rPr lang="pt-PT" sz="1600" dirty="0">
                <a:latin typeface="Calibri"/>
                <a:ea typeface="Calibri"/>
                <a:cs typeface="Calibri"/>
                <a:sym typeface="Calibri"/>
              </a:rPr>
              <a:t> </a:t>
            </a:r>
            <a:r>
              <a:rPr lang="pt-PT" sz="1600" dirty="0" err="1">
                <a:latin typeface="Calibri"/>
                <a:ea typeface="Calibri"/>
                <a:cs typeface="Calibri"/>
                <a:sym typeface="Calibri"/>
              </a:rPr>
              <a:t>with</a:t>
            </a:r>
            <a:r>
              <a:rPr lang="pt-PT" sz="1600" dirty="0">
                <a:latin typeface="Calibri"/>
                <a:ea typeface="Calibri"/>
                <a:cs typeface="Calibri"/>
                <a:sym typeface="Calibri"/>
              </a:rPr>
              <a:t> </a:t>
            </a:r>
            <a:r>
              <a:rPr lang="pt-PT" sz="1600" dirty="0" err="1">
                <a:latin typeface="Calibri"/>
                <a:ea typeface="Calibri"/>
                <a:cs typeface="Calibri"/>
                <a:sym typeface="Calibri"/>
              </a:rPr>
              <a:t>the</a:t>
            </a:r>
            <a:r>
              <a:rPr lang="pt-PT" sz="1600" dirty="0">
                <a:latin typeface="Calibri"/>
                <a:ea typeface="Calibri"/>
                <a:cs typeface="Calibri"/>
                <a:sym typeface="Calibri"/>
              </a:rPr>
              <a:t> use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technologies</a:t>
            </a:r>
            <a:r>
              <a:rPr lang="pt-PT" sz="1600" dirty="0">
                <a:latin typeface="Calibri"/>
                <a:ea typeface="Calibri"/>
                <a:cs typeface="Calibri"/>
                <a:sym typeface="Calibri"/>
              </a:rPr>
              <a:t> (</a:t>
            </a:r>
            <a:r>
              <a:rPr lang="pt-PT" sz="1600" dirty="0" err="1">
                <a:latin typeface="Calibri"/>
                <a:ea typeface="Calibri"/>
                <a:cs typeface="Calibri"/>
                <a:sym typeface="Calibri"/>
              </a:rPr>
              <a:t>also</a:t>
            </a:r>
            <a:r>
              <a:rPr lang="pt-PT" sz="1600" dirty="0">
                <a:latin typeface="Calibri"/>
                <a:ea typeface="Calibri"/>
                <a:cs typeface="Calibri"/>
                <a:sym typeface="Calibri"/>
              </a:rPr>
              <a:t> in ITS </a:t>
            </a:r>
            <a:r>
              <a:rPr lang="pt-PT" sz="1600" dirty="0" err="1">
                <a:latin typeface="Calibri"/>
                <a:ea typeface="Calibri"/>
                <a:cs typeface="Calibri"/>
                <a:sym typeface="Calibri"/>
              </a:rPr>
              <a:t>or</a:t>
            </a:r>
            <a:r>
              <a:rPr lang="pt-PT" sz="1600" dirty="0">
                <a:latin typeface="Calibri"/>
                <a:ea typeface="Calibri"/>
                <a:cs typeface="Calibri"/>
                <a:sym typeface="Calibri"/>
              </a:rPr>
              <a:t> IFTS </a:t>
            </a:r>
            <a:r>
              <a:rPr lang="pt-PT" sz="1600" dirty="0" err="1">
                <a:latin typeface="Calibri"/>
                <a:ea typeface="Calibri"/>
                <a:cs typeface="Calibri"/>
                <a:sym typeface="Calibri"/>
              </a:rPr>
              <a:t>courses</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a:latin typeface="Calibri"/>
                <a:ea typeface="Calibri"/>
                <a:cs typeface="Calibri"/>
                <a:sym typeface="Calibri"/>
              </a:rPr>
              <a:t>training for </a:t>
            </a:r>
            <a:r>
              <a:rPr lang="pt-PT" sz="1600" dirty="0" err="1">
                <a:latin typeface="Calibri"/>
                <a:ea typeface="Calibri"/>
                <a:cs typeface="Calibri"/>
                <a:sym typeface="Calibri"/>
              </a:rPr>
              <a:t>the</a:t>
            </a:r>
            <a:r>
              <a:rPr lang="pt-PT" sz="1600" dirty="0">
                <a:latin typeface="Calibri"/>
                <a:ea typeface="Calibri"/>
                <a:cs typeface="Calibri"/>
                <a:sym typeface="Calibri"/>
              </a:rPr>
              <a:t> </a:t>
            </a:r>
            <a:r>
              <a:rPr lang="pt-PT" sz="1600" dirty="0" err="1">
                <a:latin typeface="Calibri"/>
                <a:ea typeface="Calibri"/>
                <a:cs typeface="Calibri"/>
                <a:sym typeface="Calibri"/>
              </a:rPr>
              <a:t>development</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digital </a:t>
            </a:r>
            <a:r>
              <a:rPr lang="pt-PT" sz="1600" dirty="0" err="1">
                <a:latin typeface="Calibri"/>
                <a:ea typeface="Calibri"/>
                <a:cs typeface="Calibri"/>
                <a:sym typeface="Calibri"/>
              </a:rPr>
              <a:t>skills</a:t>
            </a:r>
            <a:r>
              <a:rPr lang="pt-PT" sz="1600" dirty="0">
                <a:latin typeface="Calibri"/>
                <a:ea typeface="Calibri"/>
                <a:cs typeface="Calibri"/>
                <a:sym typeface="Calibri"/>
              </a:rPr>
              <a:t> in </a:t>
            </a:r>
            <a:r>
              <a:rPr lang="pt-PT" sz="1600" dirty="0" err="1">
                <a:latin typeface="Calibri"/>
                <a:ea typeface="Calibri"/>
                <a:cs typeface="Calibri"/>
                <a:sym typeface="Calibri"/>
              </a:rPr>
              <a:t>companies</a:t>
            </a:r>
            <a:r>
              <a:rPr lang="pt-PT" sz="1600" dirty="0">
                <a:latin typeface="Calibri"/>
                <a:ea typeface="Calibri"/>
                <a:cs typeface="Calibri"/>
                <a:sym typeface="Calibri"/>
              </a:rPr>
              <a:t> </a:t>
            </a:r>
            <a:r>
              <a:rPr lang="pt-PT" sz="1600" dirty="0" err="1">
                <a:latin typeface="Calibri"/>
                <a:ea typeface="Calibri"/>
                <a:cs typeface="Calibri"/>
                <a:sym typeface="Calibri"/>
              </a:rPr>
              <a:t>and</a:t>
            </a:r>
            <a:r>
              <a:rPr lang="pt-PT" sz="1600" dirty="0">
                <a:latin typeface="Calibri"/>
                <a:ea typeface="Calibri"/>
                <a:cs typeface="Calibri"/>
                <a:sym typeface="Calibri"/>
              </a:rPr>
              <a:t> in </a:t>
            </a:r>
            <a:r>
              <a:rPr lang="pt-PT" sz="1600" dirty="0" err="1">
                <a:latin typeface="Calibri"/>
                <a:ea typeface="Calibri"/>
                <a:cs typeface="Calibri"/>
                <a:sym typeface="Calibri"/>
              </a:rPr>
              <a:t>the</a:t>
            </a:r>
            <a:r>
              <a:rPr lang="pt-PT" sz="1600" dirty="0">
                <a:latin typeface="Calibri"/>
                <a:ea typeface="Calibri"/>
                <a:cs typeface="Calibri"/>
                <a:sym typeface="Calibri"/>
              </a:rPr>
              <a:t> </a:t>
            </a:r>
            <a:r>
              <a:rPr lang="pt-PT" sz="1600" dirty="0" err="1">
                <a:latin typeface="Calibri"/>
                <a:ea typeface="Calibri"/>
                <a:cs typeface="Calibri"/>
                <a:sym typeface="Calibri"/>
              </a:rPr>
              <a:t>operators</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public</a:t>
            </a:r>
            <a:r>
              <a:rPr lang="pt-PT" sz="1600" dirty="0">
                <a:latin typeface="Calibri"/>
                <a:ea typeface="Calibri"/>
                <a:cs typeface="Calibri"/>
                <a:sym typeface="Calibri"/>
              </a:rPr>
              <a:t> bodies;</a:t>
            </a:r>
          </a:p>
          <a:p>
            <a:pPr marL="285750" lvl="0" indent="-285750" algn="just">
              <a:lnSpc>
                <a:spcPct val="107000"/>
              </a:lnSpc>
              <a:buFont typeface="Arial" panose="020B0604020202020204" pitchFamily="34" charset="0"/>
              <a:buChar char="•"/>
            </a:pPr>
            <a:r>
              <a:rPr lang="pt-PT" sz="1600" dirty="0">
                <a:latin typeface="Calibri"/>
                <a:ea typeface="Calibri"/>
                <a:cs typeface="Calibri"/>
                <a:sym typeface="Calibri"/>
              </a:rPr>
              <a:t>training for </a:t>
            </a:r>
            <a:r>
              <a:rPr lang="pt-PT" sz="1600" dirty="0" err="1">
                <a:latin typeface="Calibri"/>
                <a:ea typeface="Calibri"/>
                <a:cs typeface="Calibri"/>
                <a:sym typeface="Calibri"/>
              </a:rPr>
              <a:t>the</a:t>
            </a:r>
            <a:r>
              <a:rPr lang="pt-PT" sz="1600" dirty="0">
                <a:latin typeface="Calibri"/>
                <a:ea typeface="Calibri"/>
                <a:cs typeface="Calibri"/>
                <a:sym typeface="Calibri"/>
              </a:rPr>
              <a:t> </a:t>
            </a:r>
            <a:r>
              <a:rPr lang="pt-PT" sz="1600" dirty="0" err="1">
                <a:latin typeface="Calibri"/>
                <a:ea typeface="Calibri"/>
                <a:cs typeface="Calibri"/>
                <a:sym typeface="Calibri"/>
              </a:rPr>
              <a:t>induction</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young</a:t>
            </a:r>
            <a:r>
              <a:rPr lang="pt-PT" sz="1600" dirty="0">
                <a:latin typeface="Calibri"/>
                <a:ea typeface="Calibri"/>
                <a:cs typeface="Calibri"/>
                <a:sym typeface="Calibri"/>
              </a:rPr>
              <a:t> </a:t>
            </a:r>
            <a:r>
              <a:rPr lang="pt-PT" sz="1600" dirty="0" err="1">
                <a:latin typeface="Calibri"/>
                <a:ea typeface="Calibri"/>
                <a:cs typeface="Calibri"/>
                <a:sym typeface="Calibri"/>
              </a:rPr>
              <a:t>people</a:t>
            </a:r>
            <a:r>
              <a:rPr lang="pt-PT" sz="1600" dirty="0">
                <a:latin typeface="Calibri"/>
                <a:ea typeface="Calibri"/>
                <a:cs typeface="Calibri"/>
                <a:sym typeface="Calibri"/>
              </a:rPr>
              <a:t> </a:t>
            </a:r>
            <a:r>
              <a:rPr lang="pt-PT" sz="1600" dirty="0" err="1">
                <a:latin typeface="Calibri"/>
                <a:ea typeface="Calibri"/>
                <a:cs typeface="Calibri"/>
                <a:sym typeface="Calibri"/>
              </a:rPr>
              <a:t>engaged</a:t>
            </a:r>
            <a:r>
              <a:rPr lang="pt-PT" sz="1600" dirty="0">
                <a:latin typeface="Calibri"/>
                <a:ea typeface="Calibri"/>
                <a:cs typeface="Calibri"/>
                <a:sym typeface="Calibri"/>
              </a:rPr>
              <a:t> in design/training in </a:t>
            </a:r>
            <a:r>
              <a:rPr lang="pt-PT" sz="1600" dirty="0" err="1">
                <a:latin typeface="Calibri"/>
                <a:ea typeface="Calibri"/>
                <a:cs typeface="Calibri"/>
                <a:sym typeface="Calibri"/>
              </a:rPr>
              <a:t>the</a:t>
            </a:r>
            <a:r>
              <a:rPr lang="pt-PT" sz="1600" dirty="0">
                <a:latin typeface="Calibri"/>
                <a:ea typeface="Calibri"/>
                <a:cs typeface="Calibri"/>
                <a:sym typeface="Calibri"/>
              </a:rPr>
              <a:t> legal </a:t>
            </a:r>
            <a:r>
              <a:rPr lang="pt-PT" sz="1600" dirty="0" err="1">
                <a:latin typeface="Calibri"/>
                <a:ea typeface="Calibri"/>
                <a:cs typeface="Calibri"/>
                <a:sym typeface="Calibri"/>
              </a:rPr>
              <a:t>field</a:t>
            </a:r>
            <a:endParaRPr lang="pt-PT" sz="1600" dirty="0">
              <a:latin typeface="Calibri"/>
              <a:ea typeface="Calibri"/>
              <a:cs typeface="Calibri"/>
              <a:sym typeface="Calibri"/>
            </a:endParaRPr>
          </a:p>
          <a:p>
            <a:pPr lvl="0" algn="just">
              <a:lnSpc>
                <a:spcPct val="107000"/>
              </a:lnSpc>
            </a:pPr>
            <a:endParaRPr lang="pt-PT" sz="1600" dirty="0">
              <a:latin typeface="Calibri"/>
              <a:ea typeface="Calibri"/>
              <a:cs typeface="Calibri"/>
              <a:sym typeface="Calibri"/>
            </a:endParaRPr>
          </a:p>
          <a:p>
            <a:pPr lvl="0" algn="just">
              <a:lnSpc>
                <a:spcPct val="107000"/>
              </a:lnSpc>
            </a:pPr>
            <a:r>
              <a:rPr lang="pt-PT" sz="1600" b="1" dirty="0" err="1">
                <a:latin typeface="Calibri"/>
                <a:ea typeface="Calibri"/>
                <a:cs typeface="Calibri"/>
                <a:sym typeface="Calibri"/>
              </a:rPr>
              <a:t>Innovation</a:t>
            </a:r>
            <a:r>
              <a:rPr lang="pt-PT" sz="1600" b="1" dirty="0">
                <a:latin typeface="Calibri"/>
                <a:ea typeface="Calibri"/>
                <a:cs typeface="Calibri"/>
                <a:sym typeface="Calibri"/>
              </a:rPr>
              <a:t> in processes</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concept</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One</a:t>
            </a:r>
            <a:r>
              <a:rPr lang="pt-PT" sz="1600" dirty="0">
                <a:latin typeface="Calibri"/>
                <a:ea typeface="Calibri"/>
                <a:cs typeface="Calibri"/>
                <a:sym typeface="Calibri"/>
              </a:rPr>
              <a:t> </a:t>
            </a:r>
            <a:r>
              <a:rPr lang="pt-PT" sz="1600" dirty="0" err="1">
                <a:latin typeface="Calibri"/>
                <a:ea typeface="Calibri"/>
                <a:cs typeface="Calibri"/>
                <a:sym typeface="Calibri"/>
              </a:rPr>
              <a:t>Health</a:t>
            </a:r>
            <a:r>
              <a:rPr lang="pt-PT" sz="1600" dirty="0">
                <a:latin typeface="Calibri"/>
                <a:ea typeface="Calibri"/>
                <a:cs typeface="Calibri"/>
                <a:sym typeface="Calibri"/>
              </a:rPr>
              <a:t> (in </a:t>
            </a:r>
            <a:r>
              <a:rPr lang="pt-PT" sz="1600" dirty="0" err="1">
                <a:latin typeface="Calibri"/>
                <a:ea typeface="Calibri"/>
                <a:cs typeface="Calibri"/>
                <a:sym typeface="Calibri"/>
              </a:rPr>
              <a:t>relation</a:t>
            </a:r>
            <a:r>
              <a:rPr lang="pt-PT" sz="1600" dirty="0">
                <a:latin typeface="Calibri"/>
                <a:ea typeface="Calibri"/>
                <a:cs typeface="Calibri"/>
                <a:sym typeface="Calibri"/>
              </a:rPr>
              <a:t> to </a:t>
            </a:r>
            <a:r>
              <a:rPr lang="pt-PT" sz="1600" dirty="0" err="1">
                <a:latin typeface="Calibri"/>
                <a:ea typeface="Calibri"/>
                <a:cs typeface="Calibri"/>
                <a:sym typeface="Calibri"/>
              </a:rPr>
              <a:t>Health</a:t>
            </a:r>
            <a:r>
              <a:rPr lang="pt-PT" sz="1600" dirty="0">
                <a:latin typeface="Calibri"/>
                <a:ea typeface="Calibri"/>
                <a:cs typeface="Calibri"/>
                <a:sym typeface="Calibri"/>
              </a:rPr>
              <a:t>, </a:t>
            </a:r>
            <a:r>
              <a:rPr lang="pt-PT" sz="1600" dirty="0" err="1">
                <a:latin typeface="Calibri"/>
                <a:ea typeface="Calibri"/>
                <a:cs typeface="Calibri"/>
                <a:sym typeface="Calibri"/>
              </a:rPr>
              <a:t>Food</a:t>
            </a:r>
            <a:r>
              <a:rPr lang="pt-PT" sz="1600" dirty="0">
                <a:latin typeface="Calibri"/>
                <a:ea typeface="Calibri"/>
                <a:cs typeface="Calibri"/>
                <a:sym typeface="Calibri"/>
              </a:rPr>
              <a:t>, </a:t>
            </a:r>
            <a:r>
              <a:rPr lang="pt-PT" sz="1600" dirty="0" err="1">
                <a:latin typeface="Calibri"/>
                <a:ea typeface="Calibri"/>
                <a:cs typeface="Calibri"/>
                <a:sym typeface="Calibri"/>
              </a:rPr>
              <a:t>Agrifood</a:t>
            </a:r>
            <a:r>
              <a:rPr lang="pt-PT" sz="1600" dirty="0">
                <a:latin typeface="Calibri"/>
                <a:ea typeface="Calibri"/>
                <a:cs typeface="Calibri"/>
                <a:sym typeface="Calibri"/>
              </a:rPr>
              <a:t> </a:t>
            </a:r>
            <a:r>
              <a:rPr lang="pt-PT" sz="1600" dirty="0" err="1">
                <a:latin typeface="Calibri"/>
                <a:ea typeface="Calibri"/>
                <a:cs typeface="Calibri"/>
                <a:sym typeface="Calibri"/>
              </a:rPr>
              <a:t>and</a:t>
            </a:r>
            <a:r>
              <a:rPr lang="pt-PT" sz="1600" dirty="0">
                <a:latin typeface="Calibri"/>
                <a:ea typeface="Calibri"/>
                <a:cs typeface="Calibri"/>
                <a:sym typeface="Calibri"/>
              </a:rPr>
              <a:t> </a:t>
            </a:r>
            <a:r>
              <a:rPr lang="pt-PT" sz="1600" dirty="0" err="1">
                <a:latin typeface="Calibri"/>
                <a:ea typeface="Calibri"/>
                <a:cs typeface="Calibri"/>
                <a:sym typeface="Calibri"/>
              </a:rPr>
              <a:t>enhancement</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excellence</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importance</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product</a:t>
            </a:r>
            <a:r>
              <a:rPr lang="pt-PT" sz="1600" dirty="0">
                <a:latin typeface="Calibri"/>
                <a:ea typeface="Calibri"/>
                <a:cs typeface="Calibri"/>
                <a:sym typeface="Calibri"/>
              </a:rPr>
              <a:t>/</a:t>
            </a:r>
            <a:r>
              <a:rPr lang="pt-PT" sz="1600" dirty="0" err="1">
                <a:latin typeface="Calibri"/>
                <a:ea typeface="Calibri"/>
                <a:cs typeface="Calibri"/>
                <a:sym typeface="Calibri"/>
              </a:rPr>
              <a:t>process</a:t>
            </a:r>
            <a:r>
              <a:rPr lang="pt-PT" sz="1600" dirty="0">
                <a:latin typeface="Calibri"/>
                <a:ea typeface="Calibri"/>
                <a:cs typeface="Calibri"/>
                <a:sym typeface="Calibri"/>
              </a:rPr>
              <a:t> </a:t>
            </a:r>
            <a:r>
              <a:rPr lang="pt-PT" sz="1600" dirty="0" err="1">
                <a:latin typeface="Calibri"/>
                <a:ea typeface="Calibri"/>
                <a:cs typeface="Calibri"/>
                <a:sym typeface="Calibri"/>
              </a:rPr>
              <a:t>certifications</a:t>
            </a:r>
            <a:r>
              <a:rPr lang="pt-PT" sz="1600" dirty="0">
                <a:latin typeface="Calibri"/>
                <a:ea typeface="Calibri"/>
                <a:cs typeface="Calibri"/>
                <a:sym typeface="Calibri"/>
              </a:rPr>
              <a:t> </a:t>
            </a:r>
            <a:r>
              <a:rPr lang="pt-PT" sz="1600" dirty="0" err="1">
                <a:latin typeface="Calibri"/>
                <a:ea typeface="Calibri"/>
                <a:cs typeface="Calibri"/>
                <a:sym typeface="Calibri"/>
              </a:rPr>
              <a:t>linked</a:t>
            </a:r>
            <a:r>
              <a:rPr lang="pt-PT" sz="1600" dirty="0">
                <a:latin typeface="Calibri"/>
                <a:ea typeface="Calibri"/>
                <a:cs typeface="Calibri"/>
                <a:sym typeface="Calibri"/>
              </a:rPr>
              <a:t> to </a:t>
            </a:r>
            <a:r>
              <a:rPr lang="pt-PT" sz="1600" dirty="0" err="1">
                <a:latin typeface="Calibri"/>
                <a:ea typeface="Calibri"/>
                <a:cs typeface="Calibri"/>
                <a:sym typeface="Calibri"/>
              </a:rPr>
              <a:t>sustainability</a:t>
            </a:r>
            <a:r>
              <a:rPr lang="pt-PT" sz="1600" dirty="0">
                <a:latin typeface="Calibri"/>
                <a:ea typeface="Calibri"/>
                <a:cs typeface="Calibri"/>
                <a:sym typeface="Calibri"/>
              </a:rPr>
              <a:t> (link </a:t>
            </a:r>
            <a:r>
              <a:rPr lang="pt-PT" sz="1600" dirty="0" err="1">
                <a:latin typeface="Calibri"/>
                <a:ea typeface="Calibri"/>
                <a:cs typeface="Calibri"/>
                <a:sym typeface="Calibri"/>
              </a:rPr>
              <a:t>with</a:t>
            </a:r>
            <a:r>
              <a:rPr lang="pt-PT" sz="1600" dirty="0">
                <a:latin typeface="Calibri"/>
                <a:ea typeface="Calibri"/>
                <a:cs typeface="Calibri"/>
                <a:sym typeface="Calibri"/>
              </a:rPr>
              <a:t> </a:t>
            </a:r>
            <a:r>
              <a:rPr lang="pt-PT" sz="1600" dirty="0" err="1">
                <a:latin typeface="Calibri"/>
                <a:ea typeface="Calibri"/>
                <a:cs typeface="Calibri"/>
                <a:sym typeface="Calibri"/>
              </a:rPr>
              <a:t>blockchain</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a:latin typeface="Calibri"/>
                <a:ea typeface="Calibri"/>
                <a:cs typeface="Calibri"/>
                <a:sym typeface="Calibri"/>
              </a:rPr>
              <a:t>use </a:t>
            </a:r>
            <a:r>
              <a:rPr lang="pt-PT" sz="1600" dirty="0" err="1">
                <a:latin typeface="Calibri"/>
                <a:ea typeface="Calibri"/>
                <a:cs typeface="Calibri"/>
                <a:sym typeface="Calibri"/>
              </a:rPr>
              <a:t>of</a:t>
            </a:r>
            <a:r>
              <a:rPr lang="pt-PT" sz="1600" dirty="0">
                <a:latin typeface="Calibri"/>
                <a:ea typeface="Calibri"/>
                <a:cs typeface="Calibri"/>
                <a:sym typeface="Calibri"/>
              </a:rPr>
              <a:t> open data for R&amp;D;</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importance</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investment</a:t>
            </a:r>
            <a:r>
              <a:rPr lang="pt-PT" sz="1600" dirty="0">
                <a:latin typeface="Calibri"/>
                <a:ea typeface="Calibri"/>
                <a:cs typeface="Calibri"/>
                <a:sym typeface="Calibri"/>
              </a:rPr>
              <a:t> in </a:t>
            </a:r>
            <a:r>
              <a:rPr lang="pt-PT" sz="1600" dirty="0" err="1">
                <a:latin typeface="Calibri"/>
                <a:ea typeface="Calibri"/>
                <a:cs typeface="Calibri"/>
                <a:sym typeface="Calibri"/>
              </a:rPr>
              <a:t>supply</a:t>
            </a:r>
            <a:r>
              <a:rPr lang="pt-PT" sz="1600" dirty="0">
                <a:latin typeface="Calibri"/>
                <a:ea typeface="Calibri"/>
                <a:cs typeface="Calibri"/>
                <a:sym typeface="Calibri"/>
              </a:rPr>
              <a:t> </a:t>
            </a:r>
            <a:r>
              <a:rPr lang="pt-PT" sz="1600" dirty="0" err="1">
                <a:latin typeface="Calibri"/>
                <a:ea typeface="Calibri"/>
                <a:cs typeface="Calibri"/>
                <a:sym typeface="Calibri"/>
              </a:rPr>
              <a:t>chains</a:t>
            </a:r>
            <a:r>
              <a:rPr lang="pt-PT" sz="1600" dirty="0">
                <a:latin typeface="Calibri"/>
                <a:ea typeface="Calibri"/>
                <a:cs typeface="Calibri"/>
                <a:sym typeface="Calibri"/>
              </a:rPr>
              <a:t> (</a:t>
            </a:r>
            <a:r>
              <a:rPr lang="pt-PT" sz="1600" dirty="0" err="1">
                <a:latin typeface="Calibri"/>
                <a:ea typeface="Calibri"/>
                <a:cs typeface="Calibri"/>
                <a:sym typeface="Calibri"/>
              </a:rPr>
              <a:t>various</a:t>
            </a:r>
            <a:r>
              <a:rPr lang="pt-PT" sz="1600" dirty="0">
                <a:latin typeface="Calibri"/>
                <a:ea typeface="Calibri"/>
                <a:cs typeface="Calibri"/>
                <a:sym typeface="Calibri"/>
              </a:rPr>
              <a:t> </a:t>
            </a:r>
            <a:r>
              <a:rPr lang="pt-PT" sz="1600" dirty="0" err="1">
                <a:latin typeface="Calibri"/>
                <a:ea typeface="Calibri"/>
                <a:cs typeface="Calibri"/>
                <a:sym typeface="Calibri"/>
              </a:rPr>
              <a:t>areas</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focus</a:t>
            </a:r>
            <a:r>
              <a:rPr lang="pt-PT" sz="1600" dirty="0">
                <a:latin typeface="Calibri"/>
                <a:ea typeface="Calibri"/>
                <a:cs typeface="Calibri"/>
                <a:sym typeface="Calibri"/>
              </a:rPr>
              <a:t> </a:t>
            </a:r>
            <a:r>
              <a:rPr lang="pt-PT" sz="1600" dirty="0" err="1">
                <a:latin typeface="Calibri"/>
                <a:ea typeface="Calibri"/>
                <a:cs typeface="Calibri"/>
                <a:sym typeface="Calibri"/>
              </a:rPr>
              <a:t>on</a:t>
            </a:r>
            <a:r>
              <a:rPr lang="pt-PT" sz="1600" dirty="0">
                <a:latin typeface="Calibri"/>
                <a:ea typeface="Calibri"/>
                <a:cs typeface="Calibri"/>
                <a:sym typeface="Calibri"/>
              </a:rPr>
              <a:t> </a:t>
            </a:r>
            <a:r>
              <a:rPr lang="pt-PT" sz="1600" dirty="0" err="1">
                <a:latin typeface="Calibri"/>
                <a:ea typeface="Calibri"/>
                <a:cs typeface="Calibri"/>
                <a:sym typeface="Calibri"/>
              </a:rPr>
              <a:t>blockchain</a:t>
            </a:r>
            <a:r>
              <a:rPr lang="pt-PT" sz="1600" dirty="0">
                <a:latin typeface="Calibri"/>
                <a:ea typeface="Calibri"/>
                <a:cs typeface="Calibri"/>
                <a:sym typeface="Calibri"/>
              </a:rPr>
              <a:t> in </a:t>
            </a:r>
            <a:r>
              <a:rPr lang="pt-PT" sz="1600" dirty="0" err="1">
                <a:latin typeface="Calibri"/>
                <a:ea typeface="Calibri"/>
                <a:cs typeface="Calibri"/>
                <a:sym typeface="Calibri"/>
              </a:rPr>
              <a:t>various</a:t>
            </a:r>
            <a:r>
              <a:rPr lang="pt-PT" sz="1600" dirty="0">
                <a:latin typeface="Calibri"/>
                <a:ea typeface="Calibri"/>
                <a:cs typeface="Calibri"/>
                <a:sym typeface="Calibri"/>
              </a:rPr>
              <a:t> </a:t>
            </a:r>
            <a:r>
              <a:rPr lang="pt-PT" sz="1600" dirty="0" err="1">
                <a:latin typeface="Calibri"/>
                <a:ea typeface="Calibri"/>
                <a:cs typeface="Calibri"/>
                <a:sym typeface="Calibri"/>
              </a:rPr>
              <a:t>areas</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centralised</a:t>
            </a:r>
            <a:r>
              <a:rPr lang="pt-PT" sz="1600" dirty="0">
                <a:latin typeface="Calibri"/>
                <a:ea typeface="Calibri"/>
                <a:cs typeface="Calibri"/>
                <a:sym typeface="Calibri"/>
              </a:rPr>
              <a:t> high-tech </a:t>
            </a:r>
            <a:r>
              <a:rPr lang="pt-PT" sz="1600" dirty="0" err="1">
                <a:latin typeface="Calibri"/>
                <a:ea typeface="Calibri"/>
                <a:cs typeface="Calibri"/>
                <a:sym typeface="Calibri"/>
              </a:rPr>
              <a:t>platforms</a:t>
            </a:r>
            <a:r>
              <a:rPr lang="pt-PT" sz="1600" dirty="0">
                <a:latin typeface="Calibri"/>
                <a:ea typeface="Calibri"/>
                <a:cs typeface="Calibri"/>
                <a:sym typeface="Calibri"/>
              </a:rPr>
              <a:t> </a:t>
            </a:r>
            <a:r>
              <a:rPr lang="pt-PT" sz="1600" dirty="0" err="1">
                <a:latin typeface="Calibri"/>
                <a:ea typeface="Calibri"/>
                <a:cs typeface="Calibri"/>
                <a:sym typeface="Calibri"/>
              </a:rPr>
              <a:t>that</a:t>
            </a:r>
            <a:r>
              <a:rPr lang="pt-PT" sz="1600" dirty="0">
                <a:latin typeface="Calibri"/>
                <a:ea typeface="Calibri"/>
                <a:cs typeface="Calibri"/>
                <a:sym typeface="Calibri"/>
              </a:rPr>
              <a:t> </a:t>
            </a:r>
            <a:r>
              <a:rPr lang="pt-PT" sz="1600" dirty="0" err="1">
                <a:latin typeface="Calibri"/>
                <a:ea typeface="Calibri"/>
                <a:cs typeface="Calibri"/>
                <a:sym typeface="Calibri"/>
              </a:rPr>
              <a:t>support</a:t>
            </a:r>
            <a:r>
              <a:rPr lang="pt-PT" sz="1600" dirty="0">
                <a:latin typeface="Calibri"/>
                <a:ea typeface="Calibri"/>
                <a:cs typeface="Calibri"/>
                <a:sym typeface="Calibri"/>
              </a:rPr>
              <a:t> businesses in </a:t>
            </a:r>
            <a:r>
              <a:rPr lang="pt-PT" sz="1600" dirty="0" err="1">
                <a:latin typeface="Calibri"/>
                <a:ea typeface="Calibri"/>
                <a:cs typeface="Calibri"/>
                <a:sym typeface="Calibri"/>
              </a:rPr>
              <a:t>various</a:t>
            </a:r>
            <a:r>
              <a:rPr lang="pt-PT" sz="1600" dirty="0">
                <a:latin typeface="Calibri"/>
                <a:ea typeface="Calibri"/>
                <a:cs typeface="Calibri"/>
                <a:sym typeface="Calibri"/>
              </a:rPr>
              <a:t> </a:t>
            </a:r>
            <a:r>
              <a:rPr lang="pt-PT" sz="1600" dirty="0" err="1">
                <a:latin typeface="Calibri"/>
                <a:ea typeface="Calibri"/>
                <a:cs typeface="Calibri"/>
                <a:sym typeface="Calibri"/>
              </a:rPr>
              <a:t>areas</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a:latin typeface="Calibri"/>
                <a:ea typeface="Calibri"/>
                <a:cs typeface="Calibri"/>
                <a:sym typeface="Calibri"/>
              </a:rPr>
              <a:t>circular </a:t>
            </a:r>
            <a:r>
              <a:rPr lang="pt-PT" sz="1600" dirty="0" err="1">
                <a:latin typeface="Calibri"/>
                <a:ea typeface="Calibri"/>
                <a:cs typeface="Calibri"/>
                <a:sym typeface="Calibri"/>
              </a:rPr>
              <a:t>economy</a:t>
            </a:r>
            <a:r>
              <a:rPr lang="pt-PT" sz="1600" dirty="0">
                <a:latin typeface="Calibri"/>
                <a:ea typeface="Calibri"/>
                <a:cs typeface="Calibri"/>
                <a:sym typeface="Calibri"/>
              </a:rPr>
              <a:t>/</a:t>
            </a:r>
            <a:r>
              <a:rPr lang="pt-PT" sz="1600" dirty="0" err="1">
                <a:latin typeface="Calibri"/>
                <a:ea typeface="Calibri"/>
                <a:cs typeface="Calibri"/>
                <a:sym typeface="Calibri"/>
              </a:rPr>
              <a:t>reduction</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waste</a:t>
            </a:r>
            <a:r>
              <a:rPr lang="pt-PT" sz="1600" dirty="0">
                <a:latin typeface="Calibri"/>
                <a:ea typeface="Calibri"/>
                <a:cs typeface="Calibri"/>
                <a:sym typeface="Calibri"/>
              </a:rPr>
              <a:t> </a:t>
            </a:r>
            <a:r>
              <a:rPr lang="pt-PT" sz="1600" dirty="0" err="1">
                <a:latin typeface="Calibri"/>
                <a:ea typeface="Calibri"/>
                <a:cs typeface="Calibri"/>
                <a:sym typeface="Calibri"/>
              </a:rPr>
              <a:t>and</a:t>
            </a:r>
            <a:r>
              <a:rPr lang="pt-PT" sz="1600" dirty="0">
                <a:latin typeface="Calibri"/>
                <a:ea typeface="Calibri"/>
                <a:cs typeface="Calibri"/>
                <a:sym typeface="Calibri"/>
              </a:rPr>
              <a:t> </a:t>
            </a:r>
            <a:r>
              <a:rPr lang="pt-PT" sz="1600" dirty="0" err="1">
                <a:latin typeface="Calibri"/>
                <a:ea typeface="Calibri"/>
                <a:cs typeface="Calibri"/>
                <a:sym typeface="Calibri"/>
              </a:rPr>
              <a:t>sustainable</a:t>
            </a:r>
            <a:r>
              <a:rPr lang="pt-PT" sz="1600" dirty="0">
                <a:latin typeface="Calibri"/>
                <a:ea typeface="Calibri"/>
                <a:cs typeface="Calibri"/>
                <a:sym typeface="Calibri"/>
              </a:rPr>
              <a:t> use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resources</a:t>
            </a:r>
            <a:r>
              <a:rPr lang="pt-PT" sz="1600" dirty="0">
                <a:latin typeface="Calibri"/>
                <a:ea typeface="Calibri"/>
                <a:cs typeface="Calibri"/>
                <a:sym typeface="Calibri"/>
              </a:rPr>
              <a:t>;</a:t>
            </a:r>
          </a:p>
          <a:p>
            <a:pPr marL="285750" lvl="0" indent="-285750" algn="just">
              <a:lnSpc>
                <a:spcPct val="107000"/>
              </a:lnSpc>
              <a:buFont typeface="Arial" panose="020B0604020202020204" pitchFamily="34" charset="0"/>
              <a:buChar char="•"/>
            </a:pPr>
            <a:r>
              <a:rPr lang="pt-PT" sz="1600" dirty="0" err="1">
                <a:latin typeface="Calibri"/>
                <a:ea typeface="Calibri"/>
                <a:cs typeface="Calibri"/>
                <a:sym typeface="Calibri"/>
              </a:rPr>
              <a:t>strengthening</a:t>
            </a:r>
            <a:r>
              <a:rPr lang="pt-PT" sz="1600" dirty="0">
                <a:latin typeface="Calibri"/>
                <a:ea typeface="Calibri"/>
                <a:cs typeface="Calibri"/>
                <a:sym typeface="Calibri"/>
              </a:rPr>
              <a:t> </a:t>
            </a:r>
            <a:r>
              <a:rPr lang="pt-PT" sz="1600" dirty="0" err="1">
                <a:latin typeface="Calibri"/>
                <a:ea typeface="Calibri"/>
                <a:cs typeface="Calibri"/>
                <a:sym typeface="Calibri"/>
              </a:rPr>
              <a:t>of</a:t>
            </a:r>
            <a:r>
              <a:rPr lang="pt-PT" sz="1600" dirty="0">
                <a:latin typeface="Calibri"/>
                <a:ea typeface="Calibri"/>
                <a:cs typeface="Calibri"/>
                <a:sym typeface="Calibri"/>
              </a:rPr>
              <a:t> </a:t>
            </a:r>
            <a:r>
              <a:rPr lang="pt-PT" sz="1600" dirty="0" err="1">
                <a:latin typeface="Calibri"/>
                <a:ea typeface="Calibri"/>
                <a:cs typeface="Calibri"/>
                <a:sym typeface="Calibri"/>
              </a:rPr>
              <a:t>existing</a:t>
            </a:r>
            <a:r>
              <a:rPr lang="pt-PT" sz="1600" dirty="0">
                <a:latin typeface="Calibri"/>
                <a:ea typeface="Calibri"/>
                <a:cs typeface="Calibri"/>
                <a:sym typeface="Calibri"/>
              </a:rPr>
              <a:t> </a:t>
            </a:r>
            <a:r>
              <a:rPr lang="pt-PT" sz="1600" dirty="0" err="1">
                <a:latin typeface="Calibri"/>
                <a:ea typeface="Calibri"/>
                <a:cs typeface="Calibri"/>
                <a:sym typeface="Calibri"/>
              </a:rPr>
              <a:t>technology</a:t>
            </a:r>
            <a:r>
              <a:rPr lang="pt-PT" sz="1600" dirty="0">
                <a:latin typeface="Calibri"/>
                <a:ea typeface="Calibri"/>
                <a:cs typeface="Calibri"/>
                <a:sym typeface="Calibri"/>
              </a:rPr>
              <a:t> centres.</a:t>
            </a:r>
            <a:endParaRPr sz="1100" i="0" u="none" strike="noStrike" cap="none" dirty="0">
              <a:solidFill>
                <a:srgbClr val="000000"/>
              </a:solidFill>
              <a:latin typeface="Calibri"/>
              <a:ea typeface="Calibri"/>
              <a:cs typeface="Calibri"/>
              <a:sym typeface="Calibri"/>
            </a:endParaRPr>
          </a:p>
        </p:txBody>
      </p:sp>
      <p:sp>
        <p:nvSpPr>
          <p:cNvPr id="998" name="Google Shape;998;p58"/>
          <p:cNvSpPr txBox="1"/>
          <p:nvPr/>
        </p:nvSpPr>
        <p:spPr>
          <a:xfrm>
            <a:off x="434480" y="129614"/>
            <a:ext cx="9024830" cy="1001096"/>
          </a:xfrm>
          <a:prstGeom prst="rect">
            <a:avLst/>
          </a:prstGeom>
          <a:noFill/>
          <a:ln>
            <a:noFill/>
          </a:ln>
        </p:spPr>
        <p:txBody>
          <a:bodyPr spcFirstLastPara="1" wrap="square" lIns="91425" tIns="45700" rIns="91425" bIns="45700" anchor="ctr" anchorCtr="0">
            <a:normAutofit/>
          </a:bodyPr>
          <a:lstStyle/>
          <a:p>
            <a:pPr marL="0" marR="0" lvl="0" indent="0" algn="ctr" rtl="0">
              <a:lnSpc>
                <a:spcPct val="107000"/>
              </a:lnSpc>
              <a:spcBef>
                <a:spcPts val="0"/>
              </a:spcBef>
              <a:spcAft>
                <a:spcPts val="0"/>
              </a:spcAft>
              <a:buNone/>
            </a:pPr>
            <a:r>
              <a:rPr lang="pt-PT" sz="3600" b="1" i="0" u="none" strike="noStrike" cap="none" dirty="0">
                <a:solidFill>
                  <a:schemeClr val="accent3"/>
                </a:solidFill>
                <a:latin typeface="Calibri"/>
                <a:ea typeface="Calibri"/>
                <a:cs typeface="Calibri"/>
                <a:sym typeface="Calibri"/>
              </a:rPr>
              <a:t>Transversal </a:t>
            </a:r>
            <a:r>
              <a:rPr lang="pt-PT" sz="3600" b="1" i="0" u="none" strike="noStrike" cap="none" dirty="0" err="1">
                <a:solidFill>
                  <a:schemeClr val="accent3"/>
                </a:solidFill>
                <a:latin typeface="Calibri"/>
                <a:ea typeface="Calibri"/>
                <a:cs typeface="Calibri"/>
                <a:sym typeface="Calibri"/>
              </a:rPr>
              <a:t>topics</a:t>
            </a:r>
            <a:r>
              <a:rPr lang="pt-PT" sz="3600" b="1" i="0" u="none" strike="noStrike" cap="none" dirty="0">
                <a:solidFill>
                  <a:schemeClr val="accent3"/>
                </a:solidFill>
                <a:latin typeface="Calibri"/>
                <a:ea typeface="Calibri"/>
                <a:cs typeface="Calibri"/>
                <a:sym typeface="Calibri"/>
              </a:rPr>
              <a:t> </a:t>
            </a:r>
            <a:r>
              <a:rPr lang="pt-PT" sz="3600" b="1" i="0" u="none" strike="noStrike" cap="none" dirty="0" err="1">
                <a:solidFill>
                  <a:schemeClr val="accent3"/>
                </a:solidFill>
                <a:latin typeface="Calibri"/>
                <a:ea typeface="Calibri"/>
                <a:cs typeface="Calibri"/>
                <a:sym typeface="Calibri"/>
              </a:rPr>
              <a:t>emerged</a:t>
            </a:r>
            <a:r>
              <a:rPr lang="pt-PT" sz="3600" b="1" i="0" u="none" strike="noStrike" cap="none" dirty="0">
                <a:solidFill>
                  <a:schemeClr val="accent3"/>
                </a:solidFill>
                <a:latin typeface="Calibri"/>
                <a:ea typeface="Calibri"/>
                <a:cs typeface="Calibri"/>
                <a:sym typeface="Calibri"/>
              </a:rPr>
              <a:t> in </a:t>
            </a:r>
            <a:r>
              <a:rPr lang="pt-PT" sz="3600" b="1" i="0" u="none" strike="noStrike" cap="none" dirty="0" err="1">
                <a:solidFill>
                  <a:schemeClr val="accent3"/>
                </a:solidFill>
                <a:latin typeface="Calibri"/>
                <a:ea typeface="Calibri"/>
                <a:cs typeface="Calibri"/>
                <a:sym typeface="Calibri"/>
              </a:rPr>
              <a:t>all</a:t>
            </a:r>
            <a:r>
              <a:rPr lang="pt-PT" sz="3600" b="1" i="0" u="none" strike="noStrike" cap="none" dirty="0">
                <a:solidFill>
                  <a:schemeClr val="accent3"/>
                </a:solidFill>
                <a:latin typeface="Calibri"/>
                <a:ea typeface="Calibri"/>
                <a:cs typeface="Calibri"/>
                <a:sym typeface="Calibri"/>
              </a:rPr>
              <a:t> </a:t>
            </a:r>
            <a:r>
              <a:rPr lang="pt-PT" sz="3600" b="1" i="0" u="none" strike="noStrike" cap="none" dirty="0" err="1">
                <a:solidFill>
                  <a:schemeClr val="accent3"/>
                </a:solidFill>
                <a:latin typeface="Calibri"/>
                <a:ea typeface="Calibri"/>
                <a:cs typeface="Calibri"/>
                <a:sym typeface="Calibri"/>
              </a:rPr>
              <a:t>focus</a:t>
            </a:r>
            <a:r>
              <a:rPr lang="pt-PT" sz="3600" b="1" i="0" u="none" strike="noStrike" cap="none" dirty="0">
                <a:solidFill>
                  <a:schemeClr val="accent3"/>
                </a:solidFill>
                <a:latin typeface="Calibri"/>
                <a:ea typeface="Calibri"/>
                <a:cs typeface="Calibri"/>
                <a:sym typeface="Calibri"/>
              </a:rPr>
              <a:t> </a:t>
            </a:r>
            <a:r>
              <a:rPr lang="pt-PT" sz="3600" b="1" i="0" u="none" strike="noStrike" cap="none" dirty="0" err="1">
                <a:solidFill>
                  <a:schemeClr val="accent3"/>
                </a:solidFill>
                <a:latin typeface="Calibri"/>
                <a:ea typeface="Calibri"/>
                <a:cs typeface="Calibri"/>
                <a:sym typeface="Calibri"/>
              </a:rPr>
              <a:t>groups</a:t>
            </a:r>
            <a:endParaRPr sz="3200" b="0" i="0" u="none" strike="noStrike" cap="none" dirty="0">
              <a:solidFill>
                <a:schemeClr val="accent3"/>
              </a:solidFill>
              <a:latin typeface="Calibri"/>
              <a:ea typeface="Calibri"/>
              <a:cs typeface="Calibri"/>
              <a:sym typeface="Calibri"/>
            </a:endParaRPr>
          </a:p>
        </p:txBody>
      </p:sp>
    </p:spTree>
    <p:extLst>
      <p:ext uri="{BB962C8B-B14F-4D97-AF65-F5344CB8AC3E}">
        <p14:creationId xmlns:p14="http://schemas.microsoft.com/office/powerpoint/2010/main" val="366862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728EA49-F67E-6CEB-852E-5E41AC156DAA}"/>
              </a:ext>
            </a:extLst>
          </p:cNvPr>
          <p:cNvSpPr>
            <a:spLocks noGrp="1"/>
          </p:cNvSpPr>
          <p:nvPr>
            <p:ph type="pic" sz="quarter" idx="10"/>
          </p:nvPr>
        </p:nvSpPr>
        <p:spPr/>
        <p:txBody>
          <a:bodyPr/>
          <a:lstStyle/>
          <a:p>
            <a:endParaRPr lang="it-IT" dirty="0"/>
          </a:p>
        </p:txBody>
      </p:sp>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a:t>Policy Framework - 1</a:t>
            </a:r>
          </a:p>
        </p:txBody>
      </p:sp>
      <p:sp>
        <p:nvSpPr>
          <p:cNvPr id="3" name="Textplatzhalter 4">
            <a:extLst>
              <a:ext uri="{FF2B5EF4-FFF2-40B4-BE49-F238E27FC236}">
                <a16:creationId xmlns:a16="http://schemas.microsoft.com/office/drawing/2014/main" id="{53A25D6F-CDEB-1E2A-3797-C783A0FC72FA}"/>
              </a:ext>
            </a:extLst>
          </p:cNvPr>
          <p:cNvSpPr txBox="1">
            <a:spLocks/>
          </p:cNvSpPr>
          <p:nvPr/>
        </p:nvSpPr>
        <p:spPr>
          <a:xfrm>
            <a:off x="478199" y="1593660"/>
            <a:ext cx="11233150" cy="1299843"/>
          </a:xfr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lgn="just">
              <a:lnSpc>
                <a:spcPct val="115000"/>
              </a:lnSpc>
              <a:spcAft>
                <a:spcPts val="600"/>
              </a:spcAft>
              <a:buFont typeface="+mj-lt"/>
              <a:buAutoNum type="arabicPeriod"/>
            </a:pPr>
            <a:r>
              <a:rPr lang="en-IE" sz="1800" b="1" kern="150" dirty="0">
                <a:solidFill>
                  <a:srgbClr val="000000"/>
                </a:solidFill>
                <a:effectLst/>
                <a:latin typeface="Calibri" panose="020F0502020204030204" pitchFamily="34" charset="0"/>
                <a:ea typeface="Calibri" panose="020F0502020204030204" pitchFamily="34" charset="0"/>
                <a:cs typeface="Calibri (Body)"/>
              </a:rPr>
              <a:t>Regional vitality depends on dynamic tertiary institutions</a:t>
            </a:r>
            <a:endParaRPr lang="it-IT" sz="1800" kern="150" dirty="0">
              <a:solidFill>
                <a:srgbClr val="000000"/>
              </a:solidFill>
              <a:effectLst/>
              <a:latin typeface="Calibri" panose="020F0502020204030204" pitchFamily="34" charset="0"/>
              <a:ea typeface="Calibri" panose="020F0502020204030204" pitchFamily="34" charset="0"/>
              <a:cs typeface="Calibri (Body)"/>
            </a:endParaRPr>
          </a:p>
          <a:p>
            <a:pPr algn="just">
              <a:lnSpc>
                <a:spcPct val="115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Policy and academic literature on Smart Specialisation Strategies (S3) has focused on the role played by universities and university-based research as a key driver of innovation and regional development. However, in the future, sustainable social and economic development requires human capital in the broadest sense: graduates </a:t>
            </a:r>
            <a:r>
              <a:rPr lang="en-GB" sz="1800" i="1" dirty="0">
                <a:effectLst/>
                <a:latin typeface="Calibri" panose="020F0502020204030204" pitchFamily="34" charset="0"/>
                <a:ea typeface="Calibri" panose="020F0502020204030204" pitchFamily="34" charset="0"/>
                <a:cs typeface="Calibri" panose="020F0502020204030204" pitchFamily="34" charset="0"/>
              </a:rPr>
              <a:t>from all levels of education</a:t>
            </a:r>
            <a:r>
              <a:rPr lang="en-GB" sz="1800" dirty="0">
                <a:effectLst/>
                <a:latin typeface="Calibri" panose="020F0502020204030204" pitchFamily="34" charset="0"/>
                <a:ea typeface="Calibri" panose="020F0502020204030204" pitchFamily="34" charset="0"/>
                <a:cs typeface="Calibri" panose="020F0502020204030204" pitchFamily="34" charset="0"/>
              </a:rPr>
              <a:t> who are capable of creativity and critical thinking, initiative and independent action. </a:t>
            </a:r>
          </a:p>
          <a:p>
            <a:pPr algn="just">
              <a:lnSpc>
                <a:spcPct val="115000"/>
              </a:lnSpc>
              <a:spcBef>
                <a:spcPts val="600"/>
              </a:spcBef>
              <a:spcAft>
                <a:spcPts val="600"/>
              </a:spcAft>
            </a:pPr>
            <a:r>
              <a:rPr lang="en-IE" sz="1800" dirty="0">
                <a:effectLst/>
                <a:latin typeface="Calibri" panose="020F0502020204030204" pitchFamily="34" charset="0"/>
                <a:ea typeface="Calibri" panose="020F0502020204030204" pitchFamily="34" charset="0"/>
              </a:rPr>
              <a:t>Along with primary and secondary schools – and looked at spatially – they collectively create a dynamic multi-faceted education eco-system which has the capacity to produce a pipeline of talent, support innovation by raising the overall productive capacity in high-tech as well as low-tech industries, drive competitiveness and growth policies for the digital and green agenda and support social cohesion</a:t>
            </a:r>
            <a:r>
              <a:rPr lang="it-IT" sz="1200" dirty="0">
                <a:effectLst/>
              </a:rPr>
              <a:t> </a:t>
            </a:r>
          </a:p>
          <a:p>
            <a:pPr algn="just">
              <a:lnSpc>
                <a:spcPct val="115000"/>
              </a:lnSpc>
              <a:spcBef>
                <a:spcPts val="600"/>
              </a:spcBef>
              <a:spcAft>
                <a:spcPts val="600"/>
              </a:spcAft>
            </a:pPr>
            <a:endParaRPr lang="it-IT" sz="1800" dirty="0">
              <a:latin typeface="Calibri" panose="020F0502020204030204" pitchFamily="34" charset="0"/>
            </a:endParaRPr>
          </a:p>
          <a:p>
            <a:pPr marL="0" indent="0" algn="just">
              <a:lnSpc>
                <a:spcPct val="115000"/>
              </a:lnSpc>
              <a:spcBef>
                <a:spcPts val="600"/>
              </a:spcBef>
              <a:spcAft>
                <a:spcPts val="600"/>
              </a:spcAft>
              <a:buNone/>
            </a:pPr>
            <a:r>
              <a:rPr lang="it-IT" sz="1800" b="1" dirty="0">
                <a:latin typeface="Calibri" panose="020F0502020204030204" pitchFamily="34" charset="0"/>
              </a:rPr>
              <a:t>To sum up: </a:t>
            </a:r>
            <a:r>
              <a:rPr lang="it-IT" sz="1800" b="1" dirty="0" err="1">
                <a:latin typeface="Calibri" panose="020F0502020204030204" pitchFamily="34" charset="0"/>
              </a:rPr>
              <a:t>Widening</a:t>
            </a:r>
            <a:r>
              <a:rPr lang="it-IT" sz="1800" b="1" dirty="0">
                <a:latin typeface="Calibri" panose="020F0502020204030204" pitchFamily="34" charset="0"/>
              </a:rPr>
              <a:t> the </a:t>
            </a:r>
            <a:r>
              <a:rPr lang="it-IT" sz="1800" b="1" dirty="0" err="1">
                <a:latin typeface="Calibri" panose="020F0502020204030204" pitchFamily="34" charset="0"/>
              </a:rPr>
              <a:t>lens</a:t>
            </a:r>
            <a:r>
              <a:rPr lang="it-IT" sz="1800" b="1" dirty="0">
                <a:latin typeface="Calibri" panose="020F0502020204030204" pitchFamily="34" charset="0"/>
              </a:rPr>
              <a:t> of PRI</a:t>
            </a:r>
          </a:p>
        </p:txBody>
      </p:sp>
    </p:spTree>
    <p:extLst>
      <p:ext uri="{BB962C8B-B14F-4D97-AF65-F5344CB8AC3E}">
        <p14:creationId xmlns:p14="http://schemas.microsoft.com/office/powerpoint/2010/main" val="153570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1FCD722-2EC6-4BD7-A04E-AA08BC07FBF7}"/>
              </a:ext>
            </a:extLst>
          </p:cNvPr>
          <p:cNvSpPr txBox="1"/>
          <p:nvPr/>
        </p:nvSpPr>
        <p:spPr>
          <a:xfrm>
            <a:off x="446467" y="0"/>
            <a:ext cx="3956188" cy="96497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normAutofit/>
          </a:bodyPr>
          <a:lstStyle/>
          <a:p>
            <a:pPr algn="ctr"/>
            <a:r>
              <a:rPr lang="en-GB" sz="3200" b="1" dirty="0">
                <a:solidFill>
                  <a:schemeClr val="accent3"/>
                </a:solidFill>
                <a:latin typeface="Calibri" panose="020F0502020204030204" pitchFamily="34" charset="0"/>
                <a:cs typeface="Calibri" panose="020F0502020204030204" pitchFamily="34" charset="0"/>
              </a:rPr>
              <a:t>WIN-WIN STRATEGY</a:t>
            </a:r>
          </a:p>
        </p:txBody>
      </p:sp>
      <p:sp>
        <p:nvSpPr>
          <p:cNvPr id="3" name="CasellaDiTesto 2">
            <a:extLst>
              <a:ext uri="{FF2B5EF4-FFF2-40B4-BE49-F238E27FC236}">
                <a16:creationId xmlns:a16="http://schemas.microsoft.com/office/drawing/2014/main" id="{335640E5-D7DD-4B51-BB55-AC3210E61A48}"/>
              </a:ext>
            </a:extLst>
          </p:cNvPr>
          <p:cNvSpPr txBox="1"/>
          <p:nvPr/>
        </p:nvSpPr>
        <p:spPr>
          <a:xfrm>
            <a:off x="596592" y="627712"/>
            <a:ext cx="10998815" cy="2265389"/>
          </a:xfrm>
          <a:prstGeom prst="rect">
            <a:avLst/>
          </a:prstGeom>
        </p:spPr>
        <p:txBody>
          <a:bodyPr vert="horz" wrap="square" lIns="91440" tIns="45720" rIns="91440" bIns="45720" rtlCol="0" anchor="ctr">
            <a:normAutofit/>
          </a:bodyPr>
          <a:lstStyle/>
          <a:p>
            <a:pPr marL="285750" indent="-285750" algn="just">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From the methodology proposed by UNIMC, Marche Region gained support for the revision of the RIS3 (2021-2027) by making use of reports and insights from the meetings for the design of the new strategy;</a:t>
            </a:r>
          </a:p>
          <a:p>
            <a:pPr algn="just"/>
            <a:endParaRPr lang="en-GB" dirty="0">
              <a:solidFill>
                <a:srgbClr val="00000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UNIMC and the RE-ACT consortium gained further insights for the implementation of the “</a:t>
            </a:r>
            <a:r>
              <a:rPr lang="en-GB" dirty="0" err="1">
                <a:solidFill>
                  <a:srgbClr val="000000"/>
                </a:solidFill>
                <a:latin typeface="Calibri" panose="020F0502020204030204" pitchFamily="34" charset="0"/>
                <a:cs typeface="Calibri" panose="020F0502020204030204" pitchFamily="34" charset="0"/>
              </a:rPr>
              <a:t>HEInnovate</a:t>
            </a:r>
            <a:r>
              <a:rPr lang="en-GB" dirty="0">
                <a:solidFill>
                  <a:srgbClr val="000000"/>
                </a:solidFill>
                <a:latin typeface="Calibri" panose="020F0502020204030204" pitchFamily="34" charset="0"/>
                <a:cs typeface="Calibri" panose="020F0502020204030204" pitchFamily="34" charset="0"/>
              </a:rPr>
              <a:t> for RIS3” tool and for the next steps of the project and, moreover, for the contribution HEIs could give to the regional innovation ecosystem.</a:t>
            </a:r>
          </a:p>
        </p:txBody>
      </p:sp>
      <p:graphicFrame>
        <p:nvGraphicFramePr>
          <p:cNvPr id="2" name="Tabella 5">
            <a:extLst>
              <a:ext uri="{FF2B5EF4-FFF2-40B4-BE49-F238E27FC236}">
                <a16:creationId xmlns:a16="http://schemas.microsoft.com/office/drawing/2014/main" id="{E76499EE-DA1A-478A-B55B-B12DC789A01D}"/>
              </a:ext>
            </a:extLst>
          </p:cNvPr>
          <p:cNvGraphicFramePr>
            <a:graphicFrameLocks noGrp="1"/>
          </p:cNvGraphicFramePr>
          <p:nvPr/>
        </p:nvGraphicFramePr>
        <p:xfrm>
          <a:off x="2324083" y="2893101"/>
          <a:ext cx="8128000" cy="25704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059968880"/>
                    </a:ext>
                  </a:extLst>
                </a:gridCol>
              </a:tblGrid>
              <a:tr h="370840">
                <a:tc>
                  <a:txBody>
                    <a:bodyPr/>
                    <a:lstStyle/>
                    <a:p>
                      <a:pPr algn="ctr"/>
                      <a:r>
                        <a:rPr lang="it-IT" b="1" dirty="0"/>
                        <a:t>TRANSVERSAL RESULTS </a:t>
                      </a:r>
                      <a:r>
                        <a:rPr lang="it-IT" b="1" i="0" dirty="0"/>
                        <a:t>FROM</a:t>
                      </a:r>
                      <a:r>
                        <a:rPr lang="it-IT" b="1" dirty="0"/>
                        <a:t> PARTICIPATORY APPROACHES</a:t>
                      </a:r>
                    </a:p>
                  </a:txBody>
                  <a:tcPr/>
                </a:tc>
                <a:extLst>
                  <a:ext uri="{0D108BD9-81ED-4DB2-BD59-A6C34878D82A}">
                    <a16:rowId xmlns:a16="http://schemas.microsoft.com/office/drawing/2014/main" val="500455338"/>
                  </a:ext>
                </a:extLst>
              </a:tr>
              <a:tr h="370840">
                <a:tc>
                  <a:txBody>
                    <a:bodyPr/>
                    <a:lstStyle/>
                    <a:p>
                      <a:pPr algn="just"/>
                      <a:r>
                        <a:rPr lang="it-IT" dirty="0"/>
                        <a:t>Training and </a:t>
                      </a:r>
                      <a:r>
                        <a:rPr lang="it-IT" dirty="0" err="1"/>
                        <a:t>Education</a:t>
                      </a:r>
                      <a:r>
                        <a:rPr lang="it-IT" dirty="0"/>
                        <a:t> (of PhD </a:t>
                      </a:r>
                      <a:r>
                        <a:rPr lang="it-IT" dirty="0" err="1"/>
                        <a:t>students</a:t>
                      </a:r>
                      <a:r>
                        <a:rPr lang="it-IT" dirty="0"/>
                        <a:t> </a:t>
                      </a:r>
                      <a:r>
                        <a:rPr lang="it-IT" dirty="0" err="1"/>
                        <a:t>as</a:t>
                      </a:r>
                      <a:r>
                        <a:rPr lang="it-IT" dirty="0"/>
                        <a:t> a bridge </a:t>
                      </a:r>
                      <a:r>
                        <a:rPr lang="it-IT" dirty="0" err="1"/>
                        <a:t>between</a:t>
                      </a:r>
                      <a:r>
                        <a:rPr lang="it-IT" dirty="0"/>
                        <a:t> </a:t>
                      </a:r>
                      <a:r>
                        <a:rPr lang="it-IT" dirty="0" err="1"/>
                        <a:t>firms</a:t>
                      </a:r>
                      <a:r>
                        <a:rPr lang="it-IT" dirty="0"/>
                        <a:t> and </a:t>
                      </a:r>
                      <a:r>
                        <a:rPr lang="it-IT" dirty="0" err="1"/>
                        <a:t>university</a:t>
                      </a:r>
                      <a:r>
                        <a:rPr lang="it-IT" dirty="0"/>
                        <a:t> – R&amp;D; new </a:t>
                      </a:r>
                      <a:r>
                        <a:rPr lang="it-IT" dirty="0" err="1"/>
                        <a:t>professional</a:t>
                      </a:r>
                      <a:r>
                        <a:rPr lang="it-IT" dirty="0"/>
                        <a:t> </a:t>
                      </a:r>
                      <a:r>
                        <a:rPr lang="it-IT" dirty="0" err="1"/>
                        <a:t>figures</a:t>
                      </a:r>
                      <a:r>
                        <a:rPr lang="it-IT" dirty="0"/>
                        <a:t> with digital skills; technical/</a:t>
                      </a:r>
                      <a:r>
                        <a:rPr lang="it-IT" dirty="0" err="1"/>
                        <a:t>artisanal</a:t>
                      </a:r>
                      <a:r>
                        <a:rPr lang="it-IT" dirty="0"/>
                        <a:t> </a:t>
                      </a:r>
                      <a:r>
                        <a:rPr lang="it-IT" dirty="0" err="1"/>
                        <a:t>professional</a:t>
                      </a:r>
                      <a:r>
                        <a:rPr lang="it-IT" dirty="0"/>
                        <a:t> </a:t>
                      </a:r>
                      <a:r>
                        <a:rPr lang="it-IT" dirty="0" err="1"/>
                        <a:t>figures</a:t>
                      </a:r>
                      <a:r>
                        <a:rPr lang="it-IT" dirty="0"/>
                        <a:t>; new </a:t>
                      </a:r>
                      <a:r>
                        <a:rPr lang="it-IT" dirty="0" err="1"/>
                        <a:t>professional</a:t>
                      </a:r>
                      <a:r>
                        <a:rPr lang="it-IT" dirty="0"/>
                        <a:t> </a:t>
                      </a:r>
                      <a:r>
                        <a:rPr lang="it-IT" dirty="0" err="1"/>
                        <a:t>figures</a:t>
                      </a:r>
                      <a:r>
                        <a:rPr lang="it-IT" dirty="0"/>
                        <a:t> </a:t>
                      </a:r>
                      <a:r>
                        <a:rPr lang="it-IT" dirty="0" err="1"/>
                        <a:t>trained</a:t>
                      </a:r>
                      <a:r>
                        <a:rPr lang="it-IT" dirty="0"/>
                        <a:t> for project design and management and </a:t>
                      </a:r>
                      <a:r>
                        <a:rPr lang="it-IT" dirty="0" err="1"/>
                        <a:t>legal</a:t>
                      </a:r>
                      <a:r>
                        <a:rPr lang="it-IT" dirty="0"/>
                        <a:t> </a:t>
                      </a:r>
                      <a:r>
                        <a:rPr lang="it-IT" dirty="0" err="1"/>
                        <a:t>issues</a:t>
                      </a:r>
                      <a:r>
                        <a:rPr lang="it-IT" dirty="0"/>
                        <a:t>)</a:t>
                      </a:r>
                    </a:p>
                  </a:txBody>
                  <a:tcPr/>
                </a:tc>
                <a:extLst>
                  <a:ext uri="{0D108BD9-81ED-4DB2-BD59-A6C34878D82A}">
                    <a16:rowId xmlns:a16="http://schemas.microsoft.com/office/drawing/2014/main" val="539886567"/>
                  </a:ext>
                </a:extLst>
              </a:tr>
              <a:tr h="370840">
                <a:tc>
                  <a:txBody>
                    <a:bodyPr/>
                    <a:lstStyle/>
                    <a:p>
                      <a:pPr algn="just"/>
                      <a:r>
                        <a:rPr lang="it-IT" dirty="0" err="1"/>
                        <a:t>Mapping</a:t>
                      </a:r>
                      <a:r>
                        <a:rPr lang="it-IT" dirty="0"/>
                        <a:t> </a:t>
                      </a:r>
                      <a:r>
                        <a:rPr lang="it-IT" dirty="0" err="1"/>
                        <a:t>competences</a:t>
                      </a:r>
                      <a:r>
                        <a:rPr lang="it-IT" dirty="0"/>
                        <a:t>, services, learning </a:t>
                      </a:r>
                      <a:r>
                        <a:rPr lang="it-IT" dirty="0" err="1"/>
                        <a:t>needs</a:t>
                      </a:r>
                      <a:r>
                        <a:rPr lang="it-IT" dirty="0"/>
                        <a:t> and </a:t>
                      </a:r>
                      <a:r>
                        <a:rPr lang="it-IT" dirty="0" err="1"/>
                        <a:t>research</a:t>
                      </a:r>
                      <a:r>
                        <a:rPr lang="it-IT" dirty="0"/>
                        <a:t> </a:t>
                      </a:r>
                      <a:r>
                        <a:rPr lang="it-IT" dirty="0" err="1"/>
                        <a:t>interests</a:t>
                      </a:r>
                      <a:r>
                        <a:rPr lang="it-IT" dirty="0"/>
                        <a:t> (to </a:t>
                      </a:r>
                      <a:r>
                        <a:rPr lang="it-IT" dirty="0" err="1"/>
                        <a:t>increase</a:t>
                      </a:r>
                      <a:r>
                        <a:rPr lang="it-IT" dirty="0"/>
                        <a:t> </a:t>
                      </a:r>
                      <a:r>
                        <a:rPr lang="it-IT" dirty="0" err="1"/>
                        <a:t>University</a:t>
                      </a:r>
                      <a:r>
                        <a:rPr lang="it-IT" dirty="0"/>
                        <a:t>-Business </a:t>
                      </a:r>
                      <a:r>
                        <a:rPr lang="it-IT" dirty="0" err="1"/>
                        <a:t>collaboration</a:t>
                      </a:r>
                      <a:r>
                        <a:rPr lang="it-IT" dirty="0"/>
                        <a:t>)</a:t>
                      </a:r>
                    </a:p>
                  </a:txBody>
                  <a:tcPr/>
                </a:tc>
                <a:extLst>
                  <a:ext uri="{0D108BD9-81ED-4DB2-BD59-A6C34878D82A}">
                    <a16:rowId xmlns:a16="http://schemas.microsoft.com/office/drawing/2014/main" val="4163347864"/>
                  </a:ext>
                </a:extLst>
              </a:tr>
              <a:tr h="370840">
                <a:tc>
                  <a:txBody>
                    <a:bodyPr/>
                    <a:lstStyle/>
                    <a:p>
                      <a:pPr algn="just"/>
                      <a:r>
                        <a:rPr lang="it-IT" dirty="0"/>
                        <a:t>Investments on Open data/Supply-Value chain and </a:t>
                      </a:r>
                      <a:r>
                        <a:rPr lang="it-IT" dirty="0" err="1"/>
                        <a:t>traceability</a:t>
                      </a:r>
                      <a:r>
                        <a:rPr lang="it-IT" dirty="0"/>
                        <a:t> (e.g.: blockchain)</a:t>
                      </a:r>
                    </a:p>
                  </a:txBody>
                  <a:tcPr/>
                </a:tc>
                <a:extLst>
                  <a:ext uri="{0D108BD9-81ED-4DB2-BD59-A6C34878D82A}">
                    <a16:rowId xmlns:a16="http://schemas.microsoft.com/office/drawing/2014/main" val="2825966844"/>
                  </a:ext>
                </a:extLst>
              </a:tr>
            </a:tbl>
          </a:graphicData>
        </a:graphic>
      </p:graphicFrame>
    </p:spTree>
    <p:extLst>
      <p:ext uri="{BB962C8B-B14F-4D97-AF65-F5344CB8AC3E}">
        <p14:creationId xmlns:p14="http://schemas.microsoft.com/office/powerpoint/2010/main" val="1242611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1FCD722-2EC6-4BD7-A04E-AA08BC07FBF7}"/>
              </a:ext>
            </a:extLst>
          </p:cNvPr>
          <p:cNvSpPr txBox="1"/>
          <p:nvPr/>
        </p:nvSpPr>
        <p:spPr>
          <a:xfrm>
            <a:off x="345989" y="-155522"/>
            <a:ext cx="7542417" cy="96497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rtlCol="0" anchor="ctr">
            <a:normAutofit/>
          </a:bodyPr>
          <a:lstStyle/>
          <a:p>
            <a:pPr algn="ctr"/>
            <a:r>
              <a:rPr lang="en-GB" sz="3200" b="1" dirty="0">
                <a:solidFill>
                  <a:schemeClr val="accent3"/>
                </a:solidFill>
                <a:latin typeface="Calibri" panose="020F0502020204030204" pitchFamily="34" charset="0"/>
                <a:cs typeface="Calibri" panose="020F0502020204030204" pitchFamily="34" charset="0"/>
              </a:rPr>
              <a:t>THE APPROACH INCLUDED IN REGIONAL S3</a:t>
            </a:r>
          </a:p>
        </p:txBody>
      </p:sp>
      <p:pic>
        <p:nvPicPr>
          <p:cNvPr id="2" name="Immagine 1">
            <a:extLst>
              <a:ext uri="{FF2B5EF4-FFF2-40B4-BE49-F238E27FC236}">
                <a16:creationId xmlns:a16="http://schemas.microsoft.com/office/drawing/2014/main" id="{C7FAB4F5-F8D8-4947-8AF8-56F9ED679A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74257" y="4606046"/>
            <a:ext cx="2292824" cy="2265601"/>
          </a:xfrm>
          <a:prstGeom prst="rect">
            <a:avLst/>
          </a:prstGeom>
        </p:spPr>
      </p:pic>
      <p:pic>
        <p:nvPicPr>
          <p:cNvPr id="6" name="Immagine 5">
            <a:extLst>
              <a:ext uri="{FF2B5EF4-FFF2-40B4-BE49-F238E27FC236}">
                <a16:creationId xmlns:a16="http://schemas.microsoft.com/office/drawing/2014/main" id="{B400232B-61E9-9C43-BEBB-A60EE43DE3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7455" y="579033"/>
            <a:ext cx="4478216" cy="6161737"/>
          </a:xfrm>
          <a:prstGeom prst="rect">
            <a:avLst/>
          </a:prstGeom>
        </p:spPr>
      </p:pic>
      <p:sp>
        <p:nvSpPr>
          <p:cNvPr id="7" name="Rettangolo 6">
            <a:extLst>
              <a:ext uri="{FF2B5EF4-FFF2-40B4-BE49-F238E27FC236}">
                <a16:creationId xmlns:a16="http://schemas.microsoft.com/office/drawing/2014/main" id="{FF27D460-A91D-7A4E-AF8E-60262A419F42}"/>
              </a:ext>
            </a:extLst>
          </p:cNvPr>
          <p:cNvSpPr/>
          <p:nvPr/>
        </p:nvSpPr>
        <p:spPr>
          <a:xfrm>
            <a:off x="5347137" y="663845"/>
            <a:ext cx="6657293" cy="3785652"/>
          </a:xfrm>
          <a:prstGeom prst="rect">
            <a:avLst/>
          </a:prstGeom>
        </p:spPr>
        <p:txBody>
          <a:bodyPr wrap="square">
            <a:spAutoFit/>
          </a:bodyPr>
          <a:lstStyle/>
          <a:p>
            <a:r>
              <a:rPr lang="it-IT" sz="1600" dirty="0">
                <a:latin typeface="Calibri" panose="020F0502020204030204" pitchFamily="34" charset="0"/>
                <a:cs typeface="Calibri" panose="020F0502020204030204" pitchFamily="34" charset="0"/>
              </a:rPr>
              <a:t>«</a:t>
            </a:r>
            <a:r>
              <a:rPr lang="it-IT" sz="1600" i="1" dirty="0">
                <a:latin typeface="Calibri" panose="020F0502020204030204" pitchFamily="34" charset="0"/>
                <a:cs typeface="Calibri" panose="020F0502020204030204" pitchFamily="34" charset="0"/>
              </a:rPr>
              <a:t>The </a:t>
            </a:r>
            <a:r>
              <a:rPr lang="it-IT" sz="1600" i="1" dirty="0" err="1">
                <a:latin typeface="Calibri" panose="020F0502020204030204" pitchFamily="34" charset="0"/>
                <a:cs typeface="Calibri" panose="020F0502020204030204" pitchFamily="34" charset="0"/>
              </a:rPr>
              <a:t>involvement</a:t>
            </a:r>
            <a:r>
              <a:rPr lang="it-IT" sz="1600" i="1" dirty="0">
                <a:latin typeface="Calibri" panose="020F0502020204030204" pitchFamily="34" charset="0"/>
                <a:cs typeface="Calibri" panose="020F0502020204030204" pitchFamily="34" charset="0"/>
              </a:rPr>
              <a:t> of the RE-ACT </a:t>
            </a:r>
            <a:r>
              <a:rPr lang="it-IT" sz="1600" i="1" dirty="0" err="1">
                <a:latin typeface="Calibri" panose="020F0502020204030204" pitchFamily="34" charset="0"/>
                <a:cs typeface="Calibri" panose="020F0502020204030204" pitchFamily="34" charset="0"/>
              </a:rPr>
              <a:t>project</a:t>
            </a:r>
            <a:r>
              <a:rPr lang="it-IT" sz="1600" i="1" dirty="0">
                <a:latin typeface="Calibri" panose="020F0502020204030204" pitchFamily="34" charset="0"/>
                <a:cs typeface="Calibri" panose="020F0502020204030204" pitchFamily="34" charset="0"/>
              </a:rPr>
              <a:t> Facilitator and </a:t>
            </a:r>
            <a:r>
              <a:rPr lang="it-IT" sz="1600" i="1" dirty="0" err="1">
                <a:latin typeface="Calibri" panose="020F0502020204030204" pitchFamily="34" charset="0"/>
                <a:cs typeface="Calibri" panose="020F0502020204030204" pitchFamily="34" charset="0"/>
              </a:rPr>
              <a:t>its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support</a:t>
            </a:r>
            <a:r>
              <a:rPr lang="it-IT" sz="1600" i="1" dirty="0">
                <a:latin typeface="Calibri" panose="020F0502020204030204" pitchFamily="34" charset="0"/>
                <a:cs typeface="Calibri" panose="020F0502020204030204" pitchFamily="34" charset="0"/>
              </a:rPr>
              <a:t> team </a:t>
            </a:r>
            <a:r>
              <a:rPr lang="it-IT" sz="1600" i="1" dirty="0" err="1">
                <a:latin typeface="Calibri" panose="020F0502020204030204" pitchFamily="34" charset="0"/>
                <a:cs typeface="Calibri" panose="020F0502020204030204" pitchFamily="34" charset="0"/>
              </a:rPr>
              <a:t>proved</a:t>
            </a:r>
            <a:r>
              <a:rPr lang="it-IT" sz="1600" i="1" dirty="0">
                <a:latin typeface="Calibri" panose="020F0502020204030204" pitchFamily="34" charset="0"/>
                <a:cs typeface="Calibri" panose="020F0502020204030204" pitchFamily="34" charset="0"/>
              </a:rPr>
              <a:t> to be </a:t>
            </a:r>
            <a:r>
              <a:rPr lang="it-IT" sz="1600" i="1" dirty="0" err="1">
                <a:latin typeface="Calibri" panose="020F0502020204030204" pitchFamily="34" charset="0"/>
                <a:cs typeface="Calibri" panose="020F0502020204030204" pitchFamily="34" charset="0"/>
              </a:rPr>
              <a:t>strategic</a:t>
            </a:r>
            <a:r>
              <a:rPr lang="it-IT" sz="1600" i="1" dirty="0">
                <a:latin typeface="Calibri" panose="020F0502020204030204" pitchFamily="34" charset="0"/>
                <a:cs typeface="Calibri" panose="020F0502020204030204" pitchFamily="34" charset="0"/>
              </a:rPr>
              <a:t> for the management of </a:t>
            </a:r>
            <a:r>
              <a:rPr lang="it-IT" sz="1600" i="1" dirty="0" err="1">
                <a:latin typeface="Calibri" panose="020F0502020204030204" pitchFamily="34" charset="0"/>
                <a:cs typeface="Calibri" panose="020F0502020204030204" pitchFamily="34" charset="0"/>
              </a:rPr>
              <a:t>these</a:t>
            </a:r>
            <a:r>
              <a:rPr lang="it-IT" sz="1600" i="1" dirty="0">
                <a:latin typeface="Calibri" panose="020F0502020204030204" pitchFamily="34" charset="0"/>
                <a:cs typeface="Calibri" panose="020F0502020204030204" pitchFamily="34" charset="0"/>
              </a:rPr>
              <a:t> Workshops. In </a:t>
            </a:r>
            <a:r>
              <a:rPr lang="it-IT" sz="1600" i="1" dirty="0" err="1">
                <a:latin typeface="Calibri" panose="020F0502020204030204" pitchFamily="34" charset="0"/>
                <a:cs typeface="Calibri" panose="020F0502020204030204" pitchFamily="34" charset="0"/>
              </a:rPr>
              <a:t>fact</a:t>
            </a:r>
            <a:r>
              <a:rPr lang="it-IT" sz="1600" i="1" dirty="0">
                <a:latin typeface="Calibri" panose="020F0502020204030204" pitchFamily="34" charset="0"/>
                <a:cs typeface="Calibri" panose="020F0502020204030204" pitchFamily="34" charset="0"/>
              </a:rPr>
              <a:t>, the </a:t>
            </a:r>
            <a:r>
              <a:rPr lang="it-IT" sz="1600" i="1" dirty="0" err="1">
                <a:latin typeface="Calibri" panose="020F0502020204030204" pitchFamily="34" charset="0"/>
                <a:cs typeface="Calibri" panose="020F0502020204030204" pitchFamily="34" charset="0"/>
              </a:rPr>
              <a:t>Region</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has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been</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able</a:t>
            </a:r>
            <a:r>
              <a:rPr lang="it-IT" sz="1600" i="1" dirty="0">
                <a:latin typeface="Calibri" panose="020F0502020204030204" pitchFamily="34" charset="0"/>
                <a:cs typeface="Calibri" panose="020F0502020204030204" pitchFamily="34" charset="0"/>
              </a:rPr>
              <a:t> to </a:t>
            </a:r>
            <a:r>
              <a:rPr lang="it-IT" sz="1600" i="1" dirty="0" err="1">
                <a:latin typeface="Calibri" panose="020F0502020204030204" pitchFamily="34" charset="0"/>
                <a:cs typeface="Calibri" panose="020F0502020204030204" pitchFamily="34" charset="0"/>
              </a:rPr>
              <a:t>experiment</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very</a:t>
            </a:r>
            <a:r>
              <a:rPr lang="it-IT" sz="1600" i="1" dirty="0">
                <a:latin typeface="Calibri" panose="020F0502020204030204" pitchFamily="34" charset="0"/>
                <a:cs typeface="Calibri" panose="020F0502020204030204" pitchFamily="34" charset="0"/>
              </a:rPr>
              <a:t> innovative online </a:t>
            </a:r>
            <a:r>
              <a:rPr lang="it-IT" sz="1600" i="1" dirty="0" err="1">
                <a:latin typeface="Calibri" panose="020F0502020204030204" pitchFamily="34" charset="0"/>
                <a:cs typeface="Calibri" panose="020F0502020204030204" pitchFamily="34" charset="0"/>
              </a:rPr>
              <a:t>reflection</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tools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that</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have</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allowed</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not</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only</a:t>
            </a:r>
            <a:r>
              <a:rPr lang="it-IT" sz="1600" i="1" dirty="0">
                <a:latin typeface="Calibri" panose="020F0502020204030204" pitchFamily="34" charset="0"/>
                <a:cs typeface="Calibri" panose="020F0502020204030204" pitchFamily="34" charset="0"/>
              </a:rPr>
              <a:t> to </a:t>
            </a:r>
            <a:r>
              <a:rPr lang="it-IT" sz="1600" i="1" dirty="0" err="1">
                <a:latin typeface="Calibri" panose="020F0502020204030204" pitchFamily="34" charset="0"/>
                <a:cs typeface="Calibri" panose="020F0502020204030204" pitchFamily="34" charset="0"/>
              </a:rPr>
              <a:t>intercept</a:t>
            </a:r>
            <a:r>
              <a:rPr lang="it-IT" sz="1600" i="1" dirty="0">
                <a:latin typeface="Calibri" panose="020F0502020204030204" pitchFamily="34" charset="0"/>
                <a:cs typeface="Calibri" panose="020F0502020204030204" pitchFamily="34" charset="0"/>
              </a:rPr>
              <a:t> and </a:t>
            </a:r>
            <a:r>
              <a:rPr lang="it-IT" sz="1600" i="1" dirty="0" err="1">
                <a:latin typeface="Calibri" panose="020F0502020204030204" pitchFamily="34" charset="0"/>
                <a:cs typeface="Calibri" panose="020F0502020204030204" pitchFamily="34" charset="0"/>
              </a:rPr>
              <a:t>systematise</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all</a:t>
            </a:r>
            <a:r>
              <a:rPr lang="it-IT" sz="1600" i="1" dirty="0">
                <a:latin typeface="Calibri" panose="020F0502020204030204" pitchFamily="34" charset="0"/>
                <a:cs typeface="Calibri" panose="020F0502020204030204" pitchFamily="34" charset="0"/>
              </a:rPr>
              <a:t> the </a:t>
            </a:r>
            <a:r>
              <a:rPr lang="it-IT" sz="1600" i="1" dirty="0" err="1">
                <a:latin typeface="Calibri" panose="020F0502020204030204" pitchFamily="34" charset="0"/>
                <a:cs typeface="Calibri" panose="020F0502020204030204" pitchFamily="34" charset="0"/>
              </a:rPr>
              <a:t>inputs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received</a:t>
            </a:r>
            <a:r>
              <a:rPr lang="it-IT" sz="1600" i="1" dirty="0">
                <a:latin typeface="Calibri" panose="020F0502020204030204" pitchFamily="34" charset="0"/>
                <a:cs typeface="Calibri" panose="020F0502020204030204" pitchFamily="34" charset="0"/>
              </a:rPr>
              <a:t> from the </a:t>
            </a:r>
            <a:r>
              <a:rPr lang="it-IT" sz="1600" i="1" dirty="0" err="1">
                <a:latin typeface="Calibri" panose="020F0502020204030204" pitchFamily="34" charset="0"/>
                <a:cs typeface="Calibri" panose="020F0502020204030204" pitchFamily="34" charset="0"/>
              </a:rPr>
              <a:t>participants</a:t>
            </a:r>
            <a:r>
              <a:rPr lang="it-IT" sz="1600" i="1" dirty="0">
                <a:latin typeface="Calibri" panose="020F0502020204030204" pitchFamily="34" charset="0"/>
                <a:cs typeface="Calibri" panose="020F0502020204030204" pitchFamily="34" charset="0"/>
              </a:rPr>
              <a:t> in the </a:t>
            </a:r>
            <a:r>
              <a:rPr lang="it-IT" sz="1600" i="1" dirty="0" err="1">
                <a:latin typeface="Calibri" panose="020F0502020204030204" pitchFamily="34" charset="0"/>
                <a:cs typeface="Calibri" panose="020F0502020204030204" pitchFamily="34" charset="0"/>
              </a:rPr>
              <a:t>meetings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but</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also</a:t>
            </a:r>
            <a:r>
              <a:rPr lang="it-IT" sz="1600" i="1" dirty="0">
                <a:latin typeface="Calibri" panose="020F0502020204030204" pitchFamily="34" charset="0"/>
                <a:cs typeface="Calibri" panose="020F0502020204030204" pitchFamily="34" charset="0"/>
              </a:rPr>
              <a:t> to </a:t>
            </a:r>
            <a:r>
              <a:rPr lang="it-IT" sz="1600" i="1" dirty="0" err="1">
                <a:latin typeface="Calibri" panose="020F0502020204030204" pitchFamily="34" charset="0"/>
                <a:cs typeface="Calibri" panose="020F0502020204030204" pitchFamily="34" charset="0"/>
              </a:rPr>
              <a:t>receive</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further</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feedbacks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thanks</a:t>
            </a:r>
            <a:r>
              <a:rPr lang="it-IT" sz="1600" i="1" dirty="0">
                <a:latin typeface="Calibri" panose="020F0502020204030204" pitchFamily="34" charset="0"/>
                <a:cs typeface="Calibri" panose="020F0502020204030204" pitchFamily="34" charset="0"/>
              </a:rPr>
              <a:t> to the use of online </a:t>
            </a:r>
            <a:r>
              <a:rPr lang="it-IT" sz="1600" i="1" dirty="0" err="1">
                <a:latin typeface="Calibri" panose="020F0502020204030204" pitchFamily="34" charset="0"/>
                <a:cs typeface="Calibri" panose="020F0502020204030204" pitchFamily="34" charset="0"/>
              </a:rPr>
              <a:t>consultation</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tools</a:t>
            </a:r>
            <a:r>
              <a:rPr lang="it-IT" sz="1600" i="1" dirty="0">
                <a:latin typeface="Calibri" panose="020F0502020204030204" pitchFamily="34" charset="0"/>
                <a:cs typeface="Calibri" panose="020F0502020204030204" pitchFamily="34" charset="0"/>
              </a:rPr>
              <a:t>, on </a:t>
            </a:r>
            <a:r>
              <a:rPr lang="it-IT" sz="1600" i="1" dirty="0" err="1">
                <a:latin typeface="Calibri" panose="020F0502020204030204" pitchFamily="34" charset="0"/>
                <a:cs typeface="Calibri" panose="020F0502020204030204" pitchFamily="34" charset="0"/>
              </a:rPr>
              <a:t>issues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such</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as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education</a:t>
            </a:r>
            <a:r>
              <a:rPr lang="it-IT" sz="1600" i="1" dirty="0">
                <a:latin typeface="Calibri" panose="020F0502020204030204" pitchFamily="34" charset="0"/>
                <a:cs typeface="Calibri" panose="020F0502020204030204" pitchFamily="34" charset="0"/>
              </a:rPr>
              <a:t> and training, </a:t>
            </a:r>
            <a:r>
              <a:rPr lang="it-IT" sz="1600" i="1" dirty="0" err="1">
                <a:latin typeface="Calibri" panose="020F0502020204030204" pitchFamily="34" charset="0"/>
                <a:cs typeface="Calibri" panose="020F0502020204030204" pitchFamily="34" charset="0"/>
              </a:rPr>
              <a:t>always</a:t>
            </a:r>
            <a:r>
              <a:rPr lang="it-IT" sz="1600" i="1" dirty="0">
                <a:latin typeface="Calibri" panose="020F0502020204030204" pitchFamily="34" charset="0"/>
                <a:cs typeface="Calibri" panose="020F0502020204030204" pitchFamily="34" charset="0"/>
              </a:rPr>
              <a:t> with </a:t>
            </a:r>
            <a:r>
              <a:rPr lang="it-IT" sz="1600" i="1" dirty="0" err="1">
                <a:latin typeface="Calibri" panose="020F0502020204030204" pitchFamily="34" charset="0"/>
                <a:cs typeface="Calibri" panose="020F0502020204030204" pitchFamily="34" charset="0"/>
              </a:rPr>
              <a:t>reference</a:t>
            </a:r>
            <a:r>
              <a:rPr lang="it-IT" sz="1600" i="1" dirty="0">
                <a:latin typeface="Calibri" panose="020F0502020204030204" pitchFamily="34" charset="0"/>
                <a:cs typeface="Calibri" panose="020F0502020204030204" pitchFamily="34" charset="0"/>
              </a:rPr>
              <a:t> to the </a:t>
            </a:r>
            <a:r>
              <a:rPr lang="it-IT" sz="1600" i="1" dirty="0" err="1">
                <a:latin typeface="Calibri" panose="020F0502020204030204" pitchFamily="34" charset="0"/>
                <a:cs typeface="Calibri" panose="020F0502020204030204" pitchFamily="34" charset="0"/>
              </a:rPr>
              <a:t>entrepreneurial</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discovery</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process</a:t>
            </a:r>
            <a:r>
              <a:rPr lang="it-IT" sz="1600" i="1" dirty="0">
                <a:latin typeface="Calibri" panose="020F0502020204030204" pitchFamily="34" charset="0"/>
                <a:cs typeface="Calibri" panose="020F0502020204030204" pitchFamily="34" charset="0"/>
              </a:rPr>
              <a:t>.</a:t>
            </a:r>
          </a:p>
          <a:p>
            <a:endParaRPr lang="it-IT" sz="1600" i="1" dirty="0">
              <a:latin typeface="Calibri" panose="020F0502020204030204" pitchFamily="34" charset="0"/>
              <a:cs typeface="Calibri" panose="020F0502020204030204" pitchFamily="34" charset="0"/>
            </a:endParaRPr>
          </a:p>
          <a:p>
            <a:r>
              <a:rPr lang="it-IT" sz="1600" b="1" i="1" dirty="0" err="1">
                <a:latin typeface="Calibri" panose="020F0502020204030204" pitchFamily="34" charset="0"/>
                <a:cs typeface="Calibri" panose="020F0502020204030204" pitchFamily="34" charset="0"/>
              </a:rPr>
              <a:t>Results</a:t>
            </a:r>
            <a:r>
              <a:rPr lang="it-IT" sz="1600" b="1" i="1" dirty="0">
                <a:latin typeface="Calibri" panose="020F0502020204030204" pitchFamily="34" charset="0"/>
                <a:cs typeface="Calibri" panose="020F0502020204030204" pitchFamily="34" charset="0"/>
              </a:rPr>
              <a:t> feedback </a:t>
            </a:r>
            <a:r>
              <a:rPr lang="it-IT" sz="1600" b="1" i="1" dirty="0" err="1">
                <a:latin typeface="Calibri" panose="020F0502020204030204" pitchFamily="34" charset="0"/>
                <a:cs typeface="Calibri" panose="020F0502020204030204" pitchFamily="34" charset="0"/>
              </a:rPr>
              <a:t>phase</a:t>
            </a:r>
            <a:endParaRPr lang="it-IT" sz="1600" b="1" i="1" dirty="0">
              <a:latin typeface="Calibri" panose="020F0502020204030204" pitchFamily="34" charset="0"/>
              <a:cs typeface="Calibri" panose="020F0502020204030204" pitchFamily="34" charset="0"/>
            </a:endParaRPr>
          </a:p>
          <a:p>
            <a:r>
              <a:rPr lang="it-IT" sz="1600" i="1" dirty="0" err="1">
                <a:latin typeface="Calibri" panose="020F0502020204030204" pitchFamily="34" charset="0"/>
                <a:cs typeface="Calibri" panose="020F0502020204030204" pitchFamily="34" charset="0"/>
              </a:rPr>
              <a:t>Thanks</a:t>
            </a:r>
            <a:r>
              <a:rPr lang="it-IT" sz="1600" i="1" dirty="0">
                <a:latin typeface="Calibri" panose="020F0502020204030204" pitchFamily="34" charset="0"/>
                <a:cs typeface="Calibri" panose="020F0502020204030204" pitchFamily="34" charset="0"/>
              </a:rPr>
              <a:t> to the </a:t>
            </a:r>
            <a:r>
              <a:rPr lang="it-IT" sz="1600" i="1" dirty="0" err="1">
                <a:latin typeface="Calibri" panose="020F0502020204030204" pitchFamily="34" charset="0"/>
                <a:cs typeface="Calibri" panose="020F0502020204030204" pitchFamily="34" charset="0"/>
              </a:rPr>
              <a:t>support</a:t>
            </a:r>
            <a:r>
              <a:rPr lang="it-IT" sz="1600" i="1" dirty="0">
                <a:latin typeface="Calibri" panose="020F0502020204030204" pitchFamily="34" charset="0"/>
                <a:cs typeface="Calibri" panose="020F0502020204030204" pitchFamily="34" charset="0"/>
              </a:rPr>
              <a:t> of the RE-ACT </a:t>
            </a:r>
            <a:r>
              <a:rPr lang="it-IT" sz="1600" i="1" dirty="0" err="1">
                <a:latin typeface="Calibri" panose="020F0502020204030204" pitchFamily="34" charset="0"/>
                <a:cs typeface="Calibri" panose="020F0502020204030204" pitchFamily="34" charset="0"/>
              </a:rPr>
              <a:t>project</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it</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was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possible</a:t>
            </a:r>
            <a:r>
              <a:rPr lang="it-IT" sz="1600" i="1" dirty="0">
                <a:latin typeface="Calibri" panose="020F0502020204030204" pitchFamily="34" charset="0"/>
                <a:cs typeface="Calibri" panose="020F0502020204030204" pitchFamily="34" charset="0"/>
              </a:rPr>
              <a:t> to share with </a:t>
            </a:r>
            <a:r>
              <a:rPr lang="it-IT" sz="1600" i="1" dirty="0" err="1">
                <a:latin typeface="Calibri" panose="020F0502020204030204" pitchFamily="34" charset="0"/>
                <a:cs typeface="Calibri" panose="020F0502020204030204" pitchFamily="34" charset="0"/>
              </a:rPr>
              <a:t>all</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participants</a:t>
            </a:r>
            <a:r>
              <a:rPr lang="it-IT" sz="1600" i="1" dirty="0">
                <a:latin typeface="Calibri" panose="020F0502020204030204" pitchFamily="34" charset="0"/>
                <a:cs typeface="Calibri" panose="020F0502020204030204" pitchFamily="34" charset="0"/>
              </a:rPr>
              <a:t> the </a:t>
            </a:r>
            <a:r>
              <a:rPr lang="it-IT" sz="1600" i="1" dirty="0" err="1">
                <a:latin typeface="Calibri" panose="020F0502020204030204" pitchFamily="34" charset="0"/>
                <a:cs typeface="Calibri" panose="020F0502020204030204" pitchFamily="34" charset="0"/>
              </a:rPr>
              <a:t>outcomes</a:t>
            </a:r>
            <a:r>
              <a:rPr lang="it-IT" sz="1600" i="1" dirty="0">
                <a:latin typeface="Calibri" panose="020F0502020204030204" pitchFamily="34" charset="0"/>
                <a:cs typeface="Calibri" panose="020F0502020204030204" pitchFamily="34" charset="0"/>
              </a:rPr>
              <a:t> of the </a:t>
            </a:r>
            <a:r>
              <a:rPr lang="it-IT" sz="1600" i="1" dirty="0" err="1">
                <a:latin typeface="Calibri" panose="020F0502020204030204" pitchFamily="34" charset="0"/>
                <a:cs typeface="Calibri" panose="020F0502020204030204" pitchFamily="34" charset="0"/>
              </a:rPr>
              <a:t>meetings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through</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synthetic</a:t>
            </a:r>
            <a:r>
              <a:rPr lang="it-IT" sz="1600" i="1" dirty="0">
                <a:latin typeface="Calibri" panose="020F0502020204030204" pitchFamily="34" charset="0"/>
                <a:cs typeface="Calibri" panose="020F0502020204030204" pitchFamily="34" charset="0"/>
              </a:rPr>
              <a:t> reports of the </a:t>
            </a:r>
            <a:r>
              <a:rPr lang="it-IT" sz="1600" i="1" dirty="0" err="1">
                <a:latin typeface="Calibri" panose="020F0502020204030204" pitchFamily="34" charset="0"/>
                <a:cs typeface="Calibri" panose="020F0502020204030204" pitchFamily="34" charset="0"/>
              </a:rPr>
              <a:t>inputs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that</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emerged</a:t>
            </a:r>
            <a:r>
              <a:rPr lang="it-IT" sz="1600" i="1" dirty="0">
                <a:latin typeface="Calibri" panose="020F0502020204030204" pitchFamily="34" charset="0"/>
                <a:cs typeface="Calibri" panose="020F0502020204030204" pitchFamily="34" charset="0"/>
              </a:rPr>
              <a:t> and </a:t>
            </a:r>
            <a:r>
              <a:rPr lang="it-IT" sz="1600" i="1" dirty="0" err="1">
                <a:latin typeface="Calibri" panose="020F0502020204030204" pitchFamily="34" charset="0"/>
                <a:cs typeface="Calibri" panose="020F0502020204030204" pitchFamily="34" charset="0"/>
              </a:rPr>
              <a:t>their</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translation</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into</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trajectories</a:t>
            </a:r>
            <a:r>
              <a:rPr lang="it-IT" sz="1600" i="1" dirty="0">
                <a:latin typeface="Calibri" panose="020F0502020204030204" pitchFamily="34" charset="0"/>
                <a:cs typeface="Calibri" panose="020F0502020204030204" pitchFamily="34" charset="0"/>
              </a:rPr>
              <a:t> of </a:t>
            </a:r>
            <a:r>
              <a:rPr lang="it-IT" sz="1600" i="1" dirty="0" err="1">
                <a:latin typeface="Calibri" panose="020F0502020204030204" pitchFamily="34" charset="0"/>
                <a:cs typeface="Calibri" panose="020F0502020204030204" pitchFamily="34" charset="0"/>
              </a:rPr>
              <a:t>innovation</a:t>
            </a:r>
            <a:r>
              <a:rPr lang="it-IT" sz="1600" i="1" dirty="0">
                <a:latin typeface="Calibri" panose="020F0502020204030204" pitchFamily="34" charset="0"/>
                <a:cs typeface="Calibri" panose="020F0502020204030204" pitchFamily="34" charset="0"/>
              </a:rPr>
              <a:t> with </a:t>
            </a:r>
            <a:r>
              <a:rPr lang="it-IT" sz="1600" i="1" dirty="0" err="1">
                <a:latin typeface="Calibri" panose="020F0502020204030204" pitchFamily="34" charset="0"/>
                <a:cs typeface="Calibri" panose="020F0502020204030204" pitchFamily="34" charset="0"/>
              </a:rPr>
              <a:t>reference</a:t>
            </a:r>
            <a:r>
              <a:rPr lang="it-IT" sz="1600" i="1" dirty="0">
                <a:latin typeface="Calibri" panose="020F0502020204030204" pitchFamily="34" charset="0"/>
                <a:cs typeface="Calibri" panose="020F0502020204030204" pitchFamily="34" charset="0"/>
              </a:rPr>
              <a:t> to </a:t>
            </a:r>
            <a:r>
              <a:rPr lang="it-IT" sz="1600" i="1" dirty="0" err="1">
                <a:latin typeface="Calibri" panose="020F0502020204030204" pitchFamily="34" charset="0"/>
                <a:cs typeface="Calibri" panose="020F0502020204030204" pitchFamily="34" charset="0"/>
              </a:rPr>
              <a:t>each</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specific</a:t>
            </a:r>
            <a:r>
              <a:rPr lang="it-IT" sz="1600" i="1" dirty="0">
                <a:latin typeface="Calibri" panose="020F0502020204030204" pitchFamily="34" charset="0"/>
                <a:cs typeface="Calibri" panose="020F0502020204030204" pitchFamily="34" charset="0"/>
              </a:rPr>
              <a:t> area of </a:t>
            </a:r>
            <a:r>
              <a:rPr lang="it-IT" sz="1600" i="1" dirty="0" err="1">
                <a:latin typeface="Calibri" panose="020F0502020204030204" pitchFamily="34" charset="0"/>
                <a:cs typeface="Calibri" panose="020F0502020204030204" pitchFamily="34" charset="0"/>
              </a:rPr>
              <a:t>specialisation</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dealt</a:t>
            </a:r>
            <a:r>
              <a:rPr lang="it-IT" sz="1600" i="1" dirty="0">
                <a:latin typeface="Calibri" panose="020F0502020204030204" pitchFamily="34" charset="0"/>
                <a:cs typeface="Calibri" panose="020F0502020204030204" pitchFamily="34" charset="0"/>
              </a:rPr>
              <a:t> with. In </a:t>
            </a:r>
            <a:r>
              <a:rPr lang="it-IT" sz="1600" i="1" dirty="0" err="1">
                <a:latin typeface="Calibri" panose="020F0502020204030204" pitchFamily="34" charset="0"/>
                <a:cs typeface="Calibri" panose="020F0502020204030204" pitchFamily="34" charset="0"/>
              </a:rPr>
              <a:t>addition</a:t>
            </a:r>
            <a:r>
              <a:rPr lang="it-IT" sz="1600" i="1" dirty="0">
                <a:latin typeface="Calibri" panose="020F0502020204030204" pitchFamily="34" charset="0"/>
                <a:cs typeface="Calibri" panose="020F0502020204030204" pitchFamily="34" charset="0"/>
              </a:rPr>
              <a:t>, the </a:t>
            </a:r>
            <a:r>
              <a:rPr lang="it-IT" sz="1600" i="1" dirty="0" err="1">
                <a:latin typeface="Calibri" panose="020F0502020204030204" pitchFamily="34" charset="0"/>
                <a:cs typeface="Calibri" panose="020F0502020204030204" pitchFamily="34" charset="0"/>
              </a:rPr>
              <a:t>results</a:t>
            </a:r>
            <a:r>
              <a:rPr lang="it-IT" sz="1600" i="1" dirty="0">
                <a:latin typeface="Calibri" panose="020F0502020204030204" pitchFamily="34" charset="0"/>
                <a:cs typeface="Calibri" panose="020F0502020204030204" pitchFamily="34" charset="0"/>
              </a:rPr>
              <a:t> of the </a:t>
            </a:r>
            <a:r>
              <a:rPr lang="it-IT" sz="1600" i="1" dirty="0" err="1">
                <a:latin typeface="Calibri" panose="020F0502020204030204" pitchFamily="34" charset="0"/>
                <a:cs typeface="Calibri" panose="020F0502020204030204" pitchFamily="34" charset="0"/>
              </a:rPr>
              <a:t>various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surveys</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conducted</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during</a:t>
            </a:r>
            <a:r>
              <a:rPr lang="it-IT" sz="1600" i="1" dirty="0">
                <a:latin typeface="Calibri" panose="020F0502020204030204" pitchFamily="34" charset="0"/>
                <a:cs typeface="Calibri" panose="020F0502020204030204" pitchFamily="34" charset="0"/>
              </a:rPr>
              <a:t> the workshops </a:t>
            </a:r>
            <a:r>
              <a:rPr lang="it-IT" sz="1600" i="1" dirty="0" err="1">
                <a:latin typeface="Calibri" panose="020F0502020204030204" pitchFamily="34" charset="0"/>
                <a:cs typeface="Calibri" panose="020F0502020204030204" pitchFamily="34" charset="0"/>
              </a:rPr>
              <a:t>were</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published</a:t>
            </a:r>
            <a:r>
              <a:rPr lang="it-IT" sz="1600" i="1" dirty="0">
                <a:latin typeface="Calibri" panose="020F0502020204030204" pitchFamily="34" charset="0"/>
                <a:cs typeface="Calibri" panose="020F0502020204030204" pitchFamily="34" charset="0"/>
              </a:rPr>
              <a:t>. </a:t>
            </a:r>
            <a:r>
              <a:rPr lang="it-IT" sz="1600" i="1" dirty="0" err="1">
                <a:latin typeface="Calibri" panose="020F0502020204030204" pitchFamily="34" charset="0"/>
                <a:cs typeface="Calibri" panose="020F0502020204030204" pitchFamily="34" charset="0"/>
              </a:rPr>
              <a:t>All</a:t>
            </a:r>
            <a:r>
              <a:rPr lang="it-IT" sz="1600" i="1" dirty="0">
                <a:latin typeface="Calibri" panose="020F0502020204030204" pitchFamily="34" charset="0"/>
                <a:cs typeface="Calibri" panose="020F0502020204030204" pitchFamily="34" charset="0"/>
              </a:rPr>
              <a:t> the </a:t>
            </a:r>
            <a:r>
              <a:rPr lang="it-IT" sz="1600" i="1" dirty="0" err="1">
                <a:latin typeface="Calibri" panose="020F0502020204030204" pitchFamily="34" charset="0"/>
                <a:cs typeface="Calibri" panose="020F0502020204030204" pitchFamily="34" charset="0"/>
              </a:rPr>
              <a:t>documents</a:t>
            </a:r>
            <a:r>
              <a:rPr lang="it-IT" sz="1600" i="1" dirty="0">
                <a:latin typeface="Calibri" panose="020F0502020204030204" pitchFamily="34" charset="0"/>
                <a:cs typeface="Calibri" panose="020F0502020204030204" pitchFamily="34" charset="0"/>
              </a:rPr>
              <a:t> are </a:t>
            </a:r>
            <a:r>
              <a:rPr lang="it-IT" sz="1600" i="1" dirty="0" err="1">
                <a:latin typeface="Calibri" panose="020F0502020204030204" pitchFamily="34" charset="0"/>
                <a:cs typeface="Calibri" panose="020F0502020204030204" pitchFamily="34" charset="0"/>
              </a:rPr>
              <a:t>available</a:t>
            </a:r>
            <a:r>
              <a:rPr lang="it-IT" sz="1600" i="1" dirty="0">
                <a:latin typeface="Calibri" panose="020F0502020204030204" pitchFamily="34" charset="0"/>
                <a:cs typeface="Calibri" panose="020F0502020204030204" pitchFamily="34" charset="0"/>
              </a:rPr>
              <a:t> on the </a:t>
            </a:r>
            <a:r>
              <a:rPr lang="it-IT" sz="1600" i="1" dirty="0" err="1">
                <a:latin typeface="Calibri" panose="020F0502020204030204" pitchFamily="34" charset="0"/>
                <a:cs typeface="Calibri" panose="020F0502020204030204" pitchFamily="34" charset="0"/>
              </a:rPr>
              <a:t>MarcheInnovazione</a:t>
            </a:r>
            <a:r>
              <a:rPr lang="it-IT" sz="1600" i="1" dirty="0">
                <a:latin typeface="Calibri" panose="020F0502020204030204" pitchFamily="34" charset="0"/>
                <a:cs typeface="Calibri" panose="020F0502020204030204" pitchFamily="34" charset="0"/>
              </a:rPr>
              <a:t> website</a:t>
            </a:r>
            <a:r>
              <a:rPr lang="it-IT"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2867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9CEED17-65E9-6457-548C-B666E086F279}"/>
              </a:ext>
            </a:extLst>
          </p:cNvPr>
          <p:cNvSpPr>
            <a:spLocks noGrp="1"/>
          </p:cNvSpPr>
          <p:nvPr>
            <p:ph type="body" sz="quarter" idx="11"/>
          </p:nvPr>
        </p:nvSpPr>
        <p:spPr/>
        <p:txBody>
          <a:bodyPr/>
          <a:lstStyle/>
          <a:p>
            <a:r>
              <a:rPr lang="it-IT" dirty="0"/>
              <a:t>Cases: b) EIT-HEI (</a:t>
            </a:r>
            <a:r>
              <a:rPr lang="it-IT" dirty="0" err="1"/>
              <a:t>Startforfuture.eu</a:t>
            </a:r>
            <a:r>
              <a:rPr lang="it-IT" dirty="0"/>
              <a:t>)</a:t>
            </a:r>
          </a:p>
        </p:txBody>
      </p:sp>
      <p:sp>
        <p:nvSpPr>
          <p:cNvPr id="9" name="Parallelogramma 8">
            <a:extLst>
              <a:ext uri="{FF2B5EF4-FFF2-40B4-BE49-F238E27FC236}">
                <a16:creationId xmlns:a16="http://schemas.microsoft.com/office/drawing/2014/main" id="{FDBD2EFB-E395-2F13-599B-7886D35B6025}"/>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srgbClr val="0F406B"/>
                </a:solidFill>
              </a:rPr>
              <a:t>ss</a:t>
            </a:r>
            <a:endParaRPr lang="it-IT" dirty="0">
              <a:solidFill>
                <a:srgbClr val="0F406B"/>
              </a:solidFill>
            </a:endParaRPr>
          </a:p>
        </p:txBody>
      </p:sp>
      <p:pic>
        <p:nvPicPr>
          <p:cNvPr id="10" name="Immagine 9" descr="cherubino_pant541.eps">
            <a:extLst>
              <a:ext uri="{FF2B5EF4-FFF2-40B4-BE49-F238E27FC236}">
                <a16:creationId xmlns:a16="http://schemas.microsoft.com/office/drawing/2014/main" id="{9AA1E485-DD29-63F1-D23D-18E3F8173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pic>
        <p:nvPicPr>
          <p:cNvPr id="4" name="Immagine 3">
            <a:extLst>
              <a:ext uri="{FF2B5EF4-FFF2-40B4-BE49-F238E27FC236}">
                <a16:creationId xmlns:a16="http://schemas.microsoft.com/office/drawing/2014/main" id="{868BB4B6-E4B5-C8E1-24DC-C292661622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543641"/>
            <a:ext cx="7194693" cy="4639509"/>
          </a:xfrm>
          <a:prstGeom prst="rect">
            <a:avLst/>
          </a:prstGeom>
        </p:spPr>
      </p:pic>
      <p:sp>
        <p:nvSpPr>
          <p:cNvPr id="11" name="Segnaposto immagine 10">
            <a:extLst>
              <a:ext uri="{FF2B5EF4-FFF2-40B4-BE49-F238E27FC236}">
                <a16:creationId xmlns:a16="http://schemas.microsoft.com/office/drawing/2014/main" id="{777E5915-20F1-859B-68B0-8C3FCD4D1343}"/>
              </a:ext>
            </a:extLst>
          </p:cNvPr>
          <p:cNvSpPr>
            <a:spLocks noGrp="1"/>
          </p:cNvSpPr>
          <p:nvPr>
            <p:ph type="pic" sz="quarter" idx="10"/>
          </p:nvPr>
        </p:nvSpPr>
        <p:spPr/>
        <p:txBody>
          <a:bodyPr/>
          <a:lstStyle/>
          <a:p>
            <a:endParaRPr lang="it-IT"/>
          </a:p>
        </p:txBody>
      </p:sp>
      <p:pic>
        <p:nvPicPr>
          <p:cNvPr id="12" name="Immagine 11">
            <a:extLst>
              <a:ext uri="{FF2B5EF4-FFF2-40B4-BE49-F238E27FC236}">
                <a16:creationId xmlns:a16="http://schemas.microsoft.com/office/drawing/2014/main" id="{F482D549-1935-E022-992C-C2F91CA1BD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94693" y="2773370"/>
            <a:ext cx="4883007" cy="2567170"/>
          </a:xfrm>
          <a:prstGeom prst="rect">
            <a:avLst/>
          </a:prstGeom>
        </p:spPr>
      </p:pic>
    </p:spTree>
    <p:extLst>
      <p:ext uri="{BB962C8B-B14F-4D97-AF65-F5344CB8AC3E}">
        <p14:creationId xmlns:p14="http://schemas.microsoft.com/office/powerpoint/2010/main" val="160053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9CEED17-65E9-6457-548C-B666E086F279}"/>
              </a:ext>
            </a:extLst>
          </p:cNvPr>
          <p:cNvSpPr>
            <a:spLocks noGrp="1"/>
          </p:cNvSpPr>
          <p:nvPr>
            <p:ph type="body" sz="quarter" idx="11"/>
          </p:nvPr>
        </p:nvSpPr>
        <p:spPr>
          <a:xfrm>
            <a:off x="317500" y="445746"/>
            <a:ext cx="12242800" cy="993310"/>
          </a:xfrm>
        </p:spPr>
        <p:txBody>
          <a:bodyPr/>
          <a:lstStyle/>
          <a:p>
            <a:r>
              <a:rPr lang="it-IT" sz="3000" dirty="0" err="1"/>
              <a:t>Other</a:t>
            </a:r>
            <a:r>
              <a:rPr lang="it-IT" sz="3000" dirty="0"/>
              <a:t> projects and </a:t>
            </a:r>
            <a:r>
              <a:rPr lang="it-IT" sz="3000" dirty="0" err="1"/>
              <a:t>cases</a:t>
            </a:r>
            <a:r>
              <a:rPr lang="it-IT" sz="3000" dirty="0"/>
              <a:t> to be </a:t>
            </a:r>
            <a:r>
              <a:rPr lang="it-IT" sz="3000" dirty="0" err="1"/>
              <a:t>considered</a:t>
            </a:r>
            <a:r>
              <a:rPr lang="it-IT" sz="3000" dirty="0"/>
              <a:t> for the </a:t>
            </a:r>
            <a:r>
              <a:rPr lang="it-IT" sz="3000" dirty="0" err="1"/>
              <a:t>Playbook</a:t>
            </a:r>
            <a:endParaRPr lang="it-IT" sz="3000" dirty="0"/>
          </a:p>
        </p:txBody>
      </p:sp>
      <p:sp>
        <p:nvSpPr>
          <p:cNvPr id="9" name="Parallelogramma 8">
            <a:extLst>
              <a:ext uri="{FF2B5EF4-FFF2-40B4-BE49-F238E27FC236}">
                <a16:creationId xmlns:a16="http://schemas.microsoft.com/office/drawing/2014/main" id="{FDBD2EFB-E395-2F13-599B-7886D35B6025}"/>
              </a:ext>
            </a:extLst>
          </p:cNvPr>
          <p:cNvSpPr/>
          <p:nvPr/>
        </p:nvSpPr>
        <p:spPr>
          <a:xfrm>
            <a:off x="688568" y="6376663"/>
            <a:ext cx="8472198" cy="481338"/>
          </a:xfrm>
          <a:prstGeom prst="parallelogram">
            <a:avLst/>
          </a:prstGeom>
          <a:solidFill>
            <a:srgbClr val="0F406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a:solidFill>
                  <a:srgbClr val="0F406B"/>
                </a:solidFill>
              </a:rPr>
              <a:t>ss</a:t>
            </a:r>
            <a:endParaRPr lang="it-IT" dirty="0">
              <a:solidFill>
                <a:srgbClr val="0F406B"/>
              </a:solidFill>
            </a:endParaRPr>
          </a:p>
        </p:txBody>
      </p:sp>
      <p:pic>
        <p:nvPicPr>
          <p:cNvPr id="10" name="Immagine 9" descr="cherubino_pant541.eps">
            <a:extLst>
              <a:ext uri="{FF2B5EF4-FFF2-40B4-BE49-F238E27FC236}">
                <a16:creationId xmlns:a16="http://schemas.microsoft.com/office/drawing/2014/main" id="{9AA1E485-DD29-63F1-D23D-18E3F8173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766" y="6414763"/>
            <a:ext cx="459462" cy="328937"/>
          </a:xfrm>
          <a:prstGeom prst="rect">
            <a:avLst/>
          </a:prstGeom>
        </p:spPr>
      </p:pic>
      <p:sp>
        <p:nvSpPr>
          <p:cNvPr id="4" name="CasellaDiTesto 3">
            <a:extLst>
              <a:ext uri="{FF2B5EF4-FFF2-40B4-BE49-F238E27FC236}">
                <a16:creationId xmlns:a16="http://schemas.microsoft.com/office/drawing/2014/main" id="{03FED3B5-8829-719E-7650-BE23672A37EC}"/>
              </a:ext>
            </a:extLst>
          </p:cNvPr>
          <p:cNvSpPr txBox="1"/>
          <p:nvPr/>
        </p:nvSpPr>
        <p:spPr>
          <a:xfrm>
            <a:off x="190501" y="1449338"/>
            <a:ext cx="5689599" cy="5509200"/>
          </a:xfrm>
          <a:prstGeom prst="rect">
            <a:avLst/>
          </a:prstGeom>
          <a:noFill/>
        </p:spPr>
        <p:txBody>
          <a:bodyPr wrap="square">
            <a:spAutoFit/>
          </a:bodyPr>
          <a:lstStyle/>
          <a:p>
            <a:pPr lvl="0" algn="just">
              <a:spcBef>
                <a:spcPts val="600"/>
              </a:spcBef>
              <a:spcAft>
                <a:spcPts val="600"/>
              </a:spcAft>
            </a:pPr>
            <a:r>
              <a:rPr lang="en-GB" sz="1600" b="1" i="1" dirty="0">
                <a:effectLst/>
                <a:latin typeface="Calibri" panose="020F0502020204030204" pitchFamily="34" charset="0"/>
                <a:ea typeface="Calibri" panose="020F0502020204030204" pitchFamily="34" charset="0"/>
                <a:cs typeface="Calibri" panose="020F0502020204030204" pitchFamily="34" charset="0"/>
              </a:rPr>
              <a:t>The Interreg Policy learning Platform</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it-IT" sz="1600" b="0" i="0" u="none" strike="noStrike" dirty="0">
                <a:solidFill>
                  <a:srgbClr val="292929"/>
                </a:solidFill>
                <a:effectLst/>
                <a:latin typeface="Calibri" panose="020F0502020204030204" pitchFamily="34" charset="0"/>
                <a:cs typeface="Calibri" panose="020F0502020204030204" pitchFamily="34" charset="0"/>
              </a:rPr>
              <a:t>The Platform </a:t>
            </a:r>
            <a:r>
              <a:rPr lang="it-IT" sz="1600" b="0" i="0" u="none" strike="noStrike" dirty="0" err="1">
                <a:solidFill>
                  <a:srgbClr val="292929"/>
                </a:solidFill>
                <a:effectLst/>
                <a:latin typeface="Calibri" panose="020F0502020204030204" pitchFamily="34" charset="0"/>
                <a:cs typeface="Calibri" panose="020F0502020204030204" pitchFamily="34" charset="0"/>
              </a:rPr>
              <a:t>is</a:t>
            </a:r>
            <a:r>
              <a:rPr lang="it-IT" sz="1600" b="0" i="0" u="none" strike="noStrike" dirty="0">
                <a:solidFill>
                  <a:srgbClr val="292929"/>
                </a:solidFill>
                <a:effectLst/>
                <a:latin typeface="Calibri" panose="020F0502020204030204" pitchFamily="34" charset="0"/>
                <a:cs typeface="Calibri" panose="020F0502020204030204" pitchFamily="34" charset="0"/>
              </a:rPr>
              <a:t> a </a:t>
            </a:r>
            <a:r>
              <a:rPr lang="it-IT" sz="1600" b="0" i="0" u="none" strike="noStrike" dirty="0" err="1">
                <a:solidFill>
                  <a:srgbClr val="292929"/>
                </a:solidFill>
                <a:effectLst/>
                <a:latin typeface="Calibri" panose="020F0502020204030204" pitchFamily="34" charset="0"/>
                <a:cs typeface="Calibri" panose="020F0502020204030204" pitchFamily="34" charset="0"/>
              </a:rPr>
              <a:t>space</a:t>
            </a:r>
            <a:r>
              <a:rPr lang="it-IT" sz="1600" b="0" i="0" u="none" strike="noStrike" dirty="0">
                <a:solidFill>
                  <a:srgbClr val="292929"/>
                </a:solidFill>
                <a:effectLst/>
                <a:latin typeface="Calibri" panose="020F0502020204030204" pitchFamily="34" charset="0"/>
                <a:cs typeface="Calibri" panose="020F0502020204030204" pitchFamily="34" charset="0"/>
              </a:rPr>
              <a:t> </a:t>
            </a:r>
            <a:r>
              <a:rPr lang="it-IT" sz="1600" b="0" i="0" u="none" strike="noStrike" dirty="0" err="1">
                <a:solidFill>
                  <a:srgbClr val="292929"/>
                </a:solidFill>
                <a:effectLst/>
                <a:latin typeface="Calibri" panose="020F0502020204030204" pitchFamily="34" charset="0"/>
                <a:cs typeface="Calibri" panose="020F0502020204030204" pitchFamily="34" charset="0"/>
              </a:rPr>
              <a:t>where</a:t>
            </a:r>
            <a:r>
              <a:rPr lang="it-IT" sz="1600" b="0" i="0" u="none" strike="noStrike" dirty="0">
                <a:solidFill>
                  <a:srgbClr val="292929"/>
                </a:solidFill>
                <a:effectLst/>
                <a:latin typeface="Calibri" panose="020F0502020204030204" pitchFamily="34" charset="0"/>
                <a:cs typeface="Calibri" panose="020F0502020204030204" pitchFamily="34" charset="0"/>
              </a:rPr>
              <a:t> the </a:t>
            </a:r>
            <a:r>
              <a:rPr lang="it-IT" sz="1600" b="0" i="0" u="none" strike="noStrike" dirty="0" err="1">
                <a:solidFill>
                  <a:srgbClr val="292929"/>
                </a:solidFill>
                <a:effectLst/>
                <a:latin typeface="Calibri" panose="020F0502020204030204" pitchFamily="34" charset="0"/>
                <a:cs typeface="Calibri" panose="020F0502020204030204" pitchFamily="34" charset="0"/>
              </a:rPr>
              <a:t>European</a:t>
            </a:r>
            <a:r>
              <a:rPr lang="it-IT" sz="1600" b="0" i="0" u="none" strike="noStrike" dirty="0">
                <a:solidFill>
                  <a:srgbClr val="292929"/>
                </a:solidFill>
                <a:effectLst/>
                <a:latin typeface="Calibri" panose="020F0502020204030204" pitchFamily="34" charset="0"/>
                <a:cs typeface="Calibri" panose="020F0502020204030204" pitchFamily="34" charset="0"/>
              </a:rPr>
              <a:t> policy-making community can </a:t>
            </a:r>
            <a:r>
              <a:rPr lang="it-IT" sz="1600" b="0" i="0" u="none" strike="noStrike" dirty="0" err="1">
                <a:solidFill>
                  <a:srgbClr val="292929"/>
                </a:solidFill>
                <a:effectLst/>
                <a:latin typeface="Calibri" panose="020F0502020204030204" pitchFamily="34" charset="0"/>
                <a:cs typeface="Calibri" panose="020F0502020204030204" pitchFamily="34" charset="0"/>
              </a:rPr>
              <a:t>tap</a:t>
            </a:r>
            <a:r>
              <a:rPr lang="it-IT" sz="1600" b="0" i="0" u="none" strike="noStrike" dirty="0">
                <a:solidFill>
                  <a:srgbClr val="292929"/>
                </a:solidFill>
                <a:effectLst/>
                <a:latin typeface="Calibri" panose="020F0502020204030204" pitchFamily="34" charset="0"/>
                <a:cs typeface="Calibri" panose="020F0502020204030204" pitchFamily="34" charset="0"/>
              </a:rPr>
              <a:t> </a:t>
            </a:r>
            <a:r>
              <a:rPr lang="it-IT" sz="1600" b="0" i="0" u="none" strike="noStrike" dirty="0" err="1">
                <a:solidFill>
                  <a:srgbClr val="292929"/>
                </a:solidFill>
                <a:effectLst/>
                <a:latin typeface="Calibri" panose="020F0502020204030204" pitchFamily="34" charset="0"/>
                <a:cs typeface="Calibri" panose="020F0502020204030204" pitchFamily="34" charset="0"/>
              </a:rPr>
              <a:t>into</a:t>
            </a:r>
            <a:r>
              <a:rPr lang="it-IT" sz="1600" b="0" i="0" u="none" strike="noStrike" dirty="0">
                <a:solidFill>
                  <a:srgbClr val="292929"/>
                </a:solidFill>
                <a:effectLst/>
                <a:latin typeface="Calibri" panose="020F0502020204030204" pitchFamily="34" charset="0"/>
                <a:cs typeface="Calibri" panose="020F0502020204030204" pitchFamily="34" charset="0"/>
              </a:rPr>
              <a:t> the know-how of </a:t>
            </a:r>
            <a:r>
              <a:rPr lang="it-IT" sz="1600" b="0" i="0" u="none" strike="noStrike" dirty="0" err="1">
                <a:solidFill>
                  <a:srgbClr val="292929"/>
                </a:solidFill>
                <a:effectLst/>
                <a:latin typeface="Calibri" panose="020F0502020204030204" pitchFamily="34" charset="0"/>
                <a:cs typeface="Calibri" panose="020F0502020204030204" pitchFamily="34" charset="0"/>
              </a:rPr>
              <a:t>regional</a:t>
            </a:r>
            <a:r>
              <a:rPr lang="it-IT" sz="1600" b="0" i="0" u="none" strike="noStrike" dirty="0">
                <a:solidFill>
                  <a:srgbClr val="292929"/>
                </a:solidFill>
                <a:effectLst/>
                <a:latin typeface="Calibri" panose="020F0502020204030204" pitchFamily="34" charset="0"/>
                <a:cs typeface="Calibri" panose="020F0502020204030204" pitchFamily="34" charset="0"/>
              </a:rPr>
              <a:t> policy </a:t>
            </a:r>
            <a:r>
              <a:rPr lang="it-IT" sz="1600" b="0" i="0" u="none" strike="noStrike" dirty="0" err="1">
                <a:solidFill>
                  <a:srgbClr val="292929"/>
                </a:solidFill>
                <a:effectLst/>
                <a:latin typeface="Calibri" panose="020F0502020204030204" pitchFamily="34" charset="0"/>
                <a:cs typeface="Calibri" panose="020F0502020204030204" pitchFamily="34" charset="0"/>
              </a:rPr>
              <a:t>experts</a:t>
            </a:r>
            <a:r>
              <a:rPr lang="it-IT" sz="1600" b="0" i="0" u="none" strike="noStrike" dirty="0">
                <a:solidFill>
                  <a:srgbClr val="292929"/>
                </a:solidFill>
                <a:effectLst/>
                <a:latin typeface="Calibri" panose="020F0502020204030204" pitchFamily="34" charset="0"/>
                <a:cs typeface="Calibri" panose="020F0502020204030204" pitchFamily="34" charset="0"/>
              </a:rPr>
              <a:t> and </a:t>
            </a:r>
            <a:r>
              <a:rPr lang="it-IT" sz="1600" b="0" i="0" u="none" strike="noStrike" dirty="0" err="1">
                <a:solidFill>
                  <a:srgbClr val="292929"/>
                </a:solidFill>
                <a:effectLst/>
                <a:latin typeface="Calibri" panose="020F0502020204030204" pitchFamily="34" charset="0"/>
                <a:cs typeface="Calibri" panose="020F0502020204030204" pitchFamily="34" charset="0"/>
              </a:rPr>
              <a:t>peers</a:t>
            </a:r>
            <a:r>
              <a:rPr lang="it-IT" sz="1600" dirty="0">
                <a:solidFill>
                  <a:srgbClr val="292929"/>
                </a:solidFill>
                <a:latin typeface="Calibri" panose="020F0502020204030204" pitchFamily="34" charset="0"/>
                <a:cs typeface="Calibri" panose="020F0502020204030204" pitchFamily="34" charset="0"/>
              </a:rPr>
              <a:t> </a:t>
            </a:r>
            <a:r>
              <a:rPr lang="en-GB" sz="1600" u="none" strike="noStrike" dirty="0">
                <a:effectLst/>
                <a:latin typeface="Calibri" panose="020F0502020204030204" pitchFamily="34" charset="0"/>
                <a:ea typeface="Calibri" panose="020F0502020204030204" pitchFamily="34" charset="0"/>
                <a:cs typeface="Calibri" panose="020F0502020204030204" pitchFamily="34" charset="0"/>
                <a:hlinkClick r:id="rId4"/>
              </a:rPr>
              <a:t>https://www.interregeurope.eu/policy-learning-platform</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it-IT" sz="1600" dirty="0">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GB" sz="1600" b="1" i="1" dirty="0">
                <a:effectLst/>
                <a:latin typeface="Calibri" panose="020F0502020204030204" pitchFamily="34" charset="0"/>
                <a:ea typeface="Calibri" panose="020F0502020204030204" pitchFamily="34" charset="0"/>
                <a:cs typeface="Calibri" panose="020F0502020204030204" pitchFamily="34" charset="0"/>
              </a:rPr>
              <a:t>THE URBACT Programme</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GB" sz="1600" dirty="0">
                <a:effectLst/>
                <a:latin typeface="Calibri" panose="020F0502020204030204" pitchFamily="34" charset="0"/>
                <a:ea typeface="Calibri" panose="020F0502020204030204" pitchFamily="34" charset="0"/>
                <a:cs typeface="Calibri" panose="020F0502020204030204" pitchFamily="34" charset="0"/>
              </a:rPr>
              <a:t>Cases of multi-level governance and collaboration between Cities, Regions and HEIs. Importance of URBACT toolkit</a:t>
            </a:r>
            <a:r>
              <a:rPr lang="it-IT" sz="1600" dirty="0">
                <a:latin typeface="Calibri" panose="020F0502020204030204" pitchFamily="34" charset="0"/>
                <a:ea typeface="Calibri" panose="020F0502020204030204" pitchFamily="34" charset="0"/>
                <a:cs typeface="Calibri" panose="020F0502020204030204" pitchFamily="34" charset="0"/>
              </a:rPr>
              <a:t> </a:t>
            </a:r>
            <a:r>
              <a:rPr lang="en-GB" sz="1600" u="none" strike="noStrike" dirty="0">
                <a:effectLst/>
                <a:latin typeface="Calibri" panose="020F0502020204030204" pitchFamily="34" charset="0"/>
                <a:ea typeface="Calibri" panose="020F0502020204030204" pitchFamily="34" charset="0"/>
                <a:cs typeface="Calibri" panose="020F0502020204030204" pitchFamily="34" charset="0"/>
                <a:hlinkClick r:id="rId5"/>
              </a:rPr>
              <a:t>https://urbact.eu</a:t>
            </a:r>
            <a:r>
              <a:rPr lang="en-GB" sz="1600"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endParaRPr lang="en-GB" sz="1600" dirty="0">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GB" sz="1600" b="1" i="1" dirty="0">
                <a:latin typeface="Calibri" panose="020F0502020204030204" pitchFamily="34" charset="0"/>
                <a:cs typeface="Calibri" panose="020F0502020204030204" pitchFamily="34" charset="0"/>
              </a:rPr>
              <a:t>The new HEINNOVATE  &gt; Action Cards</a:t>
            </a:r>
          </a:p>
          <a:p>
            <a:r>
              <a:rPr lang="it-IT" sz="1600" dirty="0" err="1">
                <a:effectLst/>
                <a:latin typeface="Calibri" panose="020F0502020204030204" pitchFamily="34" charset="0"/>
                <a:cs typeface="Calibri" panose="020F0502020204030204" pitchFamily="34" charset="0"/>
              </a:rPr>
              <a:t>Actioncards</a:t>
            </a:r>
            <a:r>
              <a:rPr lang="it-IT" sz="1600" dirty="0">
                <a:effectLst/>
                <a:latin typeface="Calibri" panose="020F0502020204030204" pitchFamily="34" charset="0"/>
                <a:cs typeface="Calibri" panose="020F0502020204030204" pitchFamily="34" charset="0"/>
              </a:rPr>
              <a:t> </a:t>
            </a:r>
            <a:r>
              <a:rPr lang="it-IT" sz="1600" dirty="0" err="1">
                <a:effectLst/>
                <a:latin typeface="Calibri" panose="020F0502020204030204" pitchFamily="34" charset="0"/>
                <a:cs typeface="Calibri" panose="020F0502020204030204" pitchFamily="34" charset="0"/>
              </a:rPr>
              <a:t>based</a:t>
            </a:r>
            <a:r>
              <a:rPr lang="it-IT" sz="1600" dirty="0">
                <a:effectLst/>
                <a:latin typeface="Calibri" panose="020F0502020204030204" pitchFamily="34" charset="0"/>
                <a:cs typeface="Calibri" panose="020F0502020204030204" pitchFamily="34" charset="0"/>
              </a:rPr>
              <a:t> on </a:t>
            </a:r>
            <a:r>
              <a:rPr lang="it-IT" sz="1600" dirty="0" err="1">
                <a:effectLst/>
                <a:latin typeface="Calibri" panose="020F0502020204030204" pitchFamily="34" charset="0"/>
                <a:cs typeface="Calibri" panose="020F0502020204030204" pitchFamily="34" charset="0"/>
              </a:rPr>
              <a:t>HEInnovate</a:t>
            </a:r>
            <a:r>
              <a:rPr lang="it-IT" sz="1600" dirty="0">
                <a:effectLst/>
                <a:latin typeface="Calibri" panose="020F0502020204030204" pitchFamily="34" charset="0"/>
                <a:cs typeface="Calibri" panose="020F0502020204030204" pitchFamily="34" charset="0"/>
              </a:rPr>
              <a:t> </a:t>
            </a:r>
            <a:r>
              <a:rPr lang="it-IT" sz="1600" dirty="0" err="1">
                <a:effectLst/>
                <a:latin typeface="Calibri" panose="020F0502020204030204" pitchFamily="34" charset="0"/>
                <a:cs typeface="Calibri" panose="020F0502020204030204" pitchFamily="34" charset="0"/>
              </a:rPr>
              <a:t>revision</a:t>
            </a:r>
            <a:br>
              <a:rPr lang="it-IT" sz="1600" dirty="0">
                <a:effectLst/>
                <a:latin typeface="Calibri" panose="020F0502020204030204" pitchFamily="34" charset="0"/>
                <a:cs typeface="Calibri" panose="020F0502020204030204" pitchFamily="34" charset="0"/>
              </a:rPr>
            </a:br>
            <a:r>
              <a:rPr lang="it-IT" sz="1600" dirty="0">
                <a:latin typeface="Calibri" panose="020F0502020204030204" pitchFamily="34" charset="0"/>
                <a:cs typeface="Calibri" panose="020F0502020204030204" pitchFamily="34" charset="0"/>
              </a:rPr>
              <a:t>- </a:t>
            </a:r>
            <a:r>
              <a:rPr lang="it-IT" sz="1600" dirty="0">
                <a:effectLst/>
                <a:latin typeface="Calibri" panose="020F0502020204030204" pitchFamily="34" charset="0"/>
                <a:cs typeface="Calibri" panose="020F0502020204030204" pitchFamily="34" charset="0"/>
              </a:rPr>
              <a:t>Greater focus on global and </a:t>
            </a:r>
            <a:r>
              <a:rPr lang="it-IT" sz="1600" dirty="0" err="1">
                <a:effectLst/>
                <a:latin typeface="Calibri" panose="020F0502020204030204" pitchFamily="34" charset="0"/>
                <a:cs typeface="Calibri" panose="020F0502020204030204" pitchFamily="34" charset="0"/>
              </a:rPr>
              <a:t>societal</a:t>
            </a:r>
            <a:r>
              <a:rPr lang="it-IT" sz="1600" dirty="0">
                <a:effectLst/>
                <a:latin typeface="Calibri" panose="020F0502020204030204" pitchFamily="34" charset="0"/>
                <a:cs typeface="Calibri" panose="020F0502020204030204" pitchFamily="34" charset="0"/>
              </a:rPr>
              <a:t> challenges, </a:t>
            </a:r>
          </a:p>
          <a:p>
            <a:r>
              <a:rPr lang="it-IT" sz="1600" dirty="0" err="1">
                <a:effectLst/>
                <a:latin typeface="Calibri" panose="020F0502020204030204" pitchFamily="34" charset="0"/>
                <a:cs typeface="Calibri" panose="020F0502020204030204" pitchFamily="34" charset="0"/>
              </a:rPr>
              <a:t>entrepreneurial</a:t>
            </a:r>
            <a:r>
              <a:rPr lang="it-IT" sz="1600" dirty="0">
                <a:effectLst/>
                <a:latin typeface="Calibri" panose="020F0502020204030204" pitchFamily="34" charset="0"/>
                <a:cs typeface="Calibri" panose="020F0502020204030204" pitchFamily="34" charset="0"/>
              </a:rPr>
              <a:t> </a:t>
            </a:r>
            <a:r>
              <a:rPr lang="it-IT" sz="1600" dirty="0" err="1">
                <a:effectLst/>
                <a:latin typeface="Calibri" panose="020F0502020204030204" pitchFamily="34" charset="0"/>
                <a:cs typeface="Calibri" panose="020F0502020204030204" pitchFamily="34" charset="0"/>
              </a:rPr>
              <a:t>ecosystems</a:t>
            </a:r>
            <a:r>
              <a:rPr lang="it-IT" sz="1600" dirty="0">
                <a:effectLst/>
                <a:latin typeface="Calibri" panose="020F0502020204030204" pitchFamily="34" charset="0"/>
                <a:cs typeface="Calibri" panose="020F0502020204030204" pitchFamily="34" charset="0"/>
              </a:rPr>
              <a:t> and networks and impact of the </a:t>
            </a:r>
            <a:r>
              <a:rPr lang="it-IT" sz="1600" dirty="0" err="1">
                <a:effectLst/>
                <a:latin typeface="Calibri" panose="020F0502020204030204" pitchFamily="34" charset="0"/>
                <a:cs typeface="Calibri" panose="020F0502020204030204" pitchFamily="34" charset="0"/>
              </a:rPr>
              <a:t>entrepreneurial</a:t>
            </a:r>
            <a:r>
              <a:rPr lang="it-IT" sz="1600" dirty="0">
                <a:effectLst/>
                <a:latin typeface="Calibri" panose="020F0502020204030204" pitchFamily="34" charset="0"/>
                <a:cs typeface="Calibri" panose="020F0502020204030204" pitchFamily="34" charset="0"/>
              </a:rPr>
              <a:t> HEI </a:t>
            </a:r>
            <a:r>
              <a:rPr lang="it-IT" sz="1600" dirty="0">
                <a:effectLst/>
                <a:latin typeface="Calibri" panose="020F0502020204030204" pitchFamily="34" charset="0"/>
                <a:cs typeface="Calibri" panose="020F0502020204030204" pitchFamily="34" charset="0"/>
                <a:hlinkClick r:id="rId6"/>
              </a:rPr>
              <a:t>https://www.heinnovate.eu</a:t>
            </a:r>
            <a:r>
              <a:rPr lang="it-IT" sz="1600" dirty="0">
                <a:effectLst/>
                <a:latin typeface="Calibri" panose="020F0502020204030204" pitchFamily="34" charset="0"/>
                <a:cs typeface="Calibri" panose="020F0502020204030204" pitchFamily="34" charset="0"/>
              </a:rPr>
              <a:t> </a:t>
            </a:r>
          </a:p>
          <a:p>
            <a:pPr algn="just">
              <a:spcBef>
                <a:spcPts val="600"/>
              </a:spcBef>
              <a:spcAft>
                <a:spcPts val="600"/>
              </a:spcAft>
            </a:pPr>
            <a:endParaRPr lang="en-GB" sz="1600" b="1" i="1" dirty="0">
              <a:latin typeface="Calibri" panose="020F0502020204030204" pitchFamily="34" charset="0"/>
              <a:cs typeface="Calibri" panose="020F0502020204030204" pitchFamily="34" charset="0"/>
            </a:endParaRPr>
          </a:p>
          <a:p>
            <a:pPr algn="just">
              <a:spcBef>
                <a:spcPts val="600"/>
              </a:spcBef>
              <a:spcAft>
                <a:spcPts val="600"/>
              </a:spcAft>
            </a:pPr>
            <a:endParaRPr lang="it-IT" sz="1600" b="1" i="1" dirty="0">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9AE60A80-B94C-7A07-F03D-1B53E89FC7FB}"/>
              </a:ext>
            </a:extLst>
          </p:cNvPr>
          <p:cNvSpPr txBox="1"/>
          <p:nvPr/>
        </p:nvSpPr>
        <p:spPr>
          <a:xfrm>
            <a:off x="7429498" y="1536551"/>
            <a:ext cx="4762501" cy="5601533"/>
          </a:xfrm>
          <a:prstGeom prst="rect">
            <a:avLst/>
          </a:prstGeom>
          <a:noFill/>
        </p:spPr>
        <p:txBody>
          <a:bodyPr wrap="square">
            <a:spAutoFit/>
          </a:bodyPr>
          <a:lstStyle>
            <a:defPPr>
              <a:defRPr lang="nl-NL"/>
            </a:defPPr>
            <a:lvl1pPr lvl="0" algn="just">
              <a:spcBef>
                <a:spcPts val="600"/>
              </a:spcBef>
              <a:spcAft>
                <a:spcPts val="600"/>
              </a:spcAft>
              <a:defRPr b="1" i="1">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sz="1600" b="1" i="1" dirty="0">
                <a:effectLst/>
                <a:latin typeface="Calibri" panose="020F0502020204030204" pitchFamily="34" charset="0"/>
                <a:ea typeface="Calibri" panose="020F0502020204030204" pitchFamily="34" charset="0"/>
                <a:cs typeface="Times New Roman" panose="02020603050405020304" pitchFamily="18" charset="0"/>
              </a:rPr>
              <a:t>The RIPEET project</a:t>
            </a:r>
            <a:endParaRPr lang="it-IT" sz="1600" dirty="0">
              <a:effectLst/>
              <a:latin typeface="EC Square Sans Pro"/>
              <a:ea typeface="Calibri" panose="020F0502020204030204" pitchFamily="34" charset="0"/>
              <a:cs typeface="Times New Roman" panose="02020603050405020304" pitchFamily="18" charset="0"/>
            </a:endParaRPr>
          </a:p>
          <a:p>
            <a:r>
              <a:rPr lang="en-GB" sz="1600" b="0" i="0" dirty="0"/>
              <a:t>The RIPEET project supports Responsible Research and Innovation (RRI) policy experimentations for energy transition in three European territories - in Extremadura (ES), Highlands and Islands of Scotland (UK) and Ostrobothnia (FI).</a:t>
            </a:r>
          </a:p>
          <a:p>
            <a:r>
              <a:rPr lang="en-GB" sz="1600" dirty="0">
                <a:hlinkClick r:id="rId7"/>
              </a:rPr>
              <a:t>https://ripeet.eu/</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IE" sz="1600" dirty="0">
                <a:effectLst/>
                <a:latin typeface="Calibri" panose="020F0502020204030204" pitchFamily="34" charset="0"/>
                <a:ea typeface="Calibri" panose="020F0502020204030204" pitchFamily="34" charset="0"/>
                <a:cs typeface="Times New Roman" panose="02020603050405020304" pitchFamily="18" charset="0"/>
              </a:rPr>
              <a:t>The case of Smart Specialisation Academy – </a:t>
            </a:r>
            <a:r>
              <a:rPr lang="en-IE" sz="1600" dirty="0" err="1">
                <a:effectLst/>
                <a:latin typeface="Calibri" panose="020F0502020204030204" pitchFamily="34" charset="0"/>
                <a:ea typeface="Calibri" panose="020F0502020204030204" pitchFamily="34" charset="0"/>
                <a:cs typeface="Times New Roman" panose="02020603050405020304" pitchFamily="18" charset="0"/>
              </a:rPr>
              <a:t>Varmland</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it-IT" sz="1600" b="0" i="0" u="none" strike="noStrike" dirty="0" err="1">
                <a:solidFill>
                  <a:srgbClr val="000000"/>
                </a:solidFill>
                <a:effectLst/>
                <a:latin typeface="UniversLT"/>
              </a:rPr>
              <a:t>Since</a:t>
            </a:r>
            <a:r>
              <a:rPr lang="it-IT" sz="1600" b="0" i="0" u="none" strike="noStrike" dirty="0">
                <a:solidFill>
                  <a:srgbClr val="000000"/>
                </a:solidFill>
                <a:effectLst/>
                <a:latin typeface="UniversLT"/>
              </a:rPr>
              <a:t> 2010, Karlstad University and </a:t>
            </a:r>
            <a:r>
              <a:rPr lang="it-IT" sz="1600" b="0" i="0" u="none" strike="noStrike" dirty="0" err="1">
                <a:solidFill>
                  <a:srgbClr val="000000"/>
                </a:solidFill>
                <a:effectLst/>
                <a:latin typeface="UniversLT"/>
              </a:rPr>
              <a:t>Region</a:t>
            </a:r>
            <a:r>
              <a:rPr lang="it-IT" sz="1600" b="0" i="0" u="none" strike="noStrike" dirty="0">
                <a:solidFill>
                  <a:srgbClr val="000000"/>
                </a:solidFill>
                <a:effectLst/>
                <a:latin typeface="UniversLT"/>
              </a:rPr>
              <a:t> </a:t>
            </a:r>
            <a:r>
              <a:rPr lang="it-IT" sz="1600" b="0" i="0" u="none" strike="noStrike" dirty="0" err="1">
                <a:solidFill>
                  <a:srgbClr val="000000"/>
                </a:solidFill>
                <a:effectLst/>
                <a:latin typeface="UniversLT"/>
              </a:rPr>
              <a:t>Värmland</a:t>
            </a:r>
            <a:r>
              <a:rPr lang="it-IT" sz="1600" b="0" i="0" u="none" strike="noStrike" dirty="0">
                <a:solidFill>
                  <a:srgbClr val="000000"/>
                </a:solidFill>
                <a:effectLst/>
                <a:latin typeface="UniversLT"/>
              </a:rPr>
              <a:t> </a:t>
            </a:r>
            <a:r>
              <a:rPr lang="it-IT" sz="1600" b="0" i="0" u="none" strike="noStrike" dirty="0" err="1">
                <a:solidFill>
                  <a:srgbClr val="000000"/>
                </a:solidFill>
                <a:effectLst/>
                <a:latin typeface="UniversLT"/>
              </a:rPr>
              <a:t>have</a:t>
            </a:r>
            <a:r>
              <a:rPr lang="it-IT" sz="1600" b="0" i="0" u="none" strike="noStrike" dirty="0">
                <a:solidFill>
                  <a:srgbClr val="000000"/>
                </a:solidFill>
                <a:effectLst/>
                <a:latin typeface="UniversLT"/>
              </a:rPr>
              <a:t> </a:t>
            </a:r>
            <a:r>
              <a:rPr lang="it-IT" sz="1600" b="0" i="0" u="none" strike="noStrike" dirty="0" err="1">
                <a:solidFill>
                  <a:srgbClr val="000000"/>
                </a:solidFill>
                <a:effectLst/>
                <a:latin typeface="UniversLT"/>
              </a:rPr>
              <a:t>worked</a:t>
            </a:r>
            <a:r>
              <a:rPr lang="it-IT" sz="1600" b="0" i="0" u="none" strike="noStrike" dirty="0">
                <a:solidFill>
                  <a:srgbClr val="000000"/>
                </a:solidFill>
                <a:effectLst/>
                <a:latin typeface="UniversLT"/>
              </a:rPr>
              <a:t> in a </a:t>
            </a:r>
            <a:r>
              <a:rPr lang="it-IT" sz="1600" b="0" i="0" u="none" strike="noStrike" dirty="0" err="1">
                <a:solidFill>
                  <a:srgbClr val="000000"/>
                </a:solidFill>
                <a:effectLst/>
                <a:latin typeface="UniversLT"/>
              </a:rPr>
              <a:t>formal</a:t>
            </a:r>
            <a:r>
              <a:rPr lang="it-IT" sz="1600" b="0" i="0" u="none" strike="noStrike" dirty="0">
                <a:solidFill>
                  <a:srgbClr val="000000"/>
                </a:solidFill>
                <a:effectLst/>
                <a:latin typeface="UniversLT"/>
              </a:rPr>
              <a:t> partnership on </a:t>
            </a:r>
            <a:r>
              <a:rPr lang="it-IT" sz="1600" b="0" i="0" u="none" strike="noStrike" dirty="0" err="1">
                <a:solidFill>
                  <a:srgbClr val="000000"/>
                </a:solidFill>
                <a:effectLst/>
                <a:latin typeface="UniversLT"/>
              </a:rPr>
              <a:t>research</a:t>
            </a:r>
            <a:r>
              <a:rPr lang="it-IT" sz="1600" b="0" i="0" u="none" strike="noStrike" dirty="0">
                <a:solidFill>
                  <a:srgbClr val="000000"/>
                </a:solidFill>
                <a:effectLst/>
                <a:latin typeface="UniversLT"/>
              </a:rPr>
              <a:t> and </a:t>
            </a:r>
            <a:r>
              <a:rPr lang="it-IT" sz="1600" b="0" i="0" u="none" strike="noStrike" dirty="0" err="1">
                <a:solidFill>
                  <a:srgbClr val="000000"/>
                </a:solidFill>
                <a:effectLst/>
                <a:latin typeface="UniversLT"/>
              </a:rPr>
              <a:t>innovation</a:t>
            </a:r>
            <a:r>
              <a:rPr lang="it-IT" sz="1600" b="0" i="0" u="none" strike="noStrike" dirty="0">
                <a:solidFill>
                  <a:srgbClr val="000000"/>
                </a:solidFill>
                <a:effectLst/>
                <a:latin typeface="UniversLT"/>
              </a:rPr>
              <a:t> activities </a:t>
            </a:r>
            <a:r>
              <a:rPr lang="it-IT" sz="1600" b="0" i="0" u="none" strike="noStrike" dirty="0" err="1">
                <a:solidFill>
                  <a:srgbClr val="000000"/>
                </a:solidFill>
                <a:effectLst/>
                <a:latin typeface="UniversLT"/>
              </a:rPr>
              <a:t>linked</a:t>
            </a:r>
            <a:r>
              <a:rPr lang="it-IT" sz="1600" b="0" i="0" u="none" strike="noStrike" dirty="0">
                <a:solidFill>
                  <a:srgbClr val="000000"/>
                </a:solidFill>
                <a:effectLst/>
                <a:latin typeface="UniversLT"/>
              </a:rPr>
              <a:t> to </a:t>
            </a:r>
            <a:r>
              <a:rPr lang="it-IT" sz="1600" b="0" i="0" u="none" strike="noStrike" dirty="0" err="1">
                <a:solidFill>
                  <a:srgbClr val="000000"/>
                </a:solidFill>
                <a:effectLst/>
                <a:latin typeface="UniversLT"/>
              </a:rPr>
              <a:t>regional</a:t>
            </a:r>
            <a:r>
              <a:rPr lang="it-IT" sz="1600" b="0" i="0" u="none" strike="noStrike" dirty="0">
                <a:solidFill>
                  <a:srgbClr val="000000"/>
                </a:solidFill>
                <a:effectLst/>
                <a:latin typeface="UniversLT"/>
              </a:rPr>
              <a:t> </a:t>
            </a:r>
            <a:r>
              <a:rPr lang="it-IT" sz="1600" b="0" i="0" u="none" strike="noStrike" dirty="0" err="1">
                <a:solidFill>
                  <a:srgbClr val="000000"/>
                </a:solidFill>
                <a:effectLst/>
                <a:latin typeface="UniversLT"/>
              </a:rPr>
              <a:t>development</a:t>
            </a:r>
            <a:r>
              <a:rPr lang="it-IT" sz="1600" b="0" i="0" u="none" strike="noStrike" dirty="0">
                <a:solidFill>
                  <a:srgbClr val="000000"/>
                </a:solidFill>
                <a:effectLst/>
                <a:latin typeface="UniversLT"/>
              </a:rPr>
              <a:t>. In 2015, </a:t>
            </a:r>
            <a:r>
              <a:rPr lang="it-IT" sz="1600" b="0" i="0" u="none" strike="noStrike" dirty="0" err="1">
                <a:solidFill>
                  <a:srgbClr val="000000"/>
                </a:solidFill>
                <a:effectLst/>
                <a:latin typeface="UniversLT"/>
              </a:rPr>
              <a:t>this</a:t>
            </a:r>
            <a:r>
              <a:rPr lang="it-IT" sz="1600" b="0" i="0" u="none" strike="noStrike" dirty="0">
                <a:solidFill>
                  <a:srgbClr val="000000"/>
                </a:solidFill>
                <a:effectLst/>
                <a:latin typeface="UniversLT"/>
              </a:rPr>
              <a:t> partnership led to the </a:t>
            </a:r>
            <a:r>
              <a:rPr lang="it-IT" sz="1600" b="0" i="0" u="none" strike="noStrike" dirty="0" err="1">
                <a:solidFill>
                  <a:srgbClr val="000000"/>
                </a:solidFill>
                <a:effectLst/>
                <a:latin typeface="UniversLT"/>
              </a:rPr>
              <a:t>creation</a:t>
            </a:r>
            <a:r>
              <a:rPr lang="it-IT" sz="1600" b="0" i="0" u="none" strike="noStrike" dirty="0">
                <a:solidFill>
                  <a:srgbClr val="000000"/>
                </a:solidFill>
                <a:effectLst/>
                <a:latin typeface="UniversLT"/>
              </a:rPr>
              <a:t> of the Academy for Smart </a:t>
            </a:r>
            <a:r>
              <a:rPr lang="it-IT" sz="1600" b="0" i="0" u="none" strike="noStrike" dirty="0" err="1">
                <a:solidFill>
                  <a:srgbClr val="000000"/>
                </a:solidFill>
                <a:effectLst/>
                <a:latin typeface="UniversLT"/>
              </a:rPr>
              <a:t>Specialisation</a:t>
            </a:r>
            <a:r>
              <a:rPr lang="it-IT" sz="1600" b="0" i="0" u="none" strike="noStrike" dirty="0">
                <a:solidFill>
                  <a:srgbClr val="000000"/>
                </a:solidFill>
                <a:effectLst/>
                <a:latin typeface="UniversLT"/>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https://www.kau.se/en/external-relations/research-and-innovation-collaboration/research-collaboration/academy-smart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b="0" i="0" dirty="0"/>
          </a:p>
          <a:p>
            <a:endParaRPr lang="it-IT" sz="1600" b="0" i="0" dirty="0"/>
          </a:p>
        </p:txBody>
      </p:sp>
      <p:pic>
        <p:nvPicPr>
          <p:cNvPr id="7" name="Immagine 6">
            <a:extLst>
              <a:ext uri="{FF2B5EF4-FFF2-40B4-BE49-F238E27FC236}">
                <a16:creationId xmlns:a16="http://schemas.microsoft.com/office/drawing/2014/main" id="{FE34DC2A-5276-8AB2-3D90-0509F53409B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17714" y="5368142"/>
            <a:ext cx="1109403" cy="685823"/>
          </a:xfrm>
          <a:prstGeom prst="rect">
            <a:avLst/>
          </a:prstGeom>
        </p:spPr>
      </p:pic>
      <p:pic>
        <p:nvPicPr>
          <p:cNvPr id="8" name="Immagine 7">
            <a:extLst>
              <a:ext uri="{FF2B5EF4-FFF2-40B4-BE49-F238E27FC236}">
                <a16:creationId xmlns:a16="http://schemas.microsoft.com/office/drawing/2014/main" id="{1104D81E-26DB-7108-BD7A-FCB9991F04B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895217" y="3861026"/>
            <a:ext cx="1216782" cy="685823"/>
          </a:xfrm>
          <a:prstGeom prst="rect">
            <a:avLst/>
          </a:prstGeom>
        </p:spPr>
      </p:pic>
    </p:spTree>
    <p:extLst>
      <p:ext uri="{BB962C8B-B14F-4D97-AF65-F5344CB8AC3E}">
        <p14:creationId xmlns:p14="http://schemas.microsoft.com/office/powerpoint/2010/main" val="335549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591457" y="445746"/>
            <a:ext cx="11252200" cy="993310"/>
          </a:xfrm>
        </p:spPr>
        <p:txBody>
          <a:bodyPr/>
          <a:lstStyle/>
          <a:p>
            <a:pPr algn="ctr"/>
            <a:r>
              <a:rPr lang="it-IT" sz="2800" dirty="0"/>
              <a:t>For </a:t>
            </a:r>
            <a:r>
              <a:rPr lang="it-IT" sz="2800" dirty="0" err="1"/>
              <a:t>further</a:t>
            </a:r>
            <a:r>
              <a:rPr lang="it-IT" sz="2800" dirty="0"/>
              <a:t> information and </a:t>
            </a:r>
            <a:r>
              <a:rPr lang="it-IT" sz="2800" dirty="0" err="1"/>
              <a:t>suggestions</a:t>
            </a:r>
            <a:endParaRPr lang="en-GB" sz="2800" dirty="0"/>
          </a:p>
        </p:txBody>
      </p:sp>
      <p:sp>
        <p:nvSpPr>
          <p:cNvPr id="2" name="CasellaDiTesto 1"/>
          <p:cNvSpPr txBox="1"/>
          <p:nvPr/>
        </p:nvSpPr>
        <p:spPr>
          <a:xfrm>
            <a:off x="3178629" y="2409371"/>
            <a:ext cx="5704114" cy="2400657"/>
          </a:xfrm>
          <a:prstGeom prst="rect">
            <a:avLst/>
          </a:prstGeom>
          <a:noFill/>
        </p:spPr>
        <p:txBody>
          <a:bodyPr wrap="square" rtlCol="0">
            <a:spAutoFit/>
          </a:bodyPr>
          <a:lstStyle/>
          <a:p>
            <a:pPr algn="ctr"/>
            <a:r>
              <a:rPr lang="en-GB" sz="3000" dirty="0"/>
              <a:t>@: </a:t>
            </a:r>
            <a:r>
              <a:rPr lang="it-IT" sz="3000" dirty="0">
                <a:hlinkClick r:id="rId2"/>
              </a:rPr>
              <a:t>alessio.cavicchi@unipi.it</a:t>
            </a:r>
            <a:r>
              <a:rPr lang="it-IT" sz="3000" dirty="0"/>
              <a:t> </a:t>
            </a:r>
          </a:p>
          <a:p>
            <a:pPr algn="ctr"/>
            <a:r>
              <a:rPr lang="it-IT" sz="3000" dirty="0"/>
              <a:t>Skype: alessio.cavicchi</a:t>
            </a:r>
          </a:p>
          <a:p>
            <a:pPr algn="ctr"/>
            <a:endParaRPr lang="it-IT" sz="3000" dirty="0"/>
          </a:p>
          <a:p>
            <a:pPr algn="ctr"/>
            <a:endParaRPr lang="it-IT" sz="3000" dirty="0"/>
          </a:p>
          <a:p>
            <a:pPr algn="ctr"/>
            <a:r>
              <a:rPr lang="it-IT" sz="3000" dirty="0"/>
              <a:t>Grazie!</a:t>
            </a:r>
          </a:p>
        </p:txBody>
      </p:sp>
    </p:spTree>
    <p:extLst>
      <p:ext uri="{BB962C8B-B14F-4D97-AF65-F5344CB8AC3E}">
        <p14:creationId xmlns:p14="http://schemas.microsoft.com/office/powerpoint/2010/main" val="124173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728EA49-F67E-6CEB-852E-5E41AC156DAA}"/>
              </a:ext>
            </a:extLst>
          </p:cNvPr>
          <p:cNvSpPr>
            <a:spLocks noGrp="1"/>
          </p:cNvSpPr>
          <p:nvPr>
            <p:ph type="pic" sz="quarter" idx="10"/>
          </p:nvPr>
        </p:nvSpPr>
        <p:spPr>
          <a:xfrm>
            <a:off x="208596" y="1975973"/>
            <a:ext cx="12192000" cy="4437286"/>
          </a:xfrm>
        </p:spPr>
        <p:txBody>
          <a:bodyPr/>
          <a:lstStyle/>
          <a:p>
            <a:endParaRPr lang="it-IT" dirty="0"/>
          </a:p>
        </p:txBody>
      </p:sp>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a:t>Policy Framework - 2</a:t>
            </a:r>
          </a:p>
        </p:txBody>
      </p:sp>
      <p:sp>
        <p:nvSpPr>
          <p:cNvPr id="3" name="Textplatzhalter 4">
            <a:extLst>
              <a:ext uri="{FF2B5EF4-FFF2-40B4-BE49-F238E27FC236}">
                <a16:creationId xmlns:a16="http://schemas.microsoft.com/office/drawing/2014/main" id="{53A25D6F-CDEB-1E2A-3797-C783A0FC72FA}"/>
              </a:ext>
            </a:extLst>
          </p:cNvPr>
          <p:cNvSpPr txBox="1">
            <a:spLocks/>
          </p:cNvSpPr>
          <p:nvPr/>
        </p:nvSpPr>
        <p:spPr>
          <a:xfrm>
            <a:off x="478199" y="1593660"/>
            <a:ext cx="11233150" cy="1299843"/>
          </a:xfr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just">
              <a:lnSpc>
                <a:spcPct val="115000"/>
              </a:lnSpc>
              <a:spcAft>
                <a:spcPts val="600"/>
              </a:spcAft>
              <a:buNone/>
            </a:pPr>
            <a:r>
              <a:rPr lang="en-IE" sz="1800" b="1" kern="150" dirty="0">
                <a:solidFill>
                  <a:srgbClr val="000000"/>
                </a:solidFill>
                <a:effectLst/>
                <a:latin typeface="Calibri" panose="020F0502020204030204" pitchFamily="34" charset="0"/>
                <a:ea typeface="Calibri" panose="020F0502020204030204" pitchFamily="34" charset="0"/>
                <a:cs typeface="Calibri (Body)"/>
              </a:rPr>
              <a:t>2.  Increasing awareness of all forms of innovation </a:t>
            </a:r>
            <a:endParaRPr lang="it-IT" sz="1800" kern="150" dirty="0">
              <a:solidFill>
                <a:srgbClr val="000000"/>
              </a:solidFill>
              <a:effectLst/>
              <a:latin typeface="Calibri" panose="020F0502020204030204" pitchFamily="34" charset="0"/>
              <a:ea typeface="Calibri" panose="020F0502020204030204" pitchFamily="34" charset="0"/>
              <a:cs typeface="Calibri (Body)"/>
            </a:endParaRPr>
          </a:p>
          <a:p>
            <a:pPr algn="just">
              <a:lnSpc>
                <a:spcPct val="115000"/>
              </a:lnSpc>
              <a:spcAft>
                <a:spcPts val="600"/>
              </a:spcAft>
            </a:pPr>
            <a:r>
              <a:rPr lang="en-IE" sz="1800"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Historically, there was a tendency to see skills and knowledge as distinct bodies of “activity” ascribed to institutions according to whether they provided vocational, professional or academic learning. However, today, there is a deeper appreciation that skills and knowledge are interdependent and iterative elements of a dynamic innovation system; a knowledge base underpins all skills formation. </a:t>
            </a:r>
            <a:endParaRPr lang="it-IT" sz="1800" kern="150" dirty="0">
              <a:solidFill>
                <a:srgbClr val="000000"/>
              </a:solidFill>
              <a:effectLst/>
              <a:latin typeface="Calibri" panose="020F0502020204030204" pitchFamily="34" charset="0"/>
              <a:ea typeface="Calibri" panose="020F0502020204030204" pitchFamily="34" charset="0"/>
              <a:cs typeface="Calibri (Body)"/>
            </a:endParaRPr>
          </a:p>
          <a:p>
            <a:pPr algn="just">
              <a:lnSpc>
                <a:spcPct val="115000"/>
              </a:lnSpc>
              <a:spcAft>
                <a:spcPts val="600"/>
              </a:spcAft>
            </a:pPr>
            <a:r>
              <a:rPr lang="en-IE" sz="1800" kern="150" dirty="0">
                <a:solidFill>
                  <a:srgbClr val="000000"/>
                </a:solidFill>
                <a:effectLst/>
                <a:latin typeface="Calibri" panose="020F0502020204030204" pitchFamily="34" charset="0"/>
                <a:ea typeface="Calibri" panose="020F0502020204030204" pitchFamily="34" charset="0"/>
                <a:cs typeface="Calibri (Body)"/>
              </a:rPr>
              <a:t>By taking a wider approach and linking skills with innovation and regional policy, it is clear innovation occurs across all types of economic activity, from low to medium and high tech. </a:t>
            </a:r>
            <a:endParaRPr lang="it-IT" sz="1800" kern="150" dirty="0">
              <a:solidFill>
                <a:srgbClr val="000000"/>
              </a:solidFill>
              <a:effectLst/>
              <a:latin typeface="Calibri" panose="020F0502020204030204" pitchFamily="34" charset="0"/>
              <a:ea typeface="Calibri" panose="020F0502020204030204" pitchFamily="34" charset="0"/>
              <a:cs typeface="Calibri (Body)"/>
            </a:endParaRPr>
          </a:p>
          <a:p>
            <a:pPr algn="just">
              <a:lnSpc>
                <a:spcPct val="115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is not always or only associated with “high-skill research scientists, R&amp;D staff, knowledge experts and senior organisational and production managers” etc. The key point is that innovation is more diffuse than something being handed down by research universities and company R&amp;D departments. </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Bef>
                <a:spcPts val="600"/>
              </a:spcBef>
              <a:spcAft>
                <a:spcPts val="600"/>
              </a:spcAft>
              <a:buNone/>
            </a:pPr>
            <a:r>
              <a:rPr lang="en-GB" sz="1800" b="1" dirty="0">
                <a:latin typeface="Calibri" panose="020F0502020204030204" pitchFamily="34" charset="0"/>
              </a:rPr>
              <a:t>To sum up: </a:t>
            </a:r>
            <a:r>
              <a:rPr lang="en-IE" sz="1800" b="1" dirty="0">
                <a:latin typeface="Calibri" panose="020F0502020204030204" pitchFamily="34" charset="0"/>
              </a:rPr>
              <a:t>By putting so much focus on research universities and start-ups, we miss the key point. It is people – our graduates –, who catalyse knowledge, contribute to a shared pool of ideas throughout society and drive/lead innovation.  </a:t>
            </a:r>
            <a:endParaRPr lang="it-IT" sz="1800" b="1" dirty="0">
              <a:latin typeface="Calibri" panose="020F0502020204030204" pitchFamily="34" charset="0"/>
            </a:endParaRPr>
          </a:p>
          <a:p>
            <a:pPr marL="0" indent="0" algn="just">
              <a:lnSpc>
                <a:spcPct val="115000"/>
              </a:lnSpc>
              <a:spcBef>
                <a:spcPts val="600"/>
              </a:spcBef>
              <a:spcAft>
                <a:spcPts val="600"/>
              </a:spcAft>
              <a:buNone/>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580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728EA49-F67E-6CEB-852E-5E41AC156DAA}"/>
              </a:ext>
            </a:extLst>
          </p:cNvPr>
          <p:cNvSpPr>
            <a:spLocks noGrp="1"/>
          </p:cNvSpPr>
          <p:nvPr>
            <p:ph type="pic" sz="quarter" idx="10"/>
          </p:nvPr>
        </p:nvSpPr>
        <p:spPr/>
        <p:txBody>
          <a:bodyPr/>
          <a:lstStyle/>
          <a:p>
            <a:endParaRPr lang="it-IT" dirty="0"/>
          </a:p>
        </p:txBody>
      </p:sp>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a:t>Policy Framework - 3</a:t>
            </a:r>
          </a:p>
        </p:txBody>
      </p:sp>
      <p:sp>
        <p:nvSpPr>
          <p:cNvPr id="3" name="Textplatzhalter 4">
            <a:extLst>
              <a:ext uri="{FF2B5EF4-FFF2-40B4-BE49-F238E27FC236}">
                <a16:creationId xmlns:a16="http://schemas.microsoft.com/office/drawing/2014/main" id="{53A25D6F-CDEB-1E2A-3797-C783A0FC72FA}"/>
              </a:ext>
            </a:extLst>
          </p:cNvPr>
          <p:cNvSpPr txBox="1">
            <a:spLocks/>
          </p:cNvSpPr>
          <p:nvPr/>
        </p:nvSpPr>
        <p:spPr>
          <a:xfrm>
            <a:off x="156754" y="1397715"/>
            <a:ext cx="11982996" cy="1299843"/>
          </a:xfr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just">
              <a:lnSpc>
                <a:spcPct val="115000"/>
              </a:lnSpc>
              <a:spcBef>
                <a:spcPts val="600"/>
              </a:spcBef>
              <a:spcAft>
                <a:spcPts val="600"/>
              </a:spcAft>
              <a:buNone/>
            </a:pPr>
            <a:r>
              <a:rPr lang="en-IE" sz="1800" b="1" kern="150" dirty="0">
                <a:solidFill>
                  <a:srgbClr val="000000"/>
                </a:solidFill>
                <a:latin typeface="Calibri" panose="020F0502020204030204" pitchFamily="34" charset="0"/>
                <a:ea typeface="Calibri" panose="020F0502020204030204" pitchFamily="34" charset="0"/>
                <a:cs typeface="Calibri (Body)"/>
              </a:rPr>
              <a:t>3</a:t>
            </a:r>
            <a:r>
              <a:rPr lang="en-IE" sz="1800" b="1" kern="150" dirty="0">
                <a:solidFill>
                  <a:srgbClr val="000000"/>
                </a:solidFill>
                <a:effectLst/>
                <a:latin typeface="Calibri" panose="020F0502020204030204" pitchFamily="34" charset="0"/>
                <a:ea typeface="Calibri" panose="020F0502020204030204" pitchFamily="34" charset="0"/>
                <a:cs typeface="Calibri (Body)"/>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Initiatives with PRI opportunities</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Understanding the breadth of the education system and what can be achieved by creating collaborative regional partnerships.</a:t>
            </a:r>
          </a:p>
          <a:p>
            <a:pPr algn="just">
              <a:lnSpc>
                <a:spcPct val="115000"/>
              </a:lnSpc>
              <a:spcBef>
                <a:spcPts val="600"/>
              </a:spcBef>
              <a:spcAft>
                <a:spcPts val="600"/>
              </a:spcAft>
            </a:pPr>
            <a:r>
              <a:rPr lang="en-IE" sz="1800"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Regional Partnerships </a:t>
            </a:r>
            <a:r>
              <a:rPr lang="en-IE"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the potential to make a concrete, systemic and sustainable contribution to regional regeneration and growth. Successful strategies involve research universities, polytechnics/universities of applied sciences and TVET schools working in </a:t>
            </a:r>
            <a:r>
              <a:rPr lang="en-IE" sz="1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intensive</a:t>
            </a:r>
            <a:r>
              <a:rPr lang="en-IE" sz="1800" kern="150" dirty="0">
                <a:solidFill>
                  <a:srgbClr val="000000"/>
                </a:solidFill>
                <a:effectLst/>
                <a:latin typeface="Calibri" panose="020F0502020204030204" pitchFamily="34" charset="0"/>
                <a:ea typeface="Calibri" panose="020F0502020204030204" pitchFamily="34" charset="0"/>
                <a:cs typeface="Calibri (Body)"/>
              </a:rPr>
              <a:t> </a:t>
            </a:r>
            <a:r>
              <a:rPr lang="en-IE" sz="1800"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genuine partnerships with other regional actors. </a:t>
            </a:r>
            <a:endParaRPr lang="it-IT" sz="1800" kern="1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r>
              <a:rPr lang="en-IE" sz="1800"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objective is to </a:t>
            </a:r>
            <a:r>
              <a:rPr lang="en-IE" sz="1800" kern="150" dirty="0">
                <a:solidFill>
                  <a:srgbClr val="000000"/>
                </a:solidFill>
                <a:effectLst/>
                <a:latin typeface="Calibri" panose="020F0502020204030204" pitchFamily="34" charset="0"/>
                <a:ea typeface="Calibri" panose="020F0502020204030204" pitchFamily="34" charset="0"/>
                <a:cs typeface="Calibri (Body)"/>
              </a:rPr>
              <a:t>reject atomised strategies/activities, petty rivalries and competition in favour of “maximising capacity beyond individual </a:t>
            </a:r>
            <a:r>
              <a:rPr lang="en-IE" sz="1800" u="sng" kern="150" dirty="0">
                <a:solidFill>
                  <a:srgbClr val="000000"/>
                </a:solidFill>
                <a:effectLst/>
                <a:latin typeface="Calibri" panose="020F0502020204030204" pitchFamily="34" charset="0"/>
                <a:ea typeface="Calibri" panose="020F0502020204030204" pitchFamily="34" charset="0"/>
                <a:cs typeface="Calibri (Body)"/>
              </a:rPr>
              <a:t>capabilities</a:t>
            </a:r>
            <a:r>
              <a:rPr lang="en-IE" sz="1800" kern="150" dirty="0">
                <a:solidFill>
                  <a:srgbClr val="000000"/>
                </a:solidFill>
                <a:effectLst/>
                <a:latin typeface="Calibri" panose="020F0502020204030204" pitchFamily="34" charset="0"/>
                <a:ea typeface="Calibri" panose="020F0502020204030204" pitchFamily="34" charset="0"/>
                <a:cs typeface="Calibri (Body)"/>
              </a:rPr>
              <a:t> ”</a:t>
            </a:r>
            <a:r>
              <a:rPr lang="en-IE" sz="1800"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it-IT" sz="1800" kern="1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r>
              <a:rPr lang="en-IE" sz="1800" kern="150" dirty="0">
                <a:solidFill>
                  <a:srgbClr val="061C1D"/>
                </a:solidFill>
                <a:effectLst/>
                <a:latin typeface="Calibri" panose="020F0502020204030204" pitchFamily="34" charset="0"/>
                <a:ea typeface="Calibri" panose="020F0502020204030204" pitchFamily="34" charset="0"/>
                <a:cs typeface="Calibri" panose="020F0502020204030204" pitchFamily="34" charset="0"/>
              </a:rPr>
              <a:t>More structured engagement on the skills agenda leads to better outcomes for learners and enterprise development. Governance arrangements are key. </a:t>
            </a:r>
            <a:endParaRPr lang="it-IT" sz="1800" kern="15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r>
              <a:rPr lang="en-US" sz="18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Developing study </a:t>
            </a:r>
            <a:r>
              <a:rPr lang="en-US" sz="1800" dirty="0" err="1">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programmes</a:t>
            </a:r>
            <a:r>
              <a:rPr lang="en-US" sz="1800"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 in curriculum development, in work-related experiences and in quality assurance reviews.</a:t>
            </a:r>
          </a:p>
          <a:p>
            <a:pPr marL="0" indent="0" algn="just">
              <a:lnSpc>
                <a:spcPct val="115000"/>
              </a:lnSpc>
              <a:spcBef>
                <a:spcPts val="600"/>
              </a:spcBef>
              <a:spcAft>
                <a:spcPts val="600"/>
              </a:spcAft>
              <a:buNone/>
            </a:pPr>
            <a:endParaRPr lang="it-IT" sz="1800" dirty="0">
              <a:solidFill>
                <a:srgbClr val="000000"/>
              </a:solidFill>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marL="0" indent="0" algn="just">
              <a:spcBef>
                <a:spcPts val="600"/>
              </a:spcBef>
              <a:spcAft>
                <a:spcPts val="600"/>
              </a:spcAft>
              <a:buClr>
                <a:srgbClr val="4472C4"/>
              </a:buClr>
              <a:buSzPts val="1200"/>
              <a:buNone/>
            </a:pPr>
            <a:r>
              <a:rPr lang="en-GB" sz="1800" b="1" kern="1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sum up: </a:t>
            </a:r>
            <a:r>
              <a:rPr lang="en-US" sz="18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Calibri" panose="020F0502020204030204" pitchFamily="34" charset="0"/>
              </a:rPr>
              <a:t>PRI criteria should require alliance across the tertiary landscape</a:t>
            </a:r>
            <a:endParaRPr lang="it-IT" sz="1800" b="1" dirty="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2455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728EA49-F67E-6CEB-852E-5E41AC156DAA}"/>
              </a:ext>
            </a:extLst>
          </p:cNvPr>
          <p:cNvSpPr>
            <a:spLocks noGrp="1"/>
          </p:cNvSpPr>
          <p:nvPr>
            <p:ph type="pic" sz="quarter" idx="10"/>
          </p:nvPr>
        </p:nvSpPr>
        <p:spPr/>
        <p:txBody>
          <a:bodyPr/>
          <a:lstStyle/>
          <a:p>
            <a:endParaRPr lang="it-IT" dirty="0"/>
          </a:p>
        </p:txBody>
      </p:sp>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err="1"/>
              <a:t>Functions</a:t>
            </a:r>
            <a:r>
              <a:rPr lang="it-IT" sz="3200" dirty="0"/>
              <a:t> and challenges of </a:t>
            </a:r>
            <a:r>
              <a:rPr lang="it-IT" sz="3200" dirty="0" err="1"/>
              <a:t>HEIs</a:t>
            </a:r>
            <a:endParaRPr lang="it-IT" sz="3200" dirty="0"/>
          </a:p>
        </p:txBody>
      </p:sp>
      <p:sp>
        <p:nvSpPr>
          <p:cNvPr id="3" name="Textplatzhalter 4">
            <a:extLst>
              <a:ext uri="{FF2B5EF4-FFF2-40B4-BE49-F238E27FC236}">
                <a16:creationId xmlns:a16="http://schemas.microsoft.com/office/drawing/2014/main" id="{53A25D6F-CDEB-1E2A-3797-C783A0FC72FA}"/>
              </a:ext>
            </a:extLst>
          </p:cNvPr>
          <p:cNvSpPr txBox="1">
            <a:spLocks/>
          </p:cNvSpPr>
          <p:nvPr/>
        </p:nvSpPr>
        <p:spPr>
          <a:xfrm>
            <a:off x="478199" y="1593660"/>
            <a:ext cx="11233150" cy="1299843"/>
          </a:xfr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they provide higher education to the local population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they span global and regional knowledge networks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they can serve as neutral, solution-oriented brokers in strategy processes</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Challenges</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loosely-coupled entities in which leadership has limited power</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very safe employment contracts, great freedom to decide </a:t>
            </a:r>
            <a:r>
              <a:rPr lang="de-DE" sz="2400" dirty="0" err="1">
                <a:latin typeface="Calibri" panose="020F0502020204030204" pitchFamily="34" charset="0"/>
                <a:cs typeface="Calibri" panose="020F0502020204030204" pitchFamily="34" charset="0"/>
              </a:rPr>
              <a:t>individually</a:t>
            </a:r>
            <a:r>
              <a:rPr lang="de-DE" sz="2400" dirty="0">
                <a:latin typeface="Calibri" panose="020F0502020204030204" pitchFamily="34" charset="0"/>
                <a:cs typeface="Calibri" panose="020F0502020204030204" pitchFamily="34" charset="0"/>
              </a:rPr>
              <a:t> at </a:t>
            </a:r>
            <a:r>
              <a:rPr lang="de-DE" sz="2400" dirty="0" err="1">
                <a:latin typeface="Calibri" panose="020F0502020204030204" pitchFamily="34" charset="0"/>
                <a:cs typeface="Calibri" panose="020F0502020204030204" pitchFamily="34" charset="0"/>
              </a:rPr>
              <a:t>working</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level</a:t>
            </a: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individual researches are facing conflicting demands from all three missions (research, teaching, transfer) at once and can typically not address all at the same time – hard in particular for young ones who have to publish</a:t>
            </a:r>
          </a:p>
          <a:p>
            <a:pPr marL="285750" indent="-285750">
              <a:buFont typeface="Arial" panose="020B0604020202020204" pitchFamily="34" charset="0"/>
              <a:buChar char="•"/>
            </a:pPr>
            <a:r>
              <a:rPr lang="en-GB" sz="2400" dirty="0">
                <a:latin typeface="Calibri" panose="020F0502020204030204" pitchFamily="34" charset="0"/>
                <a:cs typeface="Calibri" panose="020F0502020204030204" pitchFamily="34" charset="0"/>
              </a:rPr>
              <a:t>disciplinary fragmentation as a cultural problem - in particular where interdisciplinary solutions are required</a:t>
            </a:r>
          </a:p>
        </p:txBody>
      </p:sp>
    </p:spTree>
    <p:extLst>
      <p:ext uri="{BB962C8B-B14F-4D97-AF65-F5344CB8AC3E}">
        <p14:creationId xmlns:p14="http://schemas.microsoft.com/office/powerpoint/2010/main" val="320640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a:extLst>
              <a:ext uri="{FF2B5EF4-FFF2-40B4-BE49-F238E27FC236}">
                <a16:creationId xmlns:a16="http://schemas.microsoft.com/office/drawing/2014/main" id="{B728EA49-F67E-6CEB-852E-5E41AC156DAA}"/>
              </a:ext>
            </a:extLst>
          </p:cNvPr>
          <p:cNvSpPr>
            <a:spLocks noGrp="1"/>
          </p:cNvSpPr>
          <p:nvPr>
            <p:ph type="pic" sz="quarter" idx="10"/>
          </p:nvPr>
        </p:nvSpPr>
        <p:spPr/>
        <p:txBody>
          <a:bodyPr/>
          <a:lstStyle/>
          <a:p>
            <a:endParaRPr lang="it-IT" dirty="0"/>
          </a:p>
        </p:txBody>
      </p:sp>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err="1"/>
              <a:t>Fundamental</a:t>
            </a:r>
            <a:r>
              <a:rPr lang="it-IT" sz="3200" dirty="0"/>
              <a:t> </a:t>
            </a:r>
            <a:r>
              <a:rPr lang="it-IT" sz="3200" dirty="0" err="1"/>
              <a:t>questions</a:t>
            </a:r>
            <a:r>
              <a:rPr lang="it-IT" sz="3200" dirty="0"/>
              <a:t> for </a:t>
            </a:r>
            <a:r>
              <a:rPr lang="it-IT" sz="3200" dirty="0" err="1"/>
              <a:t>HEIs</a:t>
            </a:r>
            <a:endParaRPr lang="it-IT" sz="3200" dirty="0"/>
          </a:p>
        </p:txBody>
      </p:sp>
      <p:sp>
        <p:nvSpPr>
          <p:cNvPr id="5" name="Textplatzhalter 4">
            <a:extLst>
              <a:ext uri="{FF2B5EF4-FFF2-40B4-BE49-F238E27FC236}">
                <a16:creationId xmlns:a16="http://schemas.microsoft.com/office/drawing/2014/main" id="{83AC3528-0BCA-6DC9-D00F-18E3F3624B9F}"/>
              </a:ext>
            </a:extLst>
          </p:cNvPr>
          <p:cNvSpPr>
            <a:spLocks noGrp="1"/>
          </p:cNvSpPr>
          <p:nvPr>
            <p:ph type="body" sz="quarter" idx="14"/>
          </p:nvPr>
        </p:nvSpPr>
        <p:spPr>
          <a:xfrm>
            <a:off x="478199" y="1703388"/>
            <a:ext cx="11233150" cy="2870529"/>
          </a:xfrm>
        </p:spPr>
        <p:txBody>
          <a:bodyPr/>
          <a:lstStyle/>
          <a:p>
            <a:pPr marL="0" indent="0">
              <a:buNone/>
            </a:pPr>
            <a:r>
              <a:rPr lang="en-US" dirty="0"/>
              <a:t>Fundamental question for mid-term, mid budget policy initiatives like the PRI:</a:t>
            </a:r>
            <a:br>
              <a:rPr lang="en-US" dirty="0"/>
            </a:br>
            <a:r>
              <a:rPr lang="en-US" dirty="0"/>
              <a:t>“how to make universities' contribution to the twin transitions </a:t>
            </a:r>
            <a:br>
              <a:rPr lang="en-US" dirty="0"/>
            </a:br>
            <a:r>
              <a:rPr lang="en-US" dirty="0"/>
              <a:t>more strategic, more coordinated and more targeted”</a:t>
            </a:r>
          </a:p>
          <a:p>
            <a:pPr marL="342900" indent="-342900">
              <a:buFont typeface="+mj-lt"/>
              <a:buAutoNum type="arabicPeriod"/>
            </a:pPr>
            <a:r>
              <a:rPr lang="en-US" dirty="0"/>
              <a:t>how can existing commitment be activated ?</a:t>
            </a:r>
          </a:p>
          <a:p>
            <a:pPr marL="342900" indent="-342900">
              <a:buFont typeface="+mj-lt"/>
              <a:buAutoNum type="arabicPeriod"/>
            </a:pPr>
            <a:r>
              <a:rPr lang="en-US" dirty="0"/>
              <a:t>how can existing activities can be better coordinated and complemented? </a:t>
            </a:r>
          </a:p>
          <a:p>
            <a:pPr marL="285750" indent="-285750">
              <a:buFont typeface="Arial" panose="020B0604020202020204" pitchFamily="34" charset="0"/>
              <a:buChar char="•"/>
            </a:pPr>
            <a:r>
              <a:rPr lang="en-US" dirty="0"/>
              <a:t>first “key”, lies in activating university researchers individual interest in contributing to change</a:t>
            </a:r>
          </a:p>
          <a:p>
            <a:pPr marL="285750" indent="-285750">
              <a:buFont typeface="Arial" panose="020B0604020202020204" pitchFamily="34" charset="0"/>
              <a:buChar char="•"/>
            </a:pPr>
            <a:r>
              <a:rPr lang="en-US" dirty="0"/>
              <a:t>Second, in establishing fora and creating occasions where individual impulses transform into collective agency </a:t>
            </a:r>
          </a:p>
        </p:txBody>
      </p:sp>
    </p:spTree>
    <p:extLst>
      <p:ext uri="{BB962C8B-B14F-4D97-AF65-F5344CB8AC3E}">
        <p14:creationId xmlns:p14="http://schemas.microsoft.com/office/powerpoint/2010/main" val="296900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2">
            <a:extLst>
              <a:ext uri="{FF2B5EF4-FFF2-40B4-BE49-F238E27FC236}">
                <a16:creationId xmlns:a16="http://schemas.microsoft.com/office/drawing/2014/main" id="{3976A0D4-A403-87BC-8B57-5445E819D4A3}"/>
              </a:ext>
            </a:extLst>
          </p:cNvPr>
          <p:cNvSpPr txBox="1">
            <a:spLocks/>
          </p:cNvSpPr>
          <p:nvPr/>
        </p:nvSpPr>
        <p:spPr>
          <a:xfrm>
            <a:off x="0" y="444741"/>
            <a:ext cx="12484100" cy="993310"/>
          </a:xfrm>
          <a:prstGeom prst="rect">
            <a:avLst/>
          </a:prstGeom>
        </p:spPr>
        <p:txBody>
          <a:bodyPr/>
          <a:lstStyle>
            <a:lvl1pPr marL="0" indent="0" algn="l" defTabSz="914400" rtl="0" eaLnBrk="1" latinLnBrk="0" hangingPunct="1">
              <a:lnSpc>
                <a:spcPct val="90000"/>
              </a:lnSpc>
              <a:spcBef>
                <a:spcPts val="1000"/>
              </a:spcBef>
              <a:buFont typeface="Arial"/>
              <a:buNone/>
              <a:defRPr sz="3600" b="0" i="0" kern="1200">
                <a:solidFill>
                  <a:schemeClr val="bg1"/>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3600" b="1" i="0" kern="1200">
                <a:solidFill>
                  <a:schemeClr val="bg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it-IT" sz="3200" dirty="0" err="1"/>
              <a:t>Fundamental</a:t>
            </a:r>
            <a:r>
              <a:rPr lang="it-IT" sz="3200" dirty="0"/>
              <a:t> </a:t>
            </a:r>
            <a:r>
              <a:rPr lang="it-IT" sz="3200" dirty="0" err="1"/>
              <a:t>questions</a:t>
            </a:r>
            <a:r>
              <a:rPr lang="it-IT" sz="3200" dirty="0"/>
              <a:t> for </a:t>
            </a:r>
            <a:r>
              <a:rPr lang="it-IT" sz="3200" dirty="0" err="1"/>
              <a:t>HEIs</a:t>
            </a:r>
            <a:endParaRPr lang="it-IT" sz="3200" dirty="0"/>
          </a:p>
        </p:txBody>
      </p:sp>
      <p:sp>
        <p:nvSpPr>
          <p:cNvPr id="3" name="Textplatzhalter 4">
            <a:extLst>
              <a:ext uri="{FF2B5EF4-FFF2-40B4-BE49-F238E27FC236}">
                <a16:creationId xmlns:a16="http://schemas.microsoft.com/office/drawing/2014/main" id="{924FF81F-51A8-A46B-0081-3492B1BE8E90}"/>
              </a:ext>
            </a:extLst>
          </p:cNvPr>
          <p:cNvSpPr txBox="1">
            <a:spLocks/>
          </p:cNvSpPr>
          <p:nvPr/>
        </p:nvSpPr>
        <p:spPr>
          <a:xfrm>
            <a:off x="178139" y="1438051"/>
            <a:ext cx="11835721" cy="4487382"/>
          </a:xfr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GB" sz="1500" dirty="0">
                <a:latin typeface="Calibri" panose="020F0502020204030204" pitchFamily="34" charset="0"/>
                <a:cs typeface="Calibri" panose="020F0502020204030204" pitchFamily="34" charset="0"/>
              </a:rPr>
              <a:t>PRI process dimension of </a:t>
            </a:r>
            <a:r>
              <a:rPr lang="en-GB" sz="1500" b="1" dirty="0">
                <a:latin typeface="Calibri" panose="020F0502020204030204" pitchFamily="34" charset="0"/>
                <a:cs typeface="Calibri" panose="020F0502020204030204" pitchFamily="34" charset="0"/>
              </a:rPr>
              <a:t>engaging</a:t>
            </a:r>
            <a:r>
              <a:rPr lang="en-GB" sz="1500" dirty="0">
                <a:latin typeface="Calibri" panose="020F0502020204030204" pitchFamily="34" charset="0"/>
                <a:cs typeface="Calibri" panose="020F0502020204030204" pitchFamily="34" charset="0"/>
              </a:rPr>
              <a:t> regional actors. </a:t>
            </a: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build the institutional capacity to identify researchers having information and networks with change agents in the region</a:t>
            </a:r>
          </a:p>
          <a:p>
            <a:pPr marL="285750" indent="-285750">
              <a:spcAft>
                <a:spcPts val="600"/>
              </a:spcAft>
              <a:buFont typeface="Arial" panose="020B0604020202020204" pitchFamily="34" charset="0"/>
              <a:buChar char="•"/>
            </a:pPr>
            <a:r>
              <a:rPr lang="en-GB" sz="1500" dirty="0">
                <a:latin typeface="Calibri" panose="020F0502020204030204" pitchFamily="34" charset="0"/>
                <a:cs typeface="Calibri" panose="020F0502020204030204" pitchFamily="34" charset="0"/>
              </a:rPr>
              <a:t> PRI process dimension of </a:t>
            </a:r>
            <a:r>
              <a:rPr lang="en-GB" sz="1500" b="1" dirty="0">
                <a:latin typeface="Calibri" panose="020F0502020204030204" pitchFamily="34" charset="0"/>
                <a:cs typeface="Calibri" panose="020F0502020204030204" pitchFamily="34" charset="0"/>
              </a:rPr>
              <a:t>envisioning </a:t>
            </a:r>
            <a:r>
              <a:rPr lang="en-GB" sz="1500" dirty="0">
                <a:latin typeface="Calibri" panose="020F0502020204030204" pitchFamily="34" charset="0"/>
                <a:cs typeface="Calibri" panose="020F0502020204030204" pitchFamily="34" charset="0"/>
              </a:rPr>
              <a:t>future challenges. </a:t>
            </a: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strategically plan curricula on the basis of assumptions regarding the development of skills needs in the (regional) workplace</a:t>
            </a: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connect their regional environment to the most recent global discussions in the field of the twin transitions</a:t>
            </a:r>
          </a:p>
          <a:p>
            <a:pPr marL="285750" indent="-285750">
              <a:spcAft>
                <a:spcPts val="600"/>
              </a:spcAft>
              <a:buFont typeface="Arial" panose="020B0604020202020204" pitchFamily="34" charset="0"/>
              <a:buChar char="•"/>
            </a:pPr>
            <a:r>
              <a:rPr lang="en-GB" sz="1500" dirty="0">
                <a:latin typeface="Calibri" panose="020F0502020204030204" pitchFamily="34" charset="0"/>
                <a:cs typeface="Calibri" panose="020F0502020204030204" pitchFamily="34" charset="0"/>
              </a:rPr>
              <a:t>PRI process dimension of </a:t>
            </a:r>
            <a:r>
              <a:rPr lang="en-GB" sz="1500" b="1" dirty="0">
                <a:latin typeface="Calibri" panose="020F0502020204030204" pitchFamily="34" charset="0"/>
                <a:cs typeface="Calibri" panose="020F0502020204030204" pitchFamily="34" charset="0"/>
              </a:rPr>
              <a:t>orchestration</a:t>
            </a: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introduce new, soft institutions like additional platforms, working groups or discussion circles</a:t>
            </a: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reallocate resources in/to the technology transfer office or around the vice-president for university-industry relations</a:t>
            </a: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align the PRI activities with more momentous opportunities provided at national or European level</a:t>
            </a:r>
          </a:p>
          <a:p>
            <a:pPr marL="285750" indent="-285750">
              <a:spcAft>
                <a:spcPts val="600"/>
              </a:spcAft>
              <a:buFont typeface="Arial" panose="020B0604020202020204" pitchFamily="34" charset="0"/>
              <a:buChar char="•"/>
            </a:pPr>
            <a:r>
              <a:rPr lang="en-GB" sz="1500" dirty="0">
                <a:latin typeface="Calibri" panose="020F0502020204030204" pitchFamily="34" charset="0"/>
                <a:cs typeface="Calibri" panose="020F0502020204030204" pitchFamily="34" charset="0"/>
              </a:rPr>
              <a:t>level of the design of </a:t>
            </a:r>
            <a:r>
              <a:rPr lang="en-GB" sz="1500" b="1" dirty="0">
                <a:latin typeface="Calibri" panose="020F0502020204030204" pitchFamily="34" charset="0"/>
                <a:cs typeface="Calibri" panose="020F0502020204030204" pitchFamily="34" charset="0"/>
              </a:rPr>
              <a:t>support measures and policy actions</a:t>
            </a:r>
            <a:endParaRPr lang="en-GB" sz="1500" dirty="0">
              <a:latin typeface="Calibri" panose="020F0502020204030204" pitchFamily="34" charset="0"/>
              <a:cs typeface="Calibri" panose="020F0502020204030204" pitchFamily="34" charset="0"/>
            </a:endParaRP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have experienced researchers provide information on suitable funding modalities</a:t>
            </a:r>
            <a:endParaRPr lang="en-GB" sz="1500" dirty="0">
              <a:latin typeface="Calibri" panose="020F0502020204030204" pitchFamily="34" charset="0"/>
              <a:cs typeface="Calibri" panose="020F0502020204030204" pitchFamily="34" charset="0"/>
            </a:endParaRP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university management can commit to make administrative provisions so that funding can effectively processed</a:t>
            </a:r>
          </a:p>
          <a:p>
            <a:pPr marL="465750" lvl="3"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internal working groups to establish where there is a demand for additional support and, if so, of which type</a:t>
            </a:r>
          </a:p>
          <a:p>
            <a:pPr marL="285750" indent="-285750">
              <a:spcAft>
                <a:spcPts val="600"/>
              </a:spcAft>
              <a:buFont typeface="Arial" panose="020B0604020202020204" pitchFamily="34" charset="0"/>
              <a:buChar char="•"/>
            </a:pPr>
            <a:r>
              <a:rPr lang="en-GB" sz="1500" b="1" dirty="0">
                <a:latin typeface="Calibri" panose="020F0502020204030204" pitchFamily="34" charset="0"/>
                <a:cs typeface="Calibri" panose="020F0502020204030204" pitchFamily="34" charset="0"/>
              </a:rPr>
              <a:t>Engagement in policy learning at both the technical and the strategic level</a:t>
            </a:r>
            <a:endParaRPr lang="de-DE"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36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70F1-C6DC-4249-88C1-24EB21C604EA}"/>
              </a:ext>
            </a:extLst>
          </p:cNvPr>
          <p:cNvSpPr>
            <a:spLocks noGrp="1"/>
          </p:cNvSpPr>
          <p:nvPr>
            <p:ph type="title"/>
          </p:nvPr>
        </p:nvSpPr>
        <p:spPr/>
        <p:txBody>
          <a:bodyPr/>
          <a:lstStyle/>
          <a:p>
            <a:r>
              <a:rPr lang="it-IT" sz="2800" b="0" dirty="0"/>
              <a:t> </a:t>
            </a:r>
            <a:r>
              <a:rPr lang="en-IE" sz="2800" dirty="0">
                <a:effectLst/>
                <a:latin typeface="Calibri" panose="020F0502020204030204" pitchFamily="34" charset="0"/>
                <a:ea typeface="Calibri" panose="020F0502020204030204" pitchFamily="34" charset="0"/>
                <a:cs typeface="Calibri" panose="020F0502020204030204" pitchFamily="34" charset="0"/>
              </a:rPr>
              <a:t>Regional authorities engaging in multi-sector, multi-level and multi-funding partnerships, activities, and learning pathways: rationale, projects and tools</a:t>
            </a:r>
            <a:br>
              <a:rPr lang="it-IT"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b="0" dirty="0"/>
              <a:t>	</a:t>
            </a:r>
          </a:p>
        </p:txBody>
      </p:sp>
      <p:sp>
        <p:nvSpPr>
          <p:cNvPr id="3" name="Text Placeholder 2">
            <a:extLst>
              <a:ext uri="{FF2B5EF4-FFF2-40B4-BE49-F238E27FC236}">
                <a16:creationId xmlns:a16="http://schemas.microsoft.com/office/drawing/2014/main" id="{48DAD0EE-8D9F-41A9-935B-A5CD72B211D0}"/>
              </a:ext>
            </a:extLst>
          </p:cNvPr>
          <p:cNvSpPr>
            <a:spLocks noGrp="1"/>
          </p:cNvSpPr>
          <p:nvPr>
            <p:ph type="body" sz="quarter" idx="10"/>
          </p:nvPr>
        </p:nvSpPr>
        <p:spPr>
          <a:xfrm>
            <a:off x="0" y="3936387"/>
            <a:ext cx="12192000" cy="356859"/>
          </a:xfrm>
        </p:spPr>
        <p:txBody>
          <a:bodyPr/>
          <a:lstStyle/>
          <a:p>
            <a:r>
              <a:rPr lang="en-US" dirty="0"/>
              <a:t>Alessio </a:t>
            </a:r>
            <a:r>
              <a:rPr lang="en-US" dirty="0" err="1"/>
              <a:t>Cavicchi</a:t>
            </a:r>
            <a:endParaRPr lang="en-US" dirty="0"/>
          </a:p>
        </p:txBody>
      </p:sp>
      <p:sp>
        <p:nvSpPr>
          <p:cNvPr id="4" name="Text Placeholder 3">
            <a:extLst>
              <a:ext uri="{FF2B5EF4-FFF2-40B4-BE49-F238E27FC236}">
                <a16:creationId xmlns:a16="http://schemas.microsoft.com/office/drawing/2014/main" id="{64233E01-E67F-43EE-B4AC-4D51E564330B}"/>
              </a:ext>
            </a:extLst>
          </p:cNvPr>
          <p:cNvSpPr>
            <a:spLocks noGrp="1"/>
          </p:cNvSpPr>
          <p:nvPr>
            <p:ph type="body" sz="quarter" idx="11"/>
          </p:nvPr>
        </p:nvSpPr>
        <p:spPr/>
        <p:txBody>
          <a:bodyPr/>
          <a:lstStyle/>
          <a:p>
            <a:r>
              <a:rPr lang="en-US" dirty="0"/>
              <a:t>Seville, 14</a:t>
            </a:r>
            <a:r>
              <a:rPr lang="en-US" baseline="30000" dirty="0"/>
              <a:t>th</a:t>
            </a:r>
            <a:r>
              <a:rPr lang="en-US" dirty="0"/>
              <a:t> December 2023</a:t>
            </a:r>
            <a:endParaRPr lang="en-GB" dirty="0"/>
          </a:p>
        </p:txBody>
      </p:sp>
    </p:spTree>
    <p:extLst>
      <p:ext uri="{BB962C8B-B14F-4D97-AF65-F5344CB8AC3E}">
        <p14:creationId xmlns:p14="http://schemas.microsoft.com/office/powerpoint/2010/main" val="98816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209176" y="90032"/>
            <a:ext cx="12078191" cy="993310"/>
          </a:xfrm>
        </p:spPr>
        <p:txBody>
          <a:bodyPr/>
          <a:lstStyle/>
          <a:p>
            <a:r>
              <a:rPr lang="en-GB" sz="2800" dirty="0"/>
              <a:t>Personal experience on HESS and related EU initiatives: TWL, </a:t>
            </a:r>
            <a:r>
              <a:rPr lang="en-GB" sz="2800" dirty="0" err="1"/>
              <a:t>FoodBiz</a:t>
            </a:r>
            <a:r>
              <a:rPr lang="en-GB" sz="2800" dirty="0"/>
              <a:t>, MOOC on </a:t>
            </a:r>
            <a:r>
              <a:rPr lang="en-GB" sz="2800" dirty="0" err="1"/>
              <a:t>Agrifood</a:t>
            </a:r>
            <a:r>
              <a:rPr lang="en-GB" sz="2800" dirty="0"/>
              <a:t> in the Med, </a:t>
            </a:r>
            <a:r>
              <a:rPr lang="en-GB" sz="2800" dirty="0" err="1"/>
              <a:t>Heinnovate</a:t>
            </a:r>
            <a:r>
              <a:rPr lang="en-GB" sz="2800" dirty="0"/>
              <a:t>, EIT-HEI initiative, European Universities</a:t>
            </a:r>
          </a:p>
        </p:txBody>
      </p:sp>
      <p:pic>
        <p:nvPicPr>
          <p:cNvPr id="6" name="Immagin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85670" y="3445832"/>
            <a:ext cx="3975703" cy="2581835"/>
          </a:xfrm>
          <a:prstGeom prst="rect">
            <a:avLst/>
          </a:prstGeom>
        </p:spPr>
      </p:pic>
      <p:pic>
        <p:nvPicPr>
          <p:cNvPr id="2" name="Immagin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5918" y="1432153"/>
            <a:ext cx="1975631" cy="2776219"/>
          </a:xfrm>
          <a:prstGeom prst="rect">
            <a:avLst/>
          </a:prstGeom>
        </p:spPr>
      </p:pic>
      <p:pic>
        <p:nvPicPr>
          <p:cNvPr id="7" name="Immagin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98900" y="1601013"/>
            <a:ext cx="4509993" cy="2123673"/>
          </a:xfrm>
          <a:prstGeom prst="rect">
            <a:avLst/>
          </a:prstGeom>
        </p:spPr>
      </p:pic>
      <p:pic>
        <p:nvPicPr>
          <p:cNvPr id="8" name="Immagin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6026" y="1638080"/>
            <a:ext cx="2245183" cy="672286"/>
          </a:xfrm>
          <a:prstGeom prst="rect">
            <a:avLst/>
          </a:prstGeom>
        </p:spPr>
      </p:pic>
      <p:grpSp>
        <p:nvGrpSpPr>
          <p:cNvPr id="10" name="Group 3"/>
          <p:cNvGrpSpPr>
            <a:grpSpLocks/>
          </p:cNvGrpSpPr>
          <p:nvPr/>
        </p:nvGrpSpPr>
        <p:grpSpPr bwMode="auto">
          <a:xfrm>
            <a:off x="3263154" y="3227294"/>
            <a:ext cx="5822516" cy="3566073"/>
            <a:chOff x="566110" y="1512877"/>
            <a:chExt cx="8678841" cy="4679950"/>
          </a:xfrm>
        </p:grpSpPr>
        <p:pic>
          <p:nvPicPr>
            <p:cNvPr id="11"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1990270" y="1717664"/>
              <a:ext cx="46799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4698851" y="4608027"/>
              <a:ext cx="4546100" cy="860708"/>
            </a:xfrm>
            <a:prstGeom prst="rect">
              <a:avLst/>
            </a:prstGeom>
            <a:noFill/>
            <a:ln w="9525">
              <a:noFill/>
              <a:miter lim="800000"/>
              <a:headEnd/>
              <a:tailEnd/>
            </a:ln>
          </p:spPr>
          <p:txBody>
            <a:bodyPr wrap="square">
              <a:spAutoFit/>
            </a:bodyPr>
            <a:lstStyle/>
            <a:p>
              <a:pPr algn="ctr">
                <a:spcBef>
                  <a:spcPct val="50000"/>
                </a:spcBef>
                <a:defRPr/>
              </a:pPr>
              <a:r>
                <a:rPr lang="en-GB" sz="1662" b="1" dirty="0">
                  <a:solidFill>
                    <a:schemeClr val="accent2"/>
                  </a:solidFill>
                  <a:latin typeface="Courier New" pitchFamily="49" charset="0"/>
                </a:rPr>
                <a:t>Entrepreneurs and Local Communities</a:t>
              </a:r>
            </a:p>
          </p:txBody>
        </p:sp>
        <p:sp>
          <p:nvSpPr>
            <p:cNvPr id="13" name="AutoShape 15"/>
            <p:cNvSpPr>
              <a:spLocks noChangeArrowheads="1"/>
            </p:cNvSpPr>
            <p:nvPr/>
          </p:nvSpPr>
          <p:spPr bwMode="auto">
            <a:xfrm rot="1500000">
              <a:off x="4257855" y="4723758"/>
              <a:ext cx="715136" cy="347427"/>
            </a:xfrm>
            <a:prstGeom prst="leftArrow">
              <a:avLst>
                <a:gd name="adj1" fmla="val 50000"/>
                <a:gd name="adj2" fmla="val 51484"/>
              </a:avLst>
            </a:prstGeom>
            <a:noFill/>
            <a:ln w="38100">
              <a:solidFill>
                <a:schemeClr val="accent2"/>
              </a:solidFill>
              <a:miter lim="800000"/>
              <a:headEnd/>
              <a:tailEnd/>
            </a:ln>
          </p:spPr>
          <p:txBody>
            <a:bodyPr wrap="none" anchor="ctr"/>
            <a:lstStyle/>
            <a:p>
              <a:pPr>
                <a:defRPr/>
              </a:pPr>
              <a:endParaRPr lang="fr-FR" sz="1662"/>
            </a:p>
          </p:txBody>
        </p:sp>
        <p:sp>
          <p:nvSpPr>
            <p:cNvPr id="14" name="AutoShape 16"/>
            <p:cNvSpPr>
              <a:spLocks noChangeArrowheads="1"/>
            </p:cNvSpPr>
            <p:nvPr/>
          </p:nvSpPr>
          <p:spPr bwMode="auto">
            <a:xfrm rot="9240000">
              <a:off x="1837462" y="3074580"/>
              <a:ext cx="715135" cy="347427"/>
            </a:xfrm>
            <a:prstGeom prst="leftArrow">
              <a:avLst>
                <a:gd name="adj1" fmla="val 50000"/>
                <a:gd name="adj2" fmla="val 51484"/>
              </a:avLst>
            </a:prstGeom>
            <a:noFill/>
            <a:ln w="38100">
              <a:solidFill>
                <a:schemeClr val="accent2"/>
              </a:solidFill>
              <a:miter lim="800000"/>
              <a:headEnd/>
              <a:tailEnd/>
            </a:ln>
          </p:spPr>
          <p:txBody>
            <a:bodyPr wrap="none" anchor="ctr"/>
            <a:lstStyle/>
            <a:p>
              <a:pPr>
                <a:defRPr/>
              </a:pPr>
              <a:endParaRPr lang="fr-FR" sz="1662"/>
            </a:p>
          </p:txBody>
        </p:sp>
        <p:sp>
          <p:nvSpPr>
            <p:cNvPr id="15" name="AutoShape 17"/>
            <p:cNvSpPr>
              <a:spLocks noChangeArrowheads="1"/>
            </p:cNvSpPr>
            <p:nvPr/>
          </p:nvSpPr>
          <p:spPr bwMode="auto">
            <a:xfrm rot="-2400000">
              <a:off x="6158708" y="2537960"/>
              <a:ext cx="715135" cy="347427"/>
            </a:xfrm>
            <a:prstGeom prst="leftArrow">
              <a:avLst>
                <a:gd name="adj1" fmla="val 50000"/>
                <a:gd name="adj2" fmla="val 51484"/>
              </a:avLst>
            </a:prstGeom>
            <a:noFill/>
            <a:ln w="38100">
              <a:solidFill>
                <a:schemeClr val="accent2"/>
              </a:solidFill>
              <a:miter lim="800000"/>
              <a:headEnd/>
              <a:tailEnd/>
            </a:ln>
          </p:spPr>
          <p:txBody>
            <a:bodyPr vert="eaVert" wrap="none" anchor="ctr"/>
            <a:lstStyle/>
            <a:p>
              <a:pPr>
                <a:defRPr/>
              </a:pPr>
              <a:endParaRPr lang="fr-FR" sz="1662"/>
            </a:p>
          </p:txBody>
        </p:sp>
        <p:sp>
          <p:nvSpPr>
            <p:cNvPr id="16" name="Text Box 21"/>
            <p:cNvSpPr txBox="1">
              <a:spLocks noChangeArrowheads="1"/>
            </p:cNvSpPr>
            <p:nvPr/>
          </p:nvSpPr>
          <p:spPr bwMode="auto">
            <a:xfrm>
              <a:off x="6759725" y="1919833"/>
              <a:ext cx="2485226" cy="1225262"/>
            </a:xfrm>
            <a:prstGeom prst="rect">
              <a:avLst/>
            </a:prstGeom>
            <a:noFill/>
            <a:ln w="9525">
              <a:noFill/>
              <a:miter lim="800000"/>
              <a:headEnd/>
              <a:tailEnd/>
            </a:ln>
          </p:spPr>
          <p:txBody>
            <a:bodyPr>
              <a:spAutoFit/>
            </a:bodyPr>
            <a:lstStyle/>
            <a:p>
              <a:pPr algn="ctr">
                <a:spcBef>
                  <a:spcPct val="50000"/>
                </a:spcBef>
                <a:defRPr/>
              </a:pPr>
              <a:r>
                <a:rPr lang="it-IT" sz="1662" b="1" dirty="0">
                  <a:solidFill>
                    <a:schemeClr val="accent2"/>
                  </a:solidFill>
                  <a:latin typeface="Courier New" pitchFamily="49" charset="0"/>
                </a:rPr>
                <a:t>High Schools and ITS</a:t>
              </a:r>
              <a:endParaRPr lang="en-GB" sz="1662" b="1" dirty="0">
                <a:solidFill>
                  <a:schemeClr val="accent2"/>
                </a:solidFill>
                <a:latin typeface="Courier New" pitchFamily="49" charset="0"/>
              </a:endParaRPr>
            </a:p>
          </p:txBody>
        </p:sp>
        <p:sp>
          <p:nvSpPr>
            <p:cNvPr id="17" name="Text Box 22"/>
            <p:cNvSpPr txBox="1">
              <a:spLocks noChangeArrowheads="1"/>
            </p:cNvSpPr>
            <p:nvPr/>
          </p:nvSpPr>
          <p:spPr bwMode="auto">
            <a:xfrm>
              <a:off x="566110" y="3561322"/>
              <a:ext cx="1834331" cy="496156"/>
            </a:xfrm>
            <a:prstGeom prst="rect">
              <a:avLst/>
            </a:prstGeom>
            <a:noFill/>
            <a:ln w="9525">
              <a:noFill/>
              <a:miter lim="800000"/>
              <a:headEnd/>
              <a:tailEnd/>
            </a:ln>
          </p:spPr>
          <p:txBody>
            <a:bodyPr>
              <a:spAutoFit/>
            </a:bodyPr>
            <a:lstStyle/>
            <a:p>
              <a:pPr algn="ctr">
                <a:spcBef>
                  <a:spcPct val="50000"/>
                </a:spcBef>
                <a:defRPr/>
              </a:pPr>
              <a:r>
                <a:rPr lang="it-IT" sz="1662" b="1" dirty="0" err="1">
                  <a:solidFill>
                    <a:schemeClr val="accent2"/>
                  </a:solidFill>
                  <a:latin typeface="Courier New" pitchFamily="49" charset="0"/>
                </a:rPr>
                <a:t>HEIs</a:t>
              </a:r>
              <a:endParaRPr lang="en-GB" sz="1662" b="1" dirty="0">
                <a:solidFill>
                  <a:schemeClr val="accent2"/>
                </a:solidFill>
                <a:latin typeface="Courier New" pitchFamily="49" charset="0"/>
              </a:endParaRPr>
            </a:p>
          </p:txBody>
        </p:sp>
        <p:sp>
          <p:nvSpPr>
            <p:cNvPr id="18" name="Line 9"/>
            <p:cNvSpPr>
              <a:spLocks noChangeShapeType="1"/>
            </p:cNvSpPr>
            <p:nvPr/>
          </p:nvSpPr>
          <p:spPr bwMode="auto">
            <a:xfrm flipV="1">
              <a:off x="4375095" y="3248294"/>
              <a:ext cx="647511" cy="935646"/>
            </a:xfrm>
            <a:prstGeom prst="line">
              <a:avLst/>
            </a:prstGeom>
            <a:noFill/>
            <a:ln w="76200">
              <a:solidFill>
                <a:srgbClr val="FF9933"/>
              </a:solidFill>
              <a:round/>
              <a:headEnd/>
              <a:tailEnd/>
            </a:ln>
          </p:spPr>
          <p:txBody>
            <a:bodyPr/>
            <a:lstStyle/>
            <a:p>
              <a:pPr>
                <a:defRPr/>
              </a:pPr>
              <a:endParaRPr lang="it-IT" sz="1662"/>
            </a:p>
          </p:txBody>
        </p:sp>
      </p:grpSp>
      <p:pic>
        <p:nvPicPr>
          <p:cNvPr id="4" name="Immagine 3">
            <a:extLst>
              <a:ext uri="{FF2B5EF4-FFF2-40B4-BE49-F238E27FC236}">
                <a16:creationId xmlns:a16="http://schemas.microsoft.com/office/drawing/2014/main" id="{0EA04A0F-F59E-128F-A563-F6ADF8ACD91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9099" y="2574756"/>
            <a:ext cx="2363757" cy="993310"/>
          </a:xfrm>
          <a:prstGeom prst="rect">
            <a:avLst/>
          </a:prstGeom>
        </p:spPr>
      </p:pic>
      <p:pic>
        <p:nvPicPr>
          <p:cNvPr id="5" name="Immagine 4">
            <a:extLst>
              <a:ext uri="{FF2B5EF4-FFF2-40B4-BE49-F238E27FC236}">
                <a16:creationId xmlns:a16="http://schemas.microsoft.com/office/drawing/2014/main" id="{68BC821F-F569-0355-2B86-30D6141C8EE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6805" y="3825898"/>
            <a:ext cx="3540022" cy="1401959"/>
          </a:xfrm>
          <a:prstGeom prst="rect">
            <a:avLst/>
          </a:prstGeom>
        </p:spPr>
      </p:pic>
      <p:pic>
        <p:nvPicPr>
          <p:cNvPr id="22" name="Elemento grafico 21">
            <a:extLst>
              <a:ext uri="{FF2B5EF4-FFF2-40B4-BE49-F238E27FC236}">
                <a16:creationId xmlns:a16="http://schemas.microsoft.com/office/drawing/2014/main" id="{7214FF14-A717-0D02-D756-6853E098FA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8055" y="5439100"/>
            <a:ext cx="2161759" cy="594484"/>
          </a:xfrm>
          <a:prstGeom prst="rect">
            <a:avLst/>
          </a:prstGeom>
        </p:spPr>
      </p:pic>
      <p:pic>
        <p:nvPicPr>
          <p:cNvPr id="23" name="Immagine 22">
            <a:extLst>
              <a:ext uri="{FF2B5EF4-FFF2-40B4-BE49-F238E27FC236}">
                <a16:creationId xmlns:a16="http://schemas.microsoft.com/office/drawing/2014/main" id="{75C1A0F2-2AF0-F985-7CC8-D7F084F9A305}"/>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14266" y="6241617"/>
            <a:ext cx="1953421" cy="463544"/>
          </a:xfrm>
          <a:prstGeom prst="rect">
            <a:avLst/>
          </a:prstGeom>
        </p:spPr>
      </p:pic>
      <p:pic>
        <p:nvPicPr>
          <p:cNvPr id="24" name="Immagine 23">
            <a:extLst>
              <a:ext uri="{FF2B5EF4-FFF2-40B4-BE49-F238E27FC236}">
                <a16:creationId xmlns:a16="http://schemas.microsoft.com/office/drawing/2014/main" id="{152AC9C6-32BB-5E20-9395-0B01B7CEAF0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057307" y="5385108"/>
            <a:ext cx="1060817" cy="1499228"/>
          </a:xfrm>
          <a:prstGeom prst="rect">
            <a:avLst/>
          </a:prstGeom>
        </p:spPr>
      </p:pic>
    </p:spTree>
    <p:extLst>
      <p:ext uri="{BB962C8B-B14F-4D97-AF65-F5344CB8AC3E}">
        <p14:creationId xmlns:p14="http://schemas.microsoft.com/office/powerpoint/2010/main" val="1107363195"/>
      </p:ext>
    </p:extLst>
  </p:cSld>
  <p:clrMapOvr>
    <a:masterClrMapping/>
  </p:clrMapOvr>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8322858357ED4DB8ACEC003F271AA8" ma:contentTypeVersion="5" ma:contentTypeDescription="Create a new document." ma:contentTypeScope="" ma:versionID="5846de3703c1c2f7c4ce69edccaf19df">
  <xsd:schema xmlns:xsd="http://www.w3.org/2001/XMLSchema" xmlns:xs="http://www.w3.org/2001/XMLSchema" xmlns:p="http://schemas.microsoft.com/office/2006/metadata/properties" xmlns:ns2="bf5373a9-3ae6-4627-894d-852f27c3d4f0" targetNamespace="http://schemas.microsoft.com/office/2006/metadata/properties" ma:root="true" ma:fieldsID="3436aea643ea87546a7a0197205439b5" ns2:_="">
    <xsd:import namespace="bf5373a9-3ae6-4627-894d-852f27c3d4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373a9-3ae6-4627-894d-852f27c3d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DE6D80-560C-4A62-BE70-84FB8BF97164}"/>
</file>

<file path=customXml/itemProps2.xml><?xml version="1.0" encoding="utf-8"?>
<ds:datastoreItem xmlns:ds="http://schemas.openxmlformats.org/officeDocument/2006/customXml" ds:itemID="{C429ACE3-3E34-42B8-822C-E1DD7E79713E}"/>
</file>

<file path=customXml/itemProps3.xml><?xml version="1.0" encoding="utf-8"?>
<ds:datastoreItem xmlns:ds="http://schemas.openxmlformats.org/officeDocument/2006/customXml" ds:itemID="{EB7825AE-34E5-4790-A686-B1114CD51AD4}"/>
</file>

<file path=docProps/app.xml><?xml version="1.0" encoding="utf-8"?>
<Properties xmlns="http://schemas.openxmlformats.org/officeDocument/2006/extended-properties" xmlns:vt="http://schemas.openxmlformats.org/officeDocument/2006/docPropsVTypes">
  <Template>JRC-presentation_new-style_template.potx</Template>
  <TotalTime>13165</TotalTime>
  <Words>5578</Words>
  <Application>Microsoft Macintosh PowerPoint</Application>
  <PresentationFormat>Widescreen</PresentationFormat>
  <Paragraphs>276</Paragraphs>
  <Slides>24</Slides>
  <Notes>19</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24</vt:i4>
      </vt:variant>
    </vt:vector>
  </HeadingPairs>
  <TitlesOfParts>
    <vt:vector size="36" baseType="lpstr">
      <vt:lpstr>Arial</vt:lpstr>
      <vt:lpstr>Calibri</vt:lpstr>
      <vt:lpstr>Courier New</vt:lpstr>
      <vt:lpstr>EC Square Sans Pro</vt:lpstr>
      <vt:lpstr>Tahoma</vt:lpstr>
      <vt:lpstr>Times New Roman</vt:lpstr>
      <vt:lpstr>UniversLT</vt:lpstr>
      <vt:lpstr>Verdana</vt:lpstr>
      <vt:lpstr>Verdana </vt:lpstr>
      <vt:lpstr>Verdana Standaard</vt:lpstr>
      <vt:lpstr>Wingdings</vt:lpstr>
      <vt:lpstr>JRC-presentation_new-style_template</vt:lpstr>
      <vt:lpstr> Higher Education and Partnerships for Regional Innovation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Regional authorities engaging in multi-sector, multi-level and multi-funding partnerships, activities, and learning pathways: rationale, projects and tools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alessio.cavicchi@unimc.it</cp:lastModifiedBy>
  <cp:revision>273</cp:revision>
  <cp:lastPrinted>2017-10-05T15:56:59Z</cp:lastPrinted>
  <dcterms:created xsi:type="dcterms:W3CDTF">2017-10-24T18:07:45Z</dcterms:created>
  <dcterms:modified xsi:type="dcterms:W3CDTF">2023-12-15T10:41:25Z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633a526b-d3b8-4a04-8ba5-bae25dbe6460</vt:lpwstr>
  </property>
  <property fmtid="{D5CDD505-2E9C-101B-9397-08002B2CF9AE}" pid="3" name="Offisync_UniqueId">
    <vt:lpwstr>127154</vt:lpwstr>
  </property>
  <property fmtid="{D5CDD505-2E9C-101B-9397-08002B2CF9AE}" pid="4" name="Offisync_UpdateToken">
    <vt:lpwstr>2</vt:lpwstr>
  </property>
  <property fmtid="{D5CDD505-2E9C-101B-9397-08002B2CF9AE}" pid="5" name="Jive_LatestUserAccountName">
    <vt:lpwstr>haegeka</vt:lpwstr>
  </property>
  <property fmtid="{D5CDD505-2E9C-101B-9397-08002B2CF9AE}" pid="6" name="Offisync_ProviderInitializationData">
    <vt:lpwstr>https://connected.cnect.cec.eu.int</vt:lpwstr>
  </property>
  <property fmtid="{D5CDD505-2E9C-101B-9397-08002B2CF9AE}" pid="7" name="Offisync_ServerID">
    <vt:lpwstr>0d3b22a6-6203-4efc-8e8e-b5279256493b</vt:lpwstr>
  </property>
  <property fmtid="{D5CDD505-2E9C-101B-9397-08002B2CF9AE}" pid="8" name="ContentTypeId">
    <vt:lpwstr>0x010100E98322858357ED4DB8ACEC003F271AA8</vt:lpwstr>
  </property>
</Properties>
</file>