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7"/>
  </p:notesMasterIdLst>
  <p:handoutMasterIdLst>
    <p:handoutMasterId r:id="rId8"/>
  </p:handoutMasterIdLst>
  <p:sldIdLst>
    <p:sldId id="257" r:id="rId2"/>
    <p:sldId id="645" r:id="rId3"/>
    <p:sldId id="545" r:id="rId4"/>
    <p:sldId id="576" r:id="rId5"/>
    <p:sldId id="646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4674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40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93E8EF-0874-AB4B-8309-AA30EB56C76B}" type="datetimeFigureOut">
              <a:rPr lang="en-US" altLang="en-US">
                <a:latin typeface="Aller" charset="0"/>
                <a:ea typeface="Aller" charset="0"/>
              </a:rPr>
              <a:pPr/>
              <a:t>11/30/2015</a:t>
            </a:fld>
            <a:endParaRPr lang="en-US" altLang="en-US" dirty="0">
              <a:latin typeface="Aller" charset="0"/>
              <a:ea typeface="Alle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3B91F0-0EED-604F-AAB5-93D7A801D0FF}" type="slidenum">
              <a:rPr lang="en-US" altLang="en-US">
                <a:latin typeface="Aller" charset="0"/>
                <a:ea typeface="Aller" charset="0"/>
              </a:rPr>
              <a:pPr/>
              <a:t>‹#›</a:t>
            </a:fld>
            <a:endParaRPr lang="en-US" altLang="en-US" dirty="0">
              <a:latin typeface="Aller" charset="0"/>
              <a:ea typeface="All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2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ller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ller" charset="0"/>
                <a:ea typeface="Aller" charset="0"/>
              </a:defRPr>
            </a:lvl1pPr>
          </a:lstStyle>
          <a:p>
            <a:fld id="{70957D09-7F01-1241-84E3-6E172E2B0D6B}" type="datetimeFigureOut">
              <a:rPr lang="en-US" altLang="en-US" smtClean="0"/>
              <a:pPr/>
              <a:t>11/30/2015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err="1" smtClean="0"/>
              <a:t>Click</a:t>
            </a:r>
            <a:r>
              <a:rPr lang="sl-SI" noProof="0" dirty="0" smtClean="0"/>
              <a:t> to </a:t>
            </a:r>
            <a:r>
              <a:rPr lang="sl-SI" noProof="0" dirty="0" err="1" smtClean="0"/>
              <a:t>edit</a:t>
            </a:r>
            <a:r>
              <a:rPr lang="sl-SI" noProof="0" dirty="0" smtClean="0"/>
              <a:t> </a:t>
            </a:r>
            <a:r>
              <a:rPr lang="sl-SI" noProof="0" dirty="0" err="1" smtClean="0"/>
              <a:t>Master</a:t>
            </a:r>
            <a:r>
              <a:rPr lang="sl-SI" noProof="0" dirty="0" smtClean="0"/>
              <a:t> </a:t>
            </a:r>
            <a:r>
              <a:rPr lang="sl-SI" noProof="0" dirty="0" err="1" smtClean="0"/>
              <a:t>text</a:t>
            </a:r>
            <a:r>
              <a:rPr lang="sl-SI" noProof="0" dirty="0" smtClean="0"/>
              <a:t> </a:t>
            </a:r>
            <a:r>
              <a:rPr lang="sl-SI" noProof="0" dirty="0" err="1" smtClean="0"/>
              <a:t>styles</a:t>
            </a:r>
            <a:endParaRPr lang="sl-SI" noProof="0" dirty="0" smtClean="0"/>
          </a:p>
          <a:p>
            <a:pPr lvl="1"/>
            <a:r>
              <a:rPr lang="sl-SI" noProof="0" dirty="0" err="1" smtClean="0"/>
              <a:t>Second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2"/>
            <a:r>
              <a:rPr lang="sl-SI" noProof="0" dirty="0" err="1" smtClean="0"/>
              <a:t>Third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3"/>
            <a:r>
              <a:rPr lang="sl-SI" noProof="0" dirty="0" err="1" smtClean="0"/>
              <a:t>Fourth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4"/>
            <a:r>
              <a:rPr lang="sl-SI" noProof="0" dirty="0" err="1" smtClean="0"/>
              <a:t>Fifth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ller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ller" charset="0"/>
                <a:ea typeface="Aller" charset="0"/>
              </a:defRPr>
            </a:lvl1pPr>
          </a:lstStyle>
          <a:p>
            <a:fld id="{B7A4C21C-BDE5-2340-AA54-8CC5678075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99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ler" charset="0"/>
        <a:ea typeface="Aller" charset="0"/>
        <a:cs typeface="Aller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ler" charset="0"/>
        <a:ea typeface="Aller" charset="0"/>
        <a:cs typeface="Aller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ler" charset="0"/>
        <a:ea typeface="Aller" charset="0"/>
        <a:cs typeface="Aller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ler" charset="0"/>
        <a:ea typeface="Aller" charset="0"/>
        <a:cs typeface="Aller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ler" charset="0"/>
        <a:ea typeface="Aller" charset="0"/>
        <a:cs typeface="Alle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6A6B690C-FFD9-7846-BE20-87E7BCC073F7}" type="slidenum">
              <a:rPr lang="sl-SI" altLang="en-US" sz="1200">
                <a:latin typeface="Aller" charset="0"/>
                <a:ea typeface="Aller" charset="0"/>
              </a:rPr>
              <a:pPr/>
              <a:t>1</a:t>
            </a:fld>
            <a:endParaRPr lang="sl-SI" altLang="en-US" sz="1200" dirty="0">
              <a:latin typeface="Aller" charset="0"/>
              <a:ea typeface="Aller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en-US" dirty="0"/>
          </a:p>
        </p:txBody>
      </p:sp>
    </p:spTree>
    <p:extLst>
      <p:ext uri="{BB962C8B-B14F-4D97-AF65-F5344CB8AC3E}">
        <p14:creationId xmlns:p14="http://schemas.microsoft.com/office/powerpoint/2010/main" val="86082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lle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>
            <a:lvl1pPr>
              <a:defRPr>
                <a:latin typeface="Aller" charset="0"/>
              </a:defRPr>
            </a:lvl1pPr>
            <a:lvl2pPr>
              <a:defRPr>
                <a:latin typeface="Aller" charset="0"/>
              </a:defRPr>
            </a:lvl2pPr>
            <a:lvl3pPr>
              <a:defRPr>
                <a:latin typeface="Aller" charset="0"/>
              </a:defRPr>
            </a:lvl3pPr>
            <a:lvl4pPr>
              <a:defRPr>
                <a:latin typeface="Aller" charset="0"/>
              </a:defRPr>
            </a:lvl4pPr>
            <a:lvl5pPr>
              <a:defRPr>
                <a:latin typeface="Aller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05C63-4CD0-1049-9A8A-45976101D565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DE7B-A638-3E4D-BD2C-9D93EC05C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 famnit iam - nov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13" y="5984875"/>
            <a:ext cx="1301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0" y="6553200"/>
            <a:ext cx="35226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sl-SI" sz="1200" dirty="0" smtClean="0">
                <a:solidFill>
                  <a:schemeClr val="bg1">
                    <a:lumMod val="50000"/>
                  </a:schemeClr>
                </a:solidFill>
                <a:latin typeface="Aller" charset="0"/>
                <a:ea typeface="Aller" charset="0"/>
                <a:cs typeface="Aller" charset="0"/>
              </a:rPr>
              <a:t>Seville</a:t>
            </a:r>
            <a:r>
              <a:rPr lang="sl-SI" altLang="sl-SI" sz="1200" dirty="0" smtClean="0">
                <a:solidFill>
                  <a:schemeClr val="bg1">
                    <a:lumMod val="50000"/>
                  </a:schemeClr>
                </a:solidFill>
                <a:latin typeface="Aller" charset="0"/>
                <a:ea typeface="Aller" charset="0"/>
                <a:cs typeface="Aller" charset="0"/>
              </a:rPr>
              <a:t>, 3. 12. 2015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3F201-0E9C-FD41-A330-74A3662BBCD1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AA29-B063-D34A-9616-DE18A18C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5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  <a:latin typeface="Alle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Aller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lle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693AE-7850-2946-B3B8-2E96635937E5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FE2E-9E5C-9546-9B3E-F78459F7E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4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ller" charset="0"/>
                <a:ea typeface="Aller" charset="0"/>
              </a:defRPr>
            </a:lvl1pPr>
          </a:lstStyle>
          <a:p>
            <a:fld id="{02D63713-496C-E846-B82E-1990DADEB0A4}" type="datetimeFigureOut">
              <a:rPr lang="en-US" altLang="en-US" smtClean="0"/>
              <a:pPr/>
              <a:t>11/30/2015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ller" charset="0"/>
                <a:ea typeface="Aller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ller" charset="0"/>
                <a:ea typeface="Aller" charset="0"/>
              </a:defRPr>
            </a:lvl1pPr>
          </a:lstStyle>
          <a:p>
            <a:fld id="{21676F2D-8AEF-6D49-B078-11C2A04C4DE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6495466"/>
            <a:ext cx="7007703" cy="4571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alpha val="4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4" name="Picture 4" descr="logo famnit iam - nov-01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13" y="5984875"/>
            <a:ext cx="1301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6" descr="innorennew-logo-siv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256" y="88899"/>
            <a:ext cx="1162957" cy="11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60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Aller" charset="0"/>
          <a:ea typeface="Aller" charset="0"/>
          <a:cs typeface="Aller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ller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ller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ller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ller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"/>
        <a:defRPr kern="1200">
          <a:solidFill>
            <a:schemeClr val="tx2"/>
          </a:solidFill>
          <a:latin typeface="Aller" charset="0"/>
          <a:ea typeface="Aller" charset="0"/>
          <a:cs typeface="Aller" charset="0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"/>
        <a:defRPr sz="1600" kern="1200">
          <a:solidFill>
            <a:schemeClr val="tx2"/>
          </a:solidFill>
          <a:latin typeface="Aller" charset="0"/>
          <a:ea typeface="Aller" charset="0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"/>
        <a:defRPr sz="1400" kern="1200">
          <a:solidFill>
            <a:schemeClr val="tx2"/>
          </a:solidFill>
          <a:latin typeface="Aller" charset="0"/>
          <a:ea typeface="Aller" charset="0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"/>
        <a:defRPr sz="1200" kern="1200">
          <a:solidFill>
            <a:schemeClr val="tx2"/>
          </a:solidFill>
          <a:latin typeface="Aller" charset="0"/>
          <a:ea typeface="Aller" charset="0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"/>
        <a:defRPr sz="1200" kern="1200">
          <a:solidFill>
            <a:schemeClr val="tx2"/>
          </a:solidFill>
          <a:latin typeface="Aller" charset="0"/>
          <a:ea typeface="Aller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norenew.eu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nnorenew.eu/en/ll-innorenew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carewood.eu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innorenewcoe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costfp1407.iam.upr.si/" TargetMode="External"/><Relationship Id="rId4" Type="http://schemas.openxmlformats.org/officeDocument/2006/relationships/hyperlink" Target="http://www.wood-w3b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1355725"/>
            <a:ext cx="9144000" cy="19695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288000" tIns="180000" rIns="108000" bIns="216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U</a:t>
            </a:r>
            <a:r>
              <a:rPr lang="hr-HR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niversity of primorska </a:t>
            </a:r>
            <a:r>
              <a:rPr lang="en-US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–</a:t>
            </a:r>
            <a:r>
              <a:rPr lang="hr-HR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 </a:t>
            </a:r>
            <a:r>
              <a:rPr lang="hr-HR" sz="3400" b="1" cap="all" dirty="0" err="1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innorenew</a:t>
            </a:r>
            <a:r>
              <a:rPr lang="hr-HR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 centre of </a:t>
            </a:r>
            <a:r>
              <a:rPr lang="hr-HR" sz="3400" b="1" cap="all" dirty="0" err="1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excellence</a:t>
            </a:r>
            <a:r>
              <a:rPr lang="hr-HR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 </a:t>
            </a:r>
            <a:r>
              <a:rPr lang="hr-HR" sz="3400" b="1" cap="all" dirty="0" err="1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and</a:t>
            </a:r>
            <a:r>
              <a:rPr lang="hr-HR" sz="3400" b="1" cap="all" dirty="0" smtClean="0">
                <a:solidFill>
                  <a:schemeClr val="bg1"/>
                </a:solidFill>
                <a:latin typeface="Aller" charset="0"/>
                <a:ea typeface="Aller" charset="0"/>
                <a:cs typeface="Aller" charset="0"/>
              </a:rPr>
              <a:t> sustainable construction</a:t>
            </a:r>
            <a:endParaRPr lang="en-GB" sz="2800" dirty="0" smtClean="0">
              <a:solidFill>
                <a:schemeClr val="bg1"/>
              </a:solidFill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6850" y="206375"/>
            <a:ext cx="6934200" cy="3231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Seville</a:t>
            </a:r>
            <a:r>
              <a:rPr lang="sl-SI" sz="2000" dirty="0" smtClean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,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3</a:t>
            </a:r>
            <a:r>
              <a:rPr lang="sl-SI" sz="2000" dirty="0" smtClean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. 12.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ller" charset="0"/>
                <a:ea typeface="+mn-ea"/>
                <a:cs typeface="Aller" charset="0"/>
              </a:rPr>
              <a:t>2015</a:t>
            </a:r>
            <a:endParaRPr lang="sl-SI" sz="2000" dirty="0">
              <a:solidFill>
                <a:schemeClr val="bg1">
                  <a:lumMod val="75000"/>
                </a:schemeClr>
              </a:solidFill>
              <a:latin typeface="Aller" charset="0"/>
              <a:ea typeface="+mn-ea"/>
              <a:cs typeface="Aller" charset="0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96850" y="4384228"/>
            <a:ext cx="8080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sl-SI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Michael Burnard</a:t>
            </a:r>
          </a:p>
          <a:p>
            <a:endParaRPr lang="sl-SI" alt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  <a:p>
            <a:r>
              <a:rPr lang="sl-SI" alt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ler" charset="0"/>
                <a:ea typeface="Aller" charset="0"/>
              </a:rPr>
              <a:t>University of Primorska</a:t>
            </a:r>
            <a:r>
              <a:rPr lang="sl-SI" altLang="en-US" sz="2000" dirty="0" smtClean="0">
                <a:latin typeface="Aller" charset="0"/>
                <a:ea typeface="Aller" charset="0"/>
              </a:rPr>
              <a:t>, Slovenia</a:t>
            </a:r>
          </a:p>
          <a:p>
            <a:r>
              <a:rPr lang="sl-SI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Andrej Marušič Institute, Department of Technology</a:t>
            </a:r>
          </a:p>
          <a:p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Faculty of Mathematics, Natural Science, and Information Technology </a:t>
            </a:r>
            <a:endParaRPr lang="sl-SI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90488" y="6041632"/>
            <a:ext cx="436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1800" dirty="0">
                <a:latin typeface="Aller" charset="0"/>
                <a:ea typeface="Aller" charset="0"/>
                <a:hlinkClick r:id="rId3"/>
              </a:rPr>
              <a:t>http://innorenew.eu/en</a:t>
            </a:r>
            <a:r>
              <a:rPr lang="en-US" altLang="en-US" sz="1800" dirty="0">
                <a:latin typeface="Aller" charset="0"/>
                <a:ea typeface="Aller" charset="0"/>
              </a:rPr>
              <a:t> </a:t>
            </a:r>
          </a:p>
        </p:txBody>
      </p:sp>
      <p:pic>
        <p:nvPicPr>
          <p:cNvPr id="6" name="Picture 1" descr="Koper 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26" y="3421061"/>
            <a:ext cx="2056364" cy="14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62" y="3421061"/>
            <a:ext cx="2172875" cy="1439321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0488" y="3333743"/>
            <a:ext cx="808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Funding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: 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H2020 Widespread 2014–1 </a:t>
            </a:r>
            <a:r>
              <a:rPr lang="en-GB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Teaming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endParaRPr lang="en-US" altLang="en-US" sz="1800" dirty="0">
              <a:latin typeface="Aller" charset="0"/>
              <a:ea typeface="Aller" charset="0"/>
            </a:endParaRPr>
          </a:p>
          <a:p>
            <a:r>
              <a:rPr lang="en-US" altLang="en-US" sz="1800" dirty="0">
                <a:latin typeface="Aller" charset="0"/>
                <a:ea typeface="Aller" charset="0"/>
              </a:rPr>
              <a:t> </a:t>
            </a:r>
          </a:p>
          <a:p>
            <a:r>
              <a:rPr lang="en-US" altLang="en-US" sz="1800" dirty="0">
                <a:latin typeface="Aller" charset="0"/>
                <a:ea typeface="Aller" charset="0"/>
              </a:rPr>
              <a:t> </a:t>
            </a:r>
          </a:p>
        </p:txBody>
      </p:sp>
      <p:pic>
        <p:nvPicPr>
          <p:cNvPr id="18435" name="Picture 4" descr="Screen Shot 2015-08-23 at 16.51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51" y="1568876"/>
            <a:ext cx="3913375" cy="26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0365" y="4373327"/>
            <a:ext cx="7865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RIS3 - Slovenia: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ntegration </a:t>
            </a:r>
            <a:r>
              <a:rPr lang="en-US" sz="2000" dirty="0"/>
              <a:t>of the </a:t>
            </a:r>
            <a:r>
              <a:rPr lang="en-US" sz="2000" b="1" dirty="0">
                <a:solidFill>
                  <a:srgbClr val="6A9613"/>
                </a:solidFill>
              </a:rPr>
              <a:t>wood </a:t>
            </a:r>
            <a:r>
              <a:rPr lang="en-US" sz="2000" b="1" dirty="0" smtClean="0">
                <a:solidFill>
                  <a:srgbClr val="6A9613"/>
                </a:solidFill>
              </a:rPr>
              <a:t>value chain into </a:t>
            </a:r>
            <a:r>
              <a:rPr lang="en-US" sz="2000" b="1" dirty="0">
                <a:solidFill>
                  <a:srgbClr val="6A9613"/>
                </a:solidFill>
              </a:rPr>
              <a:t>the design of homes and working </a:t>
            </a:r>
            <a:r>
              <a:rPr lang="en-US" sz="2000" b="1" dirty="0" smtClean="0">
                <a:solidFill>
                  <a:srgbClr val="6A9613"/>
                </a:solidFill>
              </a:rPr>
              <a:t>environments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Sustainable biomass transformation, new bio-based materials and technologies for use of secondary and raw materials, and reuse of waste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indoorgar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10" y="1589100"/>
            <a:ext cx="3514363" cy="2635772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69875" y="192831"/>
            <a:ext cx="58058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Renewable materials and healthy living environments research and innovation </a:t>
            </a:r>
            <a:r>
              <a:rPr lang="en-GB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centre</a:t>
            </a:r>
            <a:r>
              <a:rPr lang="en-US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 of excellence (</a:t>
            </a:r>
            <a:r>
              <a:rPr lang="en-US" altLang="sl-SI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InnoRenew</a:t>
            </a:r>
            <a:r>
              <a:rPr lang="en-US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 </a:t>
            </a:r>
            <a:r>
              <a:rPr lang="en-US" altLang="sl-SI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CoE</a:t>
            </a:r>
            <a:r>
              <a:rPr lang="en-US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) </a:t>
            </a:r>
            <a:endParaRPr lang="en-US" altLang="sl-SI" b="1" dirty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69738"/>
            <a:ext cx="7007703" cy="4571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alpha val="4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990610" y="2571874"/>
            <a:ext cx="3514362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sl-SI" b="1" dirty="0">
                <a:latin typeface="Aller" charset="0"/>
                <a:ea typeface="Aller" charset="0"/>
                <a:cs typeface="Aller" charset="0"/>
              </a:rPr>
              <a:t>Restorative Environmental &amp; Ergonomic Design (REED</a:t>
            </a:r>
            <a:r>
              <a:rPr lang="en-US" altLang="sl-SI" b="1" dirty="0" smtClean="0">
                <a:latin typeface="Aller" charset="0"/>
                <a:ea typeface="Aller" charset="0"/>
                <a:cs typeface="Aller" charset="0"/>
              </a:rPr>
              <a:t>)</a:t>
            </a:r>
          </a:p>
          <a:p>
            <a:pPr algn="ctr"/>
            <a:r>
              <a:rPr lang="en-GB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Expanded sustainable </a:t>
            </a:r>
            <a:r>
              <a:rPr lang="en-GB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design</a:t>
            </a:r>
          </a:p>
          <a:p>
            <a:pPr algn="ctr"/>
            <a:r>
              <a:rPr lang="en-US" sz="1100" dirty="0">
                <a:solidFill>
                  <a:srgbClr val="404040"/>
                </a:solidFill>
                <a:latin typeface="Aller" charset="0"/>
                <a:ea typeface="Aller" charset="0"/>
              </a:rPr>
              <a:t>REED attempts to </a:t>
            </a:r>
            <a:r>
              <a:rPr lang="en-US" sz="1100" b="1" dirty="0">
                <a:solidFill>
                  <a:srgbClr val="6A9613"/>
                </a:solidFill>
                <a:latin typeface="Aller" charset="0"/>
                <a:ea typeface="Aller" charset="0"/>
              </a:rPr>
              <a:t>create positive </a:t>
            </a:r>
            <a:r>
              <a:rPr lang="en-US" sz="1100" b="1" dirty="0" smtClean="0">
                <a:solidFill>
                  <a:srgbClr val="6A9613"/>
                </a:solidFill>
                <a:latin typeface="Aller" charset="0"/>
                <a:ea typeface="Aller" charset="0"/>
              </a:rPr>
              <a:t>impacts</a:t>
            </a:r>
            <a:endParaRPr lang="en-US" sz="1100" b="1" dirty="0">
              <a:solidFill>
                <a:srgbClr val="6A9613"/>
              </a:solidFill>
              <a:latin typeface="Aller" charset="0"/>
              <a:ea typeface="Aller" charset="0"/>
            </a:endParaRPr>
          </a:p>
        </p:txBody>
      </p:sp>
      <p:pic>
        <p:nvPicPr>
          <p:cNvPr id="13" name="Picture 6" descr="Puzzle-eng.ep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380" y="34775"/>
            <a:ext cx="1809934" cy="14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0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363" y="323850"/>
            <a:ext cx="70115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sl-SI" altLang="sl-SI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Collaboration/opportunities</a:t>
            </a:r>
            <a:endParaRPr lang="en-US" altLang="sl-SI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  <a:p>
            <a:pPr eaLnBrk="1" hangingPunct="1">
              <a:defRPr/>
            </a:pPr>
            <a:endParaRPr lang="en-US" altLang="sl-SI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9066"/>
            <a:ext cx="7007703" cy="4571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alpha val="4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33363" y="1247180"/>
            <a:ext cx="8582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s-ES_tradnl" b="1" dirty="0">
                <a:solidFill>
                  <a:srgbClr val="B0DE33"/>
                </a:solidFill>
                <a:latin typeface="Aller" charset="0"/>
                <a:ea typeface="Aller" charset="0"/>
              </a:rPr>
              <a:t>RIS3 of Junta de Andalucía</a:t>
            </a:r>
          </a:p>
          <a:p>
            <a:endParaRPr lang="en-US" altLang="en-US" dirty="0" smtClean="0">
              <a:solidFill>
                <a:srgbClr val="B0DE33"/>
              </a:solidFill>
              <a:latin typeface="Aller" charset="0"/>
              <a:ea typeface="Aller" charset="0"/>
            </a:endParaRPr>
          </a:p>
          <a:p>
            <a:r>
              <a:rPr lang="en-US" altLang="en-US" dirty="0">
                <a:latin typeface="Aller" charset="0"/>
                <a:ea typeface="Aller" charset="0"/>
              </a:rPr>
              <a:t>Promotion of Renewable Energies and Energy </a:t>
            </a:r>
            <a:r>
              <a:rPr lang="en-US" altLang="en-US" dirty="0" smtClean="0">
                <a:latin typeface="Aller" charset="0"/>
                <a:ea typeface="Aller" charset="0"/>
              </a:rPr>
              <a:t>Efficiency: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000" b="1" dirty="0">
                <a:latin typeface="Aller" charset="0"/>
                <a:ea typeface="Aller" charset="0"/>
              </a:rPr>
              <a:t>energy efficiency </a:t>
            </a:r>
            <a:r>
              <a:rPr lang="en-US" altLang="en-US" sz="2000" dirty="0">
                <a:latin typeface="Aller" charset="0"/>
                <a:ea typeface="Aller" charset="0"/>
              </a:rPr>
              <a:t>in building and </a:t>
            </a:r>
            <a:r>
              <a:rPr lang="en-US" altLang="en-US" sz="2000" b="1" dirty="0" smtClean="0">
                <a:solidFill>
                  <a:srgbClr val="6A9613"/>
                </a:solidFill>
                <a:latin typeface="Aller" charset="0"/>
                <a:ea typeface="Aller" charset="0"/>
              </a:rPr>
              <a:t>restoration</a:t>
            </a:r>
            <a:r>
              <a:rPr lang="en-US" altLang="en-US" sz="2000" dirty="0" smtClean="0">
                <a:latin typeface="Aller" charset="0"/>
                <a:ea typeface="Aller" charset="0"/>
              </a:rPr>
              <a:t> 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</a:rPr>
              <a:t>new 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</a:rPr>
              <a:t>materials </a:t>
            </a:r>
            <a:r>
              <a:rPr lang="en-US" altLang="en-US" sz="2000" dirty="0">
                <a:latin typeface="Aller" charset="0"/>
                <a:ea typeface="Aller" charset="0"/>
              </a:rPr>
              <a:t>and processes for sustainable building</a:t>
            </a:r>
            <a:endParaRPr lang="hr-HR" altLang="en-US" sz="2000" dirty="0">
              <a:latin typeface="Aller" charset="0"/>
              <a:ea typeface="Aller" charset="0"/>
            </a:endParaRPr>
          </a:p>
          <a:p>
            <a:endParaRPr lang="en-US" dirty="0" smtClean="0">
              <a:latin typeface="Aller" charset="0"/>
              <a:ea typeface="Aller" charset="0"/>
            </a:endParaRPr>
          </a:p>
          <a:p>
            <a:r>
              <a:rPr lang="en-US" dirty="0" smtClean="0">
                <a:latin typeface="Aller" charset="0"/>
                <a:ea typeface="Aller" charset="0"/>
              </a:rPr>
              <a:t>Fostering </a:t>
            </a:r>
            <a:r>
              <a:rPr lang="en-US" dirty="0">
                <a:latin typeface="Aller" charset="0"/>
                <a:ea typeface="Aller" charset="0"/>
              </a:rPr>
              <a:t>the public health and welfare system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Fostering biotechnology companies in cooperation with the public health service as the </a:t>
            </a:r>
            <a:r>
              <a:rPr lang="en-US" sz="2000" b="1" dirty="0">
                <a:solidFill>
                  <a:srgbClr val="6A9613"/>
                </a:solidFill>
              </a:rPr>
              <a:t>driving force for innovation</a:t>
            </a:r>
            <a:r>
              <a:rPr lang="en-US" sz="2000" dirty="0"/>
              <a:t>.</a:t>
            </a:r>
            <a:endParaRPr lang="en-US" altLang="en-US" sz="2000" b="1" i="1" dirty="0" smtClean="0">
              <a:latin typeface="Aller" charset="0"/>
              <a:ea typeface="Aller" charset="0"/>
            </a:endParaRPr>
          </a:p>
          <a:p>
            <a:endParaRPr lang="en-US" altLang="en-US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ler" charset="0"/>
              <a:ea typeface="Aller" charset="0"/>
            </a:endParaRPr>
          </a:p>
          <a:p>
            <a:endParaRPr lang="en-US" altLang="en-US" b="1" dirty="0">
              <a:solidFill>
                <a:schemeClr val="accent3">
                  <a:lumMod val="60000"/>
                  <a:lumOff val="40000"/>
                </a:schemeClr>
              </a:solidFill>
              <a:latin typeface="Aller" charset="0"/>
              <a:ea typeface="Aller" charset="0"/>
            </a:endParaRPr>
          </a:p>
          <a:p>
            <a:endParaRPr lang="en-US" altLang="en-US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ler" charset="0"/>
              <a:ea typeface="Aller" charset="0"/>
            </a:endParaRPr>
          </a:p>
          <a:p>
            <a:endParaRPr lang="en-US" alt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59" y="1166129"/>
            <a:ext cx="1019645" cy="69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60" y="4535421"/>
            <a:ext cx="5168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9875" y="328613"/>
            <a:ext cx="842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sl-SI" altLang="sl-SI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HOW </a:t>
            </a:r>
            <a:r>
              <a:rPr lang="en-US" altLang="sl-SI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–</a:t>
            </a:r>
            <a:r>
              <a:rPr lang="sl-SI" altLang="sl-SI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  <a:cs typeface="Aller" charset="0"/>
              </a:rPr>
              <a:t> join our LL InnoRenew</a:t>
            </a:r>
            <a:endParaRPr lang="en-US" altLang="sl-SI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09066"/>
            <a:ext cx="7007703" cy="4571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alpha val="4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5" t="54628" r="43119" b="19006"/>
          <a:stretch/>
        </p:blipFill>
        <p:spPr bwMode="auto">
          <a:xfrm>
            <a:off x="5494399" y="1252538"/>
            <a:ext cx="1513304" cy="4016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8" t="20971" r="50076" b="45746"/>
          <a:stretch/>
        </p:blipFill>
        <p:spPr bwMode="auto">
          <a:xfrm>
            <a:off x="175293" y="1252538"/>
            <a:ext cx="1959545" cy="4768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8" t="54224" r="50029" b="17964"/>
          <a:stretch/>
        </p:blipFill>
        <p:spPr bwMode="auto">
          <a:xfrm>
            <a:off x="2277344" y="1252538"/>
            <a:ext cx="1303239" cy="3445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3" t="20971" r="43119" b="49664"/>
          <a:stretch/>
        </p:blipFill>
        <p:spPr bwMode="auto">
          <a:xfrm>
            <a:off x="3769746" y="1252538"/>
            <a:ext cx="1594374" cy="4016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7112" y="5283226"/>
            <a:ext cx="485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18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SMEs;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4 National organizations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8 International organizations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2 RRA; 2 Ministries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68" y="1252538"/>
            <a:ext cx="1243909" cy="88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68" y="2394385"/>
            <a:ext cx="1620565" cy="277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695" y="2842497"/>
            <a:ext cx="1686438" cy="523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934" y="3469917"/>
            <a:ext cx="1158543" cy="628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561" y="1805170"/>
            <a:ext cx="621022" cy="555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3356" y="6514376"/>
            <a:ext cx="372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http://</a:t>
            </a:r>
            <a:r>
              <a:rPr lang="en-GB" dirty="0" err="1">
                <a:hlinkClick r:id="rId8"/>
              </a:rPr>
              <a:t>innorenew.eu</a:t>
            </a:r>
            <a:r>
              <a:rPr lang="en-GB" dirty="0">
                <a:hlinkClick r:id="rId8"/>
              </a:rPr>
              <a:t>/en/</a:t>
            </a:r>
            <a:r>
              <a:rPr lang="en-GB" dirty="0" err="1">
                <a:hlinkClick r:id="rId8"/>
              </a:rPr>
              <a:t>ll-innorenew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82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363" y="323850"/>
            <a:ext cx="75547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sl-SI" altLang="sl-SI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ler" charset="0"/>
                <a:ea typeface="Aller" charset="0"/>
              </a:rPr>
              <a:t>To learn more about us check out our projects</a:t>
            </a:r>
            <a:endParaRPr lang="en-US" altLang="sl-SI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  <a:p>
            <a:pPr eaLnBrk="1" hangingPunct="1">
              <a:defRPr/>
            </a:pPr>
            <a:endParaRPr lang="en-US" altLang="sl-SI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ller" charset="0"/>
              <a:ea typeface="All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9066"/>
            <a:ext cx="7007703" cy="4571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5">
                  <a:alpha val="42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2575" y="1247180"/>
            <a:ext cx="7936841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marL="0" lvl="1" indent="0"/>
            <a:r>
              <a:rPr lang="en-US" altLang="en-US" sz="2000" b="1" dirty="0">
                <a:solidFill>
                  <a:srgbClr val="B0DE33"/>
                </a:solidFill>
                <a:latin typeface="Aller" charset="0"/>
                <a:ea typeface="Aller" charset="0"/>
              </a:rPr>
              <a:t>H2020 Teaming: </a:t>
            </a:r>
            <a:r>
              <a:rPr lang="en-US" altLang="en-US" sz="2000" dirty="0">
                <a:latin typeface="Aller" charset="0"/>
                <a:ea typeface="Aller" charset="0"/>
              </a:rPr>
              <a:t>Renewable materials and healthy living environments research and innovation </a:t>
            </a:r>
            <a:r>
              <a:rPr lang="en-US" altLang="en-US" sz="2000" dirty="0" err="1">
                <a:latin typeface="Aller" charset="0"/>
                <a:ea typeface="Aller" charset="0"/>
              </a:rPr>
              <a:t>centre</a:t>
            </a:r>
            <a:r>
              <a:rPr lang="en-US" altLang="en-US" sz="2000" dirty="0">
                <a:latin typeface="Aller" charset="0"/>
                <a:ea typeface="Aller" charset="0"/>
              </a:rPr>
              <a:t> of excellence (</a:t>
            </a:r>
            <a:r>
              <a:rPr lang="en-US" altLang="en-US" sz="2000" b="1" i="1" dirty="0" err="1">
                <a:solidFill>
                  <a:srgbClr val="50712F"/>
                </a:solidFill>
                <a:latin typeface="Aller" charset="0"/>
                <a:ea typeface="Aller" charset="0"/>
              </a:rPr>
              <a:t>InnoRenew</a:t>
            </a:r>
            <a:r>
              <a:rPr lang="en-US" altLang="en-US" sz="2000" b="1" i="1" dirty="0">
                <a:solidFill>
                  <a:srgbClr val="50712F"/>
                </a:solidFill>
                <a:latin typeface="Aller" charset="0"/>
                <a:ea typeface="Aller" charset="0"/>
              </a:rPr>
              <a:t> </a:t>
            </a:r>
            <a:r>
              <a:rPr lang="en-US" altLang="en-US" sz="2000" b="1" i="1" dirty="0" err="1">
                <a:solidFill>
                  <a:srgbClr val="50712F"/>
                </a:solidFill>
                <a:latin typeface="Aller" charset="0"/>
                <a:ea typeface="Aller" charset="0"/>
              </a:rPr>
              <a:t>CoE</a:t>
            </a:r>
            <a:r>
              <a:rPr lang="en-US" altLang="en-US" sz="2000" dirty="0">
                <a:latin typeface="Aller" charset="0"/>
                <a:ea typeface="Aller" charset="0"/>
              </a:rPr>
              <a:t>)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www.innorenew.eu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en-US" sz="2000" i="1" dirty="0">
              <a:latin typeface="Aller" charset="0"/>
              <a:ea typeface="Aller" charset="0"/>
            </a:endParaRPr>
          </a:p>
          <a:p>
            <a:endParaRPr lang="en-US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Aller" charset="0"/>
              <a:ea typeface="Aller" charset="0"/>
            </a:endParaRPr>
          </a:p>
          <a:p>
            <a:r>
              <a:rPr lang="en-US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ler" charset="0"/>
                <a:ea typeface="Aller" charset="0"/>
              </a:rPr>
              <a:t>ERA-net+ </a:t>
            </a:r>
            <a:r>
              <a:rPr lang="en-US" alt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ler" charset="0"/>
                <a:ea typeface="Aller" charset="0"/>
              </a:rPr>
              <a:t>WoodWisdom</a:t>
            </a:r>
            <a:r>
              <a:rPr lang="en-US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ler" charset="0"/>
                <a:ea typeface="Aller" charset="0"/>
              </a:rPr>
              <a:t>-Net: </a:t>
            </a:r>
          </a:p>
          <a:p>
            <a:pPr marL="533400" lvl="1" indent="-309563">
              <a:buFontTx/>
              <a:buChar char="-"/>
            </a:pPr>
            <a:r>
              <a:rPr lang="sl-SI" sz="2000" dirty="0"/>
              <a:t>Cascading Recovered Wood </a:t>
            </a:r>
            <a:r>
              <a:rPr lang="sl-SI" sz="2000" b="1" dirty="0" smtClean="0">
                <a:solidFill>
                  <a:srgbClr val="50712F"/>
                </a:solidFill>
              </a:rPr>
              <a:t>(</a:t>
            </a:r>
            <a:r>
              <a:rPr lang="en-US" altLang="en-US" sz="2000" b="1" i="1" dirty="0" err="1" smtClean="0">
                <a:solidFill>
                  <a:srgbClr val="50712F"/>
                </a:solidFill>
                <a:latin typeface="Aller" charset="0"/>
                <a:ea typeface="Aller" charset="0"/>
              </a:rPr>
              <a:t>CaReWood</a:t>
            </a:r>
            <a:r>
              <a:rPr lang="en-US" altLang="en-US" sz="2000" b="1" i="1" dirty="0" smtClean="0">
                <a:solidFill>
                  <a:srgbClr val="50712F"/>
                </a:solidFill>
                <a:latin typeface="Aller" charset="0"/>
                <a:ea typeface="Aller" charset="0"/>
              </a:rPr>
              <a:t>)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www.carewood.eu</a:t>
            </a:r>
            <a:endParaRPr lang="en-US" altLang="en-US" sz="2000" b="1" i="1" dirty="0">
              <a:solidFill>
                <a:srgbClr val="50712F"/>
              </a:solidFill>
              <a:latin typeface="Aller" charset="0"/>
              <a:ea typeface="Aller" charset="0"/>
            </a:endParaRPr>
          </a:p>
          <a:p>
            <a:pPr marL="533400" lvl="1" indent="-309563">
              <a:buFontTx/>
              <a:buChar char="-"/>
            </a:pPr>
            <a:r>
              <a:rPr lang="sl-SI" sz="2000" dirty="0"/>
              <a:t>What We Wood Believe? Societal perceptions of the forest-based sector and its products towards a sustainable society </a:t>
            </a:r>
            <a:r>
              <a:rPr lang="sl-SI" sz="2000" b="1" i="1" dirty="0" smtClean="0">
                <a:solidFill>
                  <a:schemeClr val="accent2">
                    <a:lumMod val="75000"/>
                  </a:schemeClr>
                </a:solidFill>
              </a:rPr>
              <a:t>(W3B </a:t>
            </a:r>
            <a:r>
              <a:rPr lang="en-US" altLang="en-US" sz="2000" b="1" i="1" dirty="0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</a:rPr>
              <a:t>Wood Believe)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www.wood-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w3b.eu</a:t>
            </a:r>
            <a:endParaRPr lang="en-US" sz="2000" b="1" dirty="0" smtClean="0">
              <a:solidFill>
                <a:srgbClr val="B0DE33"/>
              </a:solidFill>
            </a:endParaRPr>
          </a:p>
          <a:p>
            <a:r>
              <a:rPr lang="en-US" sz="2000" b="1" dirty="0">
                <a:solidFill>
                  <a:srgbClr val="B0DE33"/>
                </a:solidFill>
                <a:latin typeface="Aller" charset="0"/>
                <a:ea typeface="Aller" charset="0"/>
              </a:rPr>
              <a:t>Erasmus+: </a:t>
            </a:r>
            <a:r>
              <a:rPr lang="en-US" sz="2000" dirty="0"/>
              <a:t>Novel learning approach for </a:t>
            </a:r>
            <a:r>
              <a:rPr lang="en-US" sz="2000" dirty="0" err="1"/>
              <a:t>ERGOnomic</a:t>
            </a:r>
            <a:r>
              <a:rPr lang="en-US" sz="2000" dirty="0"/>
              <a:t> principles for </a:t>
            </a:r>
            <a:r>
              <a:rPr lang="en-US" sz="2000" dirty="0" err="1"/>
              <a:t>deSIGNers</a:t>
            </a:r>
            <a:r>
              <a:rPr lang="en-US" sz="2000" dirty="0"/>
              <a:t> working in </a:t>
            </a:r>
            <a:r>
              <a:rPr lang="en-US" sz="2000" dirty="0" smtClean="0"/>
              <a:t>the upholstery </a:t>
            </a:r>
            <a:r>
              <a:rPr lang="en-US" sz="2000" dirty="0"/>
              <a:t>and sleep sectors by using Virtual </a:t>
            </a:r>
            <a:r>
              <a:rPr lang="en-US" sz="2000" dirty="0" smtClean="0"/>
              <a:t>Reality.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Aller" charset="0"/>
              <a:ea typeface="Aller" charset="0"/>
            </a:endParaRPr>
          </a:p>
          <a:p>
            <a:r>
              <a:rPr lang="en-US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ler" charset="0"/>
                <a:ea typeface="Aller" charset="0"/>
              </a:rPr>
              <a:t>FP1407: </a:t>
            </a:r>
            <a:r>
              <a:rPr lang="en-US" sz="2000" dirty="0">
                <a:solidFill>
                  <a:srgbClr val="000000"/>
                </a:solidFill>
              </a:rPr>
              <a:t>Understanding wood modification through an integrated scientific and environmental impact </a:t>
            </a:r>
            <a:r>
              <a:rPr lang="en-US" sz="2000" dirty="0" smtClean="0">
                <a:solidFill>
                  <a:srgbClr val="000000"/>
                </a:solidFill>
              </a:rPr>
              <a:t>approach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costfp1407.iam.upr.si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CW_Vert_color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94" y="2563233"/>
            <a:ext cx="675269" cy="94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Logo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17" y="5159806"/>
            <a:ext cx="962822" cy="4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22" y="3596998"/>
            <a:ext cx="1087415" cy="57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52" y="5779482"/>
            <a:ext cx="41935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1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AE51"/>
      </a:accent1>
      <a:accent2>
        <a:srgbClr val="6B963F"/>
      </a:accent2>
      <a:accent3>
        <a:srgbClr val="4D6410"/>
      </a:accent3>
      <a:accent4>
        <a:srgbClr val="BABABA"/>
      </a:accent4>
      <a:accent5>
        <a:srgbClr val="8EC81A"/>
      </a:accent5>
      <a:accent6>
        <a:srgbClr val="7E7E7E"/>
      </a:accent6>
      <a:hlink>
        <a:srgbClr val="94BE54"/>
      </a:hlink>
      <a:folHlink>
        <a:srgbClr val="B4CA8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10065</TotalTime>
  <Words>304</Words>
  <Application>Microsoft Office PowerPoint</Application>
  <PresentationFormat>On-screen Show (4:3)</PresentationFormat>
  <Paragraphs>45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PERIANEZ FORTE Inmaculada (JRC-SEVILLA)</cp:lastModifiedBy>
  <cp:revision>248</cp:revision>
  <cp:lastPrinted>2015-11-23T14:19:22Z</cp:lastPrinted>
  <dcterms:created xsi:type="dcterms:W3CDTF">2015-08-23T19:56:13Z</dcterms:created>
  <dcterms:modified xsi:type="dcterms:W3CDTF">2015-11-30T11:19:57Z</dcterms:modified>
</cp:coreProperties>
</file>