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2D5EC1"/>
    <a:srgbClr val="3E6FD2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/>
    <p:restoredTop sz="94618"/>
  </p:normalViewPr>
  <p:slideViewPr>
    <p:cSldViewPr>
      <p:cViewPr>
        <p:scale>
          <a:sx n="75" d="100"/>
          <a:sy n="75" d="100"/>
        </p:scale>
        <p:origin x="1968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B58E5071-DE63-44A9-A50F-1F2CE2AC96CF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4035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BBC7FFD2-CE15-4338-A2C4-D40046F3244B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9452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DCF07C8-F51B-448F-9302-B7122E90EE02}" type="slidenum">
              <a:rPr lang="en-GB" altLang="en-US"/>
              <a:pPr/>
              <a:t>‹n.›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61119-4B6A-4B54-8AAD-7541C4CCF783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30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92D68-E02D-4157-99B1-EFE1D49B205F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7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16F41-56E4-4932-A74B-1E01B3CAABA3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852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FD9FC-D766-4FBC-82CB-1F64A8C18196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52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A9A70-0DDB-4134-BD6A-23F1E3389C9C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84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6E985-1B68-4ACC-BB03-8A000CFA6B34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885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9D4F7-F2A2-4492-BCE5-A4CA76E422A8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57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7CFC3-6962-4E5F-AEEC-3BDA13A84FA6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229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8A0F1-93D4-47BE-87AF-96E20739BD64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3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1056D-E3F8-4B8D-99E6-B8305206C4A0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601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63BF918-BBAD-4B92-9948-5778BFD5443D}" type="slidenum">
              <a:rPr lang="en-GB" altLang="en-US"/>
              <a:pPr/>
              <a:t>‹n.›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amina.saheb@ec.europa.eu" TargetMode="External"/><Relationship Id="rId3" Type="http://schemas.openxmlformats.org/officeDocument/2006/relationships/hyperlink" Target="http://www.jrc.ec.europa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0" y="2565400"/>
            <a:ext cx="8424490" cy="790575"/>
          </a:xfrm>
        </p:spPr>
        <p:txBody>
          <a:bodyPr/>
          <a:lstStyle/>
          <a:p>
            <a:r>
              <a:rPr lang="en-GB" sz="3200" dirty="0"/>
              <a:t>Improving competitiveness and generating high quality employment in </a:t>
            </a:r>
            <a:r>
              <a:rPr lang="en-GB" sz="3200" dirty="0" smtClean="0"/>
              <a:t>the </a:t>
            </a:r>
            <a:r>
              <a:rPr lang="en-GB" sz="3200" dirty="0"/>
              <a:t>construction sector</a:t>
            </a:r>
            <a:endParaRPr lang="en-GB" altLang="en-US" sz="32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65104"/>
            <a:ext cx="8532812" cy="1080021"/>
          </a:xfrm>
        </p:spPr>
        <p:txBody>
          <a:bodyPr/>
          <a:lstStyle/>
          <a:p>
            <a:r>
              <a:rPr lang="en-GB" altLang="en-US" dirty="0" smtClean="0"/>
              <a:t>Daniele Paci</a:t>
            </a:r>
          </a:p>
          <a:p>
            <a:endParaRPr lang="en-GB" altLang="en-US" sz="2200" dirty="0" smtClean="0"/>
          </a:p>
          <a:p>
            <a:r>
              <a:rPr lang="en-GB" altLang="en-US" sz="2200" dirty="0" smtClean="0"/>
              <a:t>European Commission JRC </a:t>
            </a:r>
          </a:p>
          <a:p>
            <a:r>
              <a:rPr lang="en-GB" altLang="en-US" sz="2200" dirty="0" smtClean="0"/>
              <a:t>Renewables and </a:t>
            </a:r>
            <a:r>
              <a:rPr lang="en-GB" altLang="en-US" sz="2200" dirty="0"/>
              <a:t>E</a:t>
            </a:r>
            <a:r>
              <a:rPr lang="en-GB" altLang="en-US" sz="2200" dirty="0" smtClean="0"/>
              <a:t>nergy Efficiency Unit </a:t>
            </a:r>
            <a:endParaRPr lang="en-GB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EU Policy framework</a:t>
            </a:r>
          </a:p>
          <a:p>
            <a:endParaRPr lang="en-US" altLang="en-US" dirty="0"/>
          </a:p>
          <a:p>
            <a:r>
              <a:rPr lang="en-US" altLang="en-US" dirty="0" smtClean="0"/>
              <a:t>Relevance of Energy Efficiency in Buildings</a:t>
            </a:r>
          </a:p>
          <a:p>
            <a:endParaRPr lang="en-US" altLang="en-US" dirty="0"/>
          </a:p>
          <a:p>
            <a:r>
              <a:rPr lang="en-US" altLang="en-US" dirty="0" smtClean="0"/>
              <a:t>Employment, Job Creation and Skills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en-GB" dirty="0" smtClean="0"/>
              <a:t>Energy Efficiency in Buildings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“I would also like to significantly enhance energy efficiency beyond the 2020 objective, notably when it comes to buildings, and I am in favour of an ambitious, binding target to this end that continues the current energy </a:t>
            </a:r>
            <a:r>
              <a:rPr lang="en-GB" smtClean="0"/>
              <a:t>efficiency pathway” </a:t>
            </a:r>
            <a:endParaRPr lang="en-GB" dirty="0" smtClean="0"/>
          </a:p>
          <a:p>
            <a:pPr marL="0" indent="0">
              <a:buNone/>
            </a:pPr>
            <a:endParaRPr lang="en-GB" b="1" i="0" dirty="0" smtClean="0"/>
          </a:p>
          <a:p>
            <a:pPr marL="0" indent="0">
              <a:buNone/>
            </a:pPr>
            <a:r>
              <a:rPr lang="en-GB" b="1" i="0" dirty="0" smtClean="0"/>
              <a:t>Jean-Claude </a:t>
            </a:r>
            <a:r>
              <a:rPr lang="en-GB" b="1" i="0" dirty="0" err="1" smtClean="0"/>
              <a:t>Juncker</a:t>
            </a:r>
            <a:endParaRPr lang="en-GB" b="1" i="0" dirty="0" smtClean="0"/>
          </a:p>
          <a:p>
            <a:pPr marL="0" indent="0">
              <a:buNone/>
            </a:pPr>
            <a:r>
              <a:rPr lang="en-GB" dirty="0" smtClean="0"/>
              <a:t>My Agenda for Jobs, Growth, Fairness and Democratic Change. Political Guidelines for the next European Commission</a:t>
            </a:r>
            <a:endParaRPr lang="en-GB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28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 of Energy Efficiency in Buildings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92375"/>
            <a:ext cx="8363272" cy="352901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charset="2"/>
              <a:buChar char="v"/>
            </a:pPr>
            <a:r>
              <a:rPr lang="en-GB" i="0" dirty="0" smtClean="0"/>
              <a:t>E</a:t>
            </a:r>
            <a:r>
              <a:rPr lang="en-GB" i="0" dirty="0" smtClean="0"/>
              <a:t>nergy savings</a:t>
            </a:r>
          </a:p>
          <a:p>
            <a:pPr>
              <a:buClr>
                <a:schemeClr val="accent2"/>
              </a:buClr>
              <a:buFont typeface="Wingdings" charset="2"/>
              <a:buChar char="v"/>
            </a:pPr>
            <a:r>
              <a:rPr lang="en-GB" i="0" dirty="0" smtClean="0"/>
              <a:t>GHG Emissions reduction </a:t>
            </a:r>
          </a:p>
          <a:p>
            <a:pPr>
              <a:buClr>
                <a:schemeClr val="accent2"/>
              </a:buClr>
              <a:buFont typeface="Wingdings" charset="2"/>
              <a:buChar char="v"/>
            </a:pPr>
            <a:r>
              <a:rPr lang="en-GB" i="0" dirty="0" smtClean="0"/>
              <a:t>Health and living conditions improvements</a:t>
            </a:r>
          </a:p>
          <a:p>
            <a:pPr>
              <a:buClr>
                <a:schemeClr val="accent2"/>
              </a:buClr>
              <a:buFont typeface="Wingdings" charset="2"/>
              <a:buChar char="v"/>
            </a:pPr>
            <a:r>
              <a:rPr lang="en-GB" i="0" dirty="0" smtClean="0"/>
              <a:t>G</a:t>
            </a:r>
            <a:r>
              <a:rPr lang="en-GB" i="0" dirty="0" smtClean="0"/>
              <a:t>rowth </a:t>
            </a:r>
          </a:p>
          <a:p>
            <a:pPr>
              <a:buClr>
                <a:schemeClr val="accent2"/>
              </a:buClr>
              <a:buFont typeface="Wingdings" charset="2"/>
              <a:buChar char="v"/>
            </a:pPr>
            <a:r>
              <a:rPr lang="en-GB" i="0" dirty="0" smtClean="0"/>
              <a:t>R&amp;D – Innovation and Technological Development </a:t>
            </a:r>
          </a:p>
          <a:p>
            <a:pPr>
              <a:buClr>
                <a:schemeClr val="accent2"/>
              </a:buClr>
              <a:buFont typeface="Wingdings" charset="2"/>
              <a:buChar char="v"/>
            </a:pPr>
            <a:r>
              <a:rPr lang="en-GB" i="0" dirty="0" smtClean="0"/>
              <a:t>E</a:t>
            </a:r>
            <a:r>
              <a:rPr lang="en-GB" i="0" dirty="0" smtClean="0"/>
              <a:t>nergy security</a:t>
            </a:r>
          </a:p>
          <a:p>
            <a:pPr>
              <a:buClr>
                <a:schemeClr val="accent2"/>
              </a:buClr>
              <a:buFont typeface="Wingdings" charset="2"/>
              <a:buChar char="v"/>
            </a:pPr>
            <a:r>
              <a:rPr lang="en-GB" i="0" dirty="0" smtClean="0"/>
              <a:t>J</a:t>
            </a:r>
            <a:r>
              <a:rPr lang="en-GB" i="0" dirty="0" smtClean="0"/>
              <a:t>ob creation</a:t>
            </a:r>
          </a:p>
          <a:p>
            <a:pPr>
              <a:buClr>
                <a:schemeClr val="accent2"/>
              </a:buClr>
              <a:buFont typeface="Wingdings" charset="2"/>
              <a:buChar char="v"/>
            </a:pPr>
            <a:r>
              <a:rPr lang="en-GB" i="0" dirty="0" smtClean="0"/>
              <a:t>Local impact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84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 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8" y="2564904"/>
            <a:ext cx="8418294" cy="26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</a:t>
            </a:r>
            <a:r>
              <a:rPr lang="it-IT" dirty="0" smtClean="0"/>
              <a:t> </a:t>
            </a:r>
            <a:r>
              <a:rPr lang="it-IT" dirty="0" smtClean="0"/>
              <a:t>– Local impact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101" y="2276475"/>
            <a:ext cx="7777844" cy="39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1155183"/>
            <a:ext cx="8229600" cy="936625"/>
          </a:xfrm>
        </p:spPr>
        <p:txBody>
          <a:bodyPr/>
          <a:lstStyle/>
          <a:p>
            <a:r>
              <a:rPr lang="it-IT" dirty="0" smtClean="0"/>
              <a:t>Job </a:t>
            </a:r>
            <a:r>
              <a:rPr lang="it-IT" dirty="0" err="1" smtClean="0"/>
              <a:t>Creation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58878"/>
              </p:ext>
            </p:extLst>
          </p:nvPr>
        </p:nvGraphicFramePr>
        <p:xfrm>
          <a:off x="729668" y="2516845"/>
          <a:ext cx="75608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70C0"/>
                          </a:solidFill>
                        </a:rPr>
                        <a:t>Study</a:t>
                      </a:r>
                      <a:endParaRPr lang="it-I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70C0"/>
                          </a:solidFill>
                        </a:rPr>
                        <a:t>New </a:t>
                      </a:r>
                      <a:r>
                        <a:rPr lang="it-IT" dirty="0" err="1" smtClean="0">
                          <a:solidFill>
                            <a:srgbClr val="0070C0"/>
                          </a:solidFill>
                        </a:rPr>
                        <a:t>jobs</a:t>
                      </a:r>
                      <a:endParaRPr lang="it-I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70C0"/>
                          </a:solidFill>
                        </a:rPr>
                        <a:t>Period</a:t>
                      </a:r>
                      <a:r>
                        <a:rPr lang="it-IT" dirty="0" smtClean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it-IT" dirty="0" err="1" smtClean="0">
                          <a:solidFill>
                            <a:srgbClr val="0070C0"/>
                          </a:solidFill>
                        </a:rPr>
                        <a:t>year</a:t>
                      </a:r>
                      <a:endParaRPr lang="it-I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EC (2003)</a:t>
                      </a:r>
                      <a:endParaRPr lang="it-IT" dirty="0">
                        <a:solidFill>
                          <a:srgbClr val="2D5EC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240,000-450,000</a:t>
                      </a:r>
                      <a:endParaRPr lang="it-IT" dirty="0">
                        <a:solidFill>
                          <a:srgbClr val="2D5EC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2020</a:t>
                      </a:r>
                      <a:endParaRPr lang="it-IT" dirty="0">
                        <a:solidFill>
                          <a:srgbClr val="2D5EC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EC (2005)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1,000,000</a:t>
                      </a:r>
                      <a:endParaRPr lang="it-IT" dirty="0">
                        <a:solidFill>
                          <a:srgbClr val="2D5EC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2005-2015</a:t>
                      </a:r>
                      <a:endParaRPr lang="it-IT" dirty="0">
                        <a:solidFill>
                          <a:srgbClr val="2D5EC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EC (2011)</a:t>
                      </a:r>
                      <a:endParaRPr lang="it-IT" dirty="0">
                        <a:solidFill>
                          <a:srgbClr val="2D5EC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1,400,000</a:t>
                      </a:r>
                      <a:endParaRPr lang="it-IT" dirty="0">
                        <a:solidFill>
                          <a:srgbClr val="2D5EC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2011-2015</a:t>
                      </a:r>
                      <a:endParaRPr lang="it-IT" dirty="0">
                        <a:solidFill>
                          <a:srgbClr val="2D5EC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EC (2012)</a:t>
                      </a:r>
                      <a:endParaRPr lang="it-IT" dirty="0">
                        <a:solidFill>
                          <a:srgbClr val="2D5EC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850,000</a:t>
                      </a:r>
                      <a:endParaRPr lang="it-IT" dirty="0">
                        <a:solidFill>
                          <a:srgbClr val="2D5EC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2D5EC1"/>
                          </a:solidFill>
                        </a:rPr>
                        <a:t>2011-2020</a:t>
                      </a:r>
                      <a:endParaRPr lang="it-IT" dirty="0">
                        <a:solidFill>
                          <a:srgbClr val="2D5EC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80750"/>
              </p:ext>
            </p:extLst>
          </p:nvPr>
        </p:nvGraphicFramePr>
        <p:xfrm>
          <a:off x="732784" y="4980748"/>
          <a:ext cx="755772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241"/>
                <a:gridCol w="2519241"/>
                <a:gridCol w="251924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70C0"/>
                          </a:solidFill>
                        </a:rPr>
                        <a:t>Study</a:t>
                      </a:r>
                      <a:endParaRPr lang="it-I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70C0"/>
                          </a:solidFill>
                        </a:rPr>
                        <a:t>New </a:t>
                      </a:r>
                      <a:r>
                        <a:rPr lang="it-IT" dirty="0" err="1" smtClean="0">
                          <a:solidFill>
                            <a:srgbClr val="0070C0"/>
                          </a:solidFill>
                        </a:rPr>
                        <a:t>jobs</a:t>
                      </a:r>
                      <a:endParaRPr lang="it-I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70C0"/>
                          </a:solidFill>
                        </a:rPr>
                        <a:t>Period</a:t>
                      </a:r>
                      <a:r>
                        <a:rPr lang="it-IT" dirty="0" smtClean="0">
                          <a:solidFill>
                            <a:srgbClr val="0070C0"/>
                          </a:solidFill>
                        </a:rPr>
                        <a:t> /</a:t>
                      </a:r>
                      <a:r>
                        <a:rPr lang="it-IT" dirty="0" err="1" smtClean="0">
                          <a:solidFill>
                            <a:srgbClr val="0070C0"/>
                          </a:solidFill>
                        </a:rPr>
                        <a:t>year</a:t>
                      </a:r>
                      <a:endParaRPr lang="it-I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3166CF"/>
                          </a:solidFill>
                        </a:rPr>
                        <a:t>UNEP (2008)</a:t>
                      </a:r>
                      <a:endParaRPr lang="it-IT" dirty="0">
                        <a:solidFill>
                          <a:srgbClr val="3166C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3166CF"/>
                          </a:solidFill>
                        </a:rPr>
                        <a:t>11,3-13,5</a:t>
                      </a:r>
                      <a:endParaRPr lang="it-IT" dirty="0">
                        <a:solidFill>
                          <a:srgbClr val="3166C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3166CF"/>
                          </a:solidFill>
                        </a:rPr>
                        <a:t>2000</a:t>
                      </a:r>
                      <a:endParaRPr lang="it-IT" dirty="0">
                        <a:solidFill>
                          <a:srgbClr val="3166C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3166CF"/>
                          </a:solidFill>
                        </a:rPr>
                        <a:t>BPIE (2011)</a:t>
                      </a:r>
                      <a:endParaRPr lang="it-IT" dirty="0">
                        <a:solidFill>
                          <a:srgbClr val="3166C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3166CF"/>
                          </a:solidFill>
                        </a:rPr>
                        <a:t>17</a:t>
                      </a:r>
                      <a:endParaRPr lang="it-IT" dirty="0">
                        <a:solidFill>
                          <a:srgbClr val="3166C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3166CF"/>
                          </a:solidFill>
                        </a:rPr>
                        <a:t>2010</a:t>
                      </a:r>
                      <a:endParaRPr lang="it-IT" dirty="0">
                        <a:solidFill>
                          <a:srgbClr val="3166C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3166CF"/>
                          </a:solidFill>
                        </a:rPr>
                        <a:t>ILO (2012)</a:t>
                      </a:r>
                      <a:endParaRPr lang="it-IT" dirty="0">
                        <a:solidFill>
                          <a:srgbClr val="3166C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3166CF"/>
                          </a:solidFill>
                        </a:rPr>
                        <a:t>15,7</a:t>
                      </a:r>
                      <a:endParaRPr lang="it-IT" dirty="0">
                        <a:solidFill>
                          <a:srgbClr val="3166C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3166CF"/>
                          </a:solidFill>
                        </a:rPr>
                        <a:t>2012</a:t>
                      </a:r>
                      <a:endParaRPr lang="it-IT" dirty="0">
                        <a:solidFill>
                          <a:srgbClr val="3166C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29668" y="214751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/>
              <a:t>Total new </a:t>
            </a:r>
            <a:r>
              <a:rPr lang="it-IT" sz="1800" b="1" dirty="0" err="1" smtClean="0"/>
              <a:t>jobs</a:t>
            </a:r>
            <a:endParaRPr lang="it-IT" sz="1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29668" y="4611416"/>
            <a:ext cx="506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/>
              <a:t>N</a:t>
            </a:r>
            <a:r>
              <a:rPr lang="it-IT" sz="1800" b="1" dirty="0" smtClean="0"/>
              <a:t>ew </a:t>
            </a:r>
            <a:r>
              <a:rPr lang="it-IT" sz="1800" b="1" dirty="0" err="1" smtClean="0"/>
              <a:t>jobs</a:t>
            </a:r>
            <a:r>
              <a:rPr lang="it-IT" sz="1800" b="1" dirty="0" smtClean="0"/>
              <a:t> per 1M </a:t>
            </a:r>
            <a:r>
              <a:rPr lang="it-IT" sz="1800" b="1" dirty="0" err="1" smtClean="0"/>
              <a:t>Euros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investment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16032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and qualifications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- </a:t>
            </a:r>
            <a:r>
              <a:rPr lang="en-GB" dirty="0" smtClean="0"/>
              <a:t>Which skills are required? Different job profiles</a:t>
            </a:r>
          </a:p>
          <a:p>
            <a:r>
              <a:rPr lang="en-GB" dirty="0" smtClean="0"/>
              <a:t>- Matching current and future demand</a:t>
            </a:r>
          </a:p>
          <a:p>
            <a:r>
              <a:rPr lang="en-GB" dirty="0" smtClean="0"/>
              <a:t>- How? Experiences and initiatives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400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			</a:t>
            </a:r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024436"/>
          </a:xfrm>
        </p:spPr>
        <p:txBody>
          <a:bodyPr/>
          <a:lstStyle/>
          <a:p>
            <a:endParaRPr lang="it-IT" dirty="0" smtClean="0"/>
          </a:p>
          <a:p>
            <a:pPr marL="0" indent="0">
              <a:buNone/>
              <a:defRPr/>
            </a:pPr>
            <a:r>
              <a:rPr lang="en-GB" altLang="fr-FR" sz="1800" b="1" dirty="0" smtClean="0">
                <a:solidFill>
                  <a:srgbClr val="0F3277"/>
                </a:solidFill>
                <a:latin typeface="Verdana" pitchFamily="34" charset="0"/>
                <a:ea typeface="ＭＳ Ｐゴシック" pitchFamily="34" charset="-128"/>
              </a:rPr>
              <a:t>Daniele </a:t>
            </a:r>
            <a:r>
              <a:rPr lang="en-GB" altLang="fr-FR" sz="1800" b="1" dirty="0" err="1" smtClean="0">
                <a:solidFill>
                  <a:srgbClr val="0F3277"/>
                </a:solidFill>
                <a:latin typeface="Verdana" pitchFamily="34" charset="0"/>
                <a:ea typeface="ＭＳ Ｐゴシック" pitchFamily="34" charset="-128"/>
              </a:rPr>
              <a:t>Paci</a:t>
            </a:r>
            <a:endParaRPr lang="en-GB" altLang="fr-FR" sz="1800" b="1" dirty="0">
              <a:solidFill>
                <a:srgbClr val="0F3277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en-US" altLang="fr-FR" sz="1800" dirty="0" smtClean="0">
                <a:solidFill>
                  <a:srgbClr val="37ACDE"/>
                </a:solidFill>
                <a:latin typeface="Verdana" pitchFamily="34" charset="0"/>
                <a:ea typeface="ＭＳ Ｐゴシック" pitchFamily="34" charset="-128"/>
                <a:hlinkClick r:id="rId2"/>
              </a:rPr>
              <a:t>Daniele.Paci@ec.europa.eu</a:t>
            </a:r>
            <a:endParaRPr lang="en-US" altLang="fr-FR" sz="1800" dirty="0">
              <a:solidFill>
                <a:srgbClr val="37ACDE"/>
              </a:solidFill>
              <a:latin typeface="Verdana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altLang="fr-FR" sz="1800" b="1" dirty="0">
              <a:solidFill>
                <a:srgbClr val="37ACDE"/>
              </a:solidFill>
              <a:latin typeface="Verdana" pitchFamily="34" charset="0"/>
              <a:ea typeface="ＭＳ Ｐゴシック" pitchFamily="34" charset="-128"/>
            </a:endParaRPr>
          </a:p>
          <a:p>
            <a:pPr>
              <a:buClrTx/>
              <a:defRPr/>
            </a:pPr>
            <a:endParaRPr lang="en-GB" altLang="fr-FR" sz="1800" b="1" dirty="0">
              <a:solidFill>
                <a:srgbClr val="0F3277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marL="0" indent="0">
              <a:buClrTx/>
              <a:buNone/>
              <a:defRPr/>
            </a:pPr>
            <a:r>
              <a:rPr lang="en-GB" altLang="fr-FR" sz="1800" b="1" dirty="0">
                <a:solidFill>
                  <a:srgbClr val="0F3277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EC DG Joint Research Centre (JRC)</a:t>
            </a:r>
            <a:endParaRPr lang="en-US" altLang="fr-FR" sz="1800" b="1" dirty="0">
              <a:solidFill>
                <a:srgbClr val="0F3277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0" indent="0">
              <a:buClrTx/>
              <a:buNone/>
              <a:defRPr/>
            </a:pPr>
            <a:r>
              <a:rPr lang="en-US" altLang="fr-FR" sz="1800" dirty="0">
                <a:solidFill>
                  <a:srgbClr val="0F3277"/>
                </a:solidFill>
                <a:latin typeface="Verdana" pitchFamily="34" charset="0"/>
                <a:ea typeface="ＭＳ Ｐゴシック" pitchFamily="34" charset="-128"/>
              </a:rPr>
              <a:t>IET - Institute for Energy and Transport</a:t>
            </a:r>
          </a:p>
          <a:p>
            <a:pPr marL="0" indent="0">
              <a:buClrTx/>
              <a:buNone/>
              <a:defRPr/>
            </a:pPr>
            <a:r>
              <a:rPr lang="en-US" altLang="fr-FR" sz="1800" dirty="0" err="1">
                <a:solidFill>
                  <a:srgbClr val="0F3277"/>
                </a:solidFill>
                <a:latin typeface="Verdana" pitchFamily="34" charset="0"/>
                <a:ea typeface="ＭＳ Ｐゴシック" pitchFamily="34" charset="-128"/>
              </a:rPr>
              <a:t>Ispra</a:t>
            </a:r>
            <a:r>
              <a:rPr lang="en-US" altLang="fr-FR" sz="1800" dirty="0">
                <a:solidFill>
                  <a:srgbClr val="0F3277"/>
                </a:solidFill>
                <a:latin typeface="Verdana" pitchFamily="34" charset="0"/>
                <a:ea typeface="ＭＳ Ｐゴシック" pitchFamily="34" charset="-128"/>
              </a:rPr>
              <a:t> - Italy</a:t>
            </a:r>
          </a:p>
          <a:p>
            <a:pPr>
              <a:buClrTx/>
              <a:defRPr/>
            </a:pPr>
            <a:endParaRPr lang="en-US" altLang="fr-FR" sz="1800" dirty="0">
              <a:solidFill>
                <a:srgbClr val="0F3277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0" indent="0">
              <a:buClrTx/>
              <a:buNone/>
              <a:defRPr/>
            </a:pPr>
            <a:r>
              <a:rPr lang="en-GB" altLang="fr-FR" sz="1800" dirty="0">
                <a:solidFill>
                  <a:srgbClr val="0F3277"/>
                </a:solidFill>
                <a:latin typeface="Verdana" pitchFamily="34" charset="0"/>
                <a:ea typeface="ＭＳ Ｐゴシック" pitchFamily="34" charset="-128"/>
                <a:hlinkClick r:id="rId3"/>
              </a:rPr>
              <a:t>http://www.jrc.ec.europa.eu</a:t>
            </a:r>
            <a:endParaRPr lang="en-GB" altLang="fr-FR" sz="1800" dirty="0">
              <a:solidFill>
                <a:srgbClr val="0F3277"/>
              </a:solidFill>
              <a:latin typeface="Verdana" pitchFamily="34" charset="0"/>
              <a:ea typeface="ＭＳ Ｐゴシック" pitchFamily="34" charset="-128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75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374</TotalTime>
  <Words>248</Words>
  <Application>Microsoft Macintosh PowerPoint</Application>
  <PresentationFormat>Presentazione su schermo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ＭＳ Ｐゴシック</vt:lpstr>
      <vt:lpstr>Verdana</vt:lpstr>
      <vt:lpstr>Wingdings</vt:lpstr>
      <vt:lpstr>Arial</vt:lpstr>
      <vt:lpstr>Blank</vt:lpstr>
      <vt:lpstr>Improving competitiveness and generating high quality employment in the construction sector</vt:lpstr>
      <vt:lpstr>Outline</vt:lpstr>
      <vt:lpstr> Energy Efficiency in Buildings </vt:lpstr>
      <vt:lpstr>Relevance of Energy Efficiency in Buildings</vt:lpstr>
      <vt:lpstr>Employment </vt:lpstr>
      <vt:lpstr>Employment – Local impact</vt:lpstr>
      <vt:lpstr>Job Creation</vt:lpstr>
      <vt:lpstr>Skills and qualifications</vt:lpstr>
      <vt:lpstr>    Thank you 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competitiveness and generating high quality employment in a construction sector</dc:title>
  <dc:creator>PACI Daniele (JRC-SEVILLA)</dc:creator>
  <cp:lastModifiedBy>Daniele Paci</cp:lastModifiedBy>
  <cp:revision>20</cp:revision>
  <dcterms:created xsi:type="dcterms:W3CDTF">2015-12-02T11:04:52Z</dcterms:created>
  <dcterms:modified xsi:type="dcterms:W3CDTF">2015-12-03T10:32:12Z</dcterms:modified>
</cp:coreProperties>
</file>