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6"/>
  </p:sldMasterIdLst>
  <p:notesMasterIdLst>
    <p:notesMasterId r:id="rId18"/>
  </p:notesMasterIdLst>
  <p:handoutMasterIdLst>
    <p:handoutMasterId r:id="rId19"/>
  </p:handoutMasterIdLst>
  <p:sldIdLst>
    <p:sldId id="256" r:id="rId7"/>
    <p:sldId id="262" r:id="rId8"/>
    <p:sldId id="277" r:id="rId9"/>
    <p:sldId id="272" r:id="rId10"/>
    <p:sldId id="273" r:id="rId11"/>
    <p:sldId id="275" r:id="rId12"/>
    <p:sldId id="274" r:id="rId13"/>
    <p:sldId id="258" r:id="rId14"/>
    <p:sldId id="260" r:id="rId15"/>
    <p:sldId id="259" r:id="rId16"/>
    <p:sldId id="27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0"/>
  </p:normalViewPr>
  <p:slideViewPr>
    <p:cSldViewPr>
      <p:cViewPr varScale="1">
        <p:scale>
          <a:sx n="110" d="100"/>
          <a:sy n="110" d="100"/>
        </p:scale>
        <p:origin x="1602"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7FC1EE2-6442-45CC-A95F-25BEB2654EA6}" type="datetimeFigureOut">
              <a:rPr lang="sl-SI"/>
              <a:pPr>
                <a:defRPr/>
              </a:pPr>
              <a:t>3. 12. 2015</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65C298F-C81D-4FC4-A2DE-AEC2B79420D0}" type="slidenum">
              <a:rPr lang="sl-SI"/>
              <a:pPr>
                <a:defRPr/>
              </a:pPr>
              <a:t>‹#›</a:t>
            </a:fld>
            <a:endParaRPr lang="sl-SI"/>
          </a:p>
        </p:txBody>
      </p:sp>
    </p:spTree>
    <p:extLst>
      <p:ext uri="{BB962C8B-B14F-4D97-AF65-F5344CB8AC3E}">
        <p14:creationId xmlns:p14="http://schemas.microsoft.com/office/powerpoint/2010/main" val="343456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A3A3D4F-0B65-47C3-9FF6-C34FECE96813}" type="datetimeFigureOut">
              <a:rPr lang="sl-SI"/>
              <a:pPr>
                <a:defRPr/>
              </a:pPr>
              <a:t>3. 12. 2015</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8125A21-47A4-4F12-BBC9-A64437393DF9}" type="slidenum">
              <a:rPr lang="sl-SI"/>
              <a:pPr>
                <a:defRPr/>
              </a:pPr>
              <a:t>‹#›</a:t>
            </a:fld>
            <a:endParaRPr lang="sl-SI"/>
          </a:p>
        </p:txBody>
      </p:sp>
    </p:spTree>
    <p:extLst>
      <p:ext uri="{BB962C8B-B14F-4D97-AF65-F5344CB8AC3E}">
        <p14:creationId xmlns:p14="http://schemas.microsoft.com/office/powerpoint/2010/main" val="1406350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defRPr/>
            </a:pPr>
            <a:fld id="{08125A21-47A4-4F12-BBC9-A64437393DF9}" type="slidenum">
              <a:rPr lang="sl-SI" smtClean="0"/>
              <a:pPr>
                <a:defRPr/>
              </a:pPr>
              <a:t>3</a:t>
            </a:fld>
            <a:endParaRPr lang="sl-SI"/>
          </a:p>
        </p:txBody>
      </p:sp>
    </p:spTree>
    <p:extLst>
      <p:ext uri="{BB962C8B-B14F-4D97-AF65-F5344CB8AC3E}">
        <p14:creationId xmlns:p14="http://schemas.microsoft.com/office/powerpoint/2010/main" val="170490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Naslovni diapozitiv">
    <p:spTree>
      <p:nvGrpSpPr>
        <p:cNvPr id="1" name=""/>
        <p:cNvGrpSpPr/>
        <p:nvPr/>
      </p:nvGrpSpPr>
      <p:grpSpPr>
        <a:xfrm>
          <a:off x="0" y="0"/>
          <a:ext cx="0" cy="0"/>
          <a:chOff x="0" y="0"/>
          <a:chExt cx="0" cy="0"/>
        </a:xfrm>
      </p:grpSpPr>
      <p:pic>
        <p:nvPicPr>
          <p:cNvPr id="4" name="Picture 2" descr="C:\Users\Danijel\Pictures\Logotipi in sheme\UM\UM.S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171450"/>
            <a:ext cx="20161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ctrTitle"/>
          </p:nvPr>
        </p:nvSpPr>
        <p:spPr>
          <a:xfrm>
            <a:off x="1331640" y="1320800"/>
            <a:ext cx="6696744" cy="2684264"/>
          </a:xfrm>
        </p:spPr>
        <p:txBody>
          <a:bodyPr anchor="b"/>
          <a:lstStyle>
            <a:lvl1pPr algn="r">
              <a:defRPr sz="4400">
                <a:latin typeface="Calibri" pitchFamily="34" charset="0"/>
              </a:defRPr>
            </a:lvl1pPr>
          </a:lstStyle>
          <a:p>
            <a:pPr lvl="0"/>
            <a:r>
              <a:rPr lang="sl-SI" noProof="0" smtClean="0"/>
              <a:t>Uredite slog naslova matrice</a:t>
            </a:r>
            <a:endParaRPr lang="en-GB" noProof="0" smtClean="0"/>
          </a:p>
        </p:txBody>
      </p:sp>
      <p:sp>
        <p:nvSpPr>
          <p:cNvPr id="17411" name="Rectangle 3"/>
          <p:cNvSpPr>
            <a:spLocks noGrp="1" noChangeArrowheads="1"/>
          </p:cNvSpPr>
          <p:nvPr>
            <p:ph type="subTitle" idx="1"/>
          </p:nvPr>
        </p:nvSpPr>
        <p:spPr>
          <a:xfrm>
            <a:off x="1331640" y="4221088"/>
            <a:ext cx="6688832" cy="1727845"/>
          </a:xfrm>
        </p:spPr>
        <p:txBody>
          <a:bodyPr/>
          <a:lstStyle>
            <a:lvl1pPr marL="0" indent="0" algn="r">
              <a:buFont typeface="Wingdings" pitchFamily="2" charset="2"/>
              <a:buNone/>
              <a:defRPr sz="3200">
                <a:latin typeface="Calibri" pitchFamily="34" charset="0"/>
              </a:defRPr>
            </a:lvl1pPr>
          </a:lstStyle>
          <a:p>
            <a:pPr lvl="0"/>
            <a:r>
              <a:rPr lang="sl-SI" noProof="0" smtClean="0"/>
              <a:t>Uredite slog podnaslova matrice</a:t>
            </a:r>
            <a:endParaRPr lang="en-GB" noProof="0" smtClean="0"/>
          </a:p>
        </p:txBody>
      </p:sp>
    </p:spTree>
    <p:extLst>
      <p:ext uri="{BB962C8B-B14F-4D97-AF65-F5344CB8AC3E}">
        <p14:creationId xmlns:p14="http://schemas.microsoft.com/office/powerpoint/2010/main" val="259673217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2"/>
          <p:cNvSpPr>
            <a:spLocks noGrp="1"/>
          </p:cNvSpPr>
          <p:nvPr>
            <p:ph type="title"/>
          </p:nvPr>
        </p:nvSpPr>
        <p:spPr/>
        <p:txBody>
          <a:bodyPr/>
          <a:lstStyle>
            <a:lvl1pPr>
              <a:defRPr sz="4400"/>
            </a:lvl1pPr>
          </a:lstStyle>
          <a:p>
            <a:r>
              <a:rPr lang="sl-SI" smtClean="0"/>
              <a:t>Uredite slog naslova matrice</a:t>
            </a:r>
            <a:endParaRPr lang="sl-SI"/>
          </a:p>
        </p:txBody>
      </p:sp>
      <p:sp>
        <p:nvSpPr>
          <p:cNvPr id="8" name="Content Placeholder 2"/>
          <p:cNvSpPr>
            <a:spLocks noGrp="1"/>
          </p:cNvSpPr>
          <p:nvPr>
            <p:ph idx="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5" name="Slide Number Placeholder 5"/>
          <p:cNvSpPr>
            <a:spLocks noGrp="1"/>
          </p:cNvSpPr>
          <p:nvPr>
            <p:ph type="sldNum" sz="quarter" idx="10"/>
          </p:nvPr>
        </p:nvSpPr>
        <p:spPr>
          <a:xfrm>
            <a:off x="8162925" y="6381750"/>
            <a:ext cx="898525" cy="392113"/>
          </a:xfrm>
          <a:prstGeom prst="rect">
            <a:avLst/>
          </a:prstGeom>
        </p:spPr>
        <p:txBody>
          <a:bodyPr vert="horz" lIns="91440" tIns="45720" rIns="91440" bIns="45720" rtlCol="0" anchor="ctr"/>
          <a:lstStyle>
            <a:lvl1pPr algn="r">
              <a:defRPr sz="2400">
                <a:solidFill>
                  <a:srgbClr val="006A8E"/>
                </a:solidFill>
                <a:latin typeface="Calibri" pitchFamily="34" charset="0"/>
                <a:cs typeface="+mn-cs"/>
              </a:defRPr>
            </a:lvl1pPr>
          </a:lstStyle>
          <a:p>
            <a:pPr>
              <a:defRPr/>
            </a:pPr>
            <a:fld id="{2E77237A-4070-411C-A2B1-D4AB8651CD05}" type="slidenum">
              <a:rPr lang="en-US"/>
              <a:pPr>
                <a:defRPr/>
              </a:pPr>
              <a:t>‹#›</a:t>
            </a:fld>
            <a:endParaRPr lang="en-US"/>
          </a:p>
        </p:txBody>
      </p:sp>
      <p:sp>
        <p:nvSpPr>
          <p:cNvPr id="6" name="Footer Placeholder 4"/>
          <p:cNvSpPr>
            <a:spLocks noGrp="1"/>
          </p:cNvSpPr>
          <p:nvPr>
            <p:ph type="ftr" sz="quarter" idx="11"/>
          </p:nvPr>
        </p:nvSpPr>
        <p:spPr>
          <a:xfrm>
            <a:off x="0" y="0"/>
            <a:ext cx="8207375" cy="468313"/>
          </a:xfrm>
          <a:prstGeom prst="rect">
            <a:avLst/>
          </a:prstGeom>
          <a:solidFill>
            <a:srgbClr val="006A8E"/>
          </a:solidFill>
        </p:spPr>
        <p:txBody>
          <a:bodyPr vert="horz" lIns="91440" tIns="45720" rIns="91440" bIns="45720" rtlCol="0" anchor="ctr"/>
          <a:lstStyle>
            <a:lvl1pPr algn="l">
              <a:defRPr sz="2400">
                <a:solidFill>
                  <a:schemeClr val="bg1"/>
                </a:solidFill>
                <a:latin typeface="Calibri" pitchFamily="34" charset="0"/>
                <a:cs typeface="+mn-cs"/>
              </a:defRPr>
            </a:lvl1pPr>
          </a:lstStyle>
          <a:p>
            <a:pPr>
              <a:defRPr/>
            </a:pPr>
            <a:endParaRPr lang="en-US" dirty="0"/>
          </a:p>
        </p:txBody>
      </p:sp>
    </p:spTree>
    <p:extLst>
      <p:ext uri="{BB962C8B-B14F-4D97-AF65-F5344CB8AC3E}">
        <p14:creationId xmlns:p14="http://schemas.microsoft.com/office/powerpoint/2010/main" val="152333207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3" name="Title 12"/>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22311778"/>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476672"/>
            <a:ext cx="8153400" cy="1047328"/>
          </a:xfrm>
        </p:spPr>
        <p:txBody>
          <a:bodyPr/>
          <a:lstStyle>
            <a:lvl1pPr>
              <a:defRPr sz="4400"/>
            </a:lvl1pPr>
          </a:lstStyle>
          <a:p>
            <a:r>
              <a:rPr lang="sl-SI" smtClean="0"/>
              <a:t>Uredite slog naslova matrice</a:t>
            </a:r>
            <a:endParaRPr lang="sl-SI"/>
          </a:p>
        </p:txBody>
      </p:sp>
      <p:sp>
        <p:nvSpPr>
          <p:cNvPr id="3" name="Content Placeholder 2"/>
          <p:cNvSpPr>
            <a:spLocks noGrp="1"/>
          </p:cNvSpPr>
          <p:nvPr>
            <p:ph sz="half" idx="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Content Placeholder 3"/>
          <p:cNvSpPr>
            <a:spLocks noGrp="1"/>
          </p:cNvSpPr>
          <p:nvPr>
            <p:ph sz="half" idx="2"/>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Slide Number Placeholder 5"/>
          <p:cNvSpPr>
            <a:spLocks noGrp="1"/>
          </p:cNvSpPr>
          <p:nvPr>
            <p:ph type="sldNum" sz="quarter" idx="10"/>
          </p:nvPr>
        </p:nvSpPr>
        <p:spPr>
          <a:xfrm>
            <a:off x="8162925" y="6381750"/>
            <a:ext cx="898525" cy="392113"/>
          </a:xfrm>
          <a:prstGeom prst="rect">
            <a:avLst/>
          </a:prstGeom>
        </p:spPr>
        <p:txBody>
          <a:bodyPr vert="horz" lIns="91440" tIns="45720" rIns="91440" bIns="45720" rtlCol="0" anchor="ctr"/>
          <a:lstStyle>
            <a:lvl1pPr algn="r">
              <a:defRPr sz="2000">
                <a:solidFill>
                  <a:srgbClr val="006A8E"/>
                </a:solidFill>
                <a:latin typeface="Calibri" pitchFamily="34" charset="0"/>
                <a:cs typeface="+mn-cs"/>
              </a:defRPr>
            </a:lvl1pPr>
          </a:lstStyle>
          <a:p>
            <a:pPr>
              <a:defRPr/>
            </a:pPr>
            <a:fld id="{724064D4-F7C5-42CF-837C-49961152906F}" type="slidenum">
              <a:rPr lang="en-US"/>
              <a:pPr>
                <a:defRPr/>
              </a:pPr>
              <a:t>‹#›</a:t>
            </a:fld>
            <a:endParaRPr lang="en-US"/>
          </a:p>
        </p:txBody>
      </p:sp>
      <p:sp>
        <p:nvSpPr>
          <p:cNvPr id="7" name="Footer Placeholder 4"/>
          <p:cNvSpPr>
            <a:spLocks noGrp="1"/>
          </p:cNvSpPr>
          <p:nvPr>
            <p:ph type="ftr" sz="quarter" idx="11"/>
          </p:nvPr>
        </p:nvSpPr>
        <p:spPr>
          <a:xfrm>
            <a:off x="0" y="0"/>
            <a:ext cx="8207375" cy="468313"/>
          </a:xfrm>
          <a:prstGeom prst="rect">
            <a:avLst/>
          </a:prstGeom>
          <a:solidFill>
            <a:srgbClr val="006A8E"/>
          </a:solidFill>
        </p:spPr>
        <p:txBody>
          <a:bodyPr vert="horz" lIns="91440" tIns="45720" rIns="91440" bIns="45720" rtlCol="0" anchor="ctr"/>
          <a:lstStyle>
            <a:lvl1pPr algn="l">
              <a:defRPr sz="2400">
                <a:solidFill>
                  <a:schemeClr val="bg1"/>
                </a:solidFill>
                <a:latin typeface="Calibri" pitchFamily="34" charset="0"/>
                <a:cs typeface="+mn-cs"/>
              </a:defRPr>
            </a:lvl1pPr>
          </a:lstStyle>
          <a:p>
            <a:pPr>
              <a:defRPr/>
            </a:pPr>
            <a:endParaRPr lang="en-US" dirty="0"/>
          </a:p>
        </p:txBody>
      </p:sp>
    </p:spTree>
    <p:extLst>
      <p:ext uri="{BB962C8B-B14F-4D97-AF65-F5344CB8AC3E}">
        <p14:creationId xmlns:p14="http://schemas.microsoft.com/office/powerpoint/2010/main" val="375532849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6672"/>
            <a:ext cx="8153400" cy="1047328"/>
          </a:xfrm>
        </p:spPr>
        <p:txBody>
          <a:bodyPr/>
          <a:lstStyle>
            <a:lvl1pPr>
              <a:defRPr sz="4400"/>
            </a:lvl1pPr>
          </a:lstStyle>
          <a:p>
            <a:r>
              <a:rPr lang="sl-SI" smtClean="0"/>
              <a:t>Uredite slog naslova matrice</a:t>
            </a:r>
            <a:endParaRPr lang="sl-SI"/>
          </a:p>
        </p:txBody>
      </p:sp>
      <p:sp>
        <p:nvSpPr>
          <p:cNvPr id="3" name="Content Placeholder 2"/>
          <p:cNvSpPr>
            <a:spLocks noGrp="1"/>
          </p:cNvSpPr>
          <p:nvPr>
            <p:ph sz="half" idx="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Content Placeholder 3"/>
          <p:cNvSpPr>
            <a:spLocks noGrp="1"/>
          </p:cNvSpPr>
          <p:nvPr>
            <p:ph sz="half" idx="2"/>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1470453022"/>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476672"/>
            <a:ext cx="8153400" cy="1047328"/>
          </a:xfrm>
        </p:spPr>
        <p:txBody>
          <a:bodyPr/>
          <a:lstStyle>
            <a:lvl1pPr>
              <a:defRPr sz="4400"/>
            </a:lvl1pPr>
          </a:lstStyle>
          <a:p>
            <a:r>
              <a:rPr lang="sl-SI" smtClean="0"/>
              <a:t>Uredite slog naslova matrice</a:t>
            </a:r>
            <a:endParaRPr lang="sl-SI"/>
          </a:p>
        </p:txBody>
      </p:sp>
      <p:sp>
        <p:nvSpPr>
          <p:cNvPr id="4" name="Slide Number Placeholder 5"/>
          <p:cNvSpPr>
            <a:spLocks noGrp="1"/>
          </p:cNvSpPr>
          <p:nvPr>
            <p:ph type="sldNum" sz="quarter" idx="10"/>
          </p:nvPr>
        </p:nvSpPr>
        <p:spPr>
          <a:xfrm>
            <a:off x="8162925" y="6381750"/>
            <a:ext cx="898525" cy="392113"/>
          </a:xfrm>
          <a:prstGeom prst="rect">
            <a:avLst/>
          </a:prstGeom>
        </p:spPr>
        <p:txBody>
          <a:bodyPr vert="horz" lIns="91440" tIns="45720" rIns="91440" bIns="45720" rtlCol="0" anchor="ctr"/>
          <a:lstStyle>
            <a:lvl1pPr algn="r">
              <a:defRPr sz="2400">
                <a:solidFill>
                  <a:srgbClr val="006A8E"/>
                </a:solidFill>
                <a:latin typeface="Calibri" pitchFamily="34" charset="0"/>
                <a:cs typeface="+mn-cs"/>
              </a:defRPr>
            </a:lvl1pPr>
          </a:lstStyle>
          <a:p>
            <a:pPr>
              <a:defRPr/>
            </a:pPr>
            <a:fld id="{7428C032-045A-4819-99A7-C141E0DB83CE}" type="slidenum">
              <a:rPr lang="en-US"/>
              <a:pPr>
                <a:defRPr/>
              </a:pPr>
              <a:t>‹#›</a:t>
            </a:fld>
            <a:endParaRPr lang="en-US"/>
          </a:p>
        </p:txBody>
      </p:sp>
      <p:sp>
        <p:nvSpPr>
          <p:cNvPr id="5" name="Footer Placeholder 4"/>
          <p:cNvSpPr>
            <a:spLocks noGrp="1"/>
          </p:cNvSpPr>
          <p:nvPr>
            <p:ph type="ftr" sz="quarter" idx="11"/>
          </p:nvPr>
        </p:nvSpPr>
        <p:spPr>
          <a:xfrm>
            <a:off x="0" y="0"/>
            <a:ext cx="8283575" cy="468313"/>
          </a:xfrm>
          <a:prstGeom prst="rect">
            <a:avLst/>
          </a:prstGeom>
          <a:solidFill>
            <a:srgbClr val="006A8E"/>
          </a:solidFill>
        </p:spPr>
        <p:txBody>
          <a:bodyPr vert="horz" lIns="91440" tIns="45720" rIns="91440" bIns="45720" rtlCol="0" anchor="ctr"/>
          <a:lstStyle>
            <a:lvl1pPr algn="l">
              <a:defRPr sz="2400">
                <a:solidFill>
                  <a:schemeClr val="bg1"/>
                </a:solidFill>
                <a:latin typeface="Calibri" pitchFamily="34" charset="0"/>
                <a:cs typeface="+mn-cs"/>
              </a:defRPr>
            </a:lvl1pPr>
          </a:lstStyle>
          <a:p>
            <a:pPr>
              <a:defRPr/>
            </a:pPr>
            <a:endParaRPr lang="en-US" dirty="0"/>
          </a:p>
        </p:txBody>
      </p:sp>
    </p:spTree>
    <p:extLst>
      <p:ext uri="{BB962C8B-B14F-4D97-AF65-F5344CB8AC3E}">
        <p14:creationId xmlns:p14="http://schemas.microsoft.com/office/powerpoint/2010/main" val="1200426619"/>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76672"/>
            <a:ext cx="8153400" cy="1047328"/>
          </a:xfrm>
        </p:spPr>
        <p:txBody>
          <a:bodyPr/>
          <a:lstStyle>
            <a:lvl1pPr>
              <a:defRPr sz="4400"/>
            </a:lvl1pPr>
          </a:lstStyle>
          <a:p>
            <a:r>
              <a:rPr lang="sl-SI" smtClean="0"/>
              <a:t>Uredite slog naslova matrice</a:t>
            </a:r>
            <a:endParaRPr lang="sl-SI"/>
          </a:p>
        </p:txBody>
      </p:sp>
    </p:spTree>
    <p:extLst>
      <p:ext uri="{BB962C8B-B14F-4D97-AF65-F5344CB8AC3E}">
        <p14:creationId xmlns:p14="http://schemas.microsoft.com/office/powerpoint/2010/main" val="56094437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65728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76250"/>
            <a:ext cx="81534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Naslov strani</a:t>
            </a:r>
            <a:endParaRPr lang="en-GB" altLang="sl-SI" smtClean="0"/>
          </a:p>
        </p:txBody>
      </p:sp>
      <p:sp>
        <p:nvSpPr>
          <p:cNvPr id="1027" name="Rectangle 3"/>
          <p:cNvSpPr>
            <a:spLocks noGrp="1" noChangeArrowheads="1"/>
          </p:cNvSpPr>
          <p:nvPr>
            <p:ph type="body" idx="1"/>
          </p:nvPr>
        </p:nvSpPr>
        <p:spPr bwMode="auto">
          <a:xfrm>
            <a:off x="685800" y="1628775"/>
            <a:ext cx="777240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Tekst</a:t>
            </a:r>
            <a:endParaRPr lang="en-US" altLang="sl-SI" smtClean="0"/>
          </a:p>
          <a:p>
            <a:pPr lvl="1"/>
            <a:r>
              <a:rPr lang="sl-SI" altLang="sl-SI" smtClean="0"/>
              <a:t>Druga raven</a:t>
            </a:r>
            <a:endParaRPr lang="en-US" altLang="sl-SI" smtClean="0"/>
          </a:p>
          <a:p>
            <a:pPr lvl="2"/>
            <a:r>
              <a:rPr lang="sl-SI" altLang="sl-SI" smtClean="0"/>
              <a:t>Tretja raven</a:t>
            </a:r>
            <a:endParaRPr lang="en-US" altLang="sl-SI" smtClean="0"/>
          </a:p>
          <a:p>
            <a:pPr lvl="3"/>
            <a:r>
              <a:rPr lang="sl-SI" altLang="sl-SI" smtClean="0"/>
              <a:t>Četrta raven</a:t>
            </a:r>
            <a:endParaRPr lang="en-US" altLang="sl-SI" smtClean="0"/>
          </a:p>
          <a:p>
            <a:pPr lvl="4"/>
            <a:r>
              <a:rPr lang="sl-SI" altLang="sl-SI" smtClean="0"/>
              <a:t>Peta raven</a:t>
            </a:r>
            <a:endParaRPr lang="en-GB" altLang="sl-SI"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3" r:id="rId3"/>
    <p:sldLayoutId id="2147483699" r:id="rId4"/>
    <p:sldLayoutId id="2147483694" r:id="rId5"/>
    <p:sldLayoutId id="2147483700" r:id="rId6"/>
    <p:sldLayoutId id="2147483695" r:id="rId7"/>
    <p:sldLayoutId id="2147483696" r:id="rId8"/>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hyperlink" Target="mailto:Goran.nikolic@um.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fenis.uni-pannon.h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olarenergo.beltinci.si/"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1412776"/>
            <a:ext cx="8820471" cy="2684463"/>
          </a:xfrm>
        </p:spPr>
        <p:txBody>
          <a:bodyPr/>
          <a:lstStyle/>
          <a:p>
            <a:r>
              <a:rPr lang="sl-SI" sz="3600" dirty="0" err="1" smtClean="0"/>
              <a:t>Towards</a:t>
            </a:r>
            <a:r>
              <a:rPr lang="sl-SI" sz="3600" dirty="0" smtClean="0"/>
              <a:t> a Model </a:t>
            </a:r>
            <a:r>
              <a:rPr lang="sl-SI" sz="3600" dirty="0" err="1" smtClean="0"/>
              <a:t>of</a:t>
            </a:r>
            <a:r>
              <a:rPr lang="sl-SI" sz="3600" dirty="0" smtClean="0"/>
              <a:t> </a:t>
            </a:r>
            <a:r>
              <a:rPr lang="sl-SI" sz="3600" dirty="0" err="1" smtClean="0"/>
              <a:t>Sustainable</a:t>
            </a:r>
            <a:r>
              <a:rPr lang="sl-SI" sz="3600" dirty="0" smtClean="0"/>
              <a:t> </a:t>
            </a:r>
            <a:r>
              <a:rPr lang="sl-SI" sz="3600" dirty="0" err="1" smtClean="0"/>
              <a:t>Construction</a:t>
            </a:r>
            <a:r>
              <a:rPr lang="sl-SI" sz="3600" dirty="0" smtClean="0"/>
              <a:t> </a:t>
            </a:r>
            <a:r>
              <a:rPr lang="sl-SI" sz="3600" dirty="0" err="1" smtClean="0"/>
              <a:t>and</a:t>
            </a:r>
            <a:r>
              <a:rPr lang="sl-SI" sz="3600" dirty="0" smtClean="0"/>
              <a:t> </a:t>
            </a:r>
            <a:r>
              <a:rPr lang="sl-SI" sz="3600" dirty="0" err="1" smtClean="0"/>
              <a:t>Energy</a:t>
            </a:r>
            <a:r>
              <a:rPr lang="sl-SI" sz="3600" dirty="0" smtClean="0"/>
              <a:t> </a:t>
            </a:r>
            <a:r>
              <a:rPr lang="sl-SI" sz="3600" dirty="0" err="1" smtClean="0"/>
              <a:t>Efficient</a:t>
            </a:r>
            <a:r>
              <a:rPr lang="sl-SI" sz="3600" dirty="0" smtClean="0"/>
              <a:t> </a:t>
            </a:r>
            <a:r>
              <a:rPr lang="sl-SI" sz="3600" dirty="0" err="1" smtClean="0"/>
              <a:t>Buildings</a:t>
            </a:r>
            <a:r>
              <a:rPr lang="sl-SI" sz="3600" dirty="0" smtClean="0"/>
              <a:t/>
            </a:r>
            <a:br>
              <a:rPr lang="sl-SI" sz="3600" dirty="0" smtClean="0"/>
            </a:br>
            <a:r>
              <a:rPr lang="sl-SI" sz="3600" dirty="0" smtClean="0"/>
              <a:t/>
            </a:r>
            <a:br>
              <a:rPr lang="sl-SI" sz="3600" dirty="0" smtClean="0"/>
            </a:br>
            <a:r>
              <a:rPr lang="en-US" sz="3200" dirty="0" smtClean="0"/>
              <a:t>Financing energy rehabilitation of buildings and its implementation</a:t>
            </a:r>
            <a:endParaRPr lang="sl-SI" altLang="sl-SI" sz="3200" dirty="0" smtClean="0"/>
          </a:p>
        </p:txBody>
      </p:sp>
      <p:sp>
        <p:nvSpPr>
          <p:cNvPr id="6147" name="Subtitle 2"/>
          <p:cNvSpPr>
            <a:spLocks noGrp="1"/>
          </p:cNvSpPr>
          <p:nvPr>
            <p:ph type="subTitle" idx="1"/>
          </p:nvPr>
        </p:nvSpPr>
        <p:spPr>
          <a:xfrm>
            <a:off x="107504" y="4293096"/>
            <a:ext cx="8568952" cy="2087240"/>
          </a:xfrm>
        </p:spPr>
        <p:txBody>
          <a:bodyPr/>
          <a:lstStyle/>
          <a:p>
            <a:r>
              <a:rPr lang="sl-SI" altLang="sl-SI" dirty="0" smtClean="0"/>
              <a:t>Peter Virtič, Borut Žalik, Gorazd Štumberger,</a:t>
            </a:r>
            <a:r>
              <a:rPr lang="sl-SI" altLang="sl-SI" dirty="0"/>
              <a:t> Andrej Predin,</a:t>
            </a:r>
            <a:r>
              <a:rPr lang="sl-SI" altLang="sl-SI" dirty="0" smtClean="0"/>
              <a:t> Franjo Pranjić, Peter Mrak, Franci Rihl, Niko Lukač, </a:t>
            </a:r>
            <a:r>
              <a:rPr lang="sl-SI" dirty="0" smtClean="0"/>
              <a:t>Miroslav Premrov,  Vesna Žegarac Leskovar, Maja Žigart, Klara Mihalič</a:t>
            </a:r>
            <a:r>
              <a:rPr lang="sl-SI" altLang="sl-SI" dirty="0" smtClean="0"/>
              <a:t>  </a:t>
            </a:r>
            <a:endParaRPr lang="sl-SI" altLang="sl-SI"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Content Placeholder 1"/>
          <p:cNvSpPr>
            <a:spLocks noGrp="1"/>
          </p:cNvSpPr>
          <p:nvPr>
            <p:ph idx="4294967295"/>
          </p:nvPr>
        </p:nvSpPr>
        <p:spPr>
          <a:xfrm>
            <a:off x="539552" y="1456325"/>
            <a:ext cx="7772400" cy="4608513"/>
          </a:xfrm>
        </p:spPr>
        <p:txBody>
          <a:bodyPr/>
          <a:lstStyle/>
          <a:p>
            <a:pPr>
              <a:buFont typeface="Arial" panose="020B0604020202020204" pitchFamily="34" charset="0"/>
              <a:buChar char="•"/>
            </a:pPr>
            <a:r>
              <a:rPr lang="sl-SI" sz="1400" dirty="0" err="1"/>
              <a:t>Optimisation</a:t>
            </a:r>
            <a:r>
              <a:rPr lang="sl-SI" sz="1400" dirty="0"/>
              <a:t> </a:t>
            </a:r>
            <a:r>
              <a:rPr lang="sl-SI" sz="1400" dirty="0" err="1"/>
              <a:t>of</a:t>
            </a:r>
            <a:r>
              <a:rPr lang="sl-SI" sz="1400" dirty="0"/>
              <a:t> </a:t>
            </a:r>
            <a:r>
              <a:rPr lang="sl-SI" sz="1400" dirty="0" err="1"/>
              <a:t>building`s</a:t>
            </a:r>
            <a:r>
              <a:rPr lang="sl-SI" sz="1400" dirty="0"/>
              <a:t> </a:t>
            </a:r>
            <a:r>
              <a:rPr lang="sl-SI" sz="1400" dirty="0" smtClean="0"/>
              <a:t>model </a:t>
            </a:r>
            <a:r>
              <a:rPr lang="sl-SI" sz="1400" dirty="0" err="1" smtClean="0"/>
              <a:t>geometry</a:t>
            </a:r>
            <a:r>
              <a:rPr lang="sl-SI" sz="1400" dirty="0" smtClean="0"/>
              <a:t> </a:t>
            </a:r>
            <a:r>
              <a:rPr lang="sl-SI" sz="1400" dirty="0"/>
              <a:t>in </a:t>
            </a:r>
            <a:r>
              <a:rPr lang="sl-SI" sz="1400" dirty="0" err="1"/>
              <a:t>order</a:t>
            </a:r>
            <a:r>
              <a:rPr lang="sl-SI" sz="1400" dirty="0"/>
              <a:t> </a:t>
            </a:r>
            <a:endParaRPr lang="sl-SI" sz="1400" dirty="0" smtClean="0"/>
          </a:p>
          <a:p>
            <a:pPr marL="0" indent="0">
              <a:buNone/>
            </a:pPr>
            <a:r>
              <a:rPr lang="sl-SI" sz="1400" dirty="0" smtClean="0"/>
              <a:t>to </a:t>
            </a:r>
            <a:r>
              <a:rPr lang="sl-SI" sz="1400" dirty="0" err="1"/>
              <a:t>maximize</a:t>
            </a:r>
            <a:r>
              <a:rPr lang="sl-SI" sz="1400" dirty="0"/>
              <a:t> </a:t>
            </a:r>
            <a:r>
              <a:rPr lang="sl-SI" sz="1400" dirty="0" err="1" smtClean="0"/>
              <a:t>the</a:t>
            </a:r>
            <a:r>
              <a:rPr lang="sl-SI" sz="1400" dirty="0" smtClean="0"/>
              <a:t> solar </a:t>
            </a:r>
            <a:r>
              <a:rPr lang="sl-SI" sz="1400" dirty="0" err="1"/>
              <a:t>potential</a:t>
            </a:r>
            <a:endParaRPr lang="sl-SI" sz="1400" dirty="0"/>
          </a:p>
          <a:p>
            <a:pPr>
              <a:buFont typeface="Arial" panose="020B0604020202020204" pitchFamily="34" charset="0"/>
              <a:buChar char="•"/>
            </a:pPr>
            <a:r>
              <a:rPr lang="sl-SI" sz="1400" dirty="0" err="1"/>
              <a:t>Inclusion</a:t>
            </a:r>
            <a:r>
              <a:rPr lang="sl-SI" sz="1400" dirty="0"/>
              <a:t> </a:t>
            </a:r>
            <a:r>
              <a:rPr lang="sl-SI" sz="1400" dirty="0" err="1"/>
              <a:t>within</a:t>
            </a:r>
            <a:r>
              <a:rPr lang="sl-SI" sz="1400" dirty="0"/>
              <a:t> </a:t>
            </a:r>
            <a:r>
              <a:rPr lang="sl-SI" sz="1400" dirty="0" err="1"/>
              <a:t>LiDAR</a:t>
            </a:r>
            <a:r>
              <a:rPr lang="sl-SI" sz="1400" dirty="0"/>
              <a:t> </a:t>
            </a:r>
            <a:r>
              <a:rPr lang="sl-SI" sz="1400" dirty="0" smtClean="0"/>
              <a:t>data</a:t>
            </a:r>
          </a:p>
          <a:p>
            <a:pPr>
              <a:buFont typeface="Arial" panose="020B0604020202020204" pitchFamily="34" charset="0"/>
              <a:buChar char="•"/>
            </a:pPr>
            <a:r>
              <a:rPr lang="sl-SI" sz="1400" dirty="0" err="1" smtClean="0"/>
              <a:t>Integration</a:t>
            </a:r>
            <a:r>
              <a:rPr lang="sl-SI" sz="1400" dirty="0" smtClean="0"/>
              <a:t> in </a:t>
            </a:r>
            <a:r>
              <a:rPr lang="sl-SI" sz="1400" dirty="0" err="1" smtClean="0"/>
              <a:t>local</a:t>
            </a:r>
            <a:r>
              <a:rPr lang="sl-SI" sz="1400" dirty="0" smtClean="0"/>
              <a:t> smart </a:t>
            </a:r>
            <a:r>
              <a:rPr lang="sl-SI" sz="1400" dirty="0" err="1" smtClean="0"/>
              <a:t>grid</a:t>
            </a:r>
            <a:r>
              <a:rPr lang="sl-SI" sz="1400" dirty="0" smtClean="0"/>
              <a:t> </a:t>
            </a:r>
            <a:r>
              <a:rPr lang="sl-SI" sz="1400" dirty="0" err="1" smtClean="0"/>
              <a:t>control</a:t>
            </a:r>
            <a:endParaRPr lang="sl-SI" sz="1400" dirty="0"/>
          </a:p>
          <a:p>
            <a:pPr eaLnBrk="1" hangingPunct="1"/>
            <a:endParaRPr lang="sl-SI" altLang="sl-SI" dirty="0" smtClean="0"/>
          </a:p>
        </p:txBody>
      </p:sp>
      <p:sp>
        <p:nvSpPr>
          <p:cNvPr id="7171" name="Title 2"/>
          <p:cNvSpPr>
            <a:spLocks noGrp="1"/>
          </p:cNvSpPr>
          <p:nvPr>
            <p:ph type="title"/>
          </p:nvPr>
        </p:nvSpPr>
        <p:spPr>
          <a:xfrm>
            <a:off x="0" y="476250"/>
            <a:ext cx="9144000" cy="1047750"/>
          </a:xfrm>
        </p:spPr>
        <p:txBody>
          <a:bodyPr/>
          <a:lstStyle/>
          <a:p>
            <a:r>
              <a:rPr lang="sl-SI" sz="2800" dirty="0" err="1"/>
              <a:t>Optimisation</a:t>
            </a:r>
            <a:r>
              <a:rPr lang="sl-SI" sz="2800" dirty="0"/>
              <a:t> </a:t>
            </a:r>
            <a:r>
              <a:rPr lang="sl-SI" sz="2800" dirty="0" err="1"/>
              <a:t>of</a:t>
            </a:r>
            <a:r>
              <a:rPr lang="sl-SI" sz="2800" dirty="0"/>
              <a:t> </a:t>
            </a:r>
            <a:r>
              <a:rPr lang="sl-SI" sz="2800" dirty="0" err="1"/>
              <a:t>buildings</a:t>
            </a:r>
            <a:r>
              <a:rPr lang="sl-SI" sz="2800" dirty="0"/>
              <a:t> </a:t>
            </a:r>
            <a:r>
              <a:rPr lang="sl-SI" sz="2800" dirty="0" err="1" smtClean="0"/>
              <a:t>construction</a:t>
            </a:r>
            <a:r>
              <a:rPr lang="sl-SI" sz="2800" dirty="0" smtClean="0"/>
              <a:t> </a:t>
            </a:r>
            <a:r>
              <a:rPr lang="sl-SI" sz="2800" dirty="0" err="1" smtClean="0"/>
              <a:t>regarding</a:t>
            </a:r>
            <a:r>
              <a:rPr lang="sl-SI" sz="2800" dirty="0" smtClean="0"/>
              <a:t> solar </a:t>
            </a:r>
            <a:r>
              <a:rPr lang="sl-SI" sz="2800" dirty="0" err="1" smtClean="0"/>
              <a:t>potential</a:t>
            </a:r>
            <a:endParaRPr lang="sl-SI" altLang="sl-SI" sz="2800" dirty="0" smtClean="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10</a:t>
            </a:fld>
            <a:endParaRPr lang="en-US" smtClean="0">
              <a:solidFill>
                <a:srgbClr val="006A8E"/>
              </a:solidFill>
              <a:latin typeface="Calibri" pitchFamily="34" charset="0"/>
            </a:endParaRPr>
          </a:p>
        </p:txBody>
      </p:sp>
      <p:pic>
        <p:nvPicPr>
          <p:cNvPr id="10" name="Picture 4"/>
          <p:cNvPicPr>
            <a:picLocks noChangeAspect="1"/>
          </p:cNvPicPr>
          <p:nvPr/>
        </p:nvPicPr>
        <p:blipFill>
          <a:blip r:embed="rId2"/>
          <a:stretch>
            <a:fillRect/>
          </a:stretch>
        </p:blipFill>
        <p:spPr>
          <a:xfrm>
            <a:off x="6228184" y="1190187"/>
            <a:ext cx="1897094" cy="1556419"/>
          </a:xfrm>
          <a:prstGeom prst="rect">
            <a:avLst/>
          </a:prstGeom>
          <a:ln>
            <a:noFill/>
          </a:ln>
          <a:effectLst>
            <a:outerShdw blurRad="292100" dist="139700" dir="2700000" algn="tl" rotWithShape="0">
              <a:srgbClr val="333333">
                <a:alpha val="65000"/>
              </a:srgbClr>
            </a:outerShdw>
          </a:effectLst>
        </p:spPr>
      </p:pic>
      <p:pic>
        <p:nvPicPr>
          <p:cNvPr id="11" name="Picture 6"/>
          <p:cNvPicPr>
            <a:picLocks noChangeAspect="1"/>
          </p:cNvPicPr>
          <p:nvPr/>
        </p:nvPicPr>
        <p:blipFill>
          <a:blip r:embed="rId3"/>
          <a:stretch>
            <a:fillRect/>
          </a:stretch>
        </p:blipFill>
        <p:spPr>
          <a:xfrm>
            <a:off x="6029382" y="3012744"/>
            <a:ext cx="2992488" cy="3049396"/>
          </a:xfrm>
          <a:prstGeom prst="rect">
            <a:avLst/>
          </a:prstGeom>
          <a:ln>
            <a:noFill/>
          </a:ln>
          <a:effectLst>
            <a:outerShdw blurRad="292100" dist="139700" dir="2700000" algn="tl" rotWithShape="0">
              <a:srgbClr val="333333">
                <a:alpha val="65000"/>
              </a:srgbClr>
            </a:outerShdw>
          </a:effectLst>
        </p:spPr>
      </p:pic>
      <p:pic>
        <p:nvPicPr>
          <p:cNvPr id="8" name="Picture 5"/>
          <p:cNvPicPr/>
          <p:nvPr/>
        </p:nvPicPr>
        <p:blipFill>
          <a:blip r:embed="rId4" cstate="print"/>
          <a:srcRect/>
          <a:stretch>
            <a:fillRect/>
          </a:stretch>
        </p:blipFill>
        <p:spPr bwMode="auto">
          <a:xfrm>
            <a:off x="155274" y="2636912"/>
            <a:ext cx="5874108" cy="4019946"/>
          </a:xfrm>
          <a:prstGeom prst="rect">
            <a:avLst/>
          </a:prstGeom>
          <a:noFill/>
        </p:spPr>
      </p:pic>
    </p:spTree>
    <p:extLst>
      <p:ext uri="{BB962C8B-B14F-4D97-AF65-F5344CB8AC3E}">
        <p14:creationId xmlns:p14="http://schemas.microsoft.com/office/powerpoint/2010/main" val="163042102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0884" y="4437112"/>
            <a:ext cx="7772400" cy="1080120"/>
          </a:xfrm>
        </p:spPr>
        <p:txBody>
          <a:bodyPr/>
          <a:lstStyle/>
          <a:p>
            <a:pPr marL="0" indent="0" algn="ctr">
              <a:buNone/>
            </a:pPr>
            <a:r>
              <a:rPr lang="sl-SI" dirty="0" smtClean="0"/>
              <a:t>Assoc. Prof. Peter Virtič, Ph.D. E.E.  </a:t>
            </a:r>
            <a:endParaRPr lang="sl-SI" dirty="0" smtClean="0">
              <a:hlinkClick r:id="rId2"/>
            </a:endParaRPr>
          </a:p>
          <a:p>
            <a:pPr marL="0" indent="0" algn="ctr">
              <a:buNone/>
            </a:pPr>
            <a:r>
              <a:rPr lang="sl-SI" dirty="0" smtClean="0">
                <a:hlinkClick r:id="rId2"/>
              </a:rPr>
              <a:t>peter.virtic@um.si</a:t>
            </a:r>
            <a:r>
              <a:rPr lang="sl-SI" dirty="0"/>
              <a:t> </a:t>
            </a:r>
            <a:endParaRPr lang="sl-SI" dirty="0" smtClean="0"/>
          </a:p>
          <a:p>
            <a:pPr marL="0" indent="0" algn="ctr">
              <a:buNone/>
            </a:pPr>
            <a:endParaRPr lang="sl-SI" dirty="0"/>
          </a:p>
          <a:p>
            <a:pPr marL="0" indent="0" algn="ctr">
              <a:buNone/>
            </a:pPr>
            <a:endParaRPr lang="sl-SI" dirty="0"/>
          </a:p>
        </p:txBody>
      </p:sp>
      <p:sp>
        <p:nvSpPr>
          <p:cNvPr id="4" name="Footer Placeholder 3"/>
          <p:cNvSpPr>
            <a:spLocks noGrp="1"/>
          </p:cNvSpPr>
          <p:nvPr>
            <p:ph type="ftr" sz="quarter" idx="4294967295"/>
          </p:nvPr>
        </p:nvSpPr>
        <p:spPr>
          <a:xfrm>
            <a:off x="0" y="0"/>
            <a:ext cx="8208000" cy="468000"/>
          </a:xfrm>
          <a:prstGeom prst="rect">
            <a:avLst/>
          </a:prstGeom>
        </p:spPr>
        <p:txBody>
          <a:bodyPr/>
          <a:lstStyle/>
          <a:p>
            <a:pPr>
              <a:defRPr/>
            </a:pPr>
            <a:endParaRPr lang="en-US" dirty="0"/>
          </a:p>
        </p:txBody>
      </p:sp>
      <p:sp>
        <p:nvSpPr>
          <p:cNvPr id="5" name="Slide Number Placeholder 4"/>
          <p:cNvSpPr>
            <a:spLocks noGrp="1"/>
          </p:cNvSpPr>
          <p:nvPr>
            <p:ph type="sldNum" sz="quarter" idx="4294967295"/>
          </p:nvPr>
        </p:nvSpPr>
        <p:spPr>
          <a:xfrm>
            <a:off x="8163395" y="6381328"/>
            <a:ext cx="898659" cy="392904"/>
          </a:xfrm>
          <a:prstGeom prst="rect">
            <a:avLst/>
          </a:prstGeom>
        </p:spPr>
        <p:txBody>
          <a:bodyPr/>
          <a:lstStyle/>
          <a:p>
            <a:pPr>
              <a:defRPr/>
            </a:pPr>
            <a:fld id="{869A43B6-4A72-4A6E-B3BC-4E1A4B5DD1B6}" type="slidenum">
              <a:rPr lang="en-US" smtClean="0"/>
              <a:pPr>
                <a:defRPr/>
              </a:pPr>
              <a:t>11</a:t>
            </a:fld>
            <a:endParaRPr lang="en-US"/>
          </a:p>
        </p:txBody>
      </p:sp>
      <p:sp>
        <p:nvSpPr>
          <p:cNvPr id="6" name="Title 2"/>
          <p:cNvSpPr txBox="1">
            <a:spLocks/>
          </p:cNvSpPr>
          <p:nvPr/>
        </p:nvSpPr>
        <p:spPr bwMode="auto">
          <a:xfrm>
            <a:off x="442392" y="2276872"/>
            <a:ext cx="835908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sl-SI" sz="3200" b="1" kern="0" dirty="0" smtClean="0"/>
              <a:t>Thank you for attention!</a:t>
            </a:r>
            <a:endParaRPr lang="sl-SI" sz="3200" b="1" kern="0" dirty="0"/>
          </a:p>
        </p:txBody>
      </p:sp>
    </p:spTree>
    <p:extLst>
      <p:ext uri="{BB962C8B-B14F-4D97-AF65-F5344CB8AC3E}">
        <p14:creationId xmlns:p14="http://schemas.microsoft.com/office/powerpoint/2010/main" val="16787013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2"/>
          <p:cNvSpPr>
            <a:spLocks noGrp="1"/>
          </p:cNvSpPr>
          <p:nvPr>
            <p:ph type="title"/>
          </p:nvPr>
        </p:nvSpPr>
        <p:spPr>
          <a:xfrm>
            <a:off x="493068" y="468313"/>
            <a:ext cx="8153400" cy="904031"/>
          </a:xfrm>
        </p:spPr>
        <p:txBody>
          <a:bodyPr/>
          <a:lstStyle/>
          <a:p>
            <a:r>
              <a:rPr lang="sl-SI" sz="2800" dirty="0"/>
              <a:t>C</a:t>
            </a:r>
            <a:r>
              <a:rPr lang="en-US" sz="2800" dirty="0" err="1"/>
              <a:t>ontract</a:t>
            </a:r>
            <a:r>
              <a:rPr lang="sl-SI" sz="2800" dirty="0" err="1"/>
              <a:t>ual</a:t>
            </a:r>
            <a:r>
              <a:rPr lang="en-US" sz="2800" dirty="0"/>
              <a:t> provision of </a:t>
            </a:r>
            <a:r>
              <a:rPr lang="sl-SI" sz="2800" dirty="0"/>
              <a:t>e</a:t>
            </a:r>
            <a:r>
              <a:rPr lang="en-US" sz="2800" dirty="0" err="1"/>
              <a:t>nergy</a:t>
            </a:r>
            <a:r>
              <a:rPr lang="en-US" sz="2800" dirty="0"/>
              <a:t> saving</a:t>
            </a:r>
            <a:r>
              <a:rPr lang="sl-SI" sz="2800" dirty="0"/>
              <a:t> in </a:t>
            </a:r>
            <a:r>
              <a:rPr lang="sl-SI" sz="2800" dirty="0" err="1"/>
              <a:t>buildings</a:t>
            </a:r>
            <a:r>
              <a:rPr lang="sl-SI" sz="2800" dirty="0"/>
              <a:t> </a:t>
            </a:r>
            <a:r>
              <a:rPr lang="sl-SI" sz="2800" dirty="0" err="1"/>
              <a:t>of</a:t>
            </a:r>
            <a:r>
              <a:rPr lang="sl-SI" sz="2800" dirty="0"/>
              <a:t> </a:t>
            </a:r>
            <a:r>
              <a:rPr lang="sl-SI" sz="2800" dirty="0" err="1"/>
              <a:t>the</a:t>
            </a:r>
            <a:r>
              <a:rPr lang="sl-SI" sz="2800" dirty="0"/>
              <a:t> </a:t>
            </a:r>
            <a:r>
              <a:rPr lang="sl-SI" sz="2800" dirty="0" err="1"/>
              <a:t>University</a:t>
            </a:r>
            <a:r>
              <a:rPr lang="sl-SI" sz="2800" dirty="0"/>
              <a:t> </a:t>
            </a:r>
            <a:r>
              <a:rPr lang="sl-SI" sz="2800" dirty="0" err="1"/>
              <a:t>of</a:t>
            </a:r>
            <a:r>
              <a:rPr lang="sl-SI" sz="2800" dirty="0"/>
              <a:t> Maribor</a:t>
            </a:r>
            <a:endParaRPr lang="sl-SI" altLang="sl-SI" sz="2800" dirty="0" smtClean="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2</a:t>
            </a:fld>
            <a:endParaRPr lang="en-US" smtClean="0">
              <a:solidFill>
                <a:srgbClr val="006A8E"/>
              </a:solidFill>
              <a:latin typeface="Calibri" pitchFamily="34" charset="0"/>
            </a:endParaRPr>
          </a:p>
        </p:txBody>
      </p:sp>
      <p:sp>
        <p:nvSpPr>
          <p:cNvPr id="5" name="Content Placeholder 1"/>
          <p:cNvSpPr>
            <a:spLocks noGrp="1"/>
          </p:cNvSpPr>
          <p:nvPr>
            <p:ph idx="4294967295"/>
          </p:nvPr>
        </p:nvSpPr>
        <p:spPr>
          <a:xfrm>
            <a:off x="683568" y="1372344"/>
            <a:ext cx="7772400" cy="5401519"/>
          </a:xfrm>
        </p:spPr>
        <p:txBody>
          <a:bodyPr/>
          <a:lstStyle/>
          <a:p>
            <a:pPr algn="just">
              <a:buFont typeface="Arial" panose="020B0604020202020204" pitchFamily="34" charset="0"/>
              <a:buChar char="•"/>
            </a:pPr>
            <a:r>
              <a:rPr lang="en-US" sz="1800" dirty="0"/>
              <a:t>Planning of renovations </a:t>
            </a:r>
            <a:r>
              <a:rPr lang="sl-SI" sz="1800" dirty="0" err="1"/>
              <a:t>by</a:t>
            </a:r>
            <a:r>
              <a:rPr lang="en-US" sz="1800" dirty="0"/>
              <a:t> the University of </a:t>
            </a:r>
            <a:r>
              <a:rPr lang="en-US" sz="1800" dirty="0" smtClean="0"/>
              <a:t>Maribor</a:t>
            </a:r>
            <a:endParaRPr lang="sl-SI" sz="1800" dirty="0" smtClean="0"/>
          </a:p>
          <a:p>
            <a:pPr lvl="1" algn="just">
              <a:buFont typeface="Arial" panose="020B0604020202020204" pitchFamily="34" charset="0"/>
              <a:buChar char="•"/>
            </a:pPr>
            <a:r>
              <a:rPr lang="en-US" sz="1400" dirty="0"/>
              <a:t>Elaboration of extended energy audits for 28 buildings and determining the reference quantities and costs for the base year of 2008.</a:t>
            </a:r>
            <a:endParaRPr lang="sl-SI" sz="1400" dirty="0"/>
          </a:p>
          <a:p>
            <a:pPr marL="0" indent="0" algn="just">
              <a:buNone/>
            </a:pPr>
            <a:endParaRPr lang="sl-SI" sz="1400" dirty="0"/>
          </a:p>
          <a:p>
            <a:pPr marL="0" indent="0" algn="just">
              <a:buNone/>
            </a:pPr>
            <a:endParaRPr lang="sl-SI" sz="1400" dirty="0" smtClean="0"/>
          </a:p>
          <a:p>
            <a:pPr marL="0" indent="0" algn="just">
              <a:buNone/>
            </a:pPr>
            <a:endParaRPr lang="sl-SI" sz="1400" dirty="0"/>
          </a:p>
          <a:p>
            <a:pPr marL="0" indent="0" algn="just">
              <a:buNone/>
            </a:pPr>
            <a:endParaRPr lang="sl-SI" sz="1400" dirty="0" smtClean="0"/>
          </a:p>
          <a:p>
            <a:pPr marL="0" indent="0" algn="just">
              <a:buNone/>
            </a:pPr>
            <a:endParaRPr lang="sl-SI" sz="1400" dirty="0" smtClean="0"/>
          </a:p>
          <a:p>
            <a:pPr marL="0" indent="0" algn="just">
              <a:buNone/>
            </a:pPr>
            <a:endParaRPr lang="sl-SI" sz="1400" dirty="0" smtClean="0"/>
          </a:p>
          <a:p>
            <a:pPr marL="0" indent="0" algn="just">
              <a:buNone/>
            </a:pPr>
            <a:endParaRPr lang="sl-SI" sz="1400" dirty="0" smtClean="0"/>
          </a:p>
          <a:p>
            <a:pPr marL="0" indent="0" algn="just">
              <a:buNone/>
            </a:pPr>
            <a:endParaRPr lang="sl-SI" sz="1400" dirty="0" smtClean="0"/>
          </a:p>
          <a:p>
            <a:pPr lvl="1" algn="just">
              <a:buFont typeface="Arial" panose="020B0604020202020204" pitchFamily="34" charset="0"/>
              <a:buChar char="•"/>
            </a:pPr>
            <a:endParaRPr lang="sl-SI" sz="1400" b="1" dirty="0" smtClean="0"/>
          </a:p>
          <a:p>
            <a:pPr lvl="1" algn="just">
              <a:buFont typeface="Arial" panose="020B0604020202020204" pitchFamily="34" charset="0"/>
              <a:buChar char="•"/>
            </a:pPr>
            <a:r>
              <a:rPr lang="en-US" sz="1400" b="1" dirty="0" smtClean="0"/>
              <a:t>Lack of funding for the renovation. </a:t>
            </a:r>
            <a:endParaRPr lang="sl-SI" sz="1400" b="1" dirty="0" smtClean="0"/>
          </a:p>
          <a:p>
            <a:pPr lvl="1" algn="just">
              <a:buFont typeface="Arial" panose="020B0604020202020204" pitchFamily="34" charset="0"/>
              <a:buChar char="•"/>
            </a:pPr>
            <a:r>
              <a:rPr lang="en-US" sz="1400" dirty="0" smtClean="0"/>
              <a:t>The decision to carry out a renovation in the form of public-private partnership with the model of </a:t>
            </a:r>
            <a:r>
              <a:rPr lang="en-US" sz="1400" u="sng" dirty="0" smtClean="0"/>
              <a:t>contract</a:t>
            </a:r>
            <a:r>
              <a:rPr lang="sl-SI" sz="1400" u="sng" dirty="0" err="1" smtClean="0"/>
              <a:t>ual</a:t>
            </a:r>
            <a:r>
              <a:rPr lang="en-US" sz="1400" u="sng" dirty="0" smtClean="0"/>
              <a:t> provision of savings</a:t>
            </a:r>
            <a:r>
              <a:rPr lang="en-US" sz="1400" dirty="0" smtClean="0"/>
              <a:t> and </a:t>
            </a:r>
            <a:r>
              <a:rPr lang="en-US" sz="1400" u="sng" dirty="0" smtClean="0"/>
              <a:t>contract</a:t>
            </a:r>
            <a:r>
              <a:rPr lang="sl-SI" sz="1400" u="sng" dirty="0" err="1" smtClean="0"/>
              <a:t>ual</a:t>
            </a:r>
            <a:r>
              <a:rPr lang="en-US" sz="1400" u="sng" dirty="0" smtClean="0"/>
              <a:t> energy supply</a:t>
            </a:r>
            <a:r>
              <a:rPr lang="en-US" sz="1400" dirty="0" smtClean="0"/>
              <a:t>. The public tender was carried out according to the rules of public procurement.</a:t>
            </a:r>
            <a:endParaRPr lang="sl-SI" sz="1400" dirty="0" smtClean="0"/>
          </a:p>
          <a:p>
            <a:pPr algn="just">
              <a:buFont typeface="Arial" panose="020B0604020202020204" pitchFamily="34" charset="0"/>
              <a:buChar char="•"/>
            </a:pPr>
            <a:r>
              <a:rPr lang="sl-SI" sz="1800" dirty="0" err="1"/>
              <a:t>Preparation</a:t>
            </a:r>
            <a:r>
              <a:rPr lang="sl-SI" sz="1800" dirty="0"/>
              <a:t> </a:t>
            </a:r>
            <a:r>
              <a:rPr lang="sl-SI" sz="1800" dirty="0" err="1"/>
              <a:t>of</a:t>
            </a:r>
            <a:r>
              <a:rPr lang="sl-SI" sz="1800" dirty="0"/>
              <a:t> ESCO (</a:t>
            </a:r>
            <a:r>
              <a:rPr lang="sl-SI" sz="1800" dirty="0" err="1"/>
              <a:t>Energy</a:t>
            </a:r>
            <a:r>
              <a:rPr lang="sl-SI" sz="1800" dirty="0"/>
              <a:t> </a:t>
            </a:r>
            <a:r>
              <a:rPr lang="sl-SI" sz="1800" dirty="0" err="1"/>
              <a:t>Service</a:t>
            </a:r>
            <a:r>
              <a:rPr lang="sl-SI" sz="1800" dirty="0"/>
              <a:t> </a:t>
            </a:r>
            <a:r>
              <a:rPr lang="sl-SI" sz="1800" dirty="0" err="1"/>
              <a:t>Companies</a:t>
            </a:r>
            <a:r>
              <a:rPr lang="sl-SI" sz="1800" dirty="0"/>
              <a:t>) </a:t>
            </a:r>
            <a:r>
              <a:rPr lang="sl-SI" sz="1800" dirty="0" err="1"/>
              <a:t>project</a:t>
            </a:r>
            <a:r>
              <a:rPr lang="sl-SI" sz="1800" dirty="0"/>
              <a:t> </a:t>
            </a:r>
            <a:r>
              <a:rPr lang="sl-SI" sz="1800" dirty="0" err="1"/>
              <a:t>by</a:t>
            </a:r>
            <a:r>
              <a:rPr lang="sl-SI" sz="1800" dirty="0"/>
              <a:t> </a:t>
            </a:r>
            <a:r>
              <a:rPr lang="sl-SI" sz="1800" dirty="0" err="1"/>
              <a:t>the</a:t>
            </a:r>
            <a:r>
              <a:rPr lang="sl-SI" sz="1800" dirty="0"/>
              <a:t> </a:t>
            </a:r>
            <a:r>
              <a:rPr lang="sl-SI" sz="1800" dirty="0" err="1"/>
              <a:t>University</a:t>
            </a:r>
            <a:r>
              <a:rPr lang="sl-SI" sz="1800" dirty="0"/>
              <a:t> </a:t>
            </a:r>
            <a:r>
              <a:rPr lang="sl-SI" sz="1800" dirty="0" err="1"/>
              <a:t>of</a:t>
            </a:r>
            <a:r>
              <a:rPr lang="sl-SI" sz="1800" dirty="0"/>
              <a:t> </a:t>
            </a:r>
            <a:r>
              <a:rPr lang="sl-SI" sz="1800" dirty="0" smtClean="0"/>
              <a:t>Maribor</a:t>
            </a:r>
            <a:endParaRPr lang="en-US" sz="1800" b="1" dirty="0"/>
          </a:p>
          <a:p>
            <a:pPr lvl="1" algn="just">
              <a:buFont typeface="Arial" panose="020B0604020202020204" pitchFamily="34" charset="0"/>
              <a:buChar char="•"/>
            </a:pPr>
            <a:endParaRPr lang="sl-SI" sz="1600" b="1" dirty="0" smtClean="0"/>
          </a:p>
        </p:txBody>
      </p:sp>
      <p:sp>
        <p:nvSpPr>
          <p:cNvPr id="7" name="Content Placeholder 1"/>
          <p:cNvSpPr>
            <a:spLocks noGrp="1"/>
          </p:cNvSpPr>
          <p:nvPr>
            <p:ph idx="4294967295"/>
          </p:nvPr>
        </p:nvSpPr>
        <p:spPr>
          <a:xfrm>
            <a:off x="1835696" y="2229300"/>
            <a:ext cx="1050664" cy="275415"/>
          </a:xfrm>
        </p:spPr>
        <p:txBody>
          <a:bodyPr/>
          <a:lstStyle/>
          <a:p>
            <a:pPr marL="0" indent="0">
              <a:spcBef>
                <a:spcPct val="0"/>
              </a:spcBef>
              <a:buNone/>
            </a:pPr>
            <a:r>
              <a:rPr lang="sl-SI" sz="1400" i="1" kern="1200" dirty="0" err="1" smtClean="0">
                <a:latin typeface="Arial" charset="0"/>
                <a:cs typeface="Arial" charset="0"/>
              </a:rPr>
              <a:t>Campus</a:t>
            </a:r>
            <a:endParaRPr lang="sl-SI" sz="1400" i="1" kern="1200" dirty="0">
              <a:latin typeface="Arial" charset="0"/>
              <a:cs typeface="Arial" charset="0"/>
            </a:endParaRPr>
          </a:p>
        </p:txBody>
      </p:sp>
      <p:sp>
        <p:nvSpPr>
          <p:cNvPr id="3" name="Pravokotnik 2"/>
          <p:cNvSpPr/>
          <p:nvPr/>
        </p:nvSpPr>
        <p:spPr>
          <a:xfrm>
            <a:off x="4901858" y="2165498"/>
            <a:ext cx="3380453" cy="523220"/>
          </a:xfrm>
          <a:prstGeom prst="rect">
            <a:avLst/>
          </a:prstGeom>
        </p:spPr>
        <p:txBody>
          <a:bodyPr wrap="square">
            <a:spAutoFit/>
          </a:bodyPr>
          <a:lstStyle/>
          <a:p>
            <a:r>
              <a:rPr lang="sl-SI" sz="1400" i="1" dirty="0" err="1"/>
              <a:t>University</a:t>
            </a:r>
            <a:r>
              <a:rPr lang="sl-SI" sz="1400" i="1" dirty="0"/>
              <a:t> </a:t>
            </a:r>
            <a:r>
              <a:rPr lang="sl-SI" sz="1400" i="1" dirty="0" err="1"/>
              <a:t>of</a:t>
            </a:r>
            <a:r>
              <a:rPr lang="sl-SI" sz="1400" i="1" dirty="0"/>
              <a:t> Maribor </a:t>
            </a:r>
            <a:r>
              <a:rPr lang="sl-SI" sz="1400" i="1" dirty="0" err="1"/>
              <a:t>Library</a:t>
            </a:r>
            <a:r>
              <a:rPr lang="sl-SI" sz="1400" i="1" dirty="0"/>
              <a:t> </a:t>
            </a:r>
            <a:r>
              <a:rPr lang="sl-SI" sz="1400" i="1" dirty="0" err="1"/>
              <a:t>and</a:t>
            </a:r>
            <a:r>
              <a:rPr lang="sl-SI" sz="1400" i="1" dirty="0"/>
              <a:t> </a:t>
            </a:r>
            <a:r>
              <a:rPr lang="en-US" sz="1400" i="1" dirty="0"/>
              <a:t>Faculty of Economics and </a:t>
            </a:r>
            <a:r>
              <a:rPr lang="en-US" sz="1400" i="1" dirty="0" smtClean="0"/>
              <a:t>Business</a:t>
            </a:r>
            <a:endParaRPr lang="sl-SI" sz="1400" i="1"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50" y="2663796"/>
            <a:ext cx="7004216" cy="1820402"/>
          </a:xfrm>
          <a:prstGeom prst="rect">
            <a:avLst/>
          </a:prstGeom>
        </p:spPr>
      </p:pic>
    </p:spTree>
    <p:extLst>
      <p:ext uri="{BB962C8B-B14F-4D97-AF65-F5344CB8AC3E}">
        <p14:creationId xmlns:p14="http://schemas.microsoft.com/office/powerpoint/2010/main" val="164664883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2"/>
          <p:cNvSpPr>
            <a:spLocks noGrp="1"/>
          </p:cNvSpPr>
          <p:nvPr>
            <p:ph type="title"/>
          </p:nvPr>
        </p:nvSpPr>
        <p:spPr>
          <a:xfrm>
            <a:off x="539552" y="547813"/>
            <a:ext cx="8153400" cy="576932"/>
          </a:xfrm>
        </p:spPr>
        <p:txBody>
          <a:bodyPr/>
          <a:lstStyle/>
          <a:p>
            <a:r>
              <a:rPr lang="sl-SI" sz="2800" dirty="0"/>
              <a:t>C</a:t>
            </a:r>
            <a:r>
              <a:rPr lang="en-US" sz="2800" dirty="0" err="1"/>
              <a:t>ontract</a:t>
            </a:r>
            <a:r>
              <a:rPr lang="sl-SI" sz="2800" dirty="0" err="1"/>
              <a:t>ual</a:t>
            </a:r>
            <a:r>
              <a:rPr lang="en-US" sz="2800" dirty="0"/>
              <a:t> provision of </a:t>
            </a:r>
            <a:r>
              <a:rPr lang="sl-SI" sz="2800" dirty="0"/>
              <a:t>e</a:t>
            </a:r>
            <a:r>
              <a:rPr lang="en-US" sz="2800" dirty="0" err="1"/>
              <a:t>nergy</a:t>
            </a:r>
            <a:r>
              <a:rPr lang="en-US" sz="2800" dirty="0"/>
              <a:t> saving</a:t>
            </a:r>
            <a:r>
              <a:rPr lang="sl-SI" sz="2800" dirty="0"/>
              <a:t> in </a:t>
            </a:r>
            <a:r>
              <a:rPr lang="sl-SI" sz="2800" dirty="0" err="1"/>
              <a:t>buildings</a:t>
            </a:r>
            <a:r>
              <a:rPr lang="sl-SI" sz="2800" dirty="0"/>
              <a:t> </a:t>
            </a:r>
            <a:r>
              <a:rPr lang="sl-SI" sz="2800" dirty="0" err="1"/>
              <a:t>of</a:t>
            </a:r>
            <a:r>
              <a:rPr lang="sl-SI" sz="2800" dirty="0"/>
              <a:t> </a:t>
            </a:r>
            <a:r>
              <a:rPr lang="sl-SI" sz="2800" dirty="0" err="1"/>
              <a:t>the</a:t>
            </a:r>
            <a:r>
              <a:rPr lang="sl-SI" sz="2800" dirty="0"/>
              <a:t> </a:t>
            </a:r>
            <a:r>
              <a:rPr lang="sl-SI" sz="2800" dirty="0" err="1"/>
              <a:t>University</a:t>
            </a:r>
            <a:r>
              <a:rPr lang="sl-SI" sz="2800" dirty="0"/>
              <a:t> </a:t>
            </a:r>
            <a:r>
              <a:rPr lang="sl-SI" sz="2800" dirty="0" err="1"/>
              <a:t>of</a:t>
            </a:r>
            <a:r>
              <a:rPr lang="sl-SI" sz="2800" dirty="0"/>
              <a:t> Maribor</a:t>
            </a:r>
            <a:endParaRPr lang="sl-SI" altLang="sl-SI" sz="2800" dirty="0" smtClean="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3</a:t>
            </a:fld>
            <a:endParaRPr lang="en-US" smtClean="0">
              <a:solidFill>
                <a:srgbClr val="006A8E"/>
              </a:solidFill>
              <a:latin typeface="Calibri" pitchFamily="34" charset="0"/>
            </a:endParaRPr>
          </a:p>
        </p:txBody>
      </p:sp>
      <p:sp>
        <p:nvSpPr>
          <p:cNvPr id="5" name="Content Placeholder 1"/>
          <p:cNvSpPr>
            <a:spLocks noGrp="1"/>
          </p:cNvSpPr>
          <p:nvPr>
            <p:ph idx="4294967295"/>
          </p:nvPr>
        </p:nvSpPr>
        <p:spPr>
          <a:xfrm>
            <a:off x="685800" y="1204245"/>
            <a:ext cx="8007152" cy="5321099"/>
          </a:xfrm>
        </p:spPr>
        <p:txBody>
          <a:bodyPr/>
          <a:lstStyle/>
          <a:p>
            <a:pPr marL="342900" lvl="1" indent="-342900" algn="just">
              <a:buFont typeface="Arial" panose="020B0604020202020204" pitchFamily="34" charset="0"/>
              <a:buChar char="•"/>
            </a:pPr>
            <a:r>
              <a:rPr lang="en-US" sz="1800" dirty="0" smtClean="0"/>
              <a:t>Financing </a:t>
            </a:r>
            <a:r>
              <a:rPr lang="en-US" sz="1800" dirty="0"/>
              <a:t>and implementation of all emergency </a:t>
            </a:r>
            <a:r>
              <a:rPr lang="en-US" sz="1800" dirty="0" smtClean="0"/>
              <a:t>measures</a:t>
            </a:r>
            <a:r>
              <a:rPr lang="sl-SI" sz="1800" dirty="0" smtClean="0"/>
              <a:t>:</a:t>
            </a:r>
            <a:endParaRPr lang="sl-SI" sz="1800" dirty="0"/>
          </a:p>
          <a:p>
            <a:pPr lvl="1" algn="just">
              <a:buFont typeface="Arial" panose="020B0604020202020204" pitchFamily="34" charset="0"/>
              <a:buChar char="•"/>
            </a:pPr>
            <a:r>
              <a:rPr lang="sl-SI" sz="1400" dirty="0" smtClean="0"/>
              <a:t>T</a:t>
            </a:r>
            <a:r>
              <a:rPr lang="en-US" sz="1400" dirty="0" smtClean="0"/>
              <a:t>he </a:t>
            </a:r>
            <a:r>
              <a:rPr lang="en-US" sz="1400" dirty="0"/>
              <a:t>construction of a hot water pipeline network in </a:t>
            </a:r>
            <a:r>
              <a:rPr lang="sl-SI" sz="1400" dirty="0" err="1"/>
              <a:t>the</a:t>
            </a:r>
            <a:r>
              <a:rPr lang="sl-SI" sz="1400" dirty="0"/>
              <a:t> </a:t>
            </a:r>
            <a:r>
              <a:rPr lang="en-US" sz="1400" dirty="0"/>
              <a:t>campus and technical </a:t>
            </a:r>
            <a:r>
              <a:rPr lang="en-US" sz="1400" dirty="0" smtClean="0"/>
              <a:t>faculties</a:t>
            </a:r>
            <a:r>
              <a:rPr lang="sl-SI" sz="1400" dirty="0" smtClean="0"/>
              <a:t>;</a:t>
            </a:r>
            <a:endParaRPr lang="sl-SI" sz="1400" dirty="0"/>
          </a:p>
          <a:p>
            <a:pPr lvl="1" algn="just">
              <a:buFont typeface="Arial" panose="020B0604020202020204" pitchFamily="34" charset="0"/>
              <a:buChar char="•"/>
            </a:pPr>
            <a:r>
              <a:rPr lang="sl-SI" sz="1400" dirty="0" smtClean="0"/>
              <a:t>R</a:t>
            </a:r>
            <a:r>
              <a:rPr lang="en-US" sz="1400" dirty="0" err="1" smtClean="0"/>
              <a:t>eplacement</a:t>
            </a:r>
            <a:r>
              <a:rPr lang="en-US" sz="1400" dirty="0" smtClean="0"/>
              <a:t> </a:t>
            </a:r>
            <a:r>
              <a:rPr lang="en-US" sz="1400" dirty="0"/>
              <a:t>of heating </a:t>
            </a:r>
            <a:r>
              <a:rPr lang="en-US" sz="1400" dirty="0" smtClean="0"/>
              <a:t>stations</a:t>
            </a:r>
            <a:r>
              <a:rPr lang="sl-SI" sz="1400" dirty="0" smtClean="0"/>
              <a:t>;</a:t>
            </a:r>
            <a:endParaRPr lang="sl-SI" sz="1400" dirty="0"/>
          </a:p>
          <a:p>
            <a:pPr lvl="1" algn="just">
              <a:buFont typeface="Arial" panose="020B0604020202020204" pitchFamily="34" charset="0"/>
              <a:buChar char="•"/>
            </a:pPr>
            <a:r>
              <a:rPr lang="sl-SI" sz="1400" dirty="0" err="1" smtClean="0"/>
              <a:t>The</a:t>
            </a:r>
            <a:r>
              <a:rPr lang="sl-SI" sz="1400" dirty="0" smtClean="0"/>
              <a:t> </a:t>
            </a:r>
            <a:r>
              <a:rPr lang="en-US" sz="1400" dirty="0"/>
              <a:t>change </a:t>
            </a:r>
            <a:r>
              <a:rPr lang="sl-SI" sz="1400" dirty="0" err="1"/>
              <a:t>of</a:t>
            </a:r>
            <a:r>
              <a:rPr lang="sl-SI" sz="1400" dirty="0"/>
              <a:t> </a:t>
            </a:r>
            <a:r>
              <a:rPr lang="sl-SI" sz="1400" dirty="0" err="1"/>
              <a:t>the</a:t>
            </a:r>
            <a:r>
              <a:rPr lang="sl-SI" sz="1400" dirty="0"/>
              <a:t> </a:t>
            </a:r>
            <a:r>
              <a:rPr lang="sl-SI" sz="1400" dirty="0" err="1"/>
              <a:t>way</a:t>
            </a:r>
            <a:r>
              <a:rPr lang="sl-SI" sz="1400" dirty="0"/>
              <a:t> </a:t>
            </a:r>
            <a:r>
              <a:rPr lang="en-US" sz="1400" dirty="0"/>
              <a:t>of </a:t>
            </a:r>
            <a:r>
              <a:rPr lang="sl-SI" sz="1400" dirty="0" err="1"/>
              <a:t>sanitary</a:t>
            </a:r>
            <a:r>
              <a:rPr lang="en-US" sz="1400" dirty="0"/>
              <a:t> hot water preparation and </a:t>
            </a:r>
            <a:r>
              <a:rPr lang="sl-SI" sz="1400" dirty="0" smtClean="0"/>
              <a:t>l</a:t>
            </a:r>
            <a:r>
              <a:rPr lang="en-US" sz="1400" dirty="0" err="1" smtClean="0"/>
              <a:t>ighting</a:t>
            </a:r>
            <a:r>
              <a:rPr lang="en-US" sz="1400" dirty="0" smtClean="0"/>
              <a:t> </a:t>
            </a:r>
            <a:r>
              <a:rPr lang="en-US" sz="1400" dirty="0"/>
              <a:t>renovation in 5 </a:t>
            </a:r>
            <a:r>
              <a:rPr lang="en-US" sz="1400" dirty="0" smtClean="0"/>
              <a:t>buildings</a:t>
            </a:r>
            <a:r>
              <a:rPr lang="sl-SI" sz="1400" dirty="0" smtClean="0"/>
              <a:t>;</a:t>
            </a:r>
            <a:endParaRPr lang="sl-SI" sz="1400" dirty="0"/>
          </a:p>
          <a:p>
            <a:pPr lvl="1">
              <a:buFont typeface="Arial" panose="020B0604020202020204" pitchFamily="34" charset="0"/>
              <a:buChar char="•"/>
            </a:pPr>
            <a:r>
              <a:rPr lang="en-US" sz="1400" dirty="0"/>
              <a:t>Investment </a:t>
            </a:r>
            <a:r>
              <a:rPr lang="en-US" sz="1400" dirty="0" smtClean="0"/>
              <a:t>in buildings </a:t>
            </a:r>
            <a:r>
              <a:rPr lang="en-US" sz="1400" dirty="0"/>
              <a:t>envelopes with insulation </a:t>
            </a:r>
            <a:r>
              <a:rPr lang="en-US" sz="1400" dirty="0" err="1"/>
              <a:t>cofinanced</a:t>
            </a:r>
            <a:r>
              <a:rPr lang="en-US" sz="1400" dirty="0"/>
              <a:t> (up to 25%) by EU </a:t>
            </a:r>
            <a:r>
              <a:rPr lang="en-US" sz="1400" dirty="0" smtClean="0"/>
              <a:t>funds</a:t>
            </a:r>
            <a:r>
              <a:rPr lang="sl-SI" sz="1400" dirty="0" smtClean="0"/>
              <a:t>;</a:t>
            </a:r>
            <a:endParaRPr lang="en-US" sz="1400" dirty="0"/>
          </a:p>
          <a:p>
            <a:pPr lvl="1">
              <a:buFont typeface="Arial" panose="020B0604020202020204" pitchFamily="34" charset="0"/>
              <a:buChar char="•"/>
            </a:pPr>
            <a:r>
              <a:rPr lang="sl-SI" sz="1400" dirty="0" err="1" smtClean="0"/>
              <a:t>Implementation</a:t>
            </a:r>
            <a:r>
              <a:rPr lang="sl-SI" sz="1400" dirty="0" smtClean="0"/>
              <a:t> </a:t>
            </a:r>
            <a:r>
              <a:rPr lang="en-US" sz="1400" dirty="0"/>
              <a:t>of</a:t>
            </a:r>
            <a:r>
              <a:rPr lang="sl-SI" sz="1400" dirty="0"/>
              <a:t> </a:t>
            </a:r>
            <a:r>
              <a:rPr lang="sl-SI" sz="1400" dirty="0" err="1"/>
              <a:t>the</a:t>
            </a:r>
            <a:r>
              <a:rPr lang="en-US" sz="1400" dirty="0"/>
              <a:t> remote management and control </a:t>
            </a:r>
            <a:r>
              <a:rPr lang="sl-SI" sz="1400" dirty="0" err="1"/>
              <a:t>for</a:t>
            </a:r>
            <a:r>
              <a:rPr lang="en-US" sz="1400" dirty="0"/>
              <a:t> all </a:t>
            </a:r>
            <a:r>
              <a:rPr lang="sl-SI" sz="1400" dirty="0" err="1"/>
              <a:t>buildings</a:t>
            </a:r>
            <a:r>
              <a:rPr lang="en-US" sz="1400" dirty="0"/>
              <a:t> </a:t>
            </a:r>
            <a:r>
              <a:rPr lang="sl-SI" sz="1400" dirty="0" err="1"/>
              <a:t>with</a:t>
            </a:r>
            <a:r>
              <a:rPr lang="en-US" sz="1400" dirty="0"/>
              <a:t> </a:t>
            </a:r>
            <a:r>
              <a:rPr lang="sl-SI" sz="1400" dirty="0" err="1"/>
              <a:t>implemented</a:t>
            </a:r>
            <a:r>
              <a:rPr lang="en-US" sz="1400" dirty="0"/>
              <a:t> investment measures</a:t>
            </a:r>
          </a:p>
          <a:p>
            <a:pPr algn="just">
              <a:buFont typeface="Arial" panose="020B0604020202020204" pitchFamily="34" charset="0"/>
              <a:buChar char="•"/>
            </a:pPr>
            <a:r>
              <a:rPr lang="en-US" sz="1800" dirty="0"/>
              <a:t>Effects of ESCO project 2008-2014 and experiences of the University of </a:t>
            </a:r>
            <a:r>
              <a:rPr lang="en-US" sz="1800" dirty="0" smtClean="0"/>
              <a:t>Maribor</a:t>
            </a:r>
            <a:endParaRPr lang="sl-SI" sz="1800" dirty="0" smtClean="0"/>
          </a:p>
          <a:p>
            <a:pPr lvl="1" algn="just">
              <a:buFont typeface="Arial" panose="020B0604020202020204" pitchFamily="34" charset="0"/>
              <a:buChar char="•"/>
            </a:pPr>
            <a:r>
              <a:rPr lang="en-US" sz="1400" dirty="0"/>
              <a:t>Between the years 2010 and 2014, the private ESCO partner invested in the reconstruction of the energy infrastructure of the University of Maribor 4,6 million EUR excluding VAT and took over the supply of all the electric and heat energy. </a:t>
            </a:r>
            <a:endParaRPr lang="sl-SI" sz="1400" dirty="0" smtClean="0"/>
          </a:p>
          <a:p>
            <a:pPr lvl="1" algn="just">
              <a:buFont typeface="Arial" panose="020B0604020202020204" pitchFamily="34" charset="0"/>
              <a:buChar char="•"/>
            </a:pPr>
            <a:r>
              <a:rPr lang="en-US" sz="1400" dirty="0" smtClean="0"/>
              <a:t>The </a:t>
            </a:r>
            <a:r>
              <a:rPr lang="en-US" sz="1400" dirty="0"/>
              <a:t>project now includes all 33 buildings of the University of Maribor and for the first 28 buildings the University of Maribor has  400.000 EUR lower energy costs than in 2008, with the contractual participation of the public partner for guaranteed savings of only 2%. </a:t>
            </a:r>
          </a:p>
          <a:p>
            <a:pPr marL="0" indent="0">
              <a:buNone/>
            </a:pPr>
            <a:endParaRPr lang="sl-SI" sz="2000" dirty="0"/>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066" y="5336319"/>
            <a:ext cx="5725919" cy="1488172"/>
          </a:xfrm>
          <a:prstGeom prst="rect">
            <a:avLst/>
          </a:prstGeom>
        </p:spPr>
      </p:pic>
      <p:sp>
        <p:nvSpPr>
          <p:cNvPr id="7" name="Content Placeholder 1"/>
          <p:cNvSpPr>
            <a:spLocks noGrp="1"/>
          </p:cNvSpPr>
          <p:nvPr>
            <p:ph idx="4294967295"/>
          </p:nvPr>
        </p:nvSpPr>
        <p:spPr>
          <a:xfrm>
            <a:off x="1646541" y="4914535"/>
            <a:ext cx="966983" cy="275415"/>
          </a:xfrm>
        </p:spPr>
        <p:txBody>
          <a:bodyPr/>
          <a:lstStyle/>
          <a:p>
            <a:pPr marL="0" indent="0">
              <a:spcBef>
                <a:spcPct val="0"/>
              </a:spcBef>
              <a:buNone/>
            </a:pPr>
            <a:r>
              <a:rPr lang="sl-SI" sz="1400" i="1" kern="1200" dirty="0" err="1" smtClean="0">
                <a:latin typeface="Arial" charset="0"/>
                <a:cs typeface="Arial" charset="0"/>
              </a:rPr>
              <a:t>Campus</a:t>
            </a:r>
            <a:endParaRPr lang="sl-SI" sz="1400" i="1" kern="1200" dirty="0">
              <a:latin typeface="Arial" charset="0"/>
              <a:cs typeface="Arial" charset="0"/>
            </a:endParaRPr>
          </a:p>
        </p:txBody>
      </p:sp>
      <p:sp>
        <p:nvSpPr>
          <p:cNvPr id="8" name="Pravokotnik 7"/>
          <p:cNvSpPr/>
          <p:nvPr/>
        </p:nvSpPr>
        <p:spPr>
          <a:xfrm>
            <a:off x="4518589" y="4881129"/>
            <a:ext cx="3886073" cy="523220"/>
          </a:xfrm>
          <a:prstGeom prst="rect">
            <a:avLst/>
          </a:prstGeom>
        </p:spPr>
        <p:txBody>
          <a:bodyPr wrap="square">
            <a:spAutoFit/>
          </a:bodyPr>
          <a:lstStyle/>
          <a:p>
            <a:r>
              <a:rPr lang="sl-SI" sz="1400" i="1" dirty="0" err="1"/>
              <a:t>University</a:t>
            </a:r>
            <a:r>
              <a:rPr lang="sl-SI" sz="1400" i="1" dirty="0"/>
              <a:t> </a:t>
            </a:r>
            <a:r>
              <a:rPr lang="sl-SI" sz="1400" i="1" dirty="0" err="1"/>
              <a:t>of</a:t>
            </a:r>
            <a:r>
              <a:rPr lang="sl-SI" sz="1400" i="1" dirty="0"/>
              <a:t> Maribor </a:t>
            </a:r>
            <a:r>
              <a:rPr lang="sl-SI" sz="1400" i="1" dirty="0" err="1"/>
              <a:t>Library</a:t>
            </a:r>
            <a:r>
              <a:rPr lang="sl-SI" sz="1400" i="1" dirty="0"/>
              <a:t> </a:t>
            </a:r>
            <a:r>
              <a:rPr lang="sl-SI" sz="1400" i="1" dirty="0" err="1"/>
              <a:t>and</a:t>
            </a:r>
            <a:r>
              <a:rPr lang="sl-SI" sz="1400" i="1" dirty="0"/>
              <a:t> </a:t>
            </a:r>
            <a:r>
              <a:rPr lang="en-US" sz="1400" i="1" dirty="0"/>
              <a:t>Faculty of Economics and </a:t>
            </a:r>
            <a:r>
              <a:rPr lang="en-US" sz="1400" i="1" dirty="0" smtClean="0"/>
              <a:t>Business</a:t>
            </a:r>
            <a:endParaRPr lang="sl-SI" sz="1400" i="1" dirty="0"/>
          </a:p>
        </p:txBody>
      </p:sp>
      <p:sp>
        <p:nvSpPr>
          <p:cNvPr id="10" name="Content Placeholder 1"/>
          <p:cNvSpPr>
            <a:spLocks noGrp="1"/>
          </p:cNvSpPr>
          <p:nvPr>
            <p:ph idx="4294967295"/>
          </p:nvPr>
        </p:nvSpPr>
        <p:spPr>
          <a:xfrm>
            <a:off x="2987824" y="4673744"/>
            <a:ext cx="2002728" cy="275415"/>
          </a:xfrm>
        </p:spPr>
        <p:txBody>
          <a:bodyPr/>
          <a:lstStyle/>
          <a:p>
            <a:pPr marL="0" indent="0">
              <a:spcBef>
                <a:spcPct val="0"/>
              </a:spcBef>
              <a:buNone/>
            </a:pPr>
            <a:r>
              <a:rPr lang="sl-SI" sz="1400" i="1" kern="1200" dirty="0" smtClean="0">
                <a:latin typeface="Arial" charset="0"/>
                <a:cs typeface="Arial" charset="0"/>
              </a:rPr>
              <a:t>AFTER INVESTMENT</a:t>
            </a:r>
            <a:endParaRPr lang="sl-SI" sz="1400" i="1" kern="1200" dirty="0">
              <a:latin typeface="Arial" charset="0"/>
              <a:cs typeface="Arial" charset="0"/>
            </a:endParaRPr>
          </a:p>
        </p:txBody>
      </p:sp>
    </p:spTree>
    <p:extLst>
      <p:ext uri="{BB962C8B-B14F-4D97-AF65-F5344CB8AC3E}">
        <p14:creationId xmlns:p14="http://schemas.microsoft.com/office/powerpoint/2010/main" val="161596011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2"/>
          <p:cNvSpPr>
            <a:spLocks noGrp="1"/>
          </p:cNvSpPr>
          <p:nvPr>
            <p:ph type="title"/>
          </p:nvPr>
        </p:nvSpPr>
        <p:spPr>
          <a:xfrm>
            <a:off x="251520" y="332656"/>
            <a:ext cx="8763399" cy="904031"/>
          </a:xfrm>
        </p:spPr>
        <p:txBody>
          <a:bodyPr/>
          <a:lstStyle/>
          <a:p>
            <a:r>
              <a:rPr lang="sl-SI" sz="2800" dirty="0"/>
              <a:t>Project: PV-NET – Net </a:t>
            </a:r>
            <a:r>
              <a:rPr lang="sl-SI" sz="2800" dirty="0" err="1" smtClean="0"/>
              <a:t>metering</a:t>
            </a:r>
            <a:r>
              <a:rPr lang="sl-SI" sz="2800" dirty="0" smtClean="0"/>
              <a:t> (MED </a:t>
            </a:r>
            <a:r>
              <a:rPr lang="sl-SI" sz="2800" dirty="0" err="1" smtClean="0"/>
              <a:t>Programme</a:t>
            </a:r>
            <a:r>
              <a:rPr lang="sl-SI" sz="2800" dirty="0" smtClean="0"/>
              <a:t>)</a:t>
            </a:r>
            <a:endParaRPr lang="sl-SI" altLang="sl-SI" sz="2800" dirty="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4</a:t>
            </a:fld>
            <a:endParaRPr lang="en-US" smtClean="0">
              <a:solidFill>
                <a:srgbClr val="006A8E"/>
              </a:solidFill>
              <a:latin typeface="Calibri" pitchFamily="34" charset="0"/>
            </a:endParaRPr>
          </a:p>
        </p:txBody>
      </p:sp>
      <p:sp>
        <p:nvSpPr>
          <p:cNvPr id="5" name="Content Placeholder 1"/>
          <p:cNvSpPr>
            <a:spLocks noGrp="1"/>
          </p:cNvSpPr>
          <p:nvPr>
            <p:ph idx="4294967295"/>
          </p:nvPr>
        </p:nvSpPr>
        <p:spPr>
          <a:xfrm>
            <a:off x="475283" y="1052736"/>
            <a:ext cx="8136904" cy="1863410"/>
          </a:xfrm>
        </p:spPr>
        <p:txBody>
          <a:bodyPr/>
          <a:lstStyle/>
          <a:p>
            <a:pPr algn="just">
              <a:buFont typeface="Arial" panose="020B0604020202020204" pitchFamily="34" charset="0"/>
              <a:buChar char="•"/>
            </a:pPr>
            <a:r>
              <a:rPr lang="sl-SI" sz="1400" dirty="0" err="1" smtClean="0"/>
              <a:t>Motivation</a:t>
            </a:r>
            <a:r>
              <a:rPr lang="sl-SI" sz="1400" dirty="0" smtClean="0"/>
              <a:t>:</a:t>
            </a:r>
          </a:p>
          <a:p>
            <a:pPr lvl="1" algn="just">
              <a:buFont typeface="Arial" panose="020B0604020202020204" pitchFamily="34" charset="0"/>
              <a:buChar char="•"/>
            </a:pPr>
            <a:r>
              <a:rPr lang="sl-SI" sz="1400" dirty="0" err="1" smtClean="0"/>
              <a:t>Feed</a:t>
            </a:r>
            <a:r>
              <a:rPr lang="sl-SI" sz="1400" dirty="0" smtClean="0"/>
              <a:t>-in-</a:t>
            </a:r>
            <a:r>
              <a:rPr lang="sl-SI" sz="1400" dirty="0" err="1" smtClean="0"/>
              <a:t>tarrif</a:t>
            </a:r>
            <a:r>
              <a:rPr lang="sl-SI" sz="1400" dirty="0" smtClean="0"/>
              <a:t> </a:t>
            </a:r>
            <a:r>
              <a:rPr lang="sl-SI" sz="1400" dirty="0" err="1"/>
              <a:t>has</a:t>
            </a:r>
            <a:r>
              <a:rPr lang="sl-SI" sz="1400" dirty="0"/>
              <a:t> (FIT) </a:t>
            </a:r>
            <a:r>
              <a:rPr lang="sl-SI" sz="1400" dirty="0" err="1"/>
              <a:t>been</a:t>
            </a:r>
            <a:r>
              <a:rPr lang="sl-SI" sz="1400" dirty="0"/>
              <a:t> </a:t>
            </a:r>
            <a:r>
              <a:rPr lang="sl-SI" sz="1400" dirty="0" err="1"/>
              <a:t>adopted</a:t>
            </a:r>
            <a:r>
              <a:rPr lang="sl-SI" sz="1400" dirty="0"/>
              <a:t> to </a:t>
            </a:r>
            <a:r>
              <a:rPr lang="sl-SI" sz="1400" dirty="0" err="1"/>
              <a:t>the</a:t>
            </a:r>
            <a:r>
              <a:rPr lang="sl-SI" sz="1400" dirty="0"/>
              <a:t> </a:t>
            </a:r>
            <a:r>
              <a:rPr lang="sl-SI" sz="1400" dirty="0" err="1"/>
              <a:t>majority</a:t>
            </a:r>
            <a:r>
              <a:rPr lang="sl-SI" sz="1400" dirty="0"/>
              <a:t> </a:t>
            </a:r>
            <a:r>
              <a:rPr lang="sl-SI" sz="1400" dirty="0" err="1"/>
              <a:t>of</a:t>
            </a:r>
            <a:r>
              <a:rPr lang="sl-SI" sz="1400" dirty="0"/>
              <a:t> </a:t>
            </a:r>
            <a:r>
              <a:rPr lang="sl-SI" sz="1400" dirty="0" err="1"/>
              <a:t>the</a:t>
            </a:r>
            <a:r>
              <a:rPr lang="sl-SI" sz="1400" dirty="0"/>
              <a:t> EU </a:t>
            </a:r>
            <a:r>
              <a:rPr lang="sl-SI" sz="1400" dirty="0" err="1"/>
              <a:t>countries</a:t>
            </a:r>
            <a:r>
              <a:rPr lang="sl-SI" sz="1400" dirty="0"/>
              <a:t> as </a:t>
            </a:r>
            <a:r>
              <a:rPr lang="sl-SI" sz="1400" dirty="0" err="1"/>
              <a:t>cost</a:t>
            </a:r>
            <a:r>
              <a:rPr lang="sl-SI" sz="1400" dirty="0"/>
              <a:t> </a:t>
            </a:r>
            <a:r>
              <a:rPr lang="sl-SI" sz="1400" dirty="0" err="1"/>
              <a:t>effective</a:t>
            </a:r>
            <a:r>
              <a:rPr lang="sl-SI" sz="1400" dirty="0"/>
              <a:t> </a:t>
            </a:r>
            <a:r>
              <a:rPr lang="sl-SI" sz="1400" dirty="0" err="1"/>
              <a:t>measure</a:t>
            </a:r>
            <a:r>
              <a:rPr lang="sl-SI" sz="1400" dirty="0"/>
              <a:t> to </a:t>
            </a:r>
            <a:r>
              <a:rPr lang="sl-SI" sz="1400" dirty="0" err="1"/>
              <a:t>increase</a:t>
            </a:r>
            <a:r>
              <a:rPr lang="sl-SI" sz="1400" dirty="0"/>
              <a:t> </a:t>
            </a:r>
            <a:r>
              <a:rPr lang="sl-SI" sz="1400" dirty="0" err="1"/>
              <a:t>the</a:t>
            </a:r>
            <a:r>
              <a:rPr lang="sl-SI" sz="1400" dirty="0"/>
              <a:t> RES at </a:t>
            </a:r>
            <a:r>
              <a:rPr lang="sl-SI" sz="1400" dirty="0" err="1"/>
              <a:t>the</a:t>
            </a:r>
            <a:r>
              <a:rPr lang="sl-SI" sz="1400" dirty="0"/>
              <a:t> time </a:t>
            </a:r>
            <a:r>
              <a:rPr lang="sl-SI" sz="1400" dirty="0" err="1"/>
              <a:t>when</a:t>
            </a:r>
            <a:r>
              <a:rPr lang="sl-SI" sz="1400" dirty="0"/>
              <a:t> </a:t>
            </a:r>
            <a:r>
              <a:rPr lang="sl-SI" sz="1400" dirty="0" err="1"/>
              <a:t>the</a:t>
            </a:r>
            <a:r>
              <a:rPr lang="sl-SI" sz="1400" dirty="0"/>
              <a:t> </a:t>
            </a:r>
            <a:r>
              <a:rPr lang="sl-SI" sz="1400" dirty="0" err="1"/>
              <a:t>technology</a:t>
            </a:r>
            <a:r>
              <a:rPr lang="sl-SI" sz="1400" dirty="0"/>
              <a:t> </a:t>
            </a:r>
            <a:r>
              <a:rPr lang="sl-SI" sz="1400" dirty="0" err="1"/>
              <a:t>was</a:t>
            </a:r>
            <a:r>
              <a:rPr lang="sl-SI" sz="1400" dirty="0"/>
              <a:t> not </a:t>
            </a:r>
            <a:r>
              <a:rPr lang="sl-SI" sz="1400" dirty="0" err="1"/>
              <a:t>competitive</a:t>
            </a:r>
            <a:r>
              <a:rPr lang="sl-SI" sz="1400" dirty="0" smtClean="0"/>
              <a:t>.</a:t>
            </a:r>
            <a:endParaRPr lang="sl-SI" sz="1400" dirty="0"/>
          </a:p>
          <a:p>
            <a:pPr lvl="1">
              <a:buFont typeface="Arial" panose="020B0604020202020204" pitchFamily="34" charset="0"/>
              <a:buChar char="•"/>
            </a:pPr>
            <a:r>
              <a:rPr lang="sl-SI" sz="1400" dirty="0" err="1"/>
              <a:t>Today</a:t>
            </a:r>
            <a:r>
              <a:rPr lang="sl-SI" sz="1400" dirty="0"/>
              <a:t>, </a:t>
            </a:r>
            <a:r>
              <a:rPr lang="sl-SI" sz="1400" dirty="0" err="1"/>
              <a:t>the</a:t>
            </a:r>
            <a:r>
              <a:rPr lang="sl-SI" sz="1400" dirty="0"/>
              <a:t> FIT </a:t>
            </a:r>
            <a:r>
              <a:rPr lang="sl-SI" sz="1400" dirty="0" err="1"/>
              <a:t>offers</a:t>
            </a:r>
            <a:r>
              <a:rPr lang="sl-SI" sz="1400" dirty="0"/>
              <a:t> </a:t>
            </a:r>
            <a:r>
              <a:rPr lang="sl-SI" sz="1400" dirty="0" err="1"/>
              <a:t>lower</a:t>
            </a:r>
            <a:r>
              <a:rPr lang="sl-SI" sz="1400" dirty="0"/>
              <a:t> </a:t>
            </a:r>
            <a:r>
              <a:rPr lang="sl-SI" sz="1400" dirty="0" err="1"/>
              <a:t>incentives</a:t>
            </a:r>
            <a:r>
              <a:rPr lang="sl-SI" sz="1400" dirty="0"/>
              <a:t> (RES </a:t>
            </a:r>
            <a:r>
              <a:rPr lang="sl-SI" sz="1400" dirty="0" err="1"/>
              <a:t>technologies</a:t>
            </a:r>
            <a:r>
              <a:rPr lang="sl-SI" sz="1400" dirty="0"/>
              <a:t> are more </a:t>
            </a:r>
            <a:r>
              <a:rPr lang="sl-SI" sz="1400" dirty="0" err="1"/>
              <a:t>competitive</a:t>
            </a:r>
            <a:r>
              <a:rPr lang="sl-SI" sz="1400" dirty="0" smtClean="0"/>
              <a:t>).</a:t>
            </a:r>
            <a:endParaRPr lang="sl-SI" sz="1400" dirty="0"/>
          </a:p>
          <a:p>
            <a:pPr lvl="1" algn="just">
              <a:buFont typeface="Arial" panose="020B0604020202020204" pitchFamily="34" charset="0"/>
              <a:buChar char="•"/>
            </a:pPr>
            <a:r>
              <a:rPr lang="sl-SI" sz="1400" b="1" dirty="0"/>
              <a:t>Smart net </a:t>
            </a:r>
            <a:r>
              <a:rPr lang="sl-SI" sz="1400" b="1" dirty="0" err="1"/>
              <a:t>metering</a:t>
            </a:r>
            <a:r>
              <a:rPr lang="sl-SI" sz="1400" b="1" dirty="0"/>
              <a:t> </a:t>
            </a:r>
            <a:r>
              <a:rPr lang="sl-SI" sz="1400" dirty="0" err="1"/>
              <a:t>can</a:t>
            </a:r>
            <a:r>
              <a:rPr lang="sl-SI" sz="1400" dirty="0"/>
              <a:t> be a </a:t>
            </a:r>
            <a:r>
              <a:rPr lang="sl-SI" sz="1400" dirty="0" err="1"/>
              <a:t>very</a:t>
            </a:r>
            <a:r>
              <a:rPr lang="sl-SI" sz="1400" dirty="0"/>
              <a:t> </a:t>
            </a:r>
            <a:r>
              <a:rPr lang="sl-SI" sz="1400" dirty="0" err="1"/>
              <a:t>good</a:t>
            </a:r>
            <a:r>
              <a:rPr lang="sl-SI" sz="1400" dirty="0"/>
              <a:t> </a:t>
            </a:r>
            <a:r>
              <a:rPr lang="sl-SI" sz="1400" dirty="0" err="1"/>
              <a:t>solution</a:t>
            </a:r>
            <a:r>
              <a:rPr lang="sl-SI" sz="1400" dirty="0"/>
              <a:t> </a:t>
            </a:r>
            <a:r>
              <a:rPr lang="sl-SI" sz="1400" dirty="0" err="1"/>
              <a:t>offering</a:t>
            </a:r>
            <a:r>
              <a:rPr lang="sl-SI" sz="1400" dirty="0"/>
              <a:t> </a:t>
            </a:r>
            <a:r>
              <a:rPr lang="sl-SI" sz="1400" dirty="0" err="1"/>
              <a:t>the</a:t>
            </a:r>
            <a:r>
              <a:rPr lang="sl-SI" sz="1400" dirty="0"/>
              <a:t> </a:t>
            </a:r>
            <a:r>
              <a:rPr lang="sl-SI" sz="1400" dirty="0" err="1"/>
              <a:t>possibility</a:t>
            </a:r>
            <a:r>
              <a:rPr lang="sl-SI" sz="1400" dirty="0"/>
              <a:t> </a:t>
            </a:r>
            <a:r>
              <a:rPr lang="sl-SI" sz="1400" dirty="0" err="1"/>
              <a:t>of</a:t>
            </a:r>
            <a:r>
              <a:rPr lang="sl-SI" sz="1400" dirty="0"/>
              <a:t> </a:t>
            </a:r>
            <a:r>
              <a:rPr lang="sl-SI" sz="1400" b="1" u="sng" dirty="0" err="1"/>
              <a:t>measuring</a:t>
            </a:r>
            <a:r>
              <a:rPr lang="sl-SI" sz="1400" b="1" u="sng" dirty="0"/>
              <a:t> </a:t>
            </a:r>
            <a:r>
              <a:rPr lang="sl-SI" sz="1400" b="1" u="sng" dirty="0" err="1"/>
              <a:t>and</a:t>
            </a:r>
            <a:r>
              <a:rPr lang="sl-SI" sz="1400" b="1" u="sng" dirty="0"/>
              <a:t> </a:t>
            </a:r>
            <a:r>
              <a:rPr lang="sl-SI" sz="1400" b="1" u="sng" dirty="0" err="1"/>
              <a:t>managing</a:t>
            </a:r>
            <a:r>
              <a:rPr lang="sl-SI" sz="1400" b="1" u="sng" dirty="0"/>
              <a:t> </a:t>
            </a:r>
            <a:r>
              <a:rPr lang="sl-SI" sz="1400" dirty="0" err="1"/>
              <a:t>the</a:t>
            </a:r>
            <a:r>
              <a:rPr lang="sl-SI" sz="1400" dirty="0"/>
              <a:t> </a:t>
            </a:r>
            <a:r>
              <a:rPr lang="sl-SI" sz="1400" dirty="0" err="1"/>
              <a:t>electrical</a:t>
            </a:r>
            <a:r>
              <a:rPr lang="sl-SI" sz="1400" dirty="0"/>
              <a:t> </a:t>
            </a:r>
            <a:r>
              <a:rPr lang="sl-SI" sz="1400" dirty="0" err="1"/>
              <a:t>energy</a:t>
            </a:r>
            <a:r>
              <a:rPr lang="sl-SI" sz="1400" dirty="0"/>
              <a:t> </a:t>
            </a:r>
            <a:r>
              <a:rPr lang="sl-SI" sz="1400" dirty="0" err="1"/>
              <a:t>consumed</a:t>
            </a:r>
            <a:r>
              <a:rPr lang="sl-SI" sz="1400" dirty="0"/>
              <a:t> in </a:t>
            </a:r>
            <a:r>
              <a:rPr lang="sl-SI" sz="1400" dirty="0" err="1"/>
              <a:t>buildings</a:t>
            </a:r>
            <a:r>
              <a:rPr lang="sl-SI" sz="1400" dirty="0"/>
              <a:t> </a:t>
            </a:r>
            <a:r>
              <a:rPr lang="sl-SI" sz="1400" dirty="0" err="1"/>
              <a:t>by</a:t>
            </a:r>
            <a:r>
              <a:rPr lang="sl-SI" sz="1400" dirty="0"/>
              <a:t> </a:t>
            </a:r>
            <a:r>
              <a:rPr lang="sl-SI" sz="1400" dirty="0" err="1"/>
              <a:t>subtracting</a:t>
            </a:r>
            <a:r>
              <a:rPr lang="sl-SI" sz="1400" dirty="0"/>
              <a:t> </a:t>
            </a:r>
            <a:r>
              <a:rPr lang="sl-SI" sz="1400" dirty="0" err="1"/>
              <a:t>the</a:t>
            </a:r>
            <a:r>
              <a:rPr lang="sl-SI" sz="1400" dirty="0"/>
              <a:t> </a:t>
            </a:r>
            <a:r>
              <a:rPr lang="sl-SI" sz="1400" dirty="0" err="1"/>
              <a:t>energy</a:t>
            </a:r>
            <a:r>
              <a:rPr lang="sl-SI" sz="1400" dirty="0"/>
              <a:t> </a:t>
            </a:r>
            <a:r>
              <a:rPr lang="sl-SI" sz="1400" dirty="0" err="1"/>
              <a:t>produced</a:t>
            </a:r>
            <a:r>
              <a:rPr lang="sl-SI" sz="1400" dirty="0"/>
              <a:t> </a:t>
            </a:r>
            <a:r>
              <a:rPr lang="sl-SI" sz="1400" dirty="0" err="1"/>
              <a:t>with</a:t>
            </a:r>
            <a:r>
              <a:rPr lang="sl-SI" sz="1400" dirty="0"/>
              <a:t> </a:t>
            </a:r>
            <a:r>
              <a:rPr lang="sl-SI" sz="1400" dirty="0" err="1"/>
              <a:t>the</a:t>
            </a:r>
            <a:r>
              <a:rPr lang="sl-SI" sz="1400" dirty="0"/>
              <a:t> </a:t>
            </a:r>
            <a:r>
              <a:rPr lang="sl-SI" sz="1400" dirty="0" err="1"/>
              <a:t>installed</a:t>
            </a:r>
            <a:r>
              <a:rPr lang="sl-SI" sz="1400" dirty="0"/>
              <a:t> RES (</a:t>
            </a:r>
            <a:r>
              <a:rPr lang="sl-SI" sz="1400" dirty="0" err="1"/>
              <a:t>increased</a:t>
            </a:r>
            <a:r>
              <a:rPr lang="sl-SI" sz="1400" dirty="0"/>
              <a:t> </a:t>
            </a:r>
            <a:r>
              <a:rPr lang="sl-SI" sz="1400" dirty="0" err="1"/>
              <a:t>energy</a:t>
            </a:r>
            <a:r>
              <a:rPr lang="sl-SI" sz="1400" dirty="0"/>
              <a:t> </a:t>
            </a:r>
            <a:r>
              <a:rPr lang="sl-SI" sz="1400" dirty="0" err="1"/>
              <a:t>efficiency</a:t>
            </a:r>
            <a:r>
              <a:rPr lang="sl-SI" sz="1400" dirty="0"/>
              <a:t> </a:t>
            </a:r>
            <a:r>
              <a:rPr lang="sl-SI" sz="1400" dirty="0" err="1"/>
              <a:t>and</a:t>
            </a:r>
            <a:r>
              <a:rPr lang="sl-SI" sz="1400" dirty="0"/>
              <a:t> </a:t>
            </a:r>
            <a:r>
              <a:rPr lang="sl-SI" sz="1400" dirty="0" err="1"/>
              <a:t>use</a:t>
            </a:r>
            <a:r>
              <a:rPr lang="sl-SI" sz="1400" dirty="0"/>
              <a:t> </a:t>
            </a:r>
            <a:r>
              <a:rPr lang="sl-SI" sz="1400" dirty="0" err="1"/>
              <a:t>of</a:t>
            </a:r>
            <a:r>
              <a:rPr lang="sl-SI" sz="1400" dirty="0"/>
              <a:t> RES</a:t>
            </a:r>
            <a:r>
              <a:rPr lang="sl-SI" sz="1400" dirty="0" smtClean="0"/>
              <a:t>).</a:t>
            </a:r>
            <a:endParaRPr lang="sl-SI" sz="1400" dirty="0"/>
          </a:p>
        </p:txBody>
      </p:sp>
      <p:pic>
        <p:nvPicPr>
          <p:cNvPr id="2" name="Slika 1"/>
          <p:cNvPicPr>
            <a:picLocks noChangeAspect="1"/>
          </p:cNvPicPr>
          <p:nvPr/>
        </p:nvPicPr>
        <p:blipFill>
          <a:blip r:embed="rId2"/>
          <a:stretch>
            <a:fillRect/>
          </a:stretch>
        </p:blipFill>
        <p:spPr>
          <a:xfrm>
            <a:off x="253254" y="2897608"/>
            <a:ext cx="3505696" cy="1145913"/>
          </a:xfrm>
          <a:prstGeom prst="rect">
            <a:avLst/>
          </a:prstGeom>
        </p:spPr>
      </p:pic>
      <p:pic>
        <p:nvPicPr>
          <p:cNvPr id="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488" y="5379595"/>
            <a:ext cx="2150743" cy="1433830"/>
          </a:xfrm>
          <a:prstGeom prst="rect">
            <a:avLst/>
          </a:prstGeom>
        </p:spPr>
      </p:pic>
      <p:pic>
        <p:nvPicPr>
          <p:cNvPr id="8" name="Picture 2" descr="E:\Pictures\0 PV NET\Pilotski objekti\PilotSite-1_Zrkovci-Maribor_Slamberger\P10209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6305" y="2718388"/>
            <a:ext cx="1957248" cy="2609399"/>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5"/>
          <a:stretch>
            <a:fillRect/>
          </a:stretch>
        </p:blipFill>
        <p:spPr>
          <a:xfrm>
            <a:off x="155012" y="4282867"/>
            <a:ext cx="3760402" cy="1246588"/>
          </a:xfrm>
          <a:prstGeom prst="rect">
            <a:avLst/>
          </a:prstGeom>
        </p:spPr>
      </p:pic>
      <p:pic>
        <p:nvPicPr>
          <p:cNvPr id="9" name="Slika 8"/>
          <p:cNvPicPr>
            <a:picLocks noChangeAspect="1"/>
          </p:cNvPicPr>
          <p:nvPr/>
        </p:nvPicPr>
        <p:blipFill>
          <a:blip r:embed="rId6"/>
          <a:stretch>
            <a:fillRect/>
          </a:stretch>
        </p:blipFill>
        <p:spPr>
          <a:xfrm>
            <a:off x="155012" y="5529455"/>
            <a:ext cx="3753118" cy="1248293"/>
          </a:xfrm>
          <a:prstGeom prst="rect">
            <a:avLst/>
          </a:prstGeom>
        </p:spPr>
      </p:pic>
      <p:pic>
        <p:nvPicPr>
          <p:cNvPr id="10" name="Slika 9"/>
          <p:cNvPicPr>
            <a:picLocks noChangeAspect="1"/>
          </p:cNvPicPr>
          <p:nvPr/>
        </p:nvPicPr>
        <p:blipFill>
          <a:blip r:embed="rId7"/>
          <a:stretch>
            <a:fillRect/>
          </a:stretch>
        </p:blipFill>
        <p:spPr>
          <a:xfrm>
            <a:off x="4377363" y="4005719"/>
            <a:ext cx="1993404" cy="1328365"/>
          </a:xfrm>
          <a:prstGeom prst="rect">
            <a:avLst/>
          </a:prstGeom>
        </p:spPr>
      </p:pic>
      <p:pic>
        <p:nvPicPr>
          <p:cNvPr id="11" name="Slika 10"/>
          <p:cNvPicPr>
            <a:picLocks noChangeAspect="1"/>
          </p:cNvPicPr>
          <p:nvPr/>
        </p:nvPicPr>
        <p:blipFill>
          <a:blip r:embed="rId8"/>
          <a:stretch>
            <a:fillRect/>
          </a:stretch>
        </p:blipFill>
        <p:spPr>
          <a:xfrm>
            <a:off x="7149459" y="5412999"/>
            <a:ext cx="1013466" cy="1400426"/>
          </a:xfrm>
          <a:prstGeom prst="rect">
            <a:avLst/>
          </a:prstGeom>
        </p:spPr>
      </p:pic>
      <p:pic>
        <p:nvPicPr>
          <p:cNvPr id="12" name="Slika 11"/>
          <p:cNvPicPr>
            <a:picLocks noChangeAspect="1"/>
          </p:cNvPicPr>
          <p:nvPr/>
        </p:nvPicPr>
        <p:blipFill>
          <a:blip r:embed="rId9"/>
          <a:stretch>
            <a:fillRect/>
          </a:stretch>
        </p:blipFill>
        <p:spPr>
          <a:xfrm>
            <a:off x="4335189" y="2716934"/>
            <a:ext cx="2035578" cy="1266030"/>
          </a:xfrm>
          <a:prstGeom prst="rect">
            <a:avLst/>
          </a:prstGeom>
        </p:spPr>
      </p:pic>
    </p:spTree>
    <p:extLst>
      <p:ext uri="{BB962C8B-B14F-4D97-AF65-F5344CB8AC3E}">
        <p14:creationId xmlns:p14="http://schemas.microsoft.com/office/powerpoint/2010/main" val="237535235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2"/>
          <p:cNvSpPr>
            <a:spLocks noGrp="1"/>
          </p:cNvSpPr>
          <p:nvPr>
            <p:ph type="title"/>
          </p:nvPr>
        </p:nvSpPr>
        <p:spPr>
          <a:xfrm>
            <a:off x="251520" y="332656"/>
            <a:ext cx="8763399" cy="904031"/>
          </a:xfrm>
        </p:spPr>
        <p:txBody>
          <a:bodyPr/>
          <a:lstStyle/>
          <a:p>
            <a:r>
              <a:rPr lang="sl-SI" altLang="sl-SI" sz="2800" dirty="0" smtClean="0"/>
              <a:t>RDI </a:t>
            </a:r>
            <a:r>
              <a:rPr lang="sl-SI" altLang="sl-SI" sz="2800" dirty="0" err="1" smtClean="0"/>
              <a:t>projects</a:t>
            </a:r>
            <a:r>
              <a:rPr lang="sl-SI" altLang="sl-SI" sz="2800" dirty="0" smtClean="0"/>
              <a:t> </a:t>
            </a:r>
            <a:r>
              <a:rPr lang="sl-SI" altLang="sl-SI" sz="2800" dirty="0" err="1" smtClean="0"/>
              <a:t>financed</a:t>
            </a:r>
            <a:r>
              <a:rPr lang="sl-SI" altLang="sl-SI" sz="2800" dirty="0" smtClean="0"/>
              <a:t> </a:t>
            </a:r>
            <a:r>
              <a:rPr lang="sl-SI" altLang="sl-SI" sz="2800" dirty="0" err="1" smtClean="0"/>
              <a:t>by</a:t>
            </a:r>
            <a:r>
              <a:rPr lang="sl-SI" altLang="sl-SI" sz="2800" dirty="0" smtClean="0"/>
              <a:t> EU </a:t>
            </a:r>
            <a:r>
              <a:rPr lang="sl-SI" altLang="sl-SI" sz="2800" dirty="0" err="1" smtClean="0"/>
              <a:t>programmes</a:t>
            </a:r>
            <a:endParaRPr lang="sl-SI" altLang="sl-SI" sz="2800" dirty="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5</a:t>
            </a:fld>
            <a:endParaRPr lang="en-US" smtClean="0">
              <a:solidFill>
                <a:srgbClr val="006A8E"/>
              </a:solidFill>
              <a:latin typeface="Calibri" pitchFamily="34" charset="0"/>
            </a:endParaRPr>
          </a:p>
        </p:txBody>
      </p:sp>
      <p:sp>
        <p:nvSpPr>
          <p:cNvPr id="5" name="Content Placeholder 1"/>
          <p:cNvSpPr>
            <a:spLocks noGrp="1"/>
          </p:cNvSpPr>
          <p:nvPr>
            <p:ph idx="4294967295"/>
          </p:nvPr>
        </p:nvSpPr>
        <p:spPr>
          <a:xfrm>
            <a:off x="475283" y="1052736"/>
            <a:ext cx="8136904" cy="5329014"/>
          </a:xfrm>
        </p:spPr>
        <p:txBody>
          <a:bodyPr/>
          <a:lstStyle/>
          <a:p>
            <a:pPr algn="just">
              <a:buFont typeface="Arial" panose="020B0604020202020204" pitchFamily="34" charset="0"/>
              <a:buChar char="•"/>
            </a:pPr>
            <a:r>
              <a:rPr lang="en-GB" sz="1600" b="1" dirty="0" smtClean="0"/>
              <a:t>EN-DIFF</a:t>
            </a:r>
            <a:r>
              <a:rPr lang="en-GB" sz="1600" dirty="0" smtClean="0"/>
              <a:t>:</a:t>
            </a:r>
            <a:r>
              <a:rPr lang="sl-SI" sz="1600" dirty="0" smtClean="0"/>
              <a:t> </a:t>
            </a:r>
            <a:r>
              <a:rPr lang="en-GB" sz="1600" b="1" dirty="0" smtClean="0"/>
              <a:t>Energy2B</a:t>
            </a:r>
            <a:r>
              <a:rPr lang="sl-SI" sz="1600" b="1" dirty="0" smtClean="0"/>
              <a:t> </a:t>
            </a:r>
            <a:r>
              <a:rPr lang="sl-SI" sz="1600" dirty="0" smtClean="0"/>
              <a:t>- </a:t>
            </a:r>
            <a:r>
              <a:rPr lang="en-GB" sz="1600" dirty="0" err="1" smtClean="0"/>
              <a:t>Inteligent</a:t>
            </a:r>
            <a:r>
              <a:rPr lang="en-GB" sz="1600" dirty="0" smtClean="0"/>
              <a:t> </a:t>
            </a:r>
            <a:r>
              <a:rPr lang="en-GB" sz="1600" dirty="0"/>
              <a:t>Energy Europe </a:t>
            </a:r>
            <a:r>
              <a:rPr lang="en-GB" sz="1600" dirty="0" smtClean="0"/>
              <a:t>Programme</a:t>
            </a:r>
            <a:r>
              <a:rPr lang="sl-SI" sz="1600" dirty="0" smtClean="0"/>
              <a:t> (</a:t>
            </a:r>
            <a:r>
              <a:rPr lang="en-GB" sz="1600" dirty="0" smtClean="0"/>
              <a:t>2009-2012</a:t>
            </a:r>
            <a:r>
              <a:rPr lang="sl-SI" sz="1600" dirty="0" smtClean="0"/>
              <a:t>)</a:t>
            </a:r>
            <a:endParaRPr lang="sl-SI" sz="1600" dirty="0"/>
          </a:p>
          <a:p>
            <a:pPr lvl="1" algn="just">
              <a:buFont typeface="Arial" panose="020B0604020202020204" pitchFamily="34" charset="0"/>
              <a:buChar char="•"/>
            </a:pPr>
            <a:r>
              <a:rPr lang="en-GB" sz="1400" dirty="0" smtClean="0"/>
              <a:t>Project</a:t>
            </a:r>
            <a:r>
              <a:rPr lang="en-GB" sz="1400" b="1" dirty="0" smtClean="0"/>
              <a:t> </a:t>
            </a:r>
            <a:r>
              <a:rPr lang="en-GB" sz="1400" dirty="0"/>
              <a:t>Energy2B is an innovation stimulating initiative that targets university students and encourages them to turn energy innovation ideas into reality via new business start-ups</a:t>
            </a:r>
            <a:r>
              <a:rPr lang="en-GB" sz="1400" dirty="0" smtClean="0"/>
              <a:t>.</a:t>
            </a:r>
            <a:endParaRPr lang="sl-SI" sz="1400" dirty="0" smtClean="0"/>
          </a:p>
          <a:p>
            <a:pPr algn="just">
              <a:buFont typeface="Arial" panose="020B0604020202020204" pitchFamily="34" charset="0"/>
              <a:buChar char="•"/>
            </a:pPr>
            <a:r>
              <a:rPr lang="en-GB" sz="1600" b="1" dirty="0"/>
              <a:t>ENERSCAPES</a:t>
            </a:r>
            <a:r>
              <a:rPr lang="en-GB" sz="1600" b="1" dirty="0" smtClean="0"/>
              <a:t>:</a:t>
            </a:r>
            <a:r>
              <a:rPr lang="sl-SI" sz="1600" b="1" dirty="0" smtClean="0"/>
              <a:t> </a:t>
            </a:r>
            <a:r>
              <a:rPr lang="en-GB" sz="1600" b="1" dirty="0" smtClean="0"/>
              <a:t>Territory</a:t>
            </a:r>
            <a:r>
              <a:rPr lang="en-GB" sz="1600" b="1" dirty="0"/>
              <a:t>, landscape and renewable energy </a:t>
            </a:r>
            <a:r>
              <a:rPr lang="en-GB" sz="1600" b="1" dirty="0" smtClean="0"/>
              <a:t>source </a:t>
            </a:r>
            <a:r>
              <a:rPr lang="sl-SI" sz="1600" dirty="0" smtClean="0"/>
              <a:t>- </a:t>
            </a:r>
            <a:r>
              <a:rPr lang="en-GB" sz="1600" dirty="0" smtClean="0"/>
              <a:t>MED Programme</a:t>
            </a:r>
            <a:r>
              <a:rPr lang="sl-SI" sz="1600" dirty="0" smtClean="0"/>
              <a:t> (</a:t>
            </a:r>
            <a:r>
              <a:rPr lang="en-GB" sz="1600" dirty="0" smtClean="0"/>
              <a:t>2010-2013</a:t>
            </a:r>
            <a:r>
              <a:rPr lang="sl-SI" sz="1600" dirty="0" smtClean="0"/>
              <a:t>)</a:t>
            </a:r>
          </a:p>
          <a:p>
            <a:pPr lvl="1" algn="just">
              <a:buFont typeface="Arial" panose="020B0604020202020204" pitchFamily="34" charset="0"/>
              <a:buChar char="•"/>
            </a:pPr>
            <a:r>
              <a:rPr lang="en-GB" sz="1400" dirty="0" smtClean="0"/>
              <a:t>This </a:t>
            </a:r>
            <a:r>
              <a:rPr lang="en-GB" sz="1400" dirty="0"/>
              <a:t>project investigated and evaluated the impacts that a non-regulated diffusion of RES could cause on Mediterranean territories and landscapes. </a:t>
            </a:r>
            <a:endParaRPr lang="sl-SI" sz="1400" dirty="0" smtClean="0"/>
          </a:p>
          <a:p>
            <a:pPr lvl="1" algn="just">
              <a:buFont typeface="Arial" panose="020B0604020202020204" pitchFamily="34" charset="0"/>
              <a:buChar char="•"/>
            </a:pPr>
            <a:r>
              <a:rPr lang="en-GB" sz="1400" dirty="0" smtClean="0"/>
              <a:t>By </a:t>
            </a:r>
            <a:r>
              <a:rPr lang="en-GB" sz="1400" dirty="0"/>
              <a:t>connecting energy and territorial planning, partners identified suitable strategies for considering ecological, landscape and heritage aspects while setting up RES promotion policies</a:t>
            </a:r>
            <a:r>
              <a:rPr lang="en-GB" sz="1400" dirty="0" smtClean="0"/>
              <a:t>.</a:t>
            </a:r>
            <a:endParaRPr lang="sl-SI" sz="1400" dirty="0" smtClean="0"/>
          </a:p>
          <a:p>
            <a:pPr algn="just">
              <a:buFont typeface="Arial" panose="020B0604020202020204" pitchFamily="34" charset="0"/>
              <a:buChar char="•"/>
            </a:pPr>
            <a:r>
              <a:rPr lang="en-GB" sz="1600" b="1" dirty="0"/>
              <a:t>MANERGY: </a:t>
            </a:r>
            <a:r>
              <a:rPr lang="en-US" sz="1600" b="1" dirty="0" smtClean="0"/>
              <a:t>Paving </a:t>
            </a:r>
            <a:r>
              <a:rPr lang="en-US" sz="1600" b="1" dirty="0"/>
              <a:t>the way for self-sufficient regional energy supply based on sustainable energy concepts and renewable energy </a:t>
            </a:r>
            <a:r>
              <a:rPr lang="en-US" sz="1600" b="1" dirty="0" smtClean="0"/>
              <a:t>sources</a:t>
            </a:r>
            <a:r>
              <a:rPr lang="sl-SI" sz="1600" dirty="0"/>
              <a:t> </a:t>
            </a:r>
            <a:r>
              <a:rPr lang="sl-SI" sz="1600" dirty="0" smtClean="0"/>
              <a:t>- </a:t>
            </a:r>
            <a:r>
              <a:rPr lang="en-GB" sz="1600" dirty="0" smtClean="0"/>
              <a:t>Central </a:t>
            </a:r>
            <a:r>
              <a:rPr lang="en-GB" sz="1600" dirty="0"/>
              <a:t>Europe </a:t>
            </a:r>
            <a:r>
              <a:rPr lang="en-GB" sz="1600" dirty="0" smtClean="0"/>
              <a:t>Programme</a:t>
            </a:r>
            <a:r>
              <a:rPr lang="sl-SI" sz="1600" dirty="0" smtClean="0"/>
              <a:t> (</a:t>
            </a:r>
            <a:r>
              <a:rPr lang="en-GB" sz="1600" dirty="0" smtClean="0"/>
              <a:t>2011-2014</a:t>
            </a:r>
            <a:r>
              <a:rPr lang="sl-SI" sz="1600" dirty="0" smtClean="0"/>
              <a:t>)</a:t>
            </a:r>
          </a:p>
          <a:p>
            <a:pPr algn="just">
              <a:buFont typeface="Arial" panose="020B0604020202020204" pitchFamily="34" charset="0"/>
              <a:buChar char="•"/>
            </a:pPr>
            <a:r>
              <a:rPr lang="en-GB" sz="1600" b="1" dirty="0" smtClean="0"/>
              <a:t>TREND</a:t>
            </a:r>
            <a:r>
              <a:rPr lang="sl-SI" sz="1600" b="1" dirty="0" smtClean="0"/>
              <a:t>: </a:t>
            </a:r>
            <a:r>
              <a:rPr lang="en-US" sz="1600" b="1" dirty="0"/>
              <a:t>Training for Renewable Energy Network </a:t>
            </a:r>
            <a:r>
              <a:rPr lang="en-US" sz="1600" b="1" dirty="0" smtClean="0"/>
              <a:t>Development</a:t>
            </a:r>
            <a:r>
              <a:rPr lang="sl-SI" sz="1600" b="1" dirty="0"/>
              <a:t> </a:t>
            </a:r>
            <a:r>
              <a:rPr lang="sl-SI" sz="1600" b="1" dirty="0" smtClean="0"/>
              <a:t>- </a:t>
            </a:r>
            <a:r>
              <a:rPr lang="en-GB" sz="1600" dirty="0" smtClean="0"/>
              <a:t>Erasmus</a:t>
            </a:r>
            <a:r>
              <a:rPr lang="en-GB" sz="1600" dirty="0"/>
              <a:t>+ </a:t>
            </a:r>
            <a:r>
              <a:rPr lang="en-GB" sz="1600" dirty="0" smtClean="0"/>
              <a:t>Programme</a:t>
            </a:r>
            <a:r>
              <a:rPr lang="sl-SI" sz="1600" dirty="0" smtClean="0"/>
              <a:t> (</a:t>
            </a:r>
            <a:r>
              <a:rPr lang="en-GB" sz="1600" dirty="0" smtClean="0"/>
              <a:t>2014-2016</a:t>
            </a:r>
            <a:r>
              <a:rPr lang="sl-SI" sz="1600" dirty="0" smtClean="0"/>
              <a:t>)</a:t>
            </a:r>
            <a:endParaRPr lang="sl-SI" sz="1600" dirty="0"/>
          </a:p>
          <a:p>
            <a:pPr lvl="1" algn="just">
              <a:buFont typeface="Arial" panose="020B0604020202020204" pitchFamily="34" charset="0"/>
              <a:buChar char="•"/>
            </a:pPr>
            <a:r>
              <a:rPr lang="sl-SI" sz="1400" dirty="0"/>
              <a:t>TREND </a:t>
            </a:r>
            <a:r>
              <a:rPr lang="en-US" sz="1400" dirty="0"/>
              <a:t>is a regional initiative to support the development potential of energy efficiency and renewable energy sources in the Drava river in the Croatian-Hungarian-Slovenian border region with the idea </a:t>
            </a:r>
            <a:r>
              <a:rPr lang="en-US" sz="1400" u="sng" dirty="0"/>
              <a:t>to train local small and medium-sized enterprises, non-governmental organizations, heads of municipalities and students</a:t>
            </a:r>
            <a:r>
              <a:rPr lang="en-US" sz="1400" b="1" dirty="0"/>
              <a:t>.</a:t>
            </a:r>
            <a:endParaRPr lang="sl-SI" sz="1400" b="1" dirty="0"/>
          </a:p>
          <a:p>
            <a:pPr algn="just">
              <a:buFont typeface="Arial" panose="020B0604020202020204" pitchFamily="34" charset="0"/>
              <a:buChar char="•"/>
            </a:pPr>
            <a:r>
              <a:rPr lang="en-US" sz="1600" b="1" dirty="0" smtClean="0"/>
              <a:t>E-RESPLAN</a:t>
            </a:r>
            <a:r>
              <a:rPr lang="sl-SI" sz="1600" b="1" dirty="0" smtClean="0"/>
              <a:t>: </a:t>
            </a:r>
            <a:r>
              <a:rPr lang="en-US" sz="1600" b="1" dirty="0" smtClean="0"/>
              <a:t>Innovative </a:t>
            </a:r>
            <a:r>
              <a:rPr lang="en-US" sz="1600" b="1" dirty="0"/>
              <a:t>Educational Tools for Energy </a:t>
            </a:r>
            <a:r>
              <a:rPr lang="en-US" sz="1600" b="1" dirty="0" smtClean="0"/>
              <a:t>Planning</a:t>
            </a:r>
            <a:r>
              <a:rPr lang="sl-SI" sz="1600" b="1"/>
              <a:t> </a:t>
            </a:r>
            <a:r>
              <a:rPr lang="sl-SI" sz="1600" b="1" smtClean="0"/>
              <a:t>- </a:t>
            </a:r>
            <a:r>
              <a:rPr lang="en-GB" sz="1600" smtClean="0"/>
              <a:t>Erasmus</a:t>
            </a:r>
            <a:r>
              <a:rPr lang="en-GB" sz="1600" dirty="0"/>
              <a:t>+ </a:t>
            </a:r>
            <a:r>
              <a:rPr lang="en-GB" sz="1600" dirty="0" smtClean="0"/>
              <a:t>Programme</a:t>
            </a:r>
            <a:r>
              <a:rPr lang="sl-SI" sz="1600" dirty="0" smtClean="0"/>
              <a:t> (</a:t>
            </a:r>
            <a:r>
              <a:rPr lang="en-GB" sz="1600" dirty="0" smtClean="0"/>
              <a:t>201</a:t>
            </a:r>
            <a:r>
              <a:rPr lang="sl-SI" sz="1600" dirty="0" smtClean="0"/>
              <a:t>5</a:t>
            </a:r>
            <a:r>
              <a:rPr lang="en-GB" sz="1600" dirty="0" smtClean="0"/>
              <a:t>-201</a:t>
            </a:r>
            <a:r>
              <a:rPr lang="sl-SI" sz="1600" dirty="0" smtClean="0"/>
              <a:t>7)</a:t>
            </a:r>
            <a:endParaRPr lang="sl-SI" sz="1600" b="1" dirty="0" smtClean="0"/>
          </a:p>
          <a:p>
            <a:pPr lvl="1" algn="just">
              <a:buFont typeface="Arial" panose="020B0604020202020204" pitchFamily="34" charset="0"/>
              <a:buChar char="•"/>
            </a:pPr>
            <a:r>
              <a:rPr lang="sl-SI" sz="1400" b="1" dirty="0"/>
              <a:t>E-RESPLAN</a:t>
            </a:r>
            <a:r>
              <a:rPr lang="en-US" sz="1400" b="1" dirty="0"/>
              <a:t> </a:t>
            </a:r>
            <a:r>
              <a:rPr lang="en-US" sz="1400" dirty="0"/>
              <a:t>is a Strategic Partnership for Higher Education, aiming at providing young professional and experts with innovative tools in order to reinforce their </a:t>
            </a:r>
            <a:r>
              <a:rPr lang="en-US" sz="1400" dirty="0" err="1"/>
              <a:t>interdisciplinar</a:t>
            </a:r>
            <a:r>
              <a:rPr lang="en-US" sz="1400" dirty="0"/>
              <a:t> skills in the field of energy planning, RES development and spatial planning.</a:t>
            </a:r>
            <a:endParaRPr lang="sl-SI" sz="1400" dirty="0"/>
          </a:p>
          <a:p>
            <a:pPr lvl="1" algn="just">
              <a:buFont typeface="Arial" panose="020B0604020202020204" pitchFamily="34" charset="0"/>
              <a:buChar char="•"/>
            </a:pPr>
            <a:endParaRPr lang="sl-SI" sz="1200" dirty="0"/>
          </a:p>
          <a:p>
            <a:pPr algn="just">
              <a:buFont typeface="Arial" panose="020B0604020202020204" pitchFamily="34" charset="0"/>
              <a:buChar char="•"/>
            </a:pPr>
            <a:endParaRPr lang="sl-SI" sz="1600" dirty="0" smtClean="0"/>
          </a:p>
        </p:txBody>
      </p:sp>
    </p:spTree>
    <p:extLst>
      <p:ext uri="{BB962C8B-B14F-4D97-AF65-F5344CB8AC3E}">
        <p14:creationId xmlns:p14="http://schemas.microsoft.com/office/powerpoint/2010/main" val="50086721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2"/>
          <p:cNvSpPr>
            <a:spLocks noGrp="1"/>
          </p:cNvSpPr>
          <p:nvPr>
            <p:ph type="title"/>
          </p:nvPr>
        </p:nvSpPr>
        <p:spPr>
          <a:xfrm>
            <a:off x="251520" y="332656"/>
            <a:ext cx="8763399" cy="904031"/>
          </a:xfrm>
        </p:spPr>
        <p:txBody>
          <a:bodyPr/>
          <a:lstStyle/>
          <a:p>
            <a:r>
              <a:rPr lang="sl-SI" altLang="sl-SI" sz="2800" dirty="0" smtClean="0"/>
              <a:t>RDI </a:t>
            </a:r>
            <a:r>
              <a:rPr lang="sl-SI" altLang="sl-SI" sz="2800" dirty="0" err="1" smtClean="0"/>
              <a:t>projects</a:t>
            </a:r>
            <a:r>
              <a:rPr lang="sl-SI" altLang="sl-SI" sz="2800" dirty="0" smtClean="0"/>
              <a:t> </a:t>
            </a:r>
            <a:r>
              <a:rPr lang="sl-SI" altLang="sl-SI" sz="2800" dirty="0" err="1" smtClean="0"/>
              <a:t>financed</a:t>
            </a:r>
            <a:r>
              <a:rPr lang="sl-SI" altLang="sl-SI" sz="2800" dirty="0" smtClean="0"/>
              <a:t> </a:t>
            </a:r>
            <a:r>
              <a:rPr lang="sl-SI" altLang="sl-SI" sz="2800" dirty="0" err="1" smtClean="0"/>
              <a:t>by</a:t>
            </a:r>
            <a:r>
              <a:rPr lang="sl-SI" altLang="sl-SI" sz="2800" dirty="0" smtClean="0"/>
              <a:t> EU</a:t>
            </a:r>
            <a:endParaRPr lang="sl-SI" altLang="sl-SI" sz="2800" dirty="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6</a:t>
            </a:fld>
            <a:endParaRPr lang="en-US" smtClean="0">
              <a:solidFill>
                <a:srgbClr val="006A8E"/>
              </a:solidFill>
              <a:latin typeface="Calibri" pitchFamily="34" charset="0"/>
            </a:endParaRPr>
          </a:p>
        </p:txBody>
      </p:sp>
      <p:sp>
        <p:nvSpPr>
          <p:cNvPr id="5" name="Content Placeholder 1"/>
          <p:cNvSpPr>
            <a:spLocks noGrp="1"/>
          </p:cNvSpPr>
          <p:nvPr>
            <p:ph idx="4294967295"/>
          </p:nvPr>
        </p:nvSpPr>
        <p:spPr>
          <a:xfrm>
            <a:off x="564767" y="980728"/>
            <a:ext cx="8136904" cy="5616624"/>
          </a:xfrm>
        </p:spPr>
        <p:txBody>
          <a:bodyPr/>
          <a:lstStyle/>
          <a:p>
            <a:pPr algn="just">
              <a:buFont typeface="Arial" panose="020B0604020202020204" pitchFamily="34" charset="0"/>
              <a:buChar char="•"/>
            </a:pPr>
            <a:r>
              <a:rPr lang="en-US" sz="1600" b="1" dirty="0" smtClean="0"/>
              <a:t>CO-EFFICIENT</a:t>
            </a:r>
            <a:r>
              <a:rPr lang="sl-SI" sz="1600" dirty="0" smtClean="0"/>
              <a:t>-</a:t>
            </a:r>
            <a:r>
              <a:rPr lang="en-GB" sz="1600" dirty="0" smtClean="0"/>
              <a:t>MED Programme</a:t>
            </a:r>
            <a:r>
              <a:rPr lang="sl-SI" sz="1600" dirty="0" smtClean="0"/>
              <a:t> (</a:t>
            </a:r>
            <a:r>
              <a:rPr lang="en-GB" sz="1600" dirty="0" smtClean="0"/>
              <a:t>201</a:t>
            </a:r>
            <a:r>
              <a:rPr lang="sl-SI" sz="1600" dirty="0" smtClean="0"/>
              <a:t>3</a:t>
            </a:r>
            <a:r>
              <a:rPr lang="en-GB" sz="1600" dirty="0" smtClean="0"/>
              <a:t>-201</a:t>
            </a:r>
            <a:r>
              <a:rPr lang="sl-SI" sz="1600" dirty="0" smtClean="0"/>
              <a:t>5)</a:t>
            </a:r>
          </a:p>
          <a:p>
            <a:pPr lvl="1" algn="just">
              <a:buFont typeface="Arial" panose="020B0604020202020204" pitchFamily="34" charset="0"/>
              <a:buChar char="•"/>
            </a:pPr>
            <a:r>
              <a:rPr lang="sl-SI" sz="1400" dirty="0" smtClean="0"/>
              <a:t>CO-EFFICIENT </a:t>
            </a:r>
            <a:r>
              <a:rPr lang="en-US" sz="1400" dirty="0" smtClean="0"/>
              <a:t>is aiming to advance innovation and already available technologies for energy efficiency and use of renewable resources in operations and production processes of Mediterranean SMEs. </a:t>
            </a:r>
            <a:endParaRPr lang="sl-SI" sz="1400" dirty="0" smtClean="0"/>
          </a:p>
          <a:p>
            <a:pPr>
              <a:buFont typeface="Arial" panose="020B0604020202020204" pitchFamily="34" charset="0"/>
              <a:buChar char="•"/>
            </a:pPr>
            <a:r>
              <a:rPr lang="sl-SI" sz="1600" b="1" dirty="0" smtClean="0"/>
              <a:t>LBTGC:</a:t>
            </a:r>
            <a:r>
              <a:rPr lang="sl-SI" sz="1600" dirty="0" smtClean="0"/>
              <a:t> </a:t>
            </a:r>
            <a:r>
              <a:rPr lang="sl-SI" sz="1600" b="1" dirty="0" err="1"/>
              <a:t>Load</a:t>
            </a:r>
            <a:r>
              <a:rPr lang="sl-SI" sz="1600" b="1" dirty="0"/>
              <a:t> </a:t>
            </a:r>
            <a:r>
              <a:rPr lang="sl-SI" sz="1600" b="1" dirty="0" err="1"/>
              <a:t>Bearing</a:t>
            </a:r>
            <a:r>
              <a:rPr lang="sl-SI" sz="1600" b="1" dirty="0"/>
              <a:t> </a:t>
            </a:r>
            <a:r>
              <a:rPr lang="sl-SI" sz="1600" b="1" dirty="0" err="1"/>
              <a:t>Timber-Glass</a:t>
            </a:r>
            <a:r>
              <a:rPr lang="sl-SI" sz="1600" b="1" dirty="0"/>
              <a:t> </a:t>
            </a:r>
            <a:r>
              <a:rPr lang="sl-SI" sz="1600" b="1" dirty="0" err="1" smtClean="0"/>
              <a:t>Composites</a:t>
            </a:r>
            <a:r>
              <a:rPr lang="sl-SI" sz="1600" dirty="0"/>
              <a:t> </a:t>
            </a:r>
            <a:r>
              <a:rPr lang="sl-SI" sz="1600" dirty="0" smtClean="0"/>
              <a:t>- ERA-NET </a:t>
            </a:r>
            <a:r>
              <a:rPr lang="sl-SI" sz="1600" dirty="0" err="1"/>
              <a:t>WoodWisdom</a:t>
            </a:r>
            <a:r>
              <a:rPr lang="sl-SI" sz="1600" dirty="0"/>
              <a:t>-Net </a:t>
            </a:r>
            <a:r>
              <a:rPr lang="sl-SI" sz="1600" dirty="0" err="1"/>
              <a:t>Research</a:t>
            </a:r>
            <a:r>
              <a:rPr lang="sl-SI" sz="1600" dirty="0"/>
              <a:t> </a:t>
            </a:r>
            <a:r>
              <a:rPr lang="sl-SI" sz="1600" dirty="0" err="1" smtClean="0"/>
              <a:t>Programme</a:t>
            </a:r>
            <a:r>
              <a:rPr lang="sl-SI" sz="1600" dirty="0"/>
              <a:t> </a:t>
            </a:r>
            <a:r>
              <a:rPr lang="sl-SI" sz="1600" dirty="0" smtClean="0"/>
              <a:t>(27 </a:t>
            </a:r>
            <a:r>
              <a:rPr lang="sl-SI" sz="1600" dirty="0" err="1" smtClean="0"/>
              <a:t>partners</a:t>
            </a:r>
            <a:r>
              <a:rPr lang="sl-SI" sz="1600" dirty="0" smtClean="0"/>
              <a:t> </a:t>
            </a:r>
            <a:r>
              <a:rPr lang="sl-SI" sz="1600" dirty="0" err="1" smtClean="0"/>
              <a:t>from</a:t>
            </a:r>
            <a:r>
              <a:rPr lang="sl-SI" sz="1600" dirty="0" smtClean="0"/>
              <a:t> 7 </a:t>
            </a:r>
            <a:r>
              <a:rPr lang="sl-SI" sz="1600" dirty="0" err="1" smtClean="0"/>
              <a:t>countries</a:t>
            </a:r>
            <a:r>
              <a:rPr lang="sl-SI" sz="1600" dirty="0" smtClean="0"/>
              <a:t>) (2011-2014)</a:t>
            </a:r>
          </a:p>
          <a:p>
            <a:pPr lvl="1">
              <a:buFont typeface="Arial" panose="020B0604020202020204" pitchFamily="34" charset="0"/>
              <a:buChar char="•"/>
            </a:pPr>
            <a:r>
              <a:rPr lang="en-US" sz="1400" dirty="0">
                <a:ea typeface="Calibri" panose="020F0502020204030204" pitchFamily="34" charset="0"/>
                <a:cs typeface="Times New Roman" panose="02020603050405020304" pitchFamily="18" charset="0"/>
              </a:rPr>
              <a:t>Wood based construction for multi-</a:t>
            </a:r>
            <a:r>
              <a:rPr lang="en-US" sz="1400" dirty="0" err="1">
                <a:ea typeface="Calibri" panose="020F0502020204030204" pitchFamily="34" charset="0"/>
                <a:cs typeface="Times New Roman" panose="02020603050405020304" pitchFamily="18" charset="0"/>
              </a:rPr>
              <a:t>storey</a:t>
            </a:r>
            <a:r>
              <a:rPr lang="en-US" sz="1400" dirty="0">
                <a:ea typeface="Calibri" panose="020F0502020204030204" pitchFamily="34" charset="0"/>
                <a:cs typeface="Times New Roman" panose="02020603050405020304" pitchFamily="18" charset="0"/>
              </a:rPr>
              <a:t> buildings. </a:t>
            </a:r>
            <a:endParaRPr lang="sl-SI" sz="1400" dirty="0" smtClean="0">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1400" dirty="0" smtClean="0">
                <a:ea typeface="Calibri" panose="020F0502020204030204" pitchFamily="34" charset="0"/>
                <a:cs typeface="Times New Roman" panose="02020603050405020304" pitchFamily="18" charset="0"/>
              </a:rPr>
              <a:t>The </a:t>
            </a:r>
            <a:r>
              <a:rPr lang="en-US" sz="1400" dirty="0">
                <a:ea typeface="Calibri" panose="020F0502020204030204" pitchFamily="34" charset="0"/>
                <a:cs typeface="Times New Roman" panose="02020603050405020304" pitchFamily="18" charset="0"/>
              </a:rPr>
              <a:t>potential of adhesives bounded timber-glass composites as load bearing beams, columns, stiffening </a:t>
            </a:r>
            <a:r>
              <a:rPr lang="en-US" sz="1400" dirty="0" smtClean="0">
                <a:ea typeface="Calibri" panose="020F0502020204030204" pitchFamily="34" charset="0"/>
                <a:cs typeface="Times New Roman" panose="02020603050405020304" pitchFamily="18" charset="0"/>
              </a:rPr>
              <a:t>panels</a:t>
            </a:r>
            <a:endParaRPr lang="sl-SI" sz="1400" dirty="0" smtClean="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Open Information Environment for Knowledge-based Collaborative Processes throughout the Lifecycle of a </a:t>
            </a:r>
            <a:r>
              <a:rPr lang="en-US" sz="1600" b="1" dirty="0" smtClean="0">
                <a:ea typeface="Calibri" panose="020F0502020204030204" pitchFamily="34" charset="0"/>
                <a:cs typeface="Times New Roman" panose="02020603050405020304" pitchFamily="18" charset="0"/>
              </a:rPr>
              <a:t>Building </a:t>
            </a:r>
            <a:r>
              <a:rPr lang="sl-SI" sz="1600" dirty="0" smtClean="0">
                <a:ea typeface="Calibri" panose="020F0502020204030204" pitchFamily="34" charset="0"/>
                <a:cs typeface="Times New Roman" panose="02020603050405020304" pitchFamily="18" charset="0"/>
              </a:rPr>
              <a:t>- FP6</a:t>
            </a:r>
          </a:p>
          <a:p>
            <a:pPr>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Structural Glass - Novel design methods and next generation products</a:t>
            </a:r>
            <a:r>
              <a:rPr lang="en-US" sz="1600" dirty="0">
                <a:ea typeface="Calibri" panose="020F0502020204030204" pitchFamily="34" charset="0"/>
                <a:cs typeface="Times New Roman" panose="02020603050405020304" pitchFamily="18" charset="0"/>
              </a:rPr>
              <a:t> </a:t>
            </a:r>
            <a:r>
              <a:rPr lang="sl-SI" sz="1600" dirty="0" smtClean="0">
                <a:ea typeface="Calibri" panose="020F0502020204030204" pitchFamily="34" charset="0"/>
                <a:cs typeface="Times New Roman" panose="02020603050405020304" pitchFamily="18" charset="0"/>
              </a:rPr>
              <a:t>-  </a:t>
            </a:r>
            <a:r>
              <a:rPr lang="sl-SI" sz="1600" dirty="0">
                <a:ea typeface="Calibri" panose="020F0502020204030204" pitchFamily="34" charset="0"/>
                <a:cs typeface="Times New Roman" panose="02020603050405020304" pitchFamily="18" charset="0"/>
              </a:rPr>
              <a:t>COST </a:t>
            </a:r>
            <a:r>
              <a:rPr lang="sl-SI" sz="1600" dirty="0" err="1" smtClean="0">
                <a:ea typeface="Calibri" panose="020F0502020204030204" pitchFamily="34" charset="0"/>
                <a:cs typeface="Times New Roman" panose="02020603050405020304" pitchFamily="18" charset="0"/>
              </a:rPr>
              <a:t>Action</a:t>
            </a:r>
            <a:endParaRPr lang="sl-SI" sz="1600" dirty="0" smtClean="0">
              <a:ea typeface="Calibri" panose="020F0502020204030204" pitchFamily="34" charset="0"/>
              <a:cs typeface="Times New Roman" panose="02020603050405020304" pitchFamily="18" charset="0"/>
            </a:endParaRPr>
          </a:p>
          <a:p>
            <a:pPr>
              <a:buFont typeface="Arial" panose="020B0604020202020204" pitchFamily="34" charset="0"/>
              <a:buChar char="•"/>
            </a:pPr>
            <a:r>
              <a:rPr lang="sl-SI" sz="1600" b="1" dirty="0">
                <a:ea typeface="Calibri" panose="020F0502020204030204" pitchFamily="34" charset="0"/>
                <a:cs typeface="Times New Roman" panose="02020603050405020304" pitchFamily="18" charset="0"/>
              </a:rPr>
              <a:t>Smart </a:t>
            </a:r>
            <a:r>
              <a:rPr lang="sl-SI" sz="1600" b="1" dirty="0" err="1">
                <a:ea typeface="Calibri" panose="020F0502020204030204" pitchFamily="34" charset="0"/>
                <a:cs typeface="Times New Roman" panose="02020603050405020304" pitchFamily="18" charset="0"/>
              </a:rPr>
              <a:t>Energy</a:t>
            </a:r>
            <a:r>
              <a:rPr lang="sl-SI" sz="1600" b="1" dirty="0">
                <a:ea typeface="Calibri" panose="020F0502020204030204" pitchFamily="34" charset="0"/>
                <a:cs typeface="Times New Roman" panose="02020603050405020304" pitchFamily="18" charset="0"/>
              </a:rPr>
              <a:t> </a:t>
            </a:r>
            <a:r>
              <a:rPr lang="sl-SI" sz="1600" b="1" dirty="0" err="1">
                <a:ea typeface="Calibri" panose="020F0502020204030204" pitchFamily="34" charset="0"/>
                <a:cs typeface="Times New Roman" panose="02020603050405020304" pitchFamily="18" charset="0"/>
              </a:rPr>
              <a:t>Regions</a:t>
            </a:r>
            <a:r>
              <a:rPr lang="sl-SI" sz="1600" b="1" dirty="0">
                <a:ea typeface="Calibri" panose="020F0502020204030204" pitchFamily="34" charset="0"/>
                <a:cs typeface="Times New Roman" panose="02020603050405020304" pitchFamily="18" charset="0"/>
              </a:rPr>
              <a:t> </a:t>
            </a:r>
            <a:r>
              <a:rPr lang="sl-SI" sz="1600" dirty="0" smtClean="0">
                <a:ea typeface="Calibri" panose="020F0502020204030204" pitchFamily="34" charset="0"/>
                <a:cs typeface="Times New Roman" panose="02020603050405020304" pitchFamily="18" charset="0"/>
              </a:rPr>
              <a:t>- COST </a:t>
            </a:r>
            <a:r>
              <a:rPr lang="sl-SI" sz="1600" dirty="0" err="1" smtClean="0">
                <a:ea typeface="Calibri" panose="020F0502020204030204" pitchFamily="34" charset="0"/>
                <a:cs typeface="Times New Roman" panose="02020603050405020304" pitchFamily="18" charset="0"/>
              </a:rPr>
              <a:t>Action</a:t>
            </a:r>
            <a:endParaRPr lang="sl-SI" sz="1600" dirty="0" smtClean="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Integrating and Harmonizing Sound Insulation Aspects in Sustainable Urban Housing Constructions</a:t>
            </a:r>
            <a:r>
              <a:rPr lang="sl-SI" sz="1600" dirty="0">
                <a:ea typeface="Calibri" panose="020F0502020204030204" pitchFamily="34" charset="0"/>
                <a:cs typeface="Times New Roman" panose="02020603050405020304" pitchFamily="18" charset="0"/>
              </a:rPr>
              <a:t> </a:t>
            </a:r>
            <a:r>
              <a:rPr lang="sl-SI" sz="1600" dirty="0" smtClean="0">
                <a:ea typeface="Calibri" panose="020F0502020204030204" pitchFamily="34" charset="0"/>
                <a:cs typeface="Times New Roman" panose="02020603050405020304" pitchFamily="18" charset="0"/>
              </a:rPr>
              <a:t>- COST </a:t>
            </a:r>
            <a:r>
              <a:rPr lang="sl-SI" sz="1600" dirty="0" err="1" smtClean="0">
                <a:ea typeface="Calibri" panose="020F0502020204030204" pitchFamily="34" charset="0"/>
                <a:cs typeface="Times New Roman" panose="02020603050405020304" pitchFamily="18" charset="0"/>
              </a:rPr>
              <a:t>Action</a:t>
            </a:r>
            <a:endParaRPr lang="sl-SI" sz="1600" dirty="0" smtClean="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b="1" dirty="0" smtClean="0">
                <a:ea typeface="Calibri" panose="020F0502020204030204" pitchFamily="34" charset="0"/>
                <a:cs typeface="Times New Roman" panose="02020603050405020304" pitchFamily="18" charset="0"/>
              </a:rPr>
              <a:t>Improving </a:t>
            </a:r>
            <a:r>
              <a:rPr lang="en-US" sz="1600" b="1" dirty="0">
                <a:ea typeface="Calibri" panose="020F0502020204030204" pitchFamily="34" charset="0"/>
                <a:cs typeface="Times New Roman" panose="02020603050405020304" pitchFamily="18" charset="0"/>
              </a:rPr>
              <a:t>the Quality of Suburban Building Stocks</a:t>
            </a:r>
            <a:r>
              <a:rPr lang="sl-SI" sz="1600" b="1" dirty="0">
                <a:ea typeface="Calibri" panose="020F0502020204030204" pitchFamily="34" charset="0"/>
                <a:cs typeface="Times New Roman" panose="02020603050405020304" pitchFamily="18" charset="0"/>
              </a:rPr>
              <a:t> </a:t>
            </a:r>
            <a:r>
              <a:rPr lang="sl-SI" sz="1600" dirty="0" smtClean="0">
                <a:ea typeface="Calibri" panose="020F0502020204030204" pitchFamily="34" charset="0"/>
                <a:cs typeface="Times New Roman" panose="02020603050405020304" pitchFamily="18" charset="0"/>
              </a:rPr>
              <a:t>- COST </a:t>
            </a:r>
            <a:r>
              <a:rPr lang="sl-SI" sz="1600" dirty="0" err="1" smtClean="0">
                <a:ea typeface="Calibri" panose="020F0502020204030204" pitchFamily="34" charset="0"/>
                <a:cs typeface="Times New Roman" panose="02020603050405020304" pitchFamily="18" charset="0"/>
              </a:rPr>
              <a:t>Action</a:t>
            </a:r>
            <a:endParaRPr lang="sl-SI" sz="1600" dirty="0" smtClean="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b="1" dirty="0" smtClean="0">
                <a:ea typeface="Calibri" panose="020F0502020204030204" pitchFamily="34" charset="0"/>
                <a:cs typeface="Times New Roman" panose="02020603050405020304" pitchFamily="18" charset="0"/>
              </a:rPr>
              <a:t>EFENIS</a:t>
            </a:r>
            <a:r>
              <a:rPr lang="sl-SI" sz="1600" b="1" dirty="0" smtClean="0">
                <a:ea typeface="Calibri" panose="020F0502020204030204" pitchFamily="34" charset="0"/>
                <a:cs typeface="Times New Roman" panose="02020603050405020304" pitchFamily="18" charset="0"/>
              </a:rPr>
              <a:t>: </a:t>
            </a:r>
            <a:r>
              <a:rPr lang="en-US" sz="1600" b="1" dirty="0" smtClean="0">
                <a:ea typeface="Calibri" panose="020F0502020204030204" pitchFamily="34" charset="0"/>
                <a:cs typeface="Times New Roman" panose="02020603050405020304" pitchFamily="18" charset="0"/>
              </a:rPr>
              <a:t>Efficient </a:t>
            </a:r>
            <a:r>
              <a:rPr lang="en-US" sz="1600" b="1" dirty="0">
                <a:ea typeface="Calibri" panose="020F0502020204030204" pitchFamily="34" charset="0"/>
                <a:cs typeface="Times New Roman" panose="02020603050405020304" pitchFamily="18" charset="0"/>
              </a:rPr>
              <a:t>Energy Integrated Solutions for Manufacturing Industries</a:t>
            </a:r>
            <a:r>
              <a:rPr lang="sl-SI" sz="160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hlinkClick r:id="rId2"/>
              </a:rPr>
              <a:t>http://</a:t>
            </a:r>
            <a:r>
              <a:rPr lang="en-US" sz="1600" dirty="0" smtClean="0">
                <a:ea typeface="Calibri" panose="020F0502020204030204" pitchFamily="34" charset="0"/>
                <a:cs typeface="Times New Roman" panose="02020603050405020304" pitchFamily="18" charset="0"/>
                <a:hlinkClick r:id="rId2"/>
              </a:rPr>
              <a:t>efenis.uni-pannon.hu/</a:t>
            </a:r>
            <a:r>
              <a:rPr lang="sl-SI" sz="1600" dirty="0">
                <a:ea typeface="Calibri" panose="020F0502020204030204" pitchFamily="34" charset="0"/>
                <a:cs typeface="Times New Roman" panose="02020603050405020304" pitchFamily="18" charset="0"/>
              </a:rPr>
              <a:t> </a:t>
            </a:r>
            <a:r>
              <a:rPr lang="sl-SI" sz="1600" dirty="0" smtClean="0">
                <a:ea typeface="Calibri" panose="020F0502020204030204" pitchFamily="34" charset="0"/>
                <a:cs typeface="Times New Roman" panose="02020603050405020304" pitchFamily="18" charset="0"/>
              </a:rPr>
              <a:t>- FP7</a:t>
            </a:r>
            <a:endParaRPr lang="sl-SI" sz="1600" dirty="0">
              <a:ea typeface="Calibri" panose="020F0502020204030204" pitchFamily="34" charset="0"/>
              <a:cs typeface="Times New Roman" panose="02020603050405020304" pitchFamily="18" charset="0"/>
            </a:endParaRPr>
          </a:p>
          <a:p>
            <a:pPr>
              <a:buFont typeface="Arial" panose="020B0604020202020204" pitchFamily="34" charset="0"/>
              <a:buChar char="•"/>
            </a:pPr>
            <a:endParaRPr lang="sl-SI" sz="1800" dirty="0">
              <a:ea typeface="Calibri" panose="020F0502020204030204" pitchFamily="34" charset="0"/>
              <a:cs typeface="Times New Roman" panose="02020603050405020304" pitchFamily="18" charset="0"/>
            </a:endParaRPr>
          </a:p>
          <a:p>
            <a:pPr>
              <a:buFont typeface="Arial" panose="020B0604020202020204" pitchFamily="34" charset="0"/>
              <a:buChar char="•"/>
            </a:pPr>
            <a:endParaRPr lang="sl-SI" sz="1800" dirty="0" smtClean="0">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sl-SI" sz="1400" dirty="0">
              <a:ea typeface="Calibri" panose="020F0502020204030204" pitchFamily="34" charset="0"/>
              <a:cs typeface="Times New Roman" panose="02020603050405020304" pitchFamily="18" charset="0"/>
            </a:endParaRPr>
          </a:p>
          <a:p>
            <a:endParaRPr lang="sl-SI" sz="1800" dirty="0"/>
          </a:p>
          <a:p>
            <a:pPr algn="just">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9416163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26 at 2.49.12 PM.png"/>
          <p:cNvPicPr>
            <a:picLocks noChangeAspect="1"/>
          </p:cNvPicPr>
          <p:nvPr/>
        </p:nvPicPr>
        <p:blipFill rotWithShape="1">
          <a:blip r:embed="rId2" cstate="print">
            <a:extLst>
              <a:ext uri="{28A0092B-C50C-407E-A947-70E740481C1C}">
                <a14:useLocalDpi xmlns:a14="http://schemas.microsoft.com/office/drawing/2010/main" val="0"/>
              </a:ext>
            </a:extLst>
          </a:blip>
          <a:srcRect t="3705"/>
          <a:stretch/>
        </p:blipFill>
        <p:spPr>
          <a:xfrm>
            <a:off x="796629" y="4805845"/>
            <a:ext cx="4071353" cy="1501171"/>
          </a:xfrm>
          <a:prstGeom prst="rect">
            <a:avLst/>
          </a:prstGeom>
        </p:spPr>
      </p:pic>
      <p:sp>
        <p:nvSpPr>
          <p:cNvPr id="7171" name="Title 2"/>
          <p:cNvSpPr>
            <a:spLocks noGrp="1"/>
          </p:cNvSpPr>
          <p:nvPr>
            <p:ph type="title"/>
          </p:nvPr>
        </p:nvSpPr>
        <p:spPr>
          <a:xfrm>
            <a:off x="659016" y="501626"/>
            <a:ext cx="8153400" cy="1047750"/>
          </a:xfrm>
        </p:spPr>
        <p:txBody>
          <a:bodyPr/>
          <a:lstStyle/>
          <a:p>
            <a:r>
              <a:rPr lang="en-US" sz="2800" cap="all" dirty="0" smtClean="0">
                <a:cs typeface="Futura" pitchFamily="34" charset="-79"/>
              </a:rPr>
              <a:t>SUSTAINEBLE TIMBER-GLASS BUILDINGS</a:t>
            </a:r>
            <a:r>
              <a:rPr lang="sl-SI" sz="2800" cap="all" dirty="0" smtClean="0">
                <a:cs typeface="Futura" pitchFamily="34" charset="-79"/>
              </a:rPr>
              <a:t/>
            </a:r>
            <a:br>
              <a:rPr lang="sl-SI" sz="2800" cap="all" dirty="0" smtClean="0">
                <a:cs typeface="Futura" pitchFamily="34" charset="-79"/>
              </a:rPr>
            </a:br>
            <a:r>
              <a:rPr lang="en-IE" sz="2800" cap="all" dirty="0" smtClean="0">
                <a:cs typeface="Futura" pitchFamily="34" charset="-79"/>
              </a:rPr>
              <a:t>Influence of Building Geometry </a:t>
            </a:r>
            <a:r>
              <a:rPr lang="sl-SI" sz="1800" cap="all" dirty="0" smtClean="0">
                <a:cs typeface="Futura" pitchFamily="34" charset="-79"/>
              </a:rPr>
              <a:t/>
            </a:r>
            <a:br>
              <a:rPr lang="sl-SI" sz="1800" cap="all" dirty="0" smtClean="0">
                <a:cs typeface="Futura" pitchFamily="34" charset="-79"/>
              </a:rPr>
            </a:br>
            <a:r>
              <a:rPr lang="en-IE" sz="1350" cap="all" dirty="0" smtClean="0">
                <a:latin typeface="Futura Std Condensed ExtBd" pitchFamily="34" charset="0"/>
                <a:cs typeface="Futura" pitchFamily="34" charset="-79"/>
              </a:rPr>
              <a:t>on Energy Demand of Timber-Glass Buildings </a:t>
            </a:r>
            <a:r>
              <a:rPr lang="sl-SI" sz="1350" cap="all" dirty="0" smtClean="0">
                <a:latin typeface="Futura Std Condensed ExtBd" pitchFamily="34" charset="0"/>
                <a:cs typeface="Futura" pitchFamily="34" charset="-79"/>
              </a:rPr>
              <a:t/>
            </a:r>
            <a:br>
              <a:rPr lang="sl-SI" sz="1350" cap="all" dirty="0" smtClean="0">
                <a:latin typeface="Futura Std Condensed ExtBd" pitchFamily="34" charset="0"/>
                <a:cs typeface="Futura" pitchFamily="34" charset="-79"/>
              </a:rPr>
            </a:br>
            <a:r>
              <a:rPr lang="en-IE" sz="1350" cap="all" dirty="0" smtClean="0">
                <a:latin typeface="Futura Std Condensed ExtBd" pitchFamily="34" charset="0"/>
                <a:cs typeface="Futura" pitchFamily="34" charset="-79"/>
              </a:rPr>
              <a:t>for different Climatic Regions</a:t>
            </a:r>
            <a:endParaRPr lang="sl-SI" altLang="sl-SI" sz="1800" dirty="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7</a:t>
            </a:fld>
            <a:endParaRPr lang="en-US" smtClean="0">
              <a:solidFill>
                <a:srgbClr val="006A8E"/>
              </a:solidFill>
              <a:latin typeface="Calibri" pitchFamily="34" charset="0"/>
            </a:endParaRPr>
          </a:p>
        </p:txBody>
      </p:sp>
      <p:pic>
        <p:nvPicPr>
          <p:cNvPr id="6" name="Picture 8" descr="D:\02_WORK\03_RAZNO\03_CLANKI_RAZISKAVE\CLANEK_Faktor oblike\MAJA\KONFERENCA\logo-um-fgpa-a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725931"/>
            <a:ext cx="1869279" cy="12449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5-11-26 at 2.45.18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093132"/>
            <a:ext cx="3322712" cy="3129482"/>
          </a:xfrm>
          <a:prstGeom prst="rect">
            <a:avLst/>
          </a:prstGeom>
        </p:spPr>
      </p:pic>
      <p:pic>
        <p:nvPicPr>
          <p:cNvPr id="14" name="Picture 2" descr="D:\02_WORK\03_RAZNO\03_CLANKI_RAZISKAVE\CLANEK_Faktor oblike\MAJA\KONFERENCA\MODELI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2" t="42472" r="1333" b="45283"/>
          <a:stretch/>
        </p:blipFill>
        <p:spPr bwMode="auto">
          <a:xfrm>
            <a:off x="1043608" y="6161542"/>
            <a:ext cx="6858000" cy="618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5-11-26 at 2.49.00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525" y="1641114"/>
            <a:ext cx="4191141" cy="1685866"/>
          </a:xfrm>
          <a:prstGeom prst="rect">
            <a:avLst/>
          </a:prstGeom>
        </p:spPr>
      </p:pic>
      <p:pic>
        <p:nvPicPr>
          <p:cNvPr id="10" name="Picture 9" descr="Screen Shot 2015-11-26 at 2.48.52 PM.png"/>
          <p:cNvPicPr>
            <a:picLocks noChangeAspect="1"/>
          </p:cNvPicPr>
          <p:nvPr/>
        </p:nvPicPr>
        <p:blipFill rotWithShape="1">
          <a:blip r:embed="rId7" cstate="print">
            <a:extLst>
              <a:ext uri="{28A0092B-C50C-407E-A947-70E740481C1C}">
                <a14:useLocalDpi xmlns:a14="http://schemas.microsoft.com/office/drawing/2010/main" val="0"/>
              </a:ext>
            </a:extLst>
          </a:blip>
          <a:srcRect l="1532"/>
          <a:stretch/>
        </p:blipFill>
        <p:spPr>
          <a:xfrm>
            <a:off x="796629" y="3235238"/>
            <a:ext cx="4022487" cy="1570607"/>
          </a:xfrm>
          <a:prstGeom prst="rect">
            <a:avLst/>
          </a:prstGeom>
        </p:spPr>
      </p:pic>
      <p:sp>
        <p:nvSpPr>
          <p:cNvPr id="2" name="TextBox 1"/>
          <p:cNvSpPr txBox="1"/>
          <p:nvPr/>
        </p:nvSpPr>
        <p:spPr>
          <a:xfrm>
            <a:off x="1074338" y="6641462"/>
            <a:ext cx="378042" cy="173124"/>
          </a:xfrm>
          <a:prstGeom prst="rect">
            <a:avLst/>
          </a:prstGeom>
          <a:noFill/>
        </p:spPr>
        <p:txBody>
          <a:bodyPr wrap="square" rtlCol="0">
            <a:spAutoFit/>
          </a:bodyPr>
          <a:lstStyle/>
          <a:p>
            <a:r>
              <a:rPr lang="sl-SI" sz="525" dirty="0"/>
              <a:t>1A</a:t>
            </a:r>
          </a:p>
        </p:txBody>
      </p:sp>
      <p:sp>
        <p:nvSpPr>
          <p:cNvPr id="13" name="TextBox 12"/>
          <p:cNvSpPr txBox="1"/>
          <p:nvPr/>
        </p:nvSpPr>
        <p:spPr>
          <a:xfrm>
            <a:off x="1551047" y="6629940"/>
            <a:ext cx="378042" cy="173124"/>
          </a:xfrm>
          <a:prstGeom prst="rect">
            <a:avLst/>
          </a:prstGeom>
          <a:noFill/>
        </p:spPr>
        <p:txBody>
          <a:bodyPr wrap="square" rtlCol="0">
            <a:spAutoFit/>
          </a:bodyPr>
          <a:lstStyle/>
          <a:p>
            <a:r>
              <a:rPr lang="sl-SI" sz="525" dirty="0"/>
              <a:t>2A</a:t>
            </a:r>
          </a:p>
        </p:txBody>
      </p:sp>
      <p:sp>
        <p:nvSpPr>
          <p:cNvPr id="15" name="TextBox 14"/>
          <p:cNvSpPr txBox="1"/>
          <p:nvPr/>
        </p:nvSpPr>
        <p:spPr>
          <a:xfrm>
            <a:off x="2018029" y="6629939"/>
            <a:ext cx="378042" cy="173124"/>
          </a:xfrm>
          <a:prstGeom prst="rect">
            <a:avLst/>
          </a:prstGeom>
          <a:noFill/>
        </p:spPr>
        <p:txBody>
          <a:bodyPr wrap="square" rtlCol="0">
            <a:spAutoFit/>
          </a:bodyPr>
          <a:lstStyle/>
          <a:p>
            <a:r>
              <a:rPr lang="sl-SI" sz="525" dirty="0"/>
              <a:t>3A</a:t>
            </a:r>
          </a:p>
        </p:txBody>
      </p:sp>
      <p:sp>
        <p:nvSpPr>
          <p:cNvPr id="16" name="TextBox 15"/>
          <p:cNvSpPr txBox="1"/>
          <p:nvPr/>
        </p:nvSpPr>
        <p:spPr>
          <a:xfrm>
            <a:off x="2429831" y="6641461"/>
            <a:ext cx="378042" cy="173124"/>
          </a:xfrm>
          <a:prstGeom prst="rect">
            <a:avLst/>
          </a:prstGeom>
          <a:noFill/>
        </p:spPr>
        <p:txBody>
          <a:bodyPr wrap="square" rtlCol="0">
            <a:spAutoFit/>
          </a:bodyPr>
          <a:lstStyle/>
          <a:p>
            <a:r>
              <a:rPr lang="sl-SI" sz="525" dirty="0"/>
              <a:t>4A</a:t>
            </a:r>
          </a:p>
        </p:txBody>
      </p:sp>
      <p:sp>
        <p:nvSpPr>
          <p:cNvPr id="17" name="TextBox 16"/>
          <p:cNvSpPr txBox="1"/>
          <p:nvPr/>
        </p:nvSpPr>
        <p:spPr>
          <a:xfrm>
            <a:off x="3175061" y="6637776"/>
            <a:ext cx="378042" cy="173124"/>
          </a:xfrm>
          <a:prstGeom prst="rect">
            <a:avLst/>
          </a:prstGeom>
          <a:noFill/>
        </p:spPr>
        <p:txBody>
          <a:bodyPr wrap="square" rtlCol="0">
            <a:spAutoFit/>
          </a:bodyPr>
          <a:lstStyle/>
          <a:p>
            <a:r>
              <a:rPr lang="sl-SI" sz="525" dirty="0"/>
              <a:t>1B</a:t>
            </a:r>
          </a:p>
        </p:txBody>
      </p:sp>
      <p:sp>
        <p:nvSpPr>
          <p:cNvPr id="18" name="TextBox 17"/>
          <p:cNvSpPr txBox="1"/>
          <p:nvPr/>
        </p:nvSpPr>
        <p:spPr>
          <a:xfrm>
            <a:off x="3769127" y="6645957"/>
            <a:ext cx="378042" cy="173124"/>
          </a:xfrm>
          <a:prstGeom prst="rect">
            <a:avLst/>
          </a:prstGeom>
          <a:noFill/>
        </p:spPr>
        <p:txBody>
          <a:bodyPr wrap="square" rtlCol="0">
            <a:spAutoFit/>
          </a:bodyPr>
          <a:lstStyle/>
          <a:p>
            <a:r>
              <a:rPr lang="sl-SI" sz="525" dirty="0"/>
              <a:t>2B</a:t>
            </a:r>
          </a:p>
        </p:txBody>
      </p:sp>
      <p:sp>
        <p:nvSpPr>
          <p:cNvPr id="19" name="TextBox 18"/>
          <p:cNvSpPr txBox="1"/>
          <p:nvPr/>
        </p:nvSpPr>
        <p:spPr>
          <a:xfrm>
            <a:off x="4363193" y="6637775"/>
            <a:ext cx="378042" cy="173124"/>
          </a:xfrm>
          <a:prstGeom prst="rect">
            <a:avLst/>
          </a:prstGeom>
          <a:noFill/>
        </p:spPr>
        <p:txBody>
          <a:bodyPr wrap="square" rtlCol="0">
            <a:spAutoFit/>
          </a:bodyPr>
          <a:lstStyle/>
          <a:p>
            <a:r>
              <a:rPr lang="sl-SI" sz="525" dirty="0"/>
              <a:t>3B</a:t>
            </a:r>
          </a:p>
        </p:txBody>
      </p:sp>
      <p:sp>
        <p:nvSpPr>
          <p:cNvPr id="20" name="TextBox 19"/>
          <p:cNvSpPr txBox="1"/>
          <p:nvPr/>
        </p:nvSpPr>
        <p:spPr>
          <a:xfrm>
            <a:off x="4903253" y="6641462"/>
            <a:ext cx="378042" cy="173124"/>
          </a:xfrm>
          <a:prstGeom prst="rect">
            <a:avLst/>
          </a:prstGeom>
          <a:noFill/>
        </p:spPr>
        <p:txBody>
          <a:bodyPr wrap="square" rtlCol="0">
            <a:spAutoFit/>
          </a:bodyPr>
          <a:lstStyle/>
          <a:p>
            <a:r>
              <a:rPr lang="sl-SI" sz="525" dirty="0"/>
              <a:t>4B</a:t>
            </a:r>
          </a:p>
        </p:txBody>
      </p:sp>
      <p:sp>
        <p:nvSpPr>
          <p:cNvPr id="21" name="TextBox 20"/>
          <p:cNvSpPr txBox="1"/>
          <p:nvPr/>
        </p:nvSpPr>
        <p:spPr>
          <a:xfrm>
            <a:off x="5713343" y="6629938"/>
            <a:ext cx="378042" cy="173124"/>
          </a:xfrm>
          <a:prstGeom prst="rect">
            <a:avLst/>
          </a:prstGeom>
          <a:noFill/>
        </p:spPr>
        <p:txBody>
          <a:bodyPr wrap="square" rtlCol="0">
            <a:spAutoFit/>
          </a:bodyPr>
          <a:lstStyle/>
          <a:p>
            <a:r>
              <a:rPr lang="sl-SI" sz="525" dirty="0"/>
              <a:t>1C</a:t>
            </a:r>
          </a:p>
        </p:txBody>
      </p:sp>
      <p:sp>
        <p:nvSpPr>
          <p:cNvPr id="22" name="TextBox 21"/>
          <p:cNvSpPr txBox="1"/>
          <p:nvPr/>
        </p:nvSpPr>
        <p:spPr>
          <a:xfrm>
            <a:off x="6253403" y="6633806"/>
            <a:ext cx="378042" cy="173124"/>
          </a:xfrm>
          <a:prstGeom prst="rect">
            <a:avLst/>
          </a:prstGeom>
          <a:noFill/>
        </p:spPr>
        <p:txBody>
          <a:bodyPr wrap="square" rtlCol="0">
            <a:spAutoFit/>
          </a:bodyPr>
          <a:lstStyle/>
          <a:p>
            <a:r>
              <a:rPr lang="sl-SI" sz="525" dirty="0"/>
              <a:t>2C</a:t>
            </a:r>
          </a:p>
        </p:txBody>
      </p:sp>
      <p:sp>
        <p:nvSpPr>
          <p:cNvPr id="23" name="TextBox 22"/>
          <p:cNvSpPr txBox="1"/>
          <p:nvPr/>
        </p:nvSpPr>
        <p:spPr>
          <a:xfrm>
            <a:off x="6631445" y="6632913"/>
            <a:ext cx="378042" cy="173124"/>
          </a:xfrm>
          <a:prstGeom prst="rect">
            <a:avLst/>
          </a:prstGeom>
          <a:noFill/>
        </p:spPr>
        <p:txBody>
          <a:bodyPr wrap="square" rtlCol="0">
            <a:spAutoFit/>
          </a:bodyPr>
          <a:lstStyle/>
          <a:p>
            <a:r>
              <a:rPr lang="sl-SI" sz="525" dirty="0"/>
              <a:t>3C</a:t>
            </a:r>
          </a:p>
        </p:txBody>
      </p:sp>
      <p:sp>
        <p:nvSpPr>
          <p:cNvPr id="24" name="TextBox 23"/>
          <p:cNvSpPr txBox="1"/>
          <p:nvPr/>
        </p:nvSpPr>
        <p:spPr>
          <a:xfrm>
            <a:off x="7087267" y="6637702"/>
            <a:ext cx="378042" cy="173124"/>
          </a:xfrm>
          <a:prstGeom prst="rect">
            <a:avLst/>
          </a:prstGeom>
          <a:noFill/>
        </p:spPr>
        <p:txBody>
          <a:bodyPr wrap="square" rtlCol="0">
            <a:spAutoFit/>
          </a:bodyPr>
          <a:lstStyle/>
          <a:p>
            <a:r>
              <a:rPr lang="sl-SI" sz="525" dirty="0"/>
              <a:t>4C</a:t>
            </a:r>
          </a:p>
        </p:txBody>
      </p:sp>
      <p:sp>
        <p:nvSpPr>
          <p:cNvPr id="25" name="TextBox 24"/>
          <p:cNvSpPr txBox="1"/>
          <p:nvPr/>
        </p:nvSpPr>
        <p:spPr>
          <a:xfrm>
            <a:off x="5449808" y="2263207"/>
            <a:ext cx="3442671" cy="646331"/>
          </a:xfrm>
          <a:prstGeom prst="rect">
            <a:avLst/>
          </a:prstGeom>
          <a:noFill/>
        </p:spPr>
        <p:txBody>
          <a:bodyPr wrap="square" rtlCol="0">
            <a:spAutoFit/>
          </a:bodyPr>
          <a:lstStyle/>
          <a:p>
            <a:r>
              <a:rPr lang="sl-SI" sz="1200" dirty="0"/>
              <a:t>Qh – </a:t>
            </a:r>
            <a:r>
              <a:rPr lang="sl-SI" sz="1200" dirty="0" err="1"/>
              <a:t>energy</a:t>
            </a:r>
            <a:r>
              <a:rPr lang="sl-SI" sz="1200" dirty="0"/>
              <a:t> used </a:t>
            </a:r>
            <a:r>
              <a:rPr lang="sl-SI" sz="1200" dirty="0" err="1"/>
              <a:t>for</a:t>
            </a:r>
            <a:r>
              <a:rPr lang="sl-SI" sz="1200" dirty="0"/>
              <a:t> </a:t>
            </a:r>
            <a:r>
              <a:rPr lang="sl-SI" sz="1200" dirty="0" err="1"/>
              <a:t>heating</a:t>
            </a:r>
            <a:r>
              <a:rPr lang="sl-SI" sz="1200" dirty="0"/>
              <a:t> </a:t>
            </a:r>
            <a:r>
              <a:rPr lang="sl-SI" sz="1200" dirty="0" err="1"/>
              <a:t>of</a:t>
            </a:r>
            <a:r>
              <a:rPr lang="sl-SI" sz="1200" dirty="0"/>
              <a:t> </a:t>
            </a:r>
            <a:r>
              <a:rPr lang="sl-SI" sz="1200" dirty="0" err="1"/>
              <a:t>the</a:t>
            </a:r>
            <a:r>
              <a:rPr lang="sl-SI" sz="1200" dirty="0"/>
              <a:t> </a:t>
            </a:r>
            <a:r>
              <a:rPr lang="sl-SI" sz="1200" dirty="0" err="1"/>
              <a:t>building</a:t>
            </a:r>
            <a:endParaRPr lang="sl-SI" sz="1200" dirty="0"/>
          </a:p>
          <a:p>
            <a:r>
              <a:rPr lang="sl-SI" sz="1200" dirty="0"/>
              <a:t>Qc – </a:t>
            </a:r>
            <a:r>
              <a:rPr lang="sl-SI" sz="1200" dirty="0" err="1"/>
              <a:t>energy</a:t>
            </a:r>
            <a:r>
              <a:rPr lang="sl-SI" sz="1200" dirty="0"/>
              <a:t> used </a:t>
            </a:r>
            <a:r>
              <a:rPr lang="sl-SI" sz="1200" dirty="0" err="1"/>
              <a:t>for</a:t>
            </a:r>
            <a:r>
              <a:rPr lang="sl-SI" sz="1200" dirty="0"/>
              <a:t> </a:t>
            </a:r>
            <a:r>
              <a:rPr lang="sl-SI" sz="1200" dirty="0" err="1"/>
              <a:t>cooling</a:t>
            </a:r>
            <a:r>
              <a:rPr lang="sl-SI" sz="1200" dirty="0"/>
              <a:t> </a:t>
            </a:r>
            <a:r>
              <a:rPr lang="sl-SI" sz="1200" dirty="0" err="1"/>
              <a:t>of</a:t>
            </a:r>
            <a:r>
              <a:rPr lang="sl-SI" sz="1200" dirty="0"/>
              <a:t> </a:t>
            </a:r>
            <a:r>
              <a:rPr lang="sl-SI" sz="1200" dirty="0" err="1"/>
              <a:t>the</a:t>
            </a:r>
            <a:r>
              <a:rPr lang="sl-SI" sz="1200" dirty="0"/>
              <a:t> </a:t>
            </a:r>
            <a:r>
              <a:rPr lang="sl-SI" sz="1200" dirty="0" err="1"/>
              <a:t>building</a:t>
            </a:r>
            <a:endParaRPr lang="sl-SI" sz="1200" dirty="0"/>
          </a:p>
          <a:p>
            <a:r>
              <a:rPr lang="sl-SI" sz="1200" dirty="0"/>
              <a:t>Q – total </a:t>
            </a:r>
            <a:r>
              <a:rPr lang="sl-SI" sz="1200" dirty="0" err="1"/>
              <a:t>energy</a:t>
            </a:r>
            <a:endParaRPr lang="sl-SI" sz="1200" dirty="0"/>
          </a:p>
        </p:txBody>
      </p:sp>
    </p:spTree>
    <p:extLst>
      <p:ext uri="{BB962C8B-B14F-4D97-AF65-F5344CB8AC3E}">
        <p14:creationId xmlns:p14="http://schemas.microsoft.com/office/powerpoint/2010/main" val="112127780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2"/>
          <p:cNvSpPr>
            <a:spLocks noGrp="1"/>
          </p:cNvSpPr>
          <p:nvPr>
            <p:ph type="title"/>
          </p:nvPr>
        </p:nvSpPr>
        <p:spPr/>
        <p:txBody>
          <a:bodyPr/>
          <a:lstStyle/>
          <a:p>
            <a:r>
              <a:rPr lang="sl-SI" sz="2800" dirty="0" err="1"/>
              <a:t>Buildings</a:t>
            </a:r>
            <a:r>
              <a:rPr lang="sl-SI" sz="2800" dirty="0"/>
              <a:t>` solar </a:t>
            </a:r>
            <a:r>
              <a:rPr lang="sl-SI" sz="2800" dirty="0" err="1"/>
              <a:t>potential</a:t>
            </a:r>
            <a:r>
              <a:rPr lang="sl-SI" sz="2800" dirty="0"/>
              <a:t> </a:t>
            </a:r>
            <a:r>
              <a:rPr lang="sl-SI" sz="2800" dirty="0" err="1"/>
              <a:t>estimation</a:t>
            </a:r>
            <a:r>
              <a:rPr lang="sl-SI" sz="2800" dirty="0"/>
              <a:t> </a:t>
            </a:r>
            <a:r>
              <a:rPr lang="sl-SI" sz="2800" dirty="0" err="1"/>
              <a:t>by</a:t>
            </a:r>
            <a:r>
              <a:rPr lang="sl-SI" sz="2800" dirty="0"/>
              <a:t> </a:t>
            </a:r>
            <a:r>
              <a:rPr lang="sl-SI" sz="2800" dirty="0" err="1"/>
              <a:t>using</a:t>
            </a:r>
            <a:r>
              <a:rPr lang="sl-SI" sz="2800" dirty="0"/>
              <a:t> </a:t>
            </a:r>
            <a:br>
              <a:rPr lang="sl-SI" sz="2800" dirty="0"/>
            </a:br>
            <a:r>
              <a:rPr lang="sl-SI" sz="2800" dirty="0" err="1"/>
              <a:t>LiDAR</a:t>
            </a:r>
            <a:r>
              <a:rPr lang="sl-SI" sz="2800" dirty="0"/>
              <a:t> (</a:t>
            </a:r>
            <a:r>
              <a:rPr lang="sl-SI" sz="2800" dirty="0" err="1"/>
              <a:t>Light</a:t>
            </a:r>
            <a:r>
              <a:rPr lang="sl-SI" sz="2800" dirty="0"/>
              <a:t> </a:t>
            </a:r>
            <a:r>
              <a:rPr lang="sl-SI" sz="2800" dirty="0" err="1"/>
              <a:t>Detection</a:t>
            </a:r>
            <a:r>
              <a:rPr lang="sl-SI" sz="2800" dirty="0"/>
              <a:t> </a:t>
            </a:r>
            <a:r>
              <a:rPr lang="sl-SI" sz="2800" dirty="0" err="1" smtClean="0"/>
              <a:t>and</a:t>
            </a:r>
            <a:r>
              <a:rPr lang="sl-SI" sz="2800" dirty="0" smtClean="0"/>
              <a:t> </a:t>
            </a:r>
            <a:r>
              <a:rPr lang="sl-SI" sz="2800" dirty="0" err="1"/>
              <a:t>Ranging</a:t>
            </a:r>
            <a:r>
              <a:rPr lang="sl-SI" sz="2800" dirty="0"/>
              <a:t>) data</a:t>
            </a:r>
            <a:endParaRPr lang="sl-SI" altLang="sl-SI" sz="2800" dirty="0" smtClean="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8</a:t>
            </a:fld>
            <a:endParaRPr lang="en-US" smtClean="0">
              <a:solidFill>
                <a:srgbClr val="006A8E"/>
              </a:solidFill>
              <a:latin typeface="Calibri" pitchFamily="34"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364" y="1795273"/>
            <a:ext cx="2818371" cy="1513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880" y="4437847"/>
            <a:ext cx="3979832" cy="2019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2010" y="1854384"/>
            <a:ext cx="2708319" cy="1454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847123"/>
            <a:ext cx="2792680" cy="1461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0" name="Straight Arrow Connector 10"/>
          <p:cNvCxnSpPr/>
          <p:nvPr/>
        </p:nvCxnSpPr>
        <p:spPr>
          <a:xfrm>
            <a:off x="2309283" y="3518954"/>
            <a:ext cx="750549" cy="774142"/>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1"/>
          <p:cNvCxnSpPr/>
          <p:nvPr/>
        </p:nvCxnSpPr>
        <p:spPr>
          <a:xfrm>
            <a:off x="4788024" y="3504133"/>
            <a:ext cx="0" cy="710747"/>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2"/>
          <p:cNvCxnSpPr/>
          <p:nvPr/>
        </p:nvCxnSpPr>
        <p:spPr>
          <a:xfrm flipH="1">
            <a:off x="6851972" y="3504133"/>
            <a:ext cx="626783" cy="710747"/>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889741" y="3504133"/>
            <a:ext cx="1411287" cy="369332"/>
          </a:xfrm>
          <a:prstGeom prst="rect">
            <a:avLst/>
          </a:prstGeom>
          <a:noFill/>
        </p:spPr>
        <p:txBody>
          <a:bodyPr wrap="square" rtlCol="0">
            <a:spAutoFit/>
          </a:bodyPr>
          <a:lstStyle/>
          <a:p>
            <a:r>
              <a:rPr lang="sl-SI" dirty="0" err="1" smtClean="0"/>
              <a:t>Shadowing</a:t>
            </a:r>
            <a:endParaRPr lang="en-US" dirty="0"/>
          </a:p>
        </p:txBody>
      </p:sp>
      <p:sp>
        <p:nvSpPr>
          <p:cNvPr id="14" name="TextBox 14"/>
          <p:cNvSpPr txBox="1"/>
          <p:nvPr/>
        </p:nvSpPr>
        <p:spPr>
          <a:xfrm>
            <a:off x="4872989" y="3464013"/>
            <a:ext cx="1580808" cy="646331"/>
          </a:xfrm>
          <a:prstGeom prst="rect">
            <a:avLst/>
          </a:prstGeom>
          <a:noFill/>
        </p:spPr>
        <p:txBody>
          <a:bodyPr wrap="square" rtlCol="0">
            <a:spAutoFit/>
          </a:bodyPr>
          <a:lstStyle/>
          <a:p>
            <a:r>
              <a:rPr lang="sl-SI" dirty="0" err="1" smtClean="0"/>
              <a:t>Direct</a:t>
            </a:r>
            <a:r>
              <a:rPr lang="sl-SI" dirty="0" smtClean="0"/>
              <a:t> </a:t>
            </a:r>
            <a:r>
              <a:rPr lang="sl-SI" dirty="0" err="1" smtClean="0"/>
              <a:t>irradiance</a:t>
            </a:r>
            <a:endParaRPr lang="en-US" dirty="0"/>
          </a:p>
        </p:txBody>
      </p:sp>
      <p:sp>
        <p:nvSpPr>
          <p:cNvPr id="15" name="TextBox 15"/>
          <p:cNvSpPr txBox="1"/>
          <p:nvPr/>
        </p:nvSpPr>
        <p:spPr>
          <a:xfrm>
            <a:off x="7350371" y="3646765"/>
            <a:ext cx="1336429" cy="646331"/>
          </a:xfrm>
          <a:prstGeom prst="rect">
            <a:avLst/>
          </a:prstGeom>
          <a:noFill/>
        </p:spPr>
        <p:txBody>
          <a:bodyPr wrap="square" rtlCol="0">
            <a:spAutoFit/>
          </a:bodyPr>
          <a:lstStyle/>
          <a:p>
            <a:r>
              <a:rPr lang="sl-SI" dirty="0" err="1" smtClean="0"/>
              <a:t>Diffuse</a:t>
            </a:r>
            <a:r>
              <a:rPr lang="sl-SI" dirty="0" smtClean="0"/>
              <a:t> </a:t>
            </a:r>
            <a:r>
              <a:rPr lang="sl-SI" dirty="0" err="1" smtClean="0"/>
              <a:t>irradiance</a:t>
            </a:r>
            <a:endParaRPr lang="en-US" dirty="0"/>
          </a:p>
        </p:txBody>
      </p:sp>
    </p:spTree>
    <p:extLst>
      <p:ext uri="{BB962C8B-B14F-4D97-AF65-F5344CB8AC3E}">
        <p14:creationId xmlns:p14="http://schemas.microsoft.com/office/powerpoint/2010/main" val="418088570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Content Placeholder 1"/>
          <p:cNvSpPr>
            <a:spLocks noGrp="1"/>
          </p:cNvSpPr>
          <p:nvPr>
            <p:ph idx="4294967295"/>
          </p:nvPr>
        </p:nvSpPr>
        <p:spPr>
          <a:xfrm>
            <a:off x="685800" y="1628775"/>
            <a:ext cx="7772400" cy="4608513"/>
          </a:xfrm>
        </p:spPr>
        <p:txBody>
          <a:bodyPr/>
          <a:lstStyle/>
          <a:p>
            <a:r>
              <a:rPr lang="sl-SI" sz="2800" dirty="0" err="1"/>
              <a:t>Calculation</a:t>
            </a:r>
            <a:r>
              <a:rPr lang="sl-SI" sz="2800" dirty="0"/>
              <a:t> </a:t>
            </a:r>
            <a:r>
              <a:rPr lang="sl-SI" sz="2800" dirty="0" err="1"/>
              <a:t>of</a:t>
            </a:r>
            <a:r>
              <a:rPr lang="sl-SI" sz="2800" dirty="0"/>
              <a:t> PV </a:t>
            </a:r>
            <a:r>
              <a:rPr lang="sl-SI" sz="2800" dirty="0" err="1"/>
              <a:t>potential</a:t>
            </a:r>
            <a:r>
              <a:rPr lang="sl-SI" sz="2800" dirty="0"/>
              <a:t> </a:t>
            </a:r>
            <a:r>
              <a:rPr lang="sl-SI" sz="2800" dirty="0" err="1"/>
              <a:t>for</a:t>
            </a:r>
            <a:r>
              <a:rPr lang="sl-SI" sz="2800" dirty="0"/>
              <a:t> ~5600</a:t>
            </a:r>
          </a:p>
          <a:p>
            <a:pPr marL="0" indent="0">
              <a:buNone/>
            </a:pPr>
            <a:r>
              <a:rPr lang="sl-SI" sz="2800" dirty="0"/>
              <a:t>   </a:t>
            </a:r>
            <a:r>
              <a:rPr lang="sl-SI" sz="2800" dirty="0" err="1"/>
              <a:t>buildings</a:t>
            </a:r>
            <a:r>
              <a:rPr lang="sl-SI" sz="2800" dirty="0"/>
              <a:t> (ERDF </a:t>
            </a:r>
            <a:r>
              <a:rPr lang="sl-SI" sz="2800" dirty="0" err="1" smtClean="0"/>
              <a:t>project</a:t>
            </a:r>
            <a:r>
              <a:rPr lang="sl-SI" sz="2800" dirty="0" smtClean="0"/>
              <a:t> – </a:t>
            </a:r>
            <a:r>
              <a:rPr lang="sl-SI" sz="2800" dirty="0" err="1" smtClean="0"/>
              <a:t>Ministry</a:t>
            </a:r>
            <a:r>
              <a:rPr lang="sl-SI" sz="2800" dirty="0" smtClean="0"/>
              <a:t> </a:t>
            </a:r>
            <a:r>
              <a:rPr lang="sl-SI" sz="2800" dirty="0" err="1" smtClean="0"/>
              <a:t>of</a:t>
            </a:r>
            <a:r>
              <a:rPr lang="sl-SI" sz="2800" dirty="0"/>
              <a:t> </a:t>
            </a:r>
            <a:r>
              <a:rPr lang="sl-SI" sz="2800" dirty="0" smtClean="0"/>
              <a:t>science)</a:t>
            </a:r>
            <a:endParaRPr lang="sl-SI" sz="2800" dirty="0"/>
          </a:p>
          <a:p>
            <a:r>
              <a:rPr lang="sl-SI" sz="2800" dirty="0">
                <a:hlinkClick r:id="rId2"/>
              </a:rPr>
              <a:t>http://solarenergo.beltinci.si</a:t>
            </a:r>
            <a:endParaRPr lang="sl-SI" sz="2800" dirty="0"/>
          </a:p>
          <a:p>
            <a:pPr eaLnBrk="1" hangingPunct="1"/>
            <a:endParaRPr lang="sl-SI" altLang="sl-SI" dirty="0" smtClean="0"/>
          </a:p>
        </p:txBody>
      </p:sp>
      <p:sp>
        <p:nvSpPr>
          <p:cNvPr id="7171" name="Title 2"/>
          <p:cNvSpPr>
            <a:spLocks noGrp="1"/>
          </p:cNvSpPr>
          <p:nvPr>
            <p:ph type="title"/>
          </p:nvPr>
        </p:nvSpPr>
        <p:spPr/>
        <p:txBody>
          <a:bodyPr/>
          <a:lstStyle/>
          <a:p>
            <a:r>
              <a:rPr lang="sl-SI" sz="2800" dirty="0"/>
              <a:t>PV </a:t>
            </a:r>
            <a:r>
              <a:rPr lang="sl-SI" sz="2800" dirty="0" err="1"/>
              <a:t>potential</a:t>
            </a:r>
            <a:r>
              <a:rPr lang="sl-SI" sz="2800" dirty="0"/>
              <a:t> </a:t>
            </a:r>
            <a:r>
              <a:rPr lang="sl-SI" sz="2800" dirty="0" err="1"/>
              <a:t>application</a:t>
            </a:r>
            <a:r>
              <a:rPr lang="sl-SI" sz="2800" dirty="0"/>
              <a:t> </a:t>
            </a:r>
            <a:r>
              <a:rPr lang="sl-SI" sz="2800" dirty="0" err="1"/>
              <a:t>using</a:t>
            </a:r>
            <a:r>
              <a:rPr lang="sl-SI" sz="2800" dirty="0"/>
              <a:t> </a:t>
            </a:r>
            <a:r>
              <a:rPr lang="sl-SI" sz="2800" dirty="0" err="1"/>
              <a:t>Geographic</a:t>
            </a:r>
            <a:r>
              <a:rPr lang="sl-SI" sz="2800" dirty="0"/>
              <a:t> </a:t>
            </a:r>
            <a:r>
              <a:rPr lang="sl-SI" sz="2800" dirty="0" err="1"/>
              <a:t>Information</a:t>
            </a:r>
            <a:r>
              <a:rPr lang="sl-SI" sz="2800" dirty="0"/>
              <a:t> </a:t>
            </a:r>
            <a:r>
              <a:rPr lang="sl-SI" sz="2800" dirty="0" err="1"/>
              <a:t>System</a:t>
            </a:r>
            <a:r>
              <a:rPr lang="sl-SI" sz="2800" dirty="0"/>
              <a:t> (GIS) </a:t>
            </a:r>
            <a:endParaRPr lang="sl-SI" altLang="sl-SI" sz="2800" dirty="0" smtClean="0"/>
          </a:p>
        </p:txBody>
      </p:sp>
      <p:sp>
        <p:nvSpPr>
          <p:cNvPr id="7172" name="Footer Placeholder 3"/>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schemeClr val="bg1"/>
              </a:solidFill>
              <a:latin typeface="Calibri" pitchFamily="34" charset="0"/>
            </a:endParaRPr>
          </a:p>
        </p:txBody>
      </p:sp>
      <p:sp>
        <p:nvSpPr>
          <p:cNvPr id="7173"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515BF9-7FBE-4BBB-B977-EE04AD5E6925}" type="slidenum">
              <a:rPr lang="en-US" smtClean="0">
                <a:solidFill>
                  <a:srgbClr val="006A8E"/>
                </a:solidFill>
                <a:latin typeface="Calibri" pitchFamily="34" charset="0"/>
              </a:rPr>
              <a:pPr eaLnBrk="1" hangingPunct="1">
                <a:defRPr/>
              </a:pPr>
              <a:t>9</a:t>
            </a:fld>
            <a:endParaRPr lang="en-US" smtClean="0">
              <a:solidFill>
                <a:srgbClr val="006A8E"/>
              </a:solidFill>
              <a:latin typeface="Calibri" pitchFamily="34" charset="0"/>
            </a:endParaRPr>
          </a:p>
        </p:txBody>
      </p:sp>
      <p:pic>
        <p:nvPicPr>
          <p:cNvPr id="8" name="Content Placeholder 7"/>
          <p:cNvPicPr>
            <a:picLocks noChangeAspect="1"/>
          </p:cNvPicPr>
          <p:nvPr/>
        </p:nvPicPr>
        <p:blipFill>
          <a:blip r:embed="rId3"/>
          <a:stretch>
            <a:fillRect/>
          </a:stretch>
        </p:blipFill>
        <p:spPr>
          <a:xfrm>
            <a:off x="423263" y="3356992"/>
            <a:ext cx="5850889" cy="3114368"/>
          </a:xfrm>
          <a:prstGeom prst="rect">
            <a:avLst/>
          </a:prstGeom>
          <a:ln>
            <a:noFill/>
          </a:ln>
          <a:effectLst>
            <a:outerShdw blurRad="292100" dist="139700" dir="2700000" algn="tl" rotWithShape="0">
              <a:srgbClr val="333333">
                <a:alpha val="65000"/>
              </a:srgbClr>
            </a:outerShdw>
          </a:effectLst>
        </p:spPr>
      </p:pic>
      <p:pic>
        <p:nvPicPr>
          <p:cNvPr id="9" name="Content Placeholder 4"/>
          <p:cNvPicPr>
            <a:picLocks noChangeAspect="1"/>
          </p:cNvPicPr>
          <p:nvPr/>
        </p:nvPicPr>
        <p:blipFill>
          <a:blip r:embed="rId4"/>
          <a:stretch>
            <a:fillRect/>
          </a:stretch>
        </p:blipFill>
        <p:spPr>
          <a:xfrm>
            <a:off x="6712892" y="2852936"/>
            <a:ext cx="2171053" cy="3618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14773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UM.SI (3)">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kument" ma:contentTypeID="0x01010076FE8D1050ED6A44AA5FB17ED4ACEE3F" ma:contentTypeVersion="1" ma:contentTypeDescription="Ustvari nov dokument." ma:contentTypeScope="" ma:versionID="2574e090489be2cadb42cac37ed144a5">
  <xsd:schema xmlns:xsd="http://www.w3.org/2001/XMLSchema" xmlns:xs="http://www.w3.org/2001/XMLSchema" xmlns:p="http://schemas.microsoft.com/office/2006/metadata/properties" xmlns:ns1="http://schemas.microsoft.com/sharepoint/v3" xmlns:ns2="c414fd7f-21c6-4d94-90e3-68400e5795fc" targetNamespace="http://schemas.microsoft.com/office/2006/metadata/properties" ma:root="true" ma:fieldsID="862418671d7e3848c39ddbb1be9c35b9" ns1:_="" ns2:_="">
    <xsd:import namespace="http://schemas.microsoft.com/sharepoint/v3"/>
    <xsd:import namespace="c414fd7f-21c6-4d94-90e3-68400e5795f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Razporejanje začetnega datuma" ma:description="" ma:hidden="true" ma:internalName="PublishingStartDate">
      <xsd:simpleType>
        <xsd:restriction base="dms:Unknown"/>
      </xsd:simpleType>
    </xsd:element>
    <xsd:element name="PublishingExpirationDate" ma:index="12" nillable="true" ma:displayName="Razporejanje končnega datum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14fd7f-21c6-4d94-90e3-68400e5795fc" elementFormDefault="qualified">
    <xsd:import namespace="http://schemas.microsoft.com/office/2006/documentManagement/types"/>
    <xsd:import namespace="http://schemas.microsoft.com/office/infopath/2007/PartnerControls"/>
    <xsd:element name="_dlc_DocId" ma:index="8" nillable="true" ma:displayName="Vrednost ID-ja dokumenta" ma:description="Vrednost ID-ja dokumenta, dodeljenega temu elementu." ma:internalName="_dlc_DocId" ma:readOnly="true">
      <xsd:simpleType>
        <xsd:restriction base="dms:Text"/>
      </xsd:simpleType>
    </xsd:element>
    <xsd:element name="_dlc_DocIdUrl" ma:index="9" nillable="true" ma:displayName="ID dokumenta" ma:description="Trajna povezava do tega dokument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50ADF-83A0-46DF-9AC0-F922F5EE0A1C}">
  <ds:schemaRefs>
    <ds:schemaRef ds:uri="http://schemas.microsoft.com/sharepoint/events"/>
  </ds:schemaRefs>
</ds:datastoreItem>
</file>

<file path=customXml/itemProps2.xml><?xml version="1.0" encoding="utf-8"?>
<ds:datastoreItem xmlns:ds="http://schemas.openxmlformats.org/officeDocument/2006/customXml" ds:itemID="{A6198127-42B3-49AA-8DBC-1B863CD03029}">
  <ds:schemaRefs>
    <ds:schemaRef ds:uri="http://schemas.microsoft.com/office/2006/metadata/longProperties"/>
  </ds:schemaRefs>
</ds:datastoreItem>
</file>

<file path=customXml/itemProps3.xml><?xml version="1.0" encoding="utf-8"?>
<ds:datastoreItem xmlns:ds="http://schemas.openxmlformats.org/officeDocument/2006/customXml" ds:itemID="{6D31DC00-08F6-4722-A883-A5BED0288C91}">
  <ds:schemaRefs>
    <ds:schemaRef ds:uri="http://purl.org/dc/elements/1.1/"/>
    <ds:schemaRef ds:uri="http://www.w3.org/XML/1998/namespace"/>
    <ds:schemaRef ds:uri="http://purl.org/dc/dcmitype/"/>
    <ds:schemaRef ds:uri="c414fd7f-21c6-4d94-90e3-68400e5795fc"/>
    <ds:schemaRef ds:uri="http://schemas.microsoft.com/office/2006/metadata/properties"/>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A4CA101C-455C-4C13-ACEE-5BF03C7C9AD2}">
  <ds:schemaRefs>
    <ds:schemaRef ds:uri="http://schemas.microsoft.com/sharepoint/v3/contenttype/forms"/>
  </ds:schemaRefs>
</ds:datastoreItem>
</file>

<file path=customXml/itemProps5.xml><?xml version="1.0" encoding="utf-8"?>
<ds:datastoreItem xmlns:ds="http://schemas.openxmlformats.org/officeDocument/2006/customXml" ds:itemID="{90C82434-F067-46ED-B8EF-B0D03C729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14fd7f-21c6-4d94-90e3-68400e579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UM.SI (3)</Template>
  <TotalTime>2669</TotalTime>
  <Words>1014</Words>
  <Application>Microsoft Office PowerPoint</Application>
  <PresentationFormat>Diaprojekcija na zaslonu (4:3)</PresentationFormat>
  <Paragraphs>106</Paragraphs>
  <Slides>11</Slides>
  <Notes>1</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11</vt:i4>
      </vt:variant>
    </vt:vector>
  </HeadingPairs>
  <TitlesOfParts>
    <vt:vector size="19" baseType="lpstr">
      <vt:lpstr>Arial</vt:lpstr>
      <vt:lpstr>Calibri</vt:lpstr>
      <vt:lpstr>Futura</vt:lpstr>
      <vt:lpstr>Futura Std Condensed ExtBd</vt:lpstr>
      <vt:lpstr>Tahoma</vt:lpstr>
      <vt:lpstr>Times New Roman</vt:lpstr>
      <vt:lpstr>Wingdings</vt:lpstr>
      <vt:lpstr>UM.SI (3)</vt:lpstr>
      <vt:lpstr>Towards a Model of Sustainable Construction and Energy Efficient Buildings  Financing energy rehabilitation of buildings and its implementation</vt:lpstr>
      <vt:lpstr>Contractual provision of energy saving in buildings of the University of Maribor</vt:lpstr>
      <vt:lpstr>Contractual provision of energy saving in buildings of the University of Maribor</vt:lpstr>
      <vt:lpstr>Project: PV-NET – Net metering (MED Programme)</vt:lpstr>
      <vt:lpstr>RDI projects financed by EU programmes</vt:lpstr>
      <vt:lpstr>RDI projects financed by EU</vt:lpstr>
      <vt:lpstr>SUSTAINEBLE TIMBER-GLASS BUILDINGS Influence of Building Geometry  on Energy Demand of Timber-Glass Buildings  for different Climatic Regions</vt:lpstr>
      <vt:lpstr>Buildings` solar potential estimation by using  LiDAR (Light Detection and Ranging) data</vt:lpstr>
      <vt:lpstr>PV potential application using Geographic Information System (GIS) </vt:lpstr>
      <vt:lpstr>Optimisation of buildings construction regarding solar potential</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Ecers 2</dc:creator>
  <cp:lastModifiedBy>Uporabnik</cp:lastModifiedBy>
  <cp:revision>71</cp:revision>
  <dcterms:created xsi:type="dcterms:W3CDTF">2015-07-09T11:09:39Z</dcterms:created>
  <dcterms:modified xsi:type="dcterms:W3CDTF">2015-12-03T08:00:56Z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K67AKCNZ6W6Y-296-12</vt:lpwstr>
  </property>
  <property fmtid="{D5CDD505-2E9C-101B-9397-08002B2CF9AE}" pid="3" name="_dlc_DocIdItemGuid">
    <vt:lpwstr>cfc29929-d31d-4b54-88e0-d362196f9a72</vt:lpwstr>
  </property>
  <property fmtid="{D5CDD505-2E9C-101B-9397-08002B2CF9AE}" pid="4" name="_dlc_DocIdUrl">
    <vt:lpwstr>http://www.um.si/CGP/Splosno/_layouts/DocIdRedir.aspx?ID=K67AKCNZ6W6Y-296-12, K67AKCNZ6W6Y-296-12</vt:lpwstr>
  </property>
  <property fmtid="{D5CDD505-2E9C-101B-9397-08002B2CF9AE}" pid="5" name="PublishingExpirationDate">
    <vt:lpwstr/>
  </property>
  <property fmtid="{D5CDD505-2E9C-101B-9397-08002B2CF9AE}" pid="6" name="PublishingStartDate">
    <vt:lpwstr/>
  </property>
</Properties>
</file>