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6" r:id="rId2"/>
  </p:sldMasterIdLst>
  <p:notesMasterIdLst>
    <p:notesMasterId r:id="rId9"/>
  </p:notesMasterIdLst>
  <p:handoutMasterIdLst>
    <p:handoutMasterId r:id="rId10"/>
  </p:handoutMasterIdLst>
  <p:sldIdLst>
    <p:sldId id="373" r:id="rId3"/>
    <p:sldId id="377" r:id="rId4"/>
    <p:sldId id="381" r:id="rId5"/>
    <p:sldId id="375" r:id="rId6"/>
    <p:sldId id="374" r:id="rId7"/>
    <p:sldId id="380" r:id="rId8"/>
  </p:sldIdLst>
  <p:sldSz cx="9144000" cy="6858000" type="screen4x3"/>
  <p:notesSz cx="6797675" cy="9928225"/>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494"/>
    <a:srgbClr val="3166CF"/>
    <a:srgbClr val="004494"/>
    <a:srgbClr val="009900"/>
    <a:srgbClr val="CC0066"/>
    <a:srgbClr val="FF8029"/>
    <a:srgbClr val="3399FF"/>
    <a:srgbClr val="FF9797"/>
    <a:srgbClr val="99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914" autoAdjust="0"/>
  </p:normalViewPr>
  <p:slideViewPr>
    <p:cSldViewPr>
      <p:cViewPr>
        <p:scale>
          <a:sx n="100" d="100"/>
          <a:sy n="100" d="100"/>
        </p:scale>
        <p:origin x="-1140" y="-108"/>
      </p:cViewPr>
      <p:guideLst>
        <p:guide orient="horz" pos="391"/>
        <p:guide orient="horz" pos="3793"/>
        <p:guide orient="horz" pos="1162"/>
        <p:guide orient="horz" pos="4247"/>
        <p:guide pos="2880"/>
        <p:guide pos="431"/>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0"/>
            <a:ext cx="2946400" cy="49696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96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4" y="9429677"/>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9677"/>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0"/>
            <a:ext cx="2946400" cy="49696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96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5" y="4715634"/>
            <a:ext cx="5438775" cy="4467939"/>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4" y="9429677"/>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9677"/>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363938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dirty="0" smtClean="0">
                <a:cs typeface="ＭＳ Ｐゴシック" charset="0"/>
              </a:rPr>
              <a:t>Energy is a key issue but not the only one for our cities. In some cases it could be perceived in contrast with other existing assets as, for instance, cultural heritage. On the contrary, we have plenty of innovative applications in retrofitting of historical building that provide win-win solutions and support new markets, as eco-renovation.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418500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363938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Content Placeholder 1"/>
          <p:cNvSpPr>
            <a:spLocks noGrp="1"/>
          </p:cNvSpPr>
          <p:nvPr>
            <p:ph idx="11"/>
          </p:nvPr>
        </p:nvSpPr>
        <p:spPr>
          <a:xfrm>
            <a:off x="0" y="2852937"/>
            <a:ext cx="9144000" cy="4005064"/>
          </a:xfrm>
          <a:prstGeom prst="rect">
            <a:avLst/>
          </a:prstGeom>
        </p:spPr>
        <p:txBody>
          <a:bodyPr lIns="360000" tIns="288000" rIns="0" bIns="0"/>
          <a:lstStyle>
            <a:lvl1pPr>
              <a:lnSpc>
                <a:spcPct val="150000"/>
              </a:lnSpc>
              <a:defRPr sz="1600" b="1"/>
            </a:lvl1pPr>
            <a:lvl2pPr>
              <a:lnSpc>
                <a:spcPct val="150000"/>
              </a:lnSpc>
              <a:defRPr sz="1600"/>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7"/>
          <p:cNvSpPr>
            <a:spLocks noGrp="1"/>
          </p:cNvSpPr>
          <p:nvPr>
            <p:ph type="pic" idx="1"/>
          </p:nvPr>
        </p:nvSpPr>
        <p:spPr>
          <a:xfrm>
            <a:off x="0" y="3473"/>
            <a:ext cx="9144000" cy="2232248"/>
          </a:xfrm>
          <a:prstGeom prst="rect">
            <a:avLst/>
          </a:prstGeom>
        </p:spPr>
      </p:sp>
      <p:sp>
        <p:nvSpPr>
          <p:cNvPr id="7" name="Title 4"/>
          <p:cNvSpPr>
            <a:spLocks noGrp="1"/>
          </p:cNvSpPr>
          <p:nvPr>
            <p:ph type="title"/>
          </p:nvPr>
        </p:nvSpPr>
        <p:spPr>
          <a:xfrm>
            <a:off x="0" y="2232248"/>
            <a:ext cx="9144000" cy="620688"/>
          </a:xfrm>
          <a:prstGeom prst="rect">
            <a:avLst/>
          </a:prstGeom>
        </p:spPr>
        <p:txBody>
          <a:bodyPr lIns="360000" tIns="216000" rIns="0" bIns="0"/>
          <a:lstStyle/>
          <a:p>
            <a:r>
              <a:rPr lang="en-GB" altLang="en-US" dirty="0" smtClean="0">
                <a:latin typeface="+mj-lt"/>
              </a:rPr>
              <a:t>JRC Role. Facts </a:t>
            </a:r>
            <a:r>
              <a:rPr lang="en-GB" altLang="en-US" dirty="0">
                <a:latin typeface="+mj-lt"/>
              </a:rPr>
              <a:t>&amp; </a:t>
            </a:r>
            <a:r>
              <a:rPr lang="en-GB" altLang="en-US" dirty="0" smtClean="0">
                <a:latin typeface="+mj-lt"/>
              </a:rPr>
              <a:t>Figures</a:t>
            </a:r>
            <a:endParaRPr lang="en-GB" dirty="0">
              <a:latin typeface="+mj-lt"/>
            </a:endParaRPr>
          </a:p>
        </p:txBody>
      </p:sp>
    </p:spTree>
    <p:extLst>
      <p:ext uri="{BB962C8B-B14F-4D97-AF65-F5344CB8AC3E}">
        <p14:creationId xmlns:p14="http://schemas.microsoft.com/office/powerpoint/2010/main" val="17768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08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716016" y="2276872"/>
            <a:ext cx="4176464" cy="1800200"/>
          </a:xfrm>
          <a:prstGeom prst="rect">
            <a:avLst/>
          </a:prstGeom>
        </p:spPr>
        <p:txBody>
          <a:bodyPr lIns="0" tIns="900000" rIns="0" bIns="0" anchor="t"/>
          <a:lstStyle>
            <a:lvl1pPr algn="r">
              <a:defRPr sz="2800"/>
            </a:lvl1pPr>
          </a:lstStyle>
          <a:p>
            <a:r>
              <a:rPr lang="en-US" dirty="0" smtClean="0"/>
              <a:t>Click to edit Master title style</a:t>
            </a:r>
            <a:endParaRPr lang="en-GB" dirty="0"/>
          </a:p>
        </p:txBody>
      </p:sp>
      <p:sp>
        <p:nvSpPr>
          <p:cNvPr id="10" name="Content Placeholder 2"/>
          <p:cNvSpPr>
            <a:spLocks noGrp="1"/>
          </p:cNvSpPr>
          <p:nvPr>
            <p:ph idx="1"/>
          </p:nvPr>
        </p:nvSpPr>
        <p:spPr>
          <a:xfrm>
            <a:off x="4714017" y="4077072"/>
            <a:ext cx="4178464" cy="915318"/>
          </a:xfrm>
          <a:prstGeom prst="rect">
            <a:avLst/>
          </a:prstGeom>
        </p:spPr>
        <p:txBody>
          <a:bodyPr lIns="0" tIns="360000" rIns="0"/>
          <a:lstStyle>
            <a:lvl1pPr marL="0" indent="0" algn="r">
              <a:buClr>
                <a:srgbClr val="1E4494"/>
              </a:buClr>
              <a:buFont typeface="Arial" panose="020B0604020202020204" pitchFamily="34" charset="0"/>
              <a:buNone/>
              <a:defRPr sz="1800" b="1"/>
            </a:lvl1pPr>
            <a:lvl2pPr marL="228600" indent="-228600" algn="r">
              <a:buClr>
                <a:srgbClr val="1E4494"/>
              </a:buClr>
              <a:buFont typeface="Arial" panose="020B0604020202020204" pitchFamily="34" charset="0"/>
              <a:buChar char="•"/>
              <a:defRPr sz="18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4716016" y="5517232"/>
            <a:ext cx="4178464"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val="30376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Content Placeholder 1"/>
          <p:cNvSpPr>
            <a:spLocks noGrp="1"/>
          </p:cNvSpPr>
          <p:nvPr>
            <p:ph idx="11"/>
          </p:nvPr>
        </p:nvSpPr>
        <p:spPr>
          <a:xfrm>
            <a:off x="0" y="2852937"/>
            <a:ext cx="9144000" cy="4005064"/>
          </a:xfrm>
          <a:prstGeom prst="rect">
            <a:avLst/>
          </a:prstGeom>
        </p:spPr>
        <p:txBody>
          <a:bodyPr lIns="360000" tIns="288000" rIns="0" bIns="0"/>
          <a:lstStyle>
            <a:lvl1pPr>
              <a:lnSpc>
                <a:spcPct val="150000"/>
              </a:lnSpc>
              <a:defRPr sz="1600" b="1"/>
            </a:lvl1pPr>
            <a:lvl2pPr>
              <a:lnSpc>
                <a:spcPct val="150000"/>
              </a:lnSpc>
              <a:defRPr sz="1600"/>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7"/>
          <p:cNvSpPr>
            <a:spLocks noGrp="1"/>
          </p:cNvSpPr>
          <p:nvPr>
            <p:ph type="pic" idx="1"/>
          </p:nvPr>
        </p:nvSpPr>
        <p:spPr>
          <a:xfrm>
            <a:off x="0" y="3473"/>
            <a:ext cx="9144000" cy="2232248"/>
          </a:xfrm>
          <a:prstGeom prst="rect">
            <a:avLst/>
          </a:prstGeom>
        </p:spPr>
      </p:sp>
      <p:sp>
        <p:nvSpPr>
          <p:cNvPr id="7" name="Title 4"/>
          <p:cNvSpPr>
            <a:spLocks noGrp="1"/>
          </p:cNvSpPr>
          <p:nvPr>
            <p:ph type="title"/>
          </p:nvPr>
        </p:nvSpPr>
        <p:spPr>
          <a:xfrm>
            <a:off x="0" y="2232248"/>
            <a:ext cx="9144000" cy="620688"/>
          </a:xfrm>
          <a:prstGeom prst="rect">
            <a:avLst/>
          </a:prstGeom>
        </p:spPr>
        <p:txBody>
          <a:bodyPr lIns="360000" tIns="216000" rIns="0" bIns="0"/>
          <a:lstStyle/>
          <a:p>
            <a:r>
              <a:rPr lang="en-GB" altLang="en-US" dirty="0" smtClean="0">
                <a:latin typeface="+mj-lt"/>
              </a:rPr>
              <a:t>JRC Role. Facts </a:t>
            </a:r>
            <a:r>
              <a:rPr lang="en-GB" altLang="en-US" dirty="0">
                <a:latin typeface="+mj-lt"/>
              </a:rPr>
              <a:t>&amp; </a:t>
            </a:r>
            <a:r>
              <a:rPr lang="en-GB" altLang="en-US" dirty="0" smtClean="0">
                <a:latin typeface="+mj-lt"/>
              </a:rPr>
              <a:t>Figures</a:t>
            </a:r>
            <a:endParaRPr lang="en-GB" dirty="0">
              <a:latin typeface="+mj-lt"/>
            </a:endParaRPr>
          </a:p>
        </p:txBody>
      </p:sp>
    </p:spTree>
    <p:extLst>
      <p:ext uri="{BB962C8B-B14F-4D97-AF65-F5344CB8AC3E}">
        <p14:creationId xmlns:p14="http://schemas.microsoft.com/office/powerpoint/2010/main" val="2099731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7"/>
          <p:cNvPicPr>
            <a:picLocks noChangeAspect="1" noChangeArrowheads="1"/>
          </p:cNvPicPr>
          <p:nvPr/>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2823579776"/>
      </p:ext>
    </p:extLst>
  </p:cSld>
  <p:clrMap bg1="lt1" tx1="dk1" bg2="lt2" tx2="dk2" accent1="accent1" accent2="accent2" accent3="accent3" accent4="accent4" accent5="accent5" accent6="accent6" hlink="hlink" folHlink="folHlink"/>
  <p:sldLayoutIdLst>
    <p:sldLayoutId id="2147483778" r:id="rId1"/>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lnSpc>
          <a:spcPts val="2400"/>
        </a:lnSpc>
        <a:spcBef>
          <a:spcPct val="0"/>
        </a:spcBef>
        <a:spcAft>
          <a:spcPct val="0"/>
        </a:spcAft>
        <a:buClr>
          <a:srgbClr val="1E4494"/>
        </a:buClr>
        <a:buFont typeface="Verdana" pitchFamily="34" charset="0"/>
        <a:defRPr>
          <a:solidFill>
            <a:srgbClr val="004494"/>
          </a:solidFill>
          <a:latin typeface="Verdana"/>
          <a:ea typeface="MS PGothic" pitchFamily="34" charset="-128"/>
          <a:cs typeface="ＭＳ Ｐゴシック" charset="0"/>
        </a:defRPr>
      </a:lvl1pPr>
      <a:lvl2pPr marL="228600" indent="-228600" algn="l" rtl="0" eaLnBrk="0" fontAlgn="base" hangingPunct="0">
        <a:lnSpc>
          <a:spcPts val="2400"/>
        </a:lnSpc>
        <a:spcBef>
          <a:spcPct val="0"/>
        </a:spcBef>
        <a:spcAft>
          <a:spcPct val="0"/>
        </a:spcAft>
        <a:buClr>
          <a:srgbClr val="1E4494"/>
        </a:buClr>
        <a:buFont typeface="Verdana" pitchFamily="34" charset="0"/>
        <a:buChar char="•"/>
        <a:defRPr>
          <a:solidFill>
            <a:srgbClr val="004494"/>
          </a:solidFill>
          <a:latin typeface="Verdana"/>
          <a:ea typeface="MS PGothic" pitchFamily="34" charset="-128"/>
        </a:defRPr>
      </a:lvl2pPr>
      <a:lvl3pPr marL="457200" indent="-228600" algn="l" rtl="0" eaLnBrk="0" fontAlgn="base" hangingPunct="0">
        <a:lnSpc>
          <a:spcPts val="2400"/>
        </a:lnSpc>
        <a:spcBef>
          <a:spcPct val="0"/>
        </a:spcBef>
        <a:spcAft>
          <a:spcPct val="0"/>
        </a:spcAft>
        <a:buClr>
          <a:srgbClr val="1E4494"/>
        </a:buClr>
        <a:buFont typeface="Wingdings" pitchFamily="2" charset="2"/>
        <a:buChar char="§"/>
        <a:defRPr sz="1600">
          <a:solidFill>
            <a:srgbClr val="004494"/>
          </a:solidFill>
          <a:latin typeface="Verdana"/>
          <a:ea typeface="MS PGothic" pitchFamily="34" charset="-128"/>
        </a:defRPr>
      </a:lvl3pPr>
      <a:lvl4pPr marL="685800" indent="-228600" algn="l" rtl="0" eaLnBrk="0" fontAlgn="base" hangingPunct="0">
        <a:lnSpc>
          <a:spcPts val="2400"/>
        </a:lnSpc>
        <a:spcBef>
          <a:spcPct val="0"/>
        </a:spcBef>
        <a:spcAft>
          <a:spcPct val="0"/>
        </a:spcAft>
        <a:buClr>
          <a:srgbClr val="1E4494"/>
        </a:buClr>
        <a:buFont typeface="Arial" charset="0"/>
        <a:buChar char="•"/>
        <a:defRPr sz="1600">
          <a:solidFill>
            <a:srgbClr val="004494"/>
          </a:solidFill>
          <a:latin typeface="Verdana"/>
          <a:ea typeface="MS PGothic" pitchFamily="34" charset="-128"/>
        </a:defRPr>
      </a:lvl4pPr>
      <a:lvl5pPr marL="914400" indent="-228600" algn="l" rtl="0" eaLnBrk="0" fontAlgn="base" hangingPunct="0">
        <a:lnSpc>
          <a:spcPts val="2400"/>
        </a:lnSpc>
        <a:spcBef>
          <a:spcPct val="0"/>
        </a:spcBef>
        <a:spcAft>
          <a:spcPct val="0"/>
        </a:spcAft>
        <a:buClr>
          <a:srgbClr val="1E4494"/>
        </a:buClr>
        <a:buFont typeface="Verdana"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8140"/>
            <a:ext cx="9143999" cy="685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7"/>
          <p:cNvPicPr>
            <a:picLocks noChangeAspect="1" noChangeArrowheads="1"/>
          </p:cNvPicPr>
          <p:nvPr/>
        </p:nvPicPr>
        <p:blipFill>
          <a:blip r:embed="rId6" cstate="print"/>
          <a:srcRect/>
          <a:stretch>
            <a:fillRect/>
          </a:stretch>
        </p:blipFill>
        <p:spPr bwMode="auto">
          <a:xfrm>
            <a:off x="6577013" y="6145213"/>
            <a:ext cx="2243137" cy="596900"/>
          </a:xfrm>
          <a:prstGeom prst="rect">
            <a:avLst/>
          </a:prstGeom>
          <a:noFill/>
          <a:ln w="9525">
            <a:noFill/>
            <a:miter lim="800000"/>
            <a:headEnd/>
            <a:tailEnd/>
          </a:ln>
        </p:spPr>
      </p:pic>
      <p:sp>
        <p:nvSpPr>
          <p:cNvPr id="13" name="Title 1"/>
          <p:cNvSpPr txBox="1">
            <a:spLocks/>
          </p:cNvSpPr>
          <p:nvPr/>
        </p:nvSpPr>
        <p:spPr>
          <a:xfrm>
            <a:off x="1547341" y="476672"/>
            <a:ext cx="7272809" cy="1008112"/>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nSpc>
                <a:spcPts val="3400"/>
              </a:lnSpc>
            </a:pPr>
            <a:r>
              <a:rPr lang="en-US" kern="0" dirty="0" smtClean="0"/>
              <a:t>Joint Research</a:t>
            </a:r>
            <a:r>
              <a:rPr lang="en-US" kern="0" baseline="0" dirty="0" smtClean="0"/>
              <a:t> Centre</a:t>
            </a:r>
          </a:p>
          <a:p>
            <a:pPr>
              <a:lnSpc>
                <a:spcPts val="3400"/>
              </a:lnSpc>
            </a:pPr>
            <a:r>
              <a:rPr lang="en-GB" sz="1800" kern="0" dirty="0" smtClean="0"/>
              <a:t>the European Commission's in-house science service</a:t>
            </a:r>
            <a:endParaRPr lang="en-GB" sz="1800" kern="0" dirty="0"/>
          </a:p>
        </p:txBody>
      </p:sp>
      <p:sp>
        <p:nvSpPr>
          <p:cNvPr id="14" name="Content Placeholder 2"/>
          <p:cNvSpPr txBox="1">
            <a:spLocks/>
          </p:cNvSpPr>
          <p:nvPr/>
        </p:nvSpPr>
        <p:spPr>
          <a:xfrm>
            <a:off x="4641685" y="1649586"/>
            <a:ext cx="4178464" cy="915318"/>
          </a:xfrm>
          <a:prstGeom prst="rect">
            <a:avLst/>
          </a:prstGeom>
        </p:spPr>
        <p:txBody>
          <a:bodyPr lIns="0" tIns="46800" rIns="0"/>
          <a:lstStyle>
            <a:lvl1pPr marL="342900" indent="-342900" algn="r" rtl="0" eaLnBrk="0" fontAlgn="base" hangingPunct="0">
              <a:lnSpc>
                <a:spcPts val="2400"/>
              </a:lnSpc>
              <a:spcBef>
                <a:spcPct val="0"/>
              </a:spcBef>
              <a:spcAft>
                <a:spcPct val="0"/>
              </a:spcAft>
              <a:buClr>
                <a:srgbClr val="1E4494"/>
              </a:buClr>
              <a:buFont typeface="Arial" panose="020B0604020202020204" pitchFamily="34" charset="0"/>
              <a:buChar char="•"/>
              <a:defRPr b="1">
                <a:solidFill>
                  <a:srgbClr val="004494"/>
                </a:solidFill>
                <a:latin typeface="Verdana"/>
                <a:ea typeface="MS PGothic" pitchFamily="34" charset="-128"/>
                <a:cs typeface="ＭＳ Ｐゴシック" charset="0"/>
              </a:defRPr>
            </a:lvl1pPr>
            <a:lvl2pPr marL="228600" indent="-228600" algn="r" rtl="0" eaLnBrk="0" fontAlgn="base" hangingPunct="0">
              <a:lnSpc>
                <a:spcPts val="2400"/>
              </a:lnSpc>
              <a:spcBef>
                <a:spcPct val="0"/>
              </a:spcBef>
              <a:spcAft>
                <a:spcPct val="0"/>
              </a:spcAft>
              <a:buClr>
                <a:srgbClr val="1E4494"/>
              </a:buClr>
              <a:buFont typeface="Arial" panose="020B0604020202020204" pitchFamily="34" charset="0"/>
              <a:buChar char="•"/>
              <a:defRPr>
                <a:solidFill>
                  <a:srgbClr val="004494"/>
                </a:solidFill>
                <a:latin typeface="Verdana"/>
                <a:ea typeface="MS PGothic" pitchFamily="34" charset="-128"/>
              </a:defRPr>
            </a:lvl2pPr>
            <a:lvl3pPr marL="4572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3pPr>
            <a:lvl4pPr marL="6858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4pPr>
            <a:lvl5pPr marL="9144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marL="0" indent="0">
              <a:lnSpc>
                <a:spcPts val="1560"/>
              </a:lnSpc>
              <a:buNone/>
            </a:pPr>
            <a:r>
              <a:rPr lang="en-GB" sz="1300" b="0" i="1" kern="0" dirty="0" smtClean="0"/>
              <a:t>Serving society</a:t>
            </a:r>
          </a:p>
          <a:p>
            <a:pPr marL="0" indent="0">
              <a:lnSpc>
                <a:spcPts val="1560"/>
              </a:lnSpc>
              <a:buNone/>
            </a:pPr>
            <a:r>
              <a:rPr lang="en-GB" sz="1300" b="0" i="1" kern="0" dirty="0" smtClean="0"/>
              <a:t>Stimulating innovation</a:t>
            </a:r>
          </a:p>
          <a:p>
            <a:pPr marL="0" indent="0">
              <a:lnSpc>
                <a:spcPts val="1560"/>
              </a:lnSpc>
              <a:buNone/>
            </a:pPr>
            <a:r>
              <a:rPr lang="en-GB" sz="1300" b="0" i="1" kern="0" dirty="0" smtClean="0"/>
              <a:t>Supporting legislation</a:t>
            </a:r>
            <a:endParaRPr lang="en-US" sz="1300" b="0" i="1" kern="0" dirty="0" smtClean="0"/>
          </a:p>
        </p:txBody>
      </p:sp>
    </p:spTree>
    <p:extLst>
      <p:ext uri="{BB962C8B-B14F-4D97-AF65-F5344CB8AC3E}">
        <p14:creationId xmlns:p14="http://schemas.microsoft.com/office/powerpoint/2010/main" val="264881155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9" r:id="rId3"/>
  </p:sldLayoutIdLst>
  <p:timing>
    <p:tnLst>
      <p:par>
        <p:cTn id="1" dur="indefinite" restart="never" nodeType="tmRoot"/>
      </p:par>
    </p:tnLst>
  </p:timing>
  <p:hf hdr="0" ftr="0"/>
  <p:txStyles>
    <p:titleStyle>
      <a:lvl1pPr algn="l"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Verdana"/>
          <a:ea typeface="MS PGothic" pitchFamily="34" charset="-128"/>
          <a:cs typeface="ＭＳ Ｐゴシック" charset="0"/>
        </a:defRPr>
      </a:lvl1pPr>
      <a:lvl2pPr marL="228600" indent="-228600" algn="l" rtl="0" eaLnBrk="0" fontAlgn="base" hangingPunct="0">
        <a:lnSpc>
          <a:spcPts val="2400"/>
        </a:lnSpc>
        <a:spcBef>
          <a:spcPct val="0"/>
        </a:spcBef>
        <a:spcAft>
          <a:spcPct val="0"/>
        </a:spcAft>
        <a:buClr>
          <a:srgbClr val="37ACDE"/>
        </a:buClr>
        <a:buFont typeface="Verdana" pitchFamily="34" charset="0"/>
        <a:buChar char="•"/>
        <a:defRPr>
          <a:solidFill>
            <a:srgbClr val="004494"/>
          </a:solidFill>
          <a:latin typeface="Verdana"/>
          <a:ea typeface="MS PGothic" pitchFamily="34" charset="-128"/>
        </a:defRPr>
      </a:lvl2pPr>
      <a:lvl3pPr marL="457200" indent="-228600" algn="l" rtl="0" eaLnBrk="0" fontAlgn="base" hangingPunct="0">
        <a:lnSpc>
          <a:spcPts val="2400"/>
        </a:lnSpc>
        <a:spcBef>
          <a:spcPct val="0"/>
        </a:spcBef>
        <a:spcAft>
          <a:spcPct val="0"/>
        </a:spcAft>
        <a:buClr>
          <a:srgbClr val="37ACDE"/>
        </a:buClr>
        <a:buFont typeface="Wingdings" pitchFamily="2" charset="2"/>
        <a:buChar char="§"/>
        <a:defRPr sz="1600">
          <a:solidFill>
            <a:srgbClr val="004494"/>
          </a:solidFill>
          <a:latin typeface="Verdana"/>
          <a:ea typeface="MS PGothic" pitchFamily="34" charset="-128"/>
        </a:defRPr>
      </a:lvl3pPr>
      <a:lvl4pPr marL="685800" indent="-228600" algn="l" rtl="0" eaLnBrk="0" fontAlgn="base" hangingPunct="0">
        <a:lnSpc>
          <a:spcPts val="2400"/>
        </a:lnSpc>
        <a:spcBef>
          <a:spcPct val="0"/>
        </a:spcBef>
        <a:spcAft>
          <a:spcPct val="0"/>
        </a:spcAft>
        <a:buClr>
          <a:srgbClr val="37ACDE"/>
        </a:buClr>
        <a:buFont typeface="Arial" charset="0"/>
        <a:buChar char="•"/>
        <a:defRPr sz="1600">
          <a:solidFill>
            <a:srgbClr val="004494"/>
          </a:solidFill>
          <a:latin typeface="Verdana"/>
          <a:ea typeface="MS PGothic" pitchFamily="34" charset="-128"/>
        </a:defRPr>
      </a:lvl4pPr>
      <a:lvl5pPr marL="914400" indent="-228600" algn="l" rtl="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urocities.eu/eurocities/publications/EUROCITIES-statement-on-the-EU-urban-agenda-WSPO-9G2SC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99592" y="2927809"/>
            <a:ext cx="7344816" cy="45719"/>
          </a:xfrm>
          <a:prstGeom prst="rect">
            <a:avLst/>
          </a:prstGeom>
          <a:solidFill>
            <a:srgbClr val="3166C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charset="0"/>
              <a:ea typeface="ＭＳ Ｐゴシック" charset="0"/>
            </a:endParaRPr>
          </a:p>
        </p:txBody>
      </p:sp>
      <p:pic>
        <p:nvPicPr>
          <p:cNvPr id="12" name="Imagen 29"/>
          <p:cNvPicPr/>
          <p:nvPr/>
        </p:nvPicPr>
        <p:blipFill rotWithShape="1">
          <a:blip r:embed="rId3" cstate="print">
            <a:extLst>
              <a:ext uri="{28A0092B-C50C-407E-A947-70E740481C1C}">
                <a14:useLocalDpi xmlns:a14="http://schemas.microsoft.com/office/drawing/2010/main" val="0"/>
              </a:ext>
            </a:extLst>
          </a:blip>
          <a:srcRect l="25287" t="14811" r="4273" b="16070"/>
          <a:stretch/>
        </p:blipFill>
        <p:spPr>
          <a:xfrm>
            <a:off x="180975" y="6237312"/>
            <a:ext cx="3352800" cy="574675"/>
          </a:xfrm>
          <a:prstGeom prst="rect">
            <a:avLst/>
          </a:prstGeom>
        </p:spPr>
      </p:pic>
      <p:sp>
        <p:nvSpPr>
          <p:cNvPr id="8" name="TextBox 7"/>
          <p:cNvSpPr txBox="1"/>
          <p:nvPr/>
        </p:nvSpPr>
        <p:spPr>
          <a:xfrm>
            <a:off x="431540" y="260648"/>
            <a:ext cx="8280920" cy="5909310"/>
          </a:xfrm>
          <a:prstGeom prst="rect">
            <a:avLst/>
          </a:prstGeom>
          <a:noFill/>
        </p:spPr>
        <p:txBody>
          <a:bodyPr wrap="square" rtlCol="0">
            <a:spAutoFit/>
          </a:bodyPr>
          <a:lstStyle/>
          <a:p>
            <a:pPr algn="ctr"/>
            <a:r>
              <a:rPr lang="en-GB" sz="2200" dirty="0">
                <a:solidFill>
                  <a:srgbClr val="1E4494"/>
                </a:solidFill>
              </a:rPr>
              <a:t>Towards a Model </a:t>
            </a:r>
            <a:r>
              <a:rPr lang="en-GB" sz="2200" dirty="0" smtClean="0">
                <a:solidFill>
                  <a:srgbClr val="1E4494"/>
                </a:solidFill>
              </a:rPr>
              <a:t>of Sustainable </a:t>
            </a:r>
            <a:r>
              <a:rPr lang="en-GB" sz="2200" dirty="0">
                <a:solidFill>
                  <a:srgbClr val="1E4494"/>
                </a:solidFill>
              </a:rPr>
              <a:t>Construction </a:t>
            </a:r>
            <a:endParaRPr lang="en-GB" sz="2200" dirty="0" smtClean="0">
              <a:solidFill>
                <a:srgbClr val="1E4494"/>
              </a:solidFill>
            </a:endParaRPr>
          </a:p>
          <a:p>
            <a:pPr algn="ctr"/>
            <a:r>
              <a:rPr lang="en-GB" sz="2200" dirty="0" smtClean="0">
                <a:solidFill>
                  <a:srgbClr val="1E4494"/>
                </a:solidFill>
              </a:rPr>
              <a:t>and </a:t>
            </a:r>
          </a:p>
          <a:p>
            <a:pPr algn="ctr"/>
            <a:r>
              <a:rPr lang="en-GB" sz="2200" dirty="0" smtClean="0">
                <a:solidFill>
                  <a:srgbClr val="1E4494"/>
                </a:solidFill>
              </a:rPr>
              <a:t>Energy </a:t>
            </a:r>
            <a:r>
              <a:rPr lang="en-GB" sz="2200" dirty="0">
                <a:solidFill>
                  <a:srgbClr val="1E4494"/>
                </a:solidFill>
              </a:rPr>
              <a:t>Efficient Buildings</a:t>
            </a:r>
            <a:r>
              <a:rPr lang="en-GB" sz="3000" dirty="0" smtClean="0">
                <a:solidFill>
                  <a:srgbClr val="1E4494"/>
                </a:solidFill>
              </a:rPr>
              <a:t/>
            </a:r>
            <a:br>
              <a:rPr lang="en-GB" sz="3000" dirty="0" smtClean="0">
                <a:solidFill>
                  <a:srgbClr val="1E4494"/>
                </a:solidFill>
              </a:rPr>
            </a:br>
            <a:endParaRPr lang="en-GB" sz="1600" b="0" dirty="0" smtClean="0">
              <a:solidFill>
                <a:srgbClr val="1E4494"/>
              </a:solidFill>
            </a:endParaRPr>
          </a:p>
          <a:p>
            <a:endParaRPr lang="en-GB" sz="1600" b="0" dirty="0" smtClean="0">
              <a:solidFill>
                <a:srgbClr val="1E4494"/>
              </a:solidFill>
            </a:endParaRPr>
          </a:p>
          <a:p>
            <a:pPr algn="ctr"/>
            <a:r>
              <a:rPr lang="en-GB" sz="1800" dirty="0">
                <a:solidFill>
                  <a:srgbClr val="3166CF"/>
                </a:solidFill>
              </a:rPr>
              <a:t>Session </a:t>
            </a:r>
            <a:r>
              <a:rPr lang="en-GB" sz="1800" dirty="0" smtClean="0">
                <a:solidFill>
                  <a:srgbClr val="3166CF"/>
                </a:solidFill>
              </a:rPr>
              <a:t>4</a:t>
            </a:r>
            <a:r>
              <a:rPr lang="en-GB" sz="1800" dirty="0">
                <a:solidFill>
                  <a:srgbClr val="3166CF"/>
                </a:solidFill>
              </a:rPr>
              <a:t> </a:t>
            </a:r>
            <a:endParaRPr lang="en-GB" sz="1800" dirty="0" smtClean="0">
              <a:solidFill>
                <a:srgbClr val="3166CF"/>
              </a:solidFill>
            </a:endParaRPr>
          </a:p>
          <a:p>
            <a:pPr algn="ctr"/>
            <a:r>
              <a:rPr lang="en-GB" sz="1800" dirty="0" smtClean="0">
                <a:solidFill>
                  <a:srgbClr val="3166CF"/>
                </a:solidFill>
              </a:rPr>
              <a:t>Innovative </a:t>
            </a:r>
            <a:r>
              <a:rPr lang="en-GB" sz="1800" dirty="0">
                <a:solidFill>
                  <a:srgbClr val="3166CF"/>
                </a:solidFill>
              </a:rPr>
              <a:t>approaches to sustainable construction </a:t>
            </a:r>
            <a:endParaRPr lang="en-GB" sz="1800" dirty="0" smtClean="0">
              <a:solidFill>
                <a:srgbClr val="3166CF"/>
              </a:solidFill>
            </a:endParaRPr>
          </a:p>
          <a:p>
            <a:pPr algn="ctr"/>
            <a:r>
              <a:rPr lang="en-GB" sz="1800" dirty="0" smtClean="0">
                <a:solidFill>
                  <a:srgbClr val="3166CF"/>
                </a:solidFill>
              </a:rPr>
              <a:t>for </a:t>
            </a:r>
            <a:r>
              <a:rPr lang="en-GB" sz="1800" dirty="0">
                <a:solidFill>
                  <a:srgbClr val="3166CF"/>
                </a:solidFill>
              </a:rPr>
              <a:t>urban development </a:t>
            </a:r>
            <a:endParaRPr lang="en-GB" sz="1800" dirty="0" smtClean="0">
              <a:solidFill>
                <a:srgbClr val="3166CF"/>
              </a:solidFill>
            </a:endParaRPr>
          </a:p>
          <a:p>
            <a:pPr algn="ctr"/>
            <a:endParaRPr lang="en-GB" sz="1600" b="0" dirty="0" smtClean="0">
              <a:solidFill>
                <a:srgbClr val="3166CF"/>
              </a:solidFill>
            </a:endParaRPr>
          </a:p>
          <a:p>
            <a:pPr algn="ctr"/>
            <a:endParaRPr lang="en-GB" sz="1600" b="0" dirty="0" smtClean="0">
              <a:solidFill>
                <a:srgbClr val="1E4494"/>
              </a:solidFill>
            </a:endParaRPr>
          </a:p>
          <a:p>
            <a:pPr algn="ctr"/>
            <a:endParaRPr lang="en-GB" sz="1200" b="0" dirty="0" smtClean="0">
              <a:solidFill>
                <a:srgbClr val="1E4494"/>
              </a:solidFill>
            </a:endParaRPr>
          </a:p>
          <a:p>
            <a:pPr>
              <a:tabLst>
                <a:tab pos="542925" algn="l"/>
              </a:tabLst>
            </a:pPr>
            <a:r>
              <a:rPr lang="en-GB" sz="1600" b="0" dirty="0" smtClean="0">
                <a:solidFill>
                  <a:srgbClr val="1E4494"/>
                </a:solidFill>
              </a:rPr>
              <a:t>	</a:t>
            </a:r>
            <a:r>
              <a:rPr lang="en-GB" sz="1200" b="0" dirty="0" smtClean="0">
                <a:solidFill>
                  <a:srgbClr val="1E4494"/>
                </a:solidFill>
              </a:rPr>
              <a:t>Introduction:</a:t>
            </a:r>
          </a:p>
          <a:p>
            <a:pPr marL="542925">
              <a:tabLst>
                <a:tab pos="2238375" algn="l"/>
              </a:tabLst>
            </a:pPr>
            <a:r>
              <a:rPr lang="en-GB" sz="1200" dirty="0" smtClean="0">
                <a:solidFill>
                  <a:srgbClr val="1E4494"/>
                </a:solidFill>
              </a:rPr>
              <a:t>Martina </a:t>
            </a:r>
            <a:r>
              <a:rPr lang="en-GB" sz="1200" dirty="0" err="1" smtClean="0">
                <a:solidFill>
                  <a:srgbClr val="1E4494"/>
                </a:solidFill>
              </a:rPr>
              <a:t>Pertoldi</a:t>
            </a:r>
            <a:r>
              <a:rPr lang="en-GB" sz="1200" dirty="0" smtClean="0">
                <a:solidFill>
                  <a:srgbClr val="1E4494"/>
                </a:solidFill>
              </a:rPr>
              <a:t>	</a:t>
            </a:r>
            <a:r>
              <a:rPr lang="en-GB" sz="1200" b="0" dirty="0" smtClean="0">
                <a:solidFill>
                  <a:srgbClr val="1E4494"/>
                </a:solidFill>
              </a:rPr>
              <a:t>Institute </a:t>
            </a:r>
            <a:r>
              <a:rPr lang="en-GB" sz="1200" b="0" dirty="0">
                <a:solidFill>
                  <a:srgbClr val="1E4494"/>
                </a:solidFill>
              </a:rPr>
              <a:t>for Prospective Technological Studies </a:t>
            </a:r>
            <a:r>
              <a:rPr lang="en-GB" sz="1200" b="0" dirty="0" smtClean="0">
                <a:solidFill>
                  <a:srgbClr val="1E4494"/>
                </a:solidFill>
              </a:rPr>
              <a:t>- Joint </a:t>
            </a:r>
            <a:r>
              <a:rPr lang="en-GB" sz="1200" b="0" dirty="0">
                <a:solidFill>
                  <a:srgbClr val="1E4494"/>
                </a:solidFill>
              </a:rPr>
              <a:t>Research </a:t>
            </a:r>
            <a:r>
              <a:rPr lang="en-GB" sz="1200" b="0" dirty="0" smtClean="0">
                <a:solidFill>
                  <a:srgbClr val="1E4494"/>
                </a:solidFill>
              </a:rPr>
              <a:t>Centre, 	European Commission</a:t>
            </a:r>
          </a:p>
          <a:p>
            <a:endParaRPr lang="en-GB" sz="1200" dirty="0" smtClean="0">
              <a:solidFill>
                <a:srgbClr val="1E4494"/>
              </a:solidFill>
            </a:endParaRPr>
          </a:p>
          <a:p>
            <a:endParaRPr lang="en-GB" sz="1200" dirty="0">
              <a:solidFill>
                <a:srgbClr val="1E4494"/>
              </a:solidFill>
            </a:endParaRPr>
          </a:p>
          <a:p>
            <a:pPr>
              <a:tabLst>
                <a:tab pos="542925" algn="l"/>
              </a:tabLst>
            </a:pPr>
            <a:r>
              <a:rPr lang="en-GB" sz="1200" b="0" dirty="0" smtClean="0">
                <a:solidFill>
                  <a:srgbClr val="1E4494"/>
                </a:solidFill>
              </a:rPr>
              <a:t>	</a:t>
            </a:r>
            <a:r>
              <a:rPr lang="en-GB" sz="1200" b="0" dirty="0" err="1" smtClean="0">
                <a:solidFill>
                  <a:srgbClr val="1E4494"/>
                </a:solidFill>
              </a:rPr>
              <a:t>Panelists</a:t>
            </a:r>
            <a:r>
              <a:rPr lang="en-GB" sz="1200" b="0" dirty="0" smtClean="0">
                <a:solidFill>
                  <a:srgbClr val="1E4494"/>
                </a:solidFill>
              </a:rPr>
              <a:t>: </a:t>
            </a:r>
          </a:p>
          <a:p>
            <a:pPr>
              <a:tabLst>
                <a:tab pos="542925" algn="l"/>
              </a:tabLst>
            </a:pPr>
            <a:endParaRPr lang="en-GB" sz="1200" b="0" dirty="0" smtClean="0">
              <a:solidFill>
                <a:srgbClr val="1E4494"/>
              </a:solidFill>
            </a:endParaRPr>
          </a:p>
          <a:p>
            <a:pPr marL="2238375" indent="-1695450" defTabSz="952500">
              <a:tabLst>
                <a:tab pos="2238375" algn="l"/>
              </a:tabLst>
            </a:pPr>
            <a:r>
              <a:rPr lang="en-GB" sz="1200" dirty="0" smtClean="0">
                <a:solidFill>
                  <a:srgbClr val="1E4494"/>
                </a:solidFill>
              </a:rPr>
              <a:t>Judith </a:t>
            </a:r>
            <a:r>
              <a:rPr lang="en-GB" sz="1200" dirty="0" err="1" smtClean="0">
                <a:solidFill>
                  <a:srgbClr val="1E4494"/>
                </a:solidFill>
              </a:rPr>
              <a:t>Borsboom</a:t>
            </a:r>
            <a:r>
              <a:rPr lang="en-GB" sz="1200" b="0" dirty="0" smtClean="0">
                <a:solidFill>
                  <a:srgbClr val="1E4494"/>
                </a:solidFill>
              </a:rPr>
              <a:t> 	Netherlands </a:t>
            </a:r>
            <a:r>
              <a:rPr lang="en-GB" sz="1200" b="0" dirty="0">
                <a:solidFill>
                  <a:srgbClr val="1E4494"/>
                </a:solidFill>
              </a:rPr>
              <a:t>Organisation for Applied Scientific Research </a:t>
            </a:r>
            <a:r>
              <a:rPr lang="en-GB" sz="1200" b="0" dirty="0" smtClean="0">
                <a:solidFill>
                  <a:srgbClr val="1E4494"/>
                </a:solidFill>
              </a:rPr>
              <a:t>TNO</a:t>
            </a:r>
            <a:r>
              <a:rPr lang="en-GB" sz="1200" b="0" dirty="0">
                <a:solidFill>
                  <a:srgbClr val="1E4494"/>
                </a:solidFill>
              </a:rPr>
              <a:t>, The </a:t>
            </a:r>
            <a:r>
              <a:rPr lang="en-GB" sz="1200" b="0" dirty="0" smtClean="0">
                <a:solidFill>
                  <a:srgbClr val="1E4494"/>
                </a:solidFill>
              </a:rPr>
              <a:t>Netherlands</a:t>
            </a:r>
            <a:endParaRPr lang="en-GB" sz="1200" b="0" dirty="0">
              <a:solidFill>
                <a:srgbClr val="1E4494"/>
              </a:solidFill>
            </a:endParaRPr>
          </a:p>
          <a:p>
            <a:pPr marL="542925">
              <a:tabLst>
                <a:tab pos="2238375" algn="l"/>
              </a:tabLst>
            </a:pPr>
            <a:r>
              <a:rPr lang="en-GB" sz="1200" dirty="0" smtClean="0">
                <a:solidFill>
                  <a:srgbClr val="1E4494"/>
                </a:solidFill>
              </a:rPr>
              <a:t>Casper Mikkelsen</a:t>
            </a:r>
            <a:r>
              <a:rPr lang="en-GB" sz="1200" b="0" dirty="0" smtClean="0">
                <a:solidFill>
                  <a:srgbClr val="1E4494"/>
                </a:solidFill>
              </a:rPr>
              <a:t> 	CLEAN</a:t>
            </a:r>
            <a:r>
              <a:rPr lang="en-GB" sz="1200" b="0" dirty="0">
                <a:solidFill>
                  <a:srgbClr val="1E4494"/>
                </a:solidFill>
              </a:rPr>
              <a:t>, </a:t>
            </a:r>
            <a:r>
              <a:rPr lang="en-GB" sz="1200" b="0" dirty="0" smtClean="0">
                <a:solidFill>
                  <a:srgbClr val="1E4494"/>
                </a:solidFill>
              </a:rPr>
              <a:t>Denmark</a:t>
            </a:r>
            <a:endParaRPr lang="en-GB" sz="1200" b="0" dirty="0">
              <a:solidFill>
                <a:srgbClr val="1E4494"/>
              </a:solidFill>
            </a:endParaRPr>
          </a:p>
          <a:p>
            <a:pPr marL="542925">
              <a:tabLst>
                <a:tab pos="2238375" algn="l"/>
              </a:tabLst>
            </a:pPr>
            <a:r>
              <a:rPr lang="en-GB" sz="1200" dirty="0" smtClean="0">
                <a:solidFill>
                  <a:srgbClr val="1E4494"/>
                </a:solidFill>
              </a:rPr>
              <a:t>François </a:t>
            </a:r>
            <a:r>
              <a:rPr lang="en-GB" sz="1200" dirty="0" err="1" smtClean="0">
                <a:solidFill>
                  <a:srgbClr val="1E4494"/>
                </a:solidFill>
              </a:rPr>
              <a:t>Dewez</a:t>
            </a:r>
            <a:r>
              <a:rPr lang="en-GB" sz="1200" b="0" dirty="0" smtClean="0">
                <a:solidFill>
                  <a:srgbClr val="1E4494"/>
                </a:solidFill>
              </a:rPr>
              <a:t> 	Bruxelles-Environment </a:t>
            </a:r>
            <a:r>
              <a:rPr lang="en-GB" sz="1200" b="0" dirty="0">
                <a:solidFill>
                  <a:srgbClr val="1E4494"/>
                </a:solidFill>
              </a:rPr>
              <a:t>(BE), </a:t>
            </a:r>
            <a:r>
              <a:rPr lang="en-GB" sz="1200" b="0" dirty="0" smtClean="0">
                <a:solidFill>
                  <a:srgbClr val="1E4494"/>
                </a:solidFill>
              </a:rPr>
              <a:t>Belgium</a:t>
            </a:r>
          </a:p>
          <a:p>
            <a:pPr marL="542925"/>
            <a:endParaRPr lang="en-GB" sz="2400" dirty="0" smtClean="0">
              <a:solidFill>
                <a:srgbClr val="1E4494"/>
              </a:solidFill>
            </a:endParaRPr>
          </a:p>
          <a:p>
            <a:pPr marL="542925"/>
            <a:endParaRPr lang="en-GB" sz="1200" dirty="0">
              <a:solidFill>
                <a:srgbClr val="1E4494"/>
              </a:solidFill>
            </a:endParaRPr>
          </a:p>
          <a:p>
            <a:pPr algn="ctr"/>
            <a:r>
              <a:rPr lang="en-GB" sz="1000" b="0" dirty="0" smtClean="0">
                <a:solidFill>
                  <a:srgbClr val="1E4494"/>
                </a:solidFill>
              </a:rPr>
              <a:t>Seville, 3 December 2015</a:t>
            </a:r>
            <a:endParaRPr lang="en-GB" sz="1000" dirty="0">
              <a:solidFill>
                <a:srgbClr val="1E4494"/>
              </a:solidFill>
            </a:endParaRPr>
          </a:p>
        </p:txBody>
      </p:sp>
      <p:sp>
        <p:nvSpPr>
          <p:cNvPr id="13" name="Rectangle 12"/>
          <p:cNvSpPr/>
          <p:nvPr/>
        </p:nvSpPr>
        <p:spPr bwMode="auto">
          <a:xfrm>
            <a:off x="893490" y="1700808"/>
            <a:ext cx="7344816" cy="45719"/>
          </a:xfrm>
          <a:prstGeom prst="rect">
            <a:avLst/>
          </a:prstGeom>
          <a:solidFill>
            <a:srgbClr val="3166C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charset="0"/>
              <a:ea typeface="ＭＳ Ｐゴシック" charset="0"/>
            </a:endParaRPr>
          </a:p>
        </p:txBody>
      </p:sp>
    </p:spTree>
    <p:extLst>
      <p:ext uri="{BB962C8B-B14F-4D97-AF65-F5344CB8AC3E}">
        <p14:creationId xmlns:p14="http://schemas.microsoft.com/office/powerpoint/2010/main" val="1949482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0" y="720080"/>
            <a:ext cx="9144000" cy="5877272"/>
          </a:xfrm>
        </p:spPr>
        <p:txBody>
          <a:bodyPr/>
          <a:lstStyle/>
          <a:p>
            <a:pPr indent="19050">
              <a:lnSpc>
                <a:spcPct val="100000"/>
              </a:lnSpc>
            </a:pPr>
            <a:r>
              <a:rPr lang="en-GB" sz="1800" dirty="0" smtClean="0"/>
              <a:t>Cities as crucial actors to achieve </a:t>
            </a:r>
            <a:r>
              <a:rPr lang="en-US" sz="1800" dirty="0"/>
              <a:t>EU </a:t>
            </a:r>
            <a:r>
              <a:rPr lang="en-US" sz="1800" dirty="0" smtClean="0"/>
              <a:t>2020 and 2030 climate </a:t>
            </a:r>
          </a:p>
          <a:p>
            <a:pPr indent="19050">
              <a:lnSpc>
                <a:spcPct val="100000"/>
              </a:lnSpc>
            </a:pPr>
            <a:r>
              <a:rPr lang="en-US" sz="1800" dirty="0" smtClean="0"/>
              <a:t>and </a:t>
            </a:r>
            <a:r>
              <a:rPr lang="en-US" sz="1800" dirty="0"/>
              <a:t>energy targets </a:t>
            </a:r>
            <a:endParaRPr lang="en-US" sz="1800" dirty="0" smtClean="0"/>
          </a:p>
          <a:p>
            <a:pPr marL="361950" indent="0"/>
            <a:r>
              <a:rPr lang="en-GB" sz="1200" b="0" dirty="0" smtClean="0"/>
              <a:t>Local responsibility in built environment (policy, projects, regulations and incentives)</a:t>
            </a:r>
          </a:p>
          <a:p>
            <a:pPr marL="361950" indent="0"/>
            <a:r>
              <a:rPr lang="en-GB" sz="1200" b="0" dirty="0" smtClean="0"/>
              <a:t>Cities </a:t>
            </a:r>
            <a:r>
              <a:rPr lang="en-GB" sz="1200" b="0" dirty="0"/>
              <a:t>can mobilise citizens within the city but also mobilise cities in similar issues</a:t>
            </a:r>
          </a:p>
          <a:p>
            <a:pPr marL="361950" indent="0"/>
            <a:r>
              <a:rPr lang="en-GB" sz="1200" b="0" dirty="0" smtClean="0"/>
              <a:t>e.g</a:t>
            </a:r>
            <a:r>
              <a:rPr lang="en-GB" sz="1200" b="0" dirty="0"/>
              <a:t>. the over 6,300 signatories of the Covenant of Mayors all voluntarily committed to an average 28% emission reduction target by 2020 (JRC, 2015</a:t>
            </a:r>
            <a:r>
              <a:rPr lang="en-GB" sz="1200" b="0" dirty="0" smtClean="0"/>
              <a:t>)</a:t>
            </a:r>
          </a:p>
          <a:p>
            <a:pPr marL="361950" indent="0">
              <a:lnSpc>
                <a:spcPct val="100000"/>
              </a:lnSpc>
            </a:pPr>
            <a:endParaRPr lang="en-GB" sz="1200" b="0" dirty="0"/>
          </a:p>
          <a:p>
            <a:pPr marL="361950" indent="0"/>
            <a:r>
              <a:rPr lang="en-GB" sz="1800" dirty="0" smtClean="0"/>
              <a:t>Sustainable </a:t>
            </a:r>
            <a:r>
              <a:rPr lang="en-GB" sz="1800" dirty="0"/>
              <a:t>construction </a:t>
            </a:r>
            <a:r>
              <a:rPr lang="en-GB" sz="1800" dirty="0" smtClean="0"/>
              <a:t>is an </a:t>
            </a:r>
            <a:r>
              <a:rPr lang="en-GB" sz="1800" dirty="0"/>
              <a:t>opportunity for cities</a:t>
            </a:r>
          </a:p>
          <a:p>
            <a:pPr indent="19050"/>
            <a:r>
              <a:rPr lang="en-GB" sz="1200" b="0" dirty="0"/>
              <a:t>The recognition of the role of cities in the EU as </a:t>
            </a:r>
          </a:p>
          <a:p>
            <a:pPr indent="19050"/>
            <a:r>
              <a:rPr lang="en-GB" sz="1200" b="0" dirty="0"/>
              <a:t>a. drivers of economic development, </a:t>
            </a:r>
          </a:p>
          <a:p>
            <a:pPr indent="19050"/>
            <a:r>
              <a:rPr lang="en-GB" sz="1200" b="0" dirty="0"/>
              <a:t>b. key players in climate action, </a:t>
            </a:r>
          </a:p>
          <a:p>
            <a:pPr indent="19050"/>
            <a:r>
              <a:rPr lang="en-GB" sz="1200" b="0" dirty="0"/>
              <a:t>c. front-line managers of social cohesion and inclusion and </a:t>
            </a:r>
          </a:p>
          <a:p>
            <a:pPr indent="19050"/>
            <a:r>
              <a:rPr lang="en-GB" sz="1200" b="0" dirty="0"/>
              <a:t>d. strategic leaders for integrated and sustainable urban development </a:t>
            </a:r>
            <a:r>
              <a:rPr lang="en-GB" sz="1200" b="0" dirty="0" smtClean="0"/>
              <a:t>(</a:t>
            </a:r>
            <a:r>
              <a:rPr lang="en-GB" sz="1200" b="0" u="sng" dirty="0" err="1">
                <a:hlinkClick r:id="rId2"/>
              </a:rPr>
              <a:t>Eurocities</a:t>
            </a:r>
            <a:r>
              <a:rPr lang="en-GB" sz="1200" b="0" u="sng" dirty="0">
                <a:hlinkClick r:id="rId2"/>
              </a:rPr>
              <a:t>, 2014</a:t>
            </a:r>
            <a:r>
              <a:rPr lang="en-GB" sz="1200" b="0" dirty="0"/>
              <a:t>)</a:t>
            </a:r>
          </a:p>
          <a:p>
            <a:pPr indent="19050"/>
            <a:endParaRPr lang="en-GB" sz="1200" b="0" dirty="0" smtClean="0"/>
          </a:p>
          <a:p>
            <a:pPr indent="19050">
              <a:lnSpc>
                <a:spcPct val="100000"/>
              </a:lnSpc>
            </a:pPr>
            <a:r>
              <a:rPr lang="en-GB" sz="1800" dirty="0" smtClean="0"/>
              <a:t>Strategic upgrading of material infrastructures for </a:t>
            </a:r>
          </a:p>
          <a:p>
            <a:pPr indent="19050">
              <a:lnSpc>
                <a:spcPct val="100000"/>
              </a:lnSpc>
            </a:pPr>
            <a:r>
              <a:rPr lang="en-GB" sz="1800" dirty="0" smtClean="0"/>
              <a:t>better quality of life</a:t>
            </a:r>
          </a:p>
          <a:p>
            <a:pPr indent="19050"/>
            <a:r>
              <a:rPr lang="en-GB" sz="1200" b="0" dirty="0" smtClean="0"/>
              <a:t>Building (also) on existing </a:t>
            </a:r>
            <a:r>
              <a:rPr lang="en-GB" sz="1200" b="0" dirty="0" smtClean="0"/>
              <a:t>instruments and platform as</a:t>
            </a:r>
            <a:endParaRPr lang="en-GB" sz="1200" b="0" dirty="0" smtClean="0"/>
          </a:p>
          <a:p>
            <a:pPr indent="19050"/>
            <a:r>
              <a:rPr lang="en-GB" sz="1200" b="0" dirty="0" smtClean="0"/>
              <a:t>e.g. </a:t>
            </a:r>
            <a:r>
              <a:rPr lang="en-GB" sz="1200" b="0" dirty="0"/>
              <a:t>Integrated </a:t>
            </a:r>
            <a:r>
              <a:rPr lang="en-GB" sz="1200" b="0"/>
              <a:t>Sustainable </a:t>
            </a:r>
            <a:r>
              <a:rPr lang="en-GB" sz="1200" b="0" smtClean="0"/>
              <a:t>Urban Development </a:t>
            </a:r>
            <a:r>
              <a:rPr lang="en-GB" sz="1200" b="0" dirty="0"/>
              <a:t>Strategies</a:t>
            </a:r>
          </a:p>
          <a:p>
            <a:pPr indent="19050">
              <a:tabLst>
                <a:tab pos="714375" algn="l"/>
              </a:tabLst>
            </a:pPr>
            <a:r>
              <a:rPr lang="en-GB" sz="1200" b="0" dirty="0" smtClean="0"/>
              <a:t>	Urban </a:t>
            </a:r>
            <a:r>
              <a:rPr lang="en-GB" sz="1200" b="0" dirty="0" smtClean="0"/>
              <a:t>Innovation Initiatives  (among </a:t>
            </a:r>
            <a:r>
              <a:rPr lang="en-GB" sz="1200" b="0" dirty="0"/>
              <a:t>the selection criteria is </a:t>
            </a:r>
            <a:r>
              <a:rPr lang="en-GB" sz="1200" b="0" u="sng" dirty="0" smtClean="0"/>
              <a:t>Partnership)</a:t>
            </a:r>
            <a:endParaRPr lang="en-GB" sz="1200" b="0" dirty="0" smtClean="0"/>
          </a:p>
          <a:p>
            <a:pPr marL="714375" indent="19050"/>
            <a:r>
              <a:rPr lang="en-GB" sz="1200" b="0" dirty="0" smtClean="0"/>
              <a:t>EIP </a:t>
            </a:r>
            <a:r>
              <a:rPr lang="en-GB" sz="1200" b="0" dirty="0"/>
              <a:t>on Smart Cities and Communities</a:t>
            </a:r>
            <a:endParaRPr lang="en-GB" sz="1200" b="0" dirty="0"/>
          </a:p>
          <a:p>
            <a:pPr marL="361950" indent="0"/>
            <a:endParaRPr lang="en-GB" sz="1200" b="0" dirty="0"/>
          </a:p>
          <a:p>
            <a:pPr marL="0" indent="0"/>
            <a:endParaRPr lang="en-US" sz="1200" b="0" dirty="0"/>
          </a:p>
        </p:txBody>
      </p:sp>
      <p:sp>
        <p:nvSpPr>
          <p:cNvPr id="4" name="Title 3"/>
          <p:cNvSpPr>
            <a:spLocks noGrp="1"/>
          </p:cNvSpPr>
          <p:nvPr>
            <p:ph type="title"/>
          </p:nvPr>
        </p:nvSpPr>
        <p:spPr>
          <a:xfrm>
            <a:off x="323528" y="116632"/>
            <a:ext cx="9144000" cy="620688"/>
          </a:xfrm>
        </p:spPr>
        <p:txBody>
          <a:bodyPr/>
          <a:lstStyle/>
          <a:p>
            <a:r>
              <a:rPr lang="en-GB" dirty="0" smtClean="0"/>
              <a:t>Rationale –why?</a:t>
            </a:r>
            <a:endParaRPr lang="en-GB" dirty="0"/>
          </a:p>
        </p:txBody>
      </p:sp>
    </p:spTree>
    <p:extLst>
      <p:ext uri="{BB962C8B-B14F-4D97-AF65-F5344CB8AC3E}">
        <p14:creationId xmlns:p14="http://schemas.microsoft.com/office/powerpoint/2010/main" val="2643369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333" t="20961" r="8647" b="9881"/>
          <a:stretch/>
        </p:blipFill>
        <p:spPr>
          <a:xfrm>
            <a:off x="-18256" y="589302"/>
            <a:ext cx="9180512" cy="5404255"/>
          </a:xfrm>
          <a:prstGeom prst="rect">
            <a:avLst/>
          </a:prstGeom>
        </p:spPr>
      </p:pic>
    </p:spTree>
    <p:extLst>
      <p:ext uri="{BB962C8B-B14F-4D97-AF65-F5344CB8AC3E}">
        <p14:creationId xmlns:p14="http://schemas.microsoft.com/office/powerpoint/2010/main" val="10796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36512" y="692696"/>
            <a:ext cx="8748464" cy="4896544"/>
          </a:xfrm>
        </p:spPr>
        <p:txBody>
          <a:bodyPr/>
          <a:lstStyle/>
          <a:p>
            <a:pPr marL="361950" indent="-361950">
              <a:lnSpc>
                <a:spcPct val="100000"/>
              </a:lnSpc>
              <a:tabLst>
                <a:tab pos="361950" algn="l"/>
              </a:tabLst>
            </a:pPr>
            <a:r>
              <a:rPr lang="en-GB" sz="2000" dirty="0" smtClean="0"/>
              <a:t>	</a:t>
            </a:r>
            <a:r>
              <a:rPr lang="en-GB" sz="1800" dirty="0" smtClean="0"/>
              <a:t>S3/RIS3 </a:t>
            </a:r>
            <a:r>
              <a:rPr lang="en-GB" sz="1400" dirty="0" smtClean="0"/>
              <a:t>(Regional/National R&amp;I </a:t>
            </a:r>
            <a:r>
              <a:rPr lang="en-GB" sz="1400" dirty="0"/>
              <a:t>Strategies </a:t>
            </a:r>
            <a:r>
              <a:rPr lang="en-GB" sz="1400" dirty="0" smtClean="0"/>
              <a:t>for Smart Specialisation)</a:t>
            </a:r>
          </a:p>
          <a:p>
            <a:pPr marL="0" indent="0"/>
            <a:endParaRPr lang="en-GB" sz="2000" dirty="0"/>
          </a:p>
          <a:p>
            <a:pPr marL="361950" indent="0">
              <a:lnSpc>
                <a:spcPct val="100000"/>
              </a:lnSpc>
            </a:pPr>
            <a:r>
              <a:rPr lang="en-GB" sz="2000" dirty="0" smtClean="0"/>
              <a:t>A favourable policy framework to bridge </a:t>
            </a:r>
            <a:r>
              <a:rPr lang="en-GB" sz="2000" dirty="0"/>
              <a:t>R&amp;I </a:t>
            </a:r>
            <a:r>
              <a:rPr lang="en-GB" sz="2000" dirty="0" smtClean="0"/>
              <a:t>policy </a:t>
            </a:r>
            <a:r>
              <a:rPr lang="en-GB" sz="2000" dirty="0"/>
              <a:t>and urban development policy </a:t>
            </a:r>
            <a:endParaRPr lang="en-GB" sz="2000" dirty="0" smtClean="0"/>
          </a:p>
          <a:p>
            <a:pPr marL="361950" indent="0"/>
            <a:r>
              <a:rPr lang="en-GB" sz="1200" b="0" dirty="0"/>
              <a:t>Key concepts</a:t>
            </a:r>
            <a:r>
              <a:rPr lang="en-GB" sz="1200" b="0" dirty="0" smtClean="0"/>
              <a:t>:</a:t>
            </a:r>
          </a:p>
          <a:p>
            <a:pPr marL="533400" indent="-171450">
              <a:buFont typeface="Arial" panose="020B0604020202020204" pitchFamily="34" charset="0"/>
              <a:buChar char="•"/>
            </a:pPr>
            <a:r>
              <a:rPr lang="en-GB" sz="1200" dirty="0" smtClean="0"/>
              <a:t>Place-based - </a:t>
            </a:r>
            <a:r>
              <a:rPr lang="en-US" altLang="en-US" sz="1200" dirty="0" smtClean="0"/>
              <a:t>Bottom-up </a:t>
            </a:r>
            <a:r>
              <a:rPr lang="en-US" altLang="en-US" sz="1200" dirty="0"/>
              <a:t>approach and top-down</a:t>
            </a:r>
          </a:p>
          <a:p>
            <a:pPr marL="533400" indent="-171450">
              <a:buFont typeface="Arial" panose="020B0604020202020204" pitchFamily="34" charset="0"/>
              <a:buChar char="•"/>
            </a:pPr>
            <a:r>
              <a:rPr lang="en-GB" sz="1200" dirty="0" smtClean="0"/>
              <a:t>Economic </a:t>
            </a:r>
            <a:r>
              <a:rPr lang="en-GB" sz="1200" dirty="0"/>
              <a:t>structural change – addressing regional development</a:t>
            </a:r>
            <a:r>
              <a:rPr lang="en-GB" sz="1200" dirty="0" smtClean="0"/>
              <a:t>;</a:t>
            </a:r>
          </a:p>
          <a:p>
            <a:pPr marL="533400" indent="-171450">
              <a:buFont typeface="Arial" panose="020B0604020202020204" pitchFamily="34" charset="0"/>
              <a:buChar char="•"/>
            </a:pPr>
            <a:r>
              <a:rPr lang="en-GB" sz="1200" dirty="0"/>
              <a:t>Broad understanding of innovation;</a:t>
            </a:r>
          </a:p>
          <a:p>
            <a:pPr marL="533400" indent="-171450">
              <a:buFont typeface="Arial" panose="020B0604020202020204" pitchFamily="34" charset="0"/>
              <a:buChar char="•"/>
            </a:pPr>
            <a:r>
              <a:rPr lang="en-GB" sz="1200" dirty="0" smtClean="0"/>
              <a:t>Societal challenges - </a:t>
            </a:r>
            <a:r>
              <a:rPr lang="en-GB" sz="1200" dirty="0"/>
              <a:t>vision and sense of directionality;</a:t>
            </a:r>
          </a:p>
          <a:p>
            <a:pPr marL="542925" indent="-180975">
              <a:buFont typeface="Arial" panose="020B0604020202020204" pitchFamily="34" charset="0"/>
              <a:buChar char="•"/>
            </a:pPr>
            <a:r>
              <a:rPr lang="en-GB" sz="1200" dirty="0" smtClean="0"/>
              <a:t>Entrepreneurial </a:t>
            </a:r>
            <a:r>
              <a:rPr lang="en-GB" sz="1200" dirty="0"/>
              <a:t>Discovery Process.</a:t>
            </a:r>
            <a:r>
              <a:rPr lang="en-US" altLang="en-US" sz="1200" dirty="0"/>
              <a:t> Process of discovery – entrepreneurial search – involves experimentalism</a:t>
            </a:r>
          </a:p>
          <a:p>
            <a:pPr marL="542925" indent="-180975">
              <a:buFont typeface="Arial" panose="020B0604020202020204" pitchFamily="34" charset="0"/>
              <a:buChar char="•"/>
            </a:pPr>
            <a:r>
              <a:rPr lang="en-US" altLang="en-US" sz="1200" dirty="0" smtClean="0"/>
              <a:t>Actors/Entrepreneurs </a:t>
            </a:r>
            <a:r>
              <a:rPr lang="en-US" altLang="en-US" sz="1200" dirty="0"/>
              <a:t>– firms, universities, inventors, independent </a:t>
            </a:r>
            <a:r>
              <a:rPr lang="en-US" altLang="en-US" sz="1200" dirty="0" smtClean="0"/>
              <a:t>innovators, citizens</a:t>
            </a:r>
            <a:endParaRPr lang="en-US" altLang="en-US" sz="1200" dirty="0"/>
          </a:p>
          <a:p>
            <a:pPr marL="533400" indent="-171450">
              <a:buFont typeface="Arial" panose="020B0604020202020204" pitchFamily="34" charset="0"/>
              <a:buChar char="•"/>
            </a:pPr>
            <a:endParaRPr lang="en-GB" sz="1200" b="0" dirty="0" smtClean="0"/>
          </a:p>
          <a:p>
            <a:pPr marL="361950" indent="0"/>
            <a:r>
              <a:rPr lang="en-GB" sz="2000" dirty="0" smtClean="0"/>
              <a:t>Multi-level governance</a:t>
            </a:r>
          </a:p>
          <a:p>
            <a:pPr marL="361950" indent="0">
              <a:lnSpc>
                <a:spcPct val="100000"/>
              </a:lnSpc>
            </a:pPr>
            <a:r>
              <a:rPr lang="en-GB" sz="1200" b="0" dirty="0" smtClean="0"/>
              <a:t>Defining </a:t>
            </a:r>
            <a:r>
              <a:rPr lang="en-GB" sz="1200" b="0" dirty="0"/>
              <a:t>the relation between the "power to decide" </a:t>
            </a:r>
            <a:r>
              <a:rPr lang="en-GB" sz="1200" b="0" dirty="0" smtClean="0"/>
              <a:t>(</a:t>
            </a:r>
            <a:r>
              <a:rPr lang="en-GB" sz="1200" b="0" dirty="0"/>
              <a:t>e.g. power to design policies) and the "power to transform" (e.g. power to deliver) </a:t>
            </a:r>
            <a:endParaRPr lang="en-GB" sz="1200" b="0" dirty="0" smtClean="0"/>
          </a:p>
          <a:p>
            <a:pPr marL="361950" indent="0">
              <a:lnSpc>
                <a:spcPct val="100000"/>
              </a:lnSpc>
            </a:pPr>
            <a:r>
              <a:rPr lang="en-GB" sz="1200" b="0" dirty="0" smtClean="0"/>
              <a:t>Kevin </a:t>
            </a:r>
            <a:r>
              <a:rPr lang="en-GB" sz="1200" b="0" dirty="0"/>
              <a:t>Morgan, 2004 </a:t>
            </a:r>
            <a:endParaRPr lang="en-GB" sz="1200" b="0" dirty="0" smtClean="0"/>
          </a:p>
          <a:p>
            <a:pPr marL="361950" indent="0">
              <a:lnSpc>
                <a:spcPct val="100000"/>
              </a:lnSpc>
            </a:pPr>
            <a:endParaRPr lang="en-GB" sz="800" b="0" dirty="0"/>
          </a:p>
          <a:p>
            <a:pPr indent="0"/>
            <a:r>
              <a:rPr lang="en-GB" sz="1200" b="0" dirty="0"/>
              <a:t>Cities as living lab for both entrepreneurial discovery process and </a:t>
            </a:r>
            <a:r>
              <a:rPr lang="en-GB" sz="1200" b="0" dirty="0" smtClean="0"/>
              <a:t>implementation </a:t>
            </a:r>
            <a:endParaRPr lang="en-GB" sz="1200" b="0" dirty="0"/>
          </a:p>
          <a:p>
            <a:pPr marL="361950" indent="0"/>
            <a:endParaRPr lang="en-GB" sz="1400" b="0" dirty="0"/>
          </a:p>
          <a:p>
            <a:pPr>
              <a:buFont typeface="Arial" panose="020B0604020202020204" pitchFamily="34" charset="0"/>
              <a:buChar char="•"/>
            </a:pPr>
            <a:endParaRPr lang="en-GB" sz="2000" dirty="0"/>
          </a:p>
        </p:txBody>
      </p:sp>
      <p:sp>
        <p:nvSpPr>
          <p:cNvPr id="8" name="Title 3"/>
          <p:cNvSpPr>
            <a:spLocks noGrp="1"/>
          </p:cNvSpPr>
          <p:nvPr>
            <p:ph type="title"/>
          </p:nvPr>
        </p:nvSpPr>
        <p:spPr>
          <a:xfrm>
            <a:off x="324544" y="72008"/>
            <a:ext cx="8639944" cy="620688"/>
          </a:xfrm>
        </p:spPr>
        <p:txBody>
          <a:bodyPr/>
          <a:lstStyle/>
          <a:p>
            <a:pPr>
              <a:tabLst>
                <a:tab pos="7448550" algn="l"/>
              </a:tabLst>
            </a:pPr>
            <a:r>
              <a:rPr lang="en-GB" dirty="0" smtClean="0"/>
              <a:t>What does Smart Specialisation (S3) bring in?	</a:t>
            </a:r>
            <a:endParaRPr lang="en-GB" dirty="0"/>
          </a:p>
        </p:txBody>
      </p:sp>
    </p:spTree>
    <p:extLst>
      <p:ext uri="{BB962C8B-B14F-4D97-AF65-F5344CB8AC3E}">
        <p14:creationId xmlns:p14="http://schemas.microsoft.com/office/powerpoint/2010/main" val="2887140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0" y="692696"/>
            <a:ext cx="9144000" cy="4005064"/>
          </a:xfrm>
        </p:spPr>
        <p:txBody>
          <a:bodyPr/>
          <a:lstStyle/>
          <a:p>
            <a:pPr>
              <a:buFont typeface="Arial" panose="020B0604020202020204" pitchFamily="34" charset="0"/>
              <a:buChar char="•"/>
            </a:pPr>
            <a:r>
              <a:rPr lang="en-GB" sz="1800" dirty="0" smtClean="0"/>
              <a:t>Moving </a:t>
            </a:r>
            <a:r>
              <a:rPr lang="en-GB" sz="1800" dirty="0"/>
              <a:t>from the building scale to the city </a:t>
            </a:r>
            <a:r>
              <a:rPr lang="en-GB" sz="1800" dirty="0" smtClean="0"/>
              <a:t>scale</a:t>
            </a:r>
          </a:p>
          <a:p>
            <a:pPr marL="361950" indent="0">
              <a:lnSpc>
                <a:spcPct val="100000"/>
              </a:lnSpc>
            </a:pPr>
            <a:r>
              <a:rPr lang="en-GB" sz="1200" b="0" dirty="0"/>
              <a:t>Being aware the scale and extent of the radical changes that are required to put </a:t>
            </a:r>
            <a:r>
              <a:rPr lang="en-US" sz="1200" b="0" dirty="0"/>
              <a:t>into practice the knowledge developed in different sectors</a:t>
            </a:r>
            <a:r>
              <a:rPr lang="en-GB" sz="1200" b="0" dirty="0"/>
              <a:t> - not yet generally appreciated</a:t>
            </a:r>
            <a:r>
              <a:rPr lang="en-US" sz="1200" b="0" dirty="0"/>
              <a:t> as they should</a:t>
            </a:r>
            <a:r>
              <a:rPr lang="en-US" sz="1200" b="0" dirty="0" smtClean="0"/>
              <a:t>.</a:t>
            </a:r>
          </a:p>
          <a:p>
            <a:pPr marL="361950" indent="0"/>
            <a:endParaRPr lang="en-GB" sz="1200" b="0" dirty="0"/>
          </a:p>
          <a:p>
            <a:pPr>
              <a:buFont typeface="Arial" panose="020B0604020202020204" pitchFamily="34" charset="0"/>
              <a:buChar char="•"/>
            </a:pPr>
            <a:r>
              <a:rPr lang="en-GB" sz="1800" dirty="0" smtClean="0"/>
              <a:t>Moving </a:t>
            </a:r>
            <a:r>
              <a:rPr lang="en-GB" sz="1800" dirty="0"/>
              <a:t>from a </a:t>
            </a:r>
            <a:r>
              <a:rPr lang="en-GB" sz="1800" dirty="0" err="1"/>
              <a:t>sectoral</a:t>
            </a:r>
            <a:r>
              <a:rPr lang="en-GB" sz="1800" dirty="0"/>
              <a:t> to an integrated </a:t>
            </a:r>
            <a:r>
              <a:rPr lang="en-GB" sz="1800" dirty="0" smtClean="0"/>
              <a:t>approach</a:t>
            </a:r>
          </a:p>
          <a:p>
            <a:pPr marL="361950" indent="0"/>
            <a:r>
              <a:rPr lang="en-GB" sz="1200" b="0" dirty="0" smtClean="0"/>
              <a:t>Sustainable construction, energy planning and urban planning</a:t>
            </a:r>
          </a:p>
          <a:p>
            <a:pPr marL="361950" lvl="1" indent="0">
              <a:buNone/>
            </a:pPr>
            <a:r>
              <a:rPr lang="en-GB" sz="1200" dirty="0" smtClean="0">
                <a:cs typeface="ＭＳ Ｐゴシック" charset="0"/>
              </a:rPr>
              <a:t>Many competing values (e.g. energy saving-cultural heritage preservation)</a:t>
            </a:r>
          </a:p>
          <a:p>
            <a:pPr marL="361950" lvl="1" indent="0">
              <a:buNone/>
            </a:pPr>
            <a:endParaRPr lang="en-GB" sz="800" dirty="0" smtClean="0">
              <a:cs typeface="ＭＳ Ｐゴシック" charset="0"/>
            </a:endParaRPr>
          </a:p>
          <a:p>
            <a:pPr marL="361950" indent="0">
              <a:lnSpc>
                <a:spcPct val="100000"/>
              </a:lnSpc>
            </a:pPr>
            <a:r>
              <a:rPr lang="en-GB" sz="1200" dirty="0" smtClean="0"/>
              <a:t>How can </a:t>
            </a:r>
            <a:r>
              <a:rPr lang="en-GB" sz="1200" dirty="0"/>
              <a:t>we increase awareness and promote interventions in sustainable construction that include elements of value </a:t>
            </a:r>
            <a:r>
              <a:rPr lang="en-GB" sz="1200" dirty="0" smtClean="0"/>
              <a:t>not only related to </a:t>
            </a:r>
            <a:r>
              <a:rPr lang="en-GB" sz="1200" dirty="0"/>
              <a:t>energy </a:t>
            </a:r>
            <a:r>
              <a:rPr lang="en-GB" sz="1200" dirty="0" smtClean="0"/>
              <a:t>efficiency?</a:t>
            </a:r>
          </a:p>
          <a:p>
            <a:pPr marL="361950" indent="0">
              <a:lnSpc>
                <a:spcPct val="100000"/>
              </a:lnSpc>
            </a:pPr>
            <a:endParaRPr lang="en-GB" sz="1200" b="0" dirty="0"/>
          </a:p>
          <a:p>
            <a:pPr>
              <a:buFont typeface="Arial" panose="020B0604020202020204" pitchFamily="34" charset="0"/>
              <a:buChar char="•"/>
            </a:pPr>
            <a:r>
              <a:rPr lang="en-GB" sz="2000" dirty="0"/>
              <a:t>New </a:t>
            </a:r>
            <a:r>
              <a:rPr lang="en-GB" sz="1800" dirty="0"/>
              <a:t>collaborative</a:t>
            </a:r>
            <a:r>
              <a:rPr lang="en-GB" sz="2000" dirty="0"/>
              <a:t> models: </a:t>
            </a:r>
            <a:r>
              <a:rPr lang="en-GB" sz="1800" dirty="0"/>
              <a:t>Co-design and </a:t>
            </a:r>
            <a:r>
              <a:rPr lang="en-GB" sz="1800" dirty="0" smtClean="0"/>
              <a:t>co-delivery</a:t>
            </a:r>
          </a:p>
          <a:p>
            <a:pPr indent="19050">
              <a:buFont typeface="Arial" panose="020B0604020202020204" pitchFamily="34" charset="0"/>
              <a:buChar char="•"/>
            </a:pPr>
            <a:r>
              <a:rPr lang="en-GB" sz="1200" b="0" dirty="0" smtClean="0"/>
              <a:t>Ghent </a:t>
            </a:r>
            <a:r>
              <a:rPr lang="en-GB" sz="1200" b="0" dirty="0"/>
              <a:t>transition arenas</a:t>
            </a:r>
            <a:r>
              <a:rPr lang="en-GB" sz="1200" b="0" dirty="0" smtClean="0"/>
              <a:t>, Dortmund </a:t>
            </a:r>
            <a:r>
              <a:rPr lang="en-GB" sz="1200" b="0" dirty="0" err="1" smtClean="0"/>
              <a:t>Masterplan</a:t>
            </a:r>
            <a:r>
              <a:rPr lang="en-GB" sz="1200" b="0" dirty="0" smtClean="0"/>
              <a:t> </a:t>
            </a:r>
            <a:r>
              <a:rPr lang="en-GB" sz="1200" b="0" dirty="0"/>
              <a:t>Energy </a:t>
            </a:r>
            <a:r>
              <a:rPr lang="en-GB" sz="1200" b="0" dirty="0" smtClean="0"/>
              <a:t>Transition, </a:t>
            </a:r>
          </a:p>
          <a:p>
            <a:pPr indent="19050">
              <a:buFont typeface="Arial" panose="020B0604020202020204" pitchFamily="34" charset="0"/>
              <a:buChar char="•"/>
            </a:pPr>
            <a:r>
              <a:rPr lang="en-GB" sz="1200" b="0" dirty="0" smtClean="0"/>
              <a:t>Amsterdam </a:t>
            </a:r>
            <a:r>
              <a:rPr lang="en-GB" sz="1200" b="0" dirty="0"/>
              <a:t>City-ZEN Test Living Lab (from energy saving meters to </a:t>
            </a:r>
            <a:r>
              <a:rPr lang="en-GB" sz="1200" b="0" dirty="0" smtClean="0"/>
              <a:t>self-produced energy </a:t>
            </a:r>
            <a:r>
              <a:rPr lang="en-GB" sz="1200" b="0" dirty="0"/>
              <a:t>selling </a:t>
            </a:r>
            <a:r>
              <a:rPr lang="en-GB" sz="1200" b="0" dirty="0" smtClean="0"/>
              <a:t>schemes)</a:t>
            </a:r>
          </a:p>
          <a:p>
            <a:pPr indent="19050">
              <a:buFont typeface="Arial" panose="020B0604020202020204" pitchFamily="34" charset="0"/>
              <a:buChar char="•"/>
            </a:pPr>
            <a:r>
              <a:rPr lang="en-GB" sz="1200" b="0" dirty="0" smtClean="0"/>
              <a:t>Green </a:t>
            </a:r>
            <a:r>
              <a:rPr lang="en-GB" sz="1200" b="0" dirty="0"/>
              <a:t>jobs for social inclusion (Birmingham, Newcastle, Antwerp)</a:t>
            </a:r>
          </a:p>
          <a:p>
            <a:pPr indent="19050">
              <a:buFont typeface="Arial" panose="020B0604020202020204" pitchFamily="34" charset="0"/>
              <a:buChar char="•"/>
            </a:pPr>
            <a:r>
              <a:rPr lang="en-GB" sz="1200" b="0" dirty="0"/>
              <a:t>Energy Managers in Public Building (</a:t>
            </a:r>
            <a:r>
              <a:rPr lang="en-GB" sz="1200" b="0" dirty="0" err="1"/>
              <a:t>Lviv</a:t>
            </a:r>
            <a:r>
              <a:rPr lang="en-GB" sz="1200" b="0" dirty="0" smtClean="0"/>
              <a:t>)</a:t>
            </a:r>
          </a:p>
          <a:p>
            <a:pPr indent="19050">
              <a:buFont typeface="Arial" panose="020B0604020202020204" pitchFamily="34" charset="0"/>
              <a:buChar char="•"/>
            </a:pPr>
            <a:endParaRPr lang="en-GB" sz="800" b="0" dirty="0"/>
          </a:p>
          <a:p>
            <a:pPr marL="361950" lvl="1" indent="0">
              <a:lnSpc>
                <a:spcPct val="100000"/>
              </a:lnSpc>
              <a:buNone/>
            </a:pPr>
            <a:r>
              <a:rPr lang="en-US" sz="1200" b="1" dirty="0" smtClean="0"/>
              <a:t>Are</a:t>
            </a:r>
            <a:r>
              <a:rPr lang="en-US" sz="1200" dirty="0" smtClean="0"/>
              <a:t> </a:t>
            </a:r>
            <a:r>
              <a:rPr lang="en-US" sz="1200" b="1" dirty="0"/>
              <a:t>different stakeholders (universities, companies, city departments, citizens, etc.) sufficiently involved? What are the current challenges in making different actors actually work together? </a:t>
            </a:r>
            <a:endParaRPr lang="en-GB" sz="1200" b="1" dirty="0"/>
          </a:p>
          <a:p>
            <a:pPr marL="361950" lvl="1" indent="0">
              <a:buNone/>
            </a:pPr>
            <a:r>
              <a:rPr lang="en-US" sz="1200" b="1" dirty="0" smtClean="0"/>
              <a:t>How to move from involvement to effective </a:t>
            </a:r>
            <a:r>
              <a:rPr lang="en-US" sz="1200" b="1" dirty="0"/>
              <a:t>engagement and </a:t>
            </a:r>
            <a:r>
              <a:rPr lang="en-US" sz="1200" b="1" dirty="0" smtClean="0"/>
              <a:t>collaboration?</a:t>
            </a:r>
            <a:endParaRPr lang="en-GB" sz="1800" b="1" dirty="0"/>
          </a:p>
          <a:p>
            <a:pPr>
              <a:buFont typeface="Arial" panose="020B0604020202020204" pitchFamily="34" charset="0"/>
              <a:buChar char="•"/>
            </a:pPr>
            <a:endParaRPr lang="en-GB" sz="2000" dirty="0" smtClean="0"/>
          </a:p>
        </p:txBody>
      </p:sp>
      <p:sp>
        <p:nvSpPr>
          <p:cNvPr id="4" name="Title 3"/>
          <p:cNvSpPr>
            <a:spLocks noGrp="1"/>
          </p:cNvSpPr>
          <p:nvPr>
            <p:ph type="title"/>
          </p:nvPr>
        </p:nvSpPr>
        <p:spPr>
          <a:xfrm>
            <a:off x="324544" y="72008"/>
            <a:ext cx="8639944" cy="620688"/>
          </a:xfrm>
        </p:spPr>
        <p:txBody>
          <a:bodyPr/>
          <a:lstStyle/>
          <a:p>
            <a:pPr>
              <a:tabLst>
                <a:tab pos="7448550" algn="l"/>
              </a:tabLst>
            </a:pPr>
            <a:r>
              <a:rPr lang="en-GB" dirty="0" smtClean="0"/>
              <a:t>Some (main) challenges	</a:t>
            </a:r>
            <a:endParaRPr lang="en-GB" dirty="0"/>
          </a:p>
        </p:txBody>
      </p:sp>
    </p:spTree>
    <p:extLst>
      <p:ext uri="{BB962C8B-B14F-4D97-AF65-F5344CB8AC3E}">
        <p14:creationId xmlns:p14="http://schemas.microsoft.com/office/powerpoint/2010/main" val="224363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99592" y="2927809"/>
            <a:ext cx="7344816" cy="45719"/>
          </a:xfrm>
          <a:prstGeom prst="rect">
            <a:avLst/>
          </a:prstGeom>
          <a:solidFill>
            <a:srgbClr val="3166C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charset="0"/>
              <a:ea typeface="ＭＳ Ｐゴシック" charset="0"/>
            </a:endParaRPr>
          </a:p>
        </p:txBody>
      </p:sp>
      <p:pic>
        <p:nvPicPr>
          <p:cNvPr id="12" name="Imagen 29"/>
          <p:cNvPicPr/>
          <p:nvPr/>
        </p:nvPicPr>
        <p:blipFill rotWithShape="1">
          <a:blip r:embed="rId3" cstate="print">
            <a:extLst>
              <a:ext uri="{28A0092B-C50C-407E-A947-70E740481C1C}">
                <a14:useLocalDpi xmlns:a14="http://schemas.microsoft.com/office/drawing/2010/main" val="0"/>
              </a:ext>
            </a:extLst>
          </a:blip>
          <a:srcRect l="25287" t="14811" r="4273" b="16070"/>
          <a:stretch/>
        </p:blipFill>
        <p:spPr>
          <a:xfrm>
            <a:off x="180975" y="6237312"/>
            <a:ext cx="3352800" cy="574675"/>
          </a:xfrm>
          <a:prstGeom prst="rect">
            <a:avLst/>
          </a:prstGeom>
        </p:spPr>
      </p:pic>
      <p:sp>
        <p:nvSpPr>
          <p:cNvPr id="8" name="TextBox 7"/>
          <p:cNvSpPr txBox="1"/>
          <p:nvPr/>
        </p:nvSpPr>
        <p:spPr>
          <a:xfrm>
            <a:off x="431540" y="260648"/>
            <a:ext cx="8280920" cy="5878532"/>
          </a:xfrm>
          <a:prstGeom prst="rect">
            <a:avLst/>
          </a:prstGeom>
          <a:noFill/>
        </p:spPr>
        <p:txBody>
          <a:bodyPr wrap="square" rtlCol="0">
            <a:spAutoFit/>
          </a:bodyPr>
          <a:lstStyle/>
          <a:p>
            <a:pPr algn="ctr"/>
            <a:r>
              <a:rPr lang="en-GB" sz="2200" dirty="0">
                <a:solidFill>
                  <a:srgbClr val="1E4494"/>
                </a:solidFill>
              </a:rPr>
              <a:t>Towards a Model </a:t>
            </a:r>
            <a:r>
              <a:rPr lang="en-GB" sz="2200" dirty="0" smtClean="0">
                <a:solidFill>
                  <a:srgbClr val="1E4494"/>
                </a:solidFill>
              </a:rPr>
              <a:t>of Sustainable </a:t>
            </a:r>
            <a:r>
              <a:rPr lang="en-GB" sz="2200" dirty="0">
                <a:solidFill>
                  <a:srgbClr val="1E4494"/>
                </a:solidFill>
              </a:rPr>
              <a:t>Construction </a:t>
            </a:r>
            <a:endParaRPr lang="en-GB" sz="2200" dirty="0" smtClean="0">
              <a:solidFill>
                <a:srgbClr val="1E4494"/>
              </a:solidFill>
            </a:endParaRPr>
          </a:p>
          <a:p>
            <a:pPr algn="ctr"/>
            <a:r>
              <a:rPr lang="en-GB" sz="2200" dirty="0" smtClean="0">
                <a:solidFill>
                  <a:srgbClr val="1E4494"/>
                </a:solidFill>
              </a:rPr>
              <a:t>and </a:t>
            </a:r>
          </a:p>
          <a:p>
            <a:pPr algn="ctr"/>
            <a:r>
              <a:rPr lang="en-GB" sz="2200" dirty="0" smtClean="0">
                <a:solidFill>
                  <a:srgbClr val="1E4494"/>
                </a:solidFill>
              </a:rPr>
              <a:t>Energy </a:t>
            </a:r>
            <a:r>
              <a:rPr lang="en-GB" sz="2200" dirty="0">
                <a:solidFill>
                  <a:srgbClr val="1E4494"/>
                </a:solidFill>
              </a:rPr>
              <a:t>Efficient Buildings</a:t>
            </a:r>
            <a:r>
              <a:rPr lang="en-GB" sz="3000" dirty="0" smtClean="0">
                <a:solidFill>
                  <a:srgbClr val="1E4494"/>
                </a:solidFill>
              </a:rPr>
              <a:t/>
            </a:r>
            <a:br>
              <a:rPr lang="en-GB" sz="3000" dirty="0" smtClean="0">
                <a:solidFill>
                  <a:srgbClr val="1E4494"/>
                </a:solidFill>
              </a:rPr>
            </a:br>
            <a:endParaRPr lang="en-GB" sz="1600" b="0" dirty="0" smtClean="0">
              <a:solidFill>
                <a:srgbClr val="1E4494"/>
              </a:solidFill>
            </a:endParaRPr>
          </a:p>
          <a:p>
            <a:endParaRPr lang="en-GB" sz="1600" b="0" dirty="0" smtClean="0">
              <a:solidFill>
                <a:srgbClr val="1E4494"/>
              </a:solidFill>
            </a:endParaRPr>
          </a:p>
          <a:p>
            <a:pPr algn="ctr"/>
            <a:r>
              <a:rPr lang="en-GB" sz="1800" dirty="0">
                <a:solidFill>
                  <a:srgbClr val="3166CF"/>
                </a:solidFill>
              </a:rPr>
              <a:t>Session </a:t>
            </a:r>
            <a:r>
              <a:rPr lang="en-GB" sz="1800" dirty="0" smtClean="0">
                <a:solidFill>
                  <a:srgbClr val="3166CF"/>
                </a:solidFill>
              </a:rPr>
              <a:t>4</a:t>
            </a:r>
            <a:r>
              <a:rPr lang="en-GB" sz="1800" dirty="0">
                <a:solidFill>
                  <a:srgbClr val="3166CF"/>
                </a:solidFill>
              </a:rPr>
              <a:t> </a:t>
            </a:r>
            <a:endParaRPr lang="en-GB" sz="1800" dirty="0" smtClean="0">
              <a:solidFill>
                <a:srgbClr val="3166CF"/>
              </a:solidFill>
            </a:endParaRPr>
          </a:p>
          <a:p>
            <a:pPr algn="ctr"/>
            <a:r>
              <a:rPr lang="en-GB" sz="1800" dirty="0" smtClean="0">
                <a:solidFill>
                  <a:srgbClr val="3166CF"/>
                </a:solidFill>
              </a:rPr>
              <a:t>Innovative </a:t>
            </a:r>
            <a:r>
              <a:rPr lang="en-GB" sz="1800" dirty="0">
                <a:solidFill>
                  <a:srgbClr val="3166CF"/>
                </a:solidFill>
              </a:rPr>
              <a:t>approaches to sustainable construction </a:t>
            </a:r>
            <a:endParaRPr lang="en-GB" sz="1800" dirty="0" smtClean="0">
              <a:solidFill>
                <a:srgbClr val="3166CF"/>
              </a:solidFill>
            </a:endParaRPr>
          </a:p>
          <a:p>
            <a:pPr algn="ctr"/>
            <a:r>
              <a:rPr lang="en-GB" sz="1800" dirty="0" smtClean="0">
                <a:solidFill>
                  <a:srgbClr val="3166CF"/>
                </a:solidFill>
              </a:rPr>
              <a:t>for </a:t>
            </a:r>
            <a:r>
              <a:rPr lang="en-GB" sz="1800" dirty="0">
                <a:solidFill>
                  <a:srgbClr val="3166CF"/>
                </a:solidFill>
              </a:rPr>
              <a:t>urban development </a:t>
            </a:r>
            <a:endParaRPr lang="en-GB" sz="1800" dirty="0" smtClean="0">
              <a:solidFill>
                <a:srgbClr val="3166CF"/>
              </a:solidFill>
            </a:endParaRPr>
          </a:p>
          <a:p>
            <a:pPr algn="ctr"/>
            <a:endParaRPr lang="en-GB" sz="1600" b="0" dirty="0" smtClean="0">
              <a:solidFill>
                <a:srgbClr val="3166CF"/>
              </a:solidFill>
            </a:endParaRPr>
          </a:p>
          <a:p>
            <a:pPr algn="ctr"/>
            <a:endParaRPr lang="en-GB" sz="1600" b="0" dirty="0" smtClean="0">
              <a:solidFill>
                <a:srgbClr val="1E4494"/>
              </a:solidFill>
            </a:endParaRPr>
          </a:p>
          <a:p>
            <a:pPr algn="ctr"/>
            <a:endParaRPr lang="en-GB" sz="1200" b="0" dirty="0" smtClean="0">
              <a:solidFill>
                <a:srgbClr val="1E4494"/>
              </a:solidFill>
            </a:endParaRPr>
          </a:p>
          <a:p>
            <a:pPr>
              <a:tabLst>
                <a:tab pos="542925" algn="l"/>
              </a:tabLst>
            </a:pPr>
            <a:r>
              <a:rPr lang="en-GB" sz="1600" b="0" dirty="0" smtClean="0">
                <a:solidFill>
                  <a:srgbClr val="1E4494"/>
                </a:solidFill>
              </a:rPr>
              <a:t>	</a:t>
            </a:r>
            <a:r>
              <a:rPr lang="en-GB" sz="1400" b="0" dirty="0" smtClean="0">
                <a:solidFill>
                  <a:srgbClr val="1E4494"/>
                </a:solidFill>
              </a:rPr>
              <a:t> </a:t>
            </a:r>
          </a:p>
          <a:p>
            <a:pPr>
              <a:tabLst>
                <a:tab pos="542925" algn="l"/>
              </a:tabLst>
            </a:pPr>
            <a:endParaRPr lang="en-GB" sz="1400" b="0" dirty="0" smtClean="0">
              <a:solidFill>
                <a:srgbClr val="1E4494"/>
              </a:solidFill>
            </a:endParaRPr>
          </a:p>
          <a:p>
            <a:pPr>
              <a:tabLst>
                <a:tab pos="542925" algn="l"/>
              </a:tabLst>
            </a:pPr>
            <a:endParaRPr lang="en-GB" sz="800" b="0" dirty="0" smtClean="0">
              <a:solidFill>
                <a:srgbClr val="1E4494"/>
              </a:solidFill>
            </a:endParaRPr>
          </a:p>
          <a:p>
            <a:pPr marL="2419350" indent="-1876425" defTabSz="952500"/>
            <a:r>
              <a:rPr lang="en-GB" sz="1400" dirty="0" smtClean="0">
                <a:solidFill>
                  <a:srgbClr val="1E4494"/>
                </a:solidFill>
              </a:rPr>
              <a:t>Judith </a:t>
            </a:r>
            <a:r>
              <a:rPr lang="en-GB" sz="1400" dirty="0" err="1" smtClean="0">
                <a:solidFill>
                  <a:srgbClr val="1E4494"/>
                </a:solidFill>
              </a:rPr>
              <a:t>Borsboom</a:t>
            </a:r>
            <a:r>
              <a:rPr lang="en-GB" sz="1400" b="0" dirty="0" smtClean="0">
                <a:solidFill>
                  <a:srgbClr val="1E4494"/>
                </a:solidFill>
              </a:rPr>
              <a:t> 	Netherlands </a:t>
            </a:r>
            <a:r>
              <a:rPr lang="en-GB" sz="1400" b="0" dirty="0">
                <a:solidFill>
                  <a:srgbClr val="1E4494"/>
                </a:solidFill>
              </a:rPr>
              <a:t>Organisation for Applied Scientific Research </a:t>
            </a:r>
            <a:r>
              <a:rPr lang="en-GB" sz="1400" b="0" dirty="0" smtClean="0">
                <a:solidFill>
                  <a:srgbClr val="1E4494"/>
                </a:solidFill>
              </a:rPr>
              <a:t>TNO</a:t>
            </a:r>
            <a:r>
              <a:rPr lang="en-GB" sz="1400" b="0" dirty="0">
                <a:solidFill>
                  <a:srgbClr val="1E4494"/>
                </a:solidFill>
              </a:rPr>
              <a:t>, The </a:t>
            </a:r>
            <a:r>
              <a:rPr lang="en-GB" sz="1400" b="0" dirty="0" smtClean="0">
                <a:solidFill>
                  <a:srgbClr val="1E4494"/>
                </a:solidFill>
              </a:rPr>
              <a:t>Netherlands</a:t>
            </a:r>
          </a:p>
          <a:p>
            <a:pPr marL="2419350" indent="-1876425" defTabSz="952500"/>
            <a:endParaRPr lang="en-GB" sz="1400" b="0" dirty="0">
              <a:solidFill>
                <a:srgbClr val="1E4494"/>
              </a:solidFill>
            </a:endParaRPr>
          </a:p>
          <a:p>
            <a:pPr marL="542925">
              <a:tabLst>
                <a:tab pos="2419350" algn="l"/>
              </a:tabLst>
            </a:pPr>
            <a:r>
              <a:rPr lang="en-GB" sz="1400" dirty="0" smtClean="0">
                <a:solidFill>
                  <a:srgbClr val="1E4494"/>
                </a:solidFill>
              </a:rPr>
              <a:t>Casper Mikkelsen</a:t>
            </a:r>
            <a:r>
              <a:rPr lang="en-GB" sz="1400" b="0" dirty="0" smtClean="0">
                <a:solidFill>
                  <a:srgbClr val="1E4494"/>
                </a:solidFill>
              </a:rPr>
              <a:t> 	CLEAN</a:t>
            </a:r>
            <a:r>
              <a:rPr lang="en-GB" sz="1400" b="0" dirty="0">
                <a:solidFill>
                  <a:srgbClr val="1E4494"/>
                </a:solidFill>
              </a:rPr>
              <a:t>, </a:t>
            </a:r>
            <a:r>
              <a:rPr lang="en-GB" sz="1400" b="0" dirty="0" smtClean="0">
                <a:solidFill>
                  <a:srgbClr val="1E4494"/>
                </a:solidFill>
              </a:rPr>
              <a:t>Denmark</a:t>
            </a:r>
          </a:p>
          <a:p>
            <a:pPr marL="542925">
              <a:tabLst>
                <a:tab pos="2419350" algn="l"/>
              </a:tabLst>
            </a:pPr>
            <a:endParaRPr lang="en-GB" sz="1400" b="0" dirty="0">
              <a:solidFill>
                <a:srgbClr val="1E4494"/>
              </a:solidFill>
            </a:endParaRPr>
          </a:p>
          <a:p>
            <a:pPr marL="542925">
              <a:tabLst>
                <a:tab pos="2419350" algn="l"/>
              </a:tabLst>
            </a:pPr>
            <a:r>
              <a:rPr lang="en-GB" sz="1400" dirty="0" smtClean="0">
                <a:solidFill>
                  <a:srgbClr val="1E4494"/>
                </a:solidFill>
              </a:rPr>
              <a:t>François </a:t>
            </a:r>
            <a:r>
              <a:rPr lang="en-GB" sz="1400" dirty="0" err="1" smtClean="0">
                <a:solidFill>
                  <a:srgbClr val="1E4494"/>
                </a:solidFill>
              </a:rPr>
              <a:t>Dewez</a:t>
            </a:r>
            <a:r>
              <a:rPr lang="en-GB" sz="1400" b="0" dirty="0" smtClean="0">
                <a:solidFill>
                  <a:srgbClr val="1E4494"/>
                </a:solidFill>
              </a:rPr>
              <a:t> 	Bruxelles-Environment </a:t>
            </a:r>
            <a:r>
              <a:rPr lang="en-GB" sz="1400" b="0" dirty="0">
                <a:solidFill>
                  <a:srgbClr val="1E4494"/>
                </a:solidFill>
              </a:rPr>
              <a:t>(BE), </a:t>
            </a:r>
            <a:r>
              <a:rPr lang="en-GB" sz="1400" b="0" dirty="0" smtClean="0">
                <a:solidFill>
                  <a:srgbClr val="1E4494"/>
                </a:solidFill>
              </a:rPr>
              <a:t>Belgium</a:t>
            </a:r>
          </a:p>
          <a:p>
            <a:pPr marL="542925"/>
            <a:endParaRPr lang="en-GB" sz="2400" dirty="0" smtClean="0">
              <a:solidFill>
                <a:srgbClr val="1E4494"/>
              </a:solidFill>
            </a:endParaRPr>
          </a:p>
          <a:p>
            <a:pPr marL="542925"/>
            <a:endParaRPr lang="en-GB" sz="2400" dirty="0" smtClean="0">
              <a:solidFill>
                <a:srgbClr val="1E4494"/>
              </a:solidFill>
            </a:endParaRPr>
          </a:p>
          <a:p>
            <a:pPr algn="ctr">
              <a:tabLst>
                <a:tab pos="542925" algn="l"/>
              </a:tabLst>
            </a:pPr>
            <a:r>
              <a:rPr lang="en-GB" sz="1000" b="0" dirty="0" smtClean="0">
                <a:solidFill>
                  <a:srgbClr val="1E4494"/>
                </a:solidFill>
              </a:rPr>
              <a:t>Seville, 3 December 2015</a:t>
            </a:r>
            <a:endParaRPr lang="en-GB" sz="1000" dirty="0">
              <a:solidFill>
                <a:srgbClr val="1E4494"/>
              </a:solidFill>
            </a:endParaRPr>
          </a:p>
        </p:txBody>
      </p:sp>
      <p:sp>
        <p:nvSpPr>
          <p:cNvPr id="13" name="Rectangle 12"/>
          <p:cNvSpPr/>
          <p:nvPr/>
        </p:nvSpPr>
        <p:spPr bwMode="auto">
          <a:xfrm>
            <a:off x="893490" y="1700808"/>
            <a:ext cx="7344816" cy="45719"/>
          </a:xfrm>
          <a:prstGeom prst="rect">
            <a:avLst/>
          </a:prstGeom>
          <a:solidFill>
            <a:srgbClr val="3166C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charset="0"/>
              <a:ea typeface="ＭＳ Ｐゴシック" charset="0"/>
            </a:endParaRPr>
          </a:p>
        </p:txBody>
      </p:sp>
    </p:spTree>
    <p:extLst>
      <p:ext uri="{BB962C8B-B14F-4D97-AF65-F5344CB8AC3E}">
        <p14:creationId xmlns:p14="http://schemas.microsoft.com/office/powerpoint/2010/main" val="2832106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15853</TotalTime>
  <Words>445</Words>
  <Application>Microsoft Office PowerPoint</Application>
  <PresentationFormat>On-screen Show (4:3)</PresentationFormat>
  <Paragraphs>102</Paragraphs>
  <Slides>6</Slides>
  <Notes>3</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Slide_Master</vt:lpstr>
      <vt:lpstr>1_Slide_Master</vt:lpstr>
      <vt:lpstr>PowerPoint Presentation</vt:lpstr>
      <vt:lpstr>Rationale –why?</vt:lpstr>
      <vt:lpstr>PowerPoint Presentation</vt:lpstr>
      <vt:lpstr>What does Smart Specialisation (S3) bring in? </vt:lpstr>
      <vt:lpstr>Some (main) challenges </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PERTOLDI Martina (JRC-SEVILLA)</cp:lastModifiedBy>
  <cp:revision>511</cp:revision>
  <cp:lastPrinted>2015-12-02T17:39:16Z</cp:lastPrinted>
  <dcterms:created xsi:type="dcterms:W3CDTF">2011-10-28T10:25:18Z</dcterms:created>
  <dcterms:modified xsi:type="dcterms:W3CDTF">2015-12-03T14:25:06Z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UniqueId">
    <vt:lpwstr>64605</vt:lpwstr>
  </property>
  <property fmtid="{D5CDD505-2E9C-101B-9397-08002B2CF9AE}" pid="4" name="Jive_LatestUserAccountName">
    <vt:lpwstr>gianeca</vt:lpwstr>
  </property>
  <property fmtid="{D5CDD505-2E9C-101B-9397-08002B2CF9AE}" pid="5" name="Offisync_UpdateToken">
    <vt:lpwstr>3</vt:lpwstr>
  </property>
  <property fmtid="{D5CDD505-2E9C-101B-9397-08002B2CF9AE}" pid="6" name="Jive_VersionGuid">
    <vt:lpwstr>d50d6c5d-c50c-4ae6-8c03-53c23c344a36</vt:lpwstr>
  </property>
  <property fmtid="{D5CDD505-2E9C-101B-9397-08002B2CF9AE}" pid="7" name="Offisync_ProviderInitializationData">
    <vt:lpwstr>https://connected.cnect.cec.eu.int</vt:lpwstr>
  </property>
</Properties>
</file>