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40" r:id="rId2"/>
    <p:sldId id="357" r:id="rId3"/>
    <p:sldId id="371" r:id="rId4"/>
    <p:sldId id="388" r:id="rId5"/>
    <p:sldId id="356" r:id="rId6"/>
    <p:sldId id="372" r:id="rId7"/>
    <p:sldId id="394" r:id="rId8"/>
    <p:sldId id="420" r:id="rId9"/>
    <p:sldId id="385" r:id="rId10"/>
    <p:sldId id="395" r:id="rId11"/>
    <p:sldId id="347" r:id="rId12"/>
    <p:sldId id="408" r:id="rId13"/>
    <p:sldId id="399" r:id="rId14"/>
    <p:sldId id="344" r:id="rId15"/>
    <p:sldId id="353" r:id="rId16"/>
    <p:sldId id="361" r:id="rId17"/>
    <p:sldId id="314" r:id="rId18"/>
    <p:sldId id="389" r:id="rId19"/>
    <p:sldId id="390" r:id="rId20"/>
    <p:sldId id="416" r:id="rId21"/>
    <p:sldId id="413" r:id="rId22"/>
    <p:sldId id="414" r:id="rId23"/>
    <p:sldId id="417" r:id="rId24"/>
    <p:sldId id="415" r:id="rId25"/>
    <p:sldId id="403" r:id="rId26"/>
    <p:sldId id="392" r:id="rId27"/>
    <p:sldId id="393" r:id="rId28"/>
    <p:sldId id="398" r:id="rId29"/>
    <p:sldId id="412" r:id="rId30"/>
    <p:sldId id="401" r:id="rId31"/>
    <p:sldId id="402" r:id="rId32"/>
    <p:sldId id="404" r:id="rId33"/>
    <p:sldId id="419" r:id="rId34"/>
    <p:sldId id="421" r:id="rId3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tta Picone" initials="NP"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90E8"/>
    <a:srgbClr val="CCFFCC"/>
    <a:srgbClr val="FF5050"/>
    <a:srgbClr val="F8F8F8"/>
    <a:srgbClr val="CCFF66"/>
    <a:srgbClr val="00CC99"/>
    <a:srgbClr val="0000CC"/>
    <a:srgbClr val="CCFF99"/>
    <a:srgbClr val="33CCCC"/>
    <a:srgbClr val="2787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09" autoAdjust="0"/>
    <p:restoredTop sz="94127" autoAdjust="0"/>
  </p:normalViewPr>
  <p:slideViewPr>
    <p:cSldViewPr>
      <p:cViewPr>
        <p:scale>
          <a:sx n="85" d="100"/>
          <a:sy n="85" d="100"/>
        </p:scale>
        <p:origin x="-2320" y="-600"/>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commentAuthors" Target="commentAuthors.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Foglio_di_Microsoft_Excel2.xlsx"/></Relationships>
</file>

<file path=ppt/charts/_rels/chart2.xml.rels><?xml version="1.0" encoding="UTF-8" standalone="yes"?>
<Relationships xmlns="http://schemas.openxmlformats.org/package/2006/relationships"><Relationship Id="rId1" Type="http://schemas.openxmlformats.org/officeDocument/2006/relationships/oleObject" Target="file:///G:\ITIA\Assegno%20di%20ricerca\Progetti\Vanguard\Meeting%202015.19.06\business_case_Italtel_NP_VER0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G:\ITIA\Assegno%20di%20ricerca\Progetti\Vanguard\Meeting%202015.19.06\business_case_Italtel_NP_VER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
            <c:invertIfNegative val="0"/>
            <c:bubble3D val="0"/>
            <c:spPr>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2"/>
            <c:invertIfNegative val="0"/>
            <c:bubble3D val="0"/>
            <c:spPr>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4"/>
            <c:invertIfNegative val="0"/>
            <c:bubble3D val="0"/>
            <c:spPr>
              <a:solidFill>
                <a:srgbClr val="7030A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cat>
            <c:strRef>
              <c:f>Sheet1!$A$2:$A$6</c:f>
              <c:strCache>
                <c:ptCount val="5"/>
                <c:pt idx="0">
                  <c:v>CO2 Emission</c:v>
                </c:pt>
                <c:pt idx="1">
                  <c:v>Energy Consumption</c:v>
                </c:pt>
                <c:pt idx="2">
                  <c:v>Recovery of critical materials</c:v>
                </c:pt>
                <c:pt idx="3">
                  <c:v>Recovery of black plastics</c:v>
                </c:pt>
                <c:pt idx="4">
                  <c:v>Resource consumption</c:v>
                </c:pt>
              </c:strCache>
            </c:strRef>
          </c:cat>
          <c:val>
            <c:numRef>
              <c:f>Sheet1!$B$2:$B$6</c:f>
              <c:numCache>
                <c:formatCode>0%</c:formatCode>
                <c:ptCount val="5"/>
                <c:pt idx="0">
                  <c:v>-0.15</c:v>
                </c:pt>
                <c:pt idx="1">
                  <c:v>-0.25</c:v>
                </c:pt>
                <c:pt idx="2">
                  <c:v>0.7</c:v>
                </c:pt>
                <c:pt idx="3">
                  <c:v>0.7</c:v>
                </c:pt>
                <c:pt idx="4">
                  <c:v>-0.1</c:v>
                </c:pt>
              </c:numCache>
            </c:numRef>
          </c:val>
        </c:ser>
        <c:dLbls>
          <c:showLegendKey val="0"/>
          <c:showVal val="0"/>
          <c:showCatName val="0"/>
          <c:showSerName val="0"/>
          <c:showPercent val="0"/>
          <c:showBubbleSize val="0"/>
        </c:dLbls>
        <c:gapWidth val="100"/>
        <c:overlap val="-24"/>
        <c:axId val="2146900968"/>
        <c:axId val="2146861560"/>
      </c:barChart>
      <c:catAx>
        <c:axId val="2146900968"/>
        <c:scaling>
          <c:orientation val="minMax"/>
        </c:scaling>
        <c:delete val="0"/>
        <c:axPos val="b"/>
        <c:numFmt formatCode="General" sourceLinked="1"/>
        <c:majorTickMark val="none"/>
        <c:minorTickMark val="none"/>
        <c:tickLblPos val="low"/>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2146861560"/>
        <c:crosses val="autoZero"/>
        <c:auto val="1"/>
        <c:lblAlgn val="ctr"/>
        <c:lblOffset val="100"/>
        <c:noMultiLvlLbl val="0"/>
      </c:catAx>
      <c:valAx>
        <c:axId val="21468615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2146900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047463764164"/>
          <c:y val="0.146931082298211"/>
          <c:w val="0.793224853039012"/>
          <c:h val="0.644148623159535"/>
        </c:manualLayout>
      </c:layout>
      <c:scatterChart>
        <c:scatterStyle val="lineMarker"/>
        <c:varyColors val="0"/>
        <c:ser>
          <c:idx val="0"/>
          <c:order val="0"/>
          <c:tx>
            <c:strRef>
              <c:f>Grafici!$C$6</c:f>
              <c:strCache>
                <c:ptCount val="1"/>
                <c:pt idx="0">
                  <c:v>100%</c:v>
                </c:pt>
              </c:strCache>
            </c:strRef>
          </c:tx>
          <c:spPr>
            <a:ln w="25400" cap="rnd">
              <a:noFill/>
              <a:round/>
            </a:ln>
            <a:effectLst/>
          </c:spPr>
          <c:marker>
            <c:symbol val="circle"/>
            <c:size val="5"/>
            <c:spPr>
              <a:solidFill>
                <a:schemeClr val="accent1"/>
              </a:solidFill>
              <a:ln w="9525">
                <a:solidFill>
                  <a:schemeClr val="accent1"/>
                </a:solidFill>
              </a:ln>
              <a:effectLst/>
            </c:spPr>
          </c:marker>
          <c:xVal>
            <c:numRef>
              <c:f>Grafici!$B$9:$B$21</c:f>
              <c:numCache>
                <c:formatCode>General</c:formatCode>
                <c:ptCount val="13"/>
                <c:pt idx="0">
                  <c:v>3000.0</c:v>
                </c:pt>
                <c:pt idx="1">
                  <c:v>4000.0</c:v>
                </c:pt>
                <c:pt idx="2">
                  <c:v>5000.0</c:v>
                </c:pt>
                <c:pt idx="3">
                  <c:v>6000.0</c:v>
                </c:pt>
                <c:pt idx="4">
                  <c:v>7000.0</c:v>
                </c:pt>
                <c:pt idx="5">
                  <c:v>8000.0</c:v>
                </c:pt>
                <c:pt idx="6">
                  <c:v>9000.0</c:v>
                </c:pt>
                <c:pt idx="7">
                  <c:v>10000.0</c:v>
                </c:pt>
                <c:pt idx="8">
                  <c:v>11000.0</c:v>
                </c:pt>
                <c:pt idx="9">
                  <c:v>12000.0</c:v>
                </c:pt>
                <c:pt idx="10">
                  <c:v>13000.0</c:v>
                </c:pt>
                <c:pt idx="11">
                  <c:v>14000.0</c:v>
                </c:pt>
                <c:pt idx="12">
                  <c:v>15000.0</c:v>
                </c:pt>
              </c:numCache>
            </c:numRef>
          </c:xVal>
          <c:yVal>
            <c:numRef>
              <c:f>Grafici!$C$9:$C$21</c:f>
              <c:numCache>
                <c:formatCode>General</c:formatCode>
                <c:ptCount val="13"/>
                <c:pt idx="0">
                  <c:v>8.9</c:v>
                </c:pt>
                <c:pt idx="1">
                  <c:v>3.7</c:v>
                </c:pt>
                <c:pt idx="2">
                  <c:v>2.4</c:v>
                </c:pt>
                <c:pt idx="3">
                  <c:v>1.82</c:v>
                </c:pt>
                <c:pt idx="4">
                  <c:v>1.42</c:v>
                </c:pt>
                <c:pt idx="5">
                  <c:v>1.17</c:v>
                </c:pt>
                <c:pt idx="6">
                  <c:v>1.005</c:v>
                </c:pt>
                <c:pt idx="7">
                  <c:v>0.86</c:v>
                </c:pt>
                <c:pt idx="8">
                  <c:v>0.75</c:v>
                </c:pt>
                <c:pt idx="9">
                  <c:v>0.67</c:v>
                </c:pt>
                <c:pt idx="10">
                  <c:v>0.6</c:v>
                </c:pt>
                <c:pt idx="11">
                  <c:v>0.55</c:v>
                </c:pt>
                <c:pt idx="12">
                  <c:v>0.5</c:v>
                </c:pt>
              </c:numCache>
            </c:numRef>
          </c:yVal>
          <c:smooth val="0"/>
        </c:ser>
        <c:ser>
          <c:idx val="1"/>
          <c:order val="1"/>
          <c:tx>
            <c:strRef>
              <c:f>Grafici!$D$6</c:f>
              <c:strCache>
                <c:ptCount val="1"/>
                <c:pt idx="0">
                  <c:v>80%</c:v>
                </c:pt>
              </c:strCache>
            </c:strRef>
          </c:tx>
          <c:spPr>
            <a:ln w="25400" cap="rnd">
              <a:noFill/>
              <a:round/>
            </a:ln>
            <a:effectLst/>
          </c:spPr>
          <c:marker>
            <c:symbol val="circle"/>
            <c:size val="5"/>
            <c:spPr>
              <a:solidFill>
                <a:schemeClr val="accent2"/>
              </a:solidFill>
              <a:ln w="9525">
                <a:solidFill>
                  <a:schemeClr val="accent2"/>
                </a:solidFill>
              </a:ln>
              <a:effectLst/>
            </c:spPr>
          </c:marker>
          <c:xVal>
            <c:numRef>
              <c:f>Grafici!$B$10:$B$21</c:f>
              <c:numCache>
                <c:formatCode>General</c:formatCode>
                <c:ptCount val="12"/>
                <c:pt idx="0">
                  <c:v>4000.0</c:v>
                </c:pt>
                <c:pt idx="1">
                  <c:v>5000.0</c:v>
                </c:pt>
                <c:pt idx="2">
                  <c:v>6000.0</c:v>
                </c:pt>
                <c:pt idx="3">
                  <c:v>7000.0</c:v>
                </c:pt>
                <c:pt idx="4">
                  <c:v>8000.0</c:v>
                </c:pt>
                <c:pt idx="5">
                  <c:v>9000.0</c:v>
                </c:pt>
                <c:pt idx="6">
                  <c:v>10000.0</c:v>
                </c:pt>
                <c:pt idx="7">
                  <c:v>11000.0</c:v>
                </c:pt>
                <c:pt idx="8">
                  <c:v>12000.0</c:v>
                </c:pt>
                <c:pt idx="9">
                  <c:v>13000.0</c:v>
                </c:pt>
                <c:pt idx="10">
                  <c:v>14000.0</c:v>
                </c:pt>
                <c:pt idx="11">
                  <c:v>15000.0</c:v>
                </c:pt>
              </c:numCache>
            </c:numRef>
          </c:xVal>
          <c:yVal>
            <c:numRef>
              <c:f>Grafici!$D$10:$D$21</c:f>
              <c:numCache>
                <c:formatCode>General</c:formatCode>
                <c:ptCount val="12"/>
                <c:pt idx="0">
                  <c:v>6.03</c:v>
                </c:pt>
                <c:pt idx="1">
                  <c:v>3.5</c:v>
                </c:pt>
                <c:pt idx="2">
                  <c:v>2.5</c:v>
                </c:pt>
                <c:pt idx="3">
                  <c:v>1.95</c:v>
                </c:pt>
                <c:pt idx="4">
                  <c:v>1.57</c:v>
                </c:pt>
                <c:pt idx="5">
                  <c:v>1.32</c:v>
                </c:pt>
                <c:pt idx="6">
                  <c:v>1.14</c:v>
                </c:pt>
                <c:pt idx="7">
                  <c:v>1.01</c:v>
                </c:pt>
                <c:pt idx="8">
                  <c:v>0.89</c:v>
                </c:pt>
                <c:pt idx="9">
                  <c:v>0.79</c:v>
                </c:pt>
                <c:pt idx="10">
                  <c:v>0.72</c:v>
                </c:pt>
                <c:pt idx="11">
                  <c:v>0.66</c:v>
                </c:pt>
              </c:numCache>
            </c:numRef>
          </c:yVal>
          <c:smooth val="0"/>
        </c:ser>
        <c:ser>
          <c:idx val="2"/>
          <c:order val="2"/>
          <c:tx>
            <c:strRef>
              <c:f>Grafici!$E$6</c:f>
              <c:strCache>
                <c:ptCount val="1"/>
                <c:pt idx="0">
                  <c:v>70%</c:v>
                </c:pt>
              </c:strCache>
            </c:strRef>
          </c:tx>
          <c:spPr>
            <a:ln w="25400" cap="rnd">
              <a:noFill/>
              <a:round/>
            </a:ln>
            <a:effectLst/>
          </c:spPr>
          <c:marker>
            <c:symbol val="circle"/>
            <c:size val="5"/>
            <c:spPr>
              <a:solidFill>
                <a:schemeClr val="accent3"/>
              </a:solidFill>
              <a:ln w="9525">
                <a:solidFill>
                  <a:schemeClr val="accent3"/>
                </a:solidFill>
              </a:ln>
              <a:effectLst/>
            </c:spPr>
          </c:marker>
          <c:xVal>
            <c:numRef>
              <c:f>Grafici!$B$10:$B$21</c:f>
              <c:numCache>
                <c:formatCode>General</c:formatCode>
                <c:ptCount val="12"/>
                <c:pt idx="0">
                  <c:v>4000.0</c:v>
                </c:pt>
                <c:pt idx="1">
                  <c:v>5000.0</c:v>
                </c:pt>
                <c:pt idx="2">
                  <c:v>6000.0</c:v>
                </c:pt>
                <c:pt idx="3">
                  <c:v>7000.0</c:v>
                </c:pt>
                <c:pt idx="4">
                  <c:v>8000.0</c:v>
                </c:pt>
                <c:pt idx="5">
                  <c:v>9000.0</c:v>
                </c:pt>
                <c:pt idx="6">
                  <c:v>10000.0</c:v>
                </c:pt>
                <c:pt idx="7">
                  <c:v>11000.0</c:v>
                </c:pt>
                <c:pt idx="8">
                  <c:v>12000.0</c:v>
                </c:pt>
                <c:pt idx="9">
                  <c:v>13000.0</c:v>
                </c:pt>
                <c:pt idx="10">
                  <c:v>14000.0</c:v>
                </c:pt>
                <c:pt idx="11">
                  <c:v>15000.0</c:v>
                </c:pt>
              </c:numCache>
            </c:numRef>
          </c:xVal>
          <c:yVal>
            <c:numRef>
              <c:f>Grafici!$E$10:$E$21</c:f>
              <c:numCache>
                <c:formatCode>General</c:formatCode>
                <c:ptCount val="12"/>
                <c:pt idx="0">
                  <c:v>8.86</c:v>
                </c:pt>
                <c:pt idx="1">
                  <c:v>4.49</c:v>
                </c:pt>
                <c:pt idx="2">
                  <c:v>3.08</c:v>
                </c:pt>
                <c:pt idx="3">
                  <c:v>2.35</c:v>
                </c:pt>
                <c:pt idx="4">
                  <c:v>1.91</c:v>
                </c:pt>
                <c:pt idx="5">
                  <c:v>1.58</c:v>
                </c:pt>
                <c:pt idx="6">
                  <c:v>1.35</c:v>
                </c:pt>
                <c:pt idx="7">
                  <c:v>1.18</c:v>
                </c:pt>
                <c:pt idx="8">
                  <c:v>1.05</c:v>
                </c:pt>
                <c:pt idx="9">
                  <c:v>0.95</c:v>
                </c:pt>
                <c:pt idx="10">
                  <c:v>0.85</c:v>
                </c:pt>
                <c:pt idx="11">
                  <c:v>0.78</c:v>
                </c:pt>
              </c:numCache>
            </c:numRef>
          </c:yVal>
          <c:smooth val="0"/>
        </c:ser>
        <c:ser>
          <c:idx val="3"/>
          <c:order val="3"/>
          <c:tx>
            <c:strRef>
              <c:f>Grafici!$F$6</c:f>
              <c:strCache>
                <c:ptCount val="1"/>
                <c:pt idx="0">
                  <c:v>60%</c:v>
                </c:pt>
              </c:strCache>
            </c:strRef>
          </c:tx>
          <c:spPr>
            <a:ln w="25400" cap="rnd">
              <a:noFill/>
              <a:round/>
            </a:ln>
            <a:effectLst/>
          </c:spPr>
          <c:marker>
            <c:symbol val="circle"/>
            <c:size val="5"/>
            <c:spPr>
              <a:solidFill>
                <a:schemeClr val="accent4"/>
              </a:solidFill>
              <a:ln w="9525">
                <a:solidFill>
                  <a:schemeClr val="accent4"/>
                </a:solidFill>
              </a:ln>
              <a:effectLst/>
            </c:spPr>
          </c:marker>
          <c:xVal>
            <c:numRef>
              <c:f>Grafici!$B$11:$B$21</c:f>
              <c:numCache>
                <c:formatCode>General</c:formatCode>
                <c:ptCount val="11"/>
                <c:pt idx="0">
                  <c:v>5000.0</c:v>
                </c:pt>
                <c:pt idx="1">
                  <c:v>6000.0</c:v>
                </c:pt>
                <c:pt idx="2">
                  <c:v>7000.0</c:v>
                </c:pt>
                <c:pt idx="3">
                  <c:v>8000.0</c:v>
                </c:pt>
                <c:pt idx="4">
                  <c:v>9000.0</c:v>
                </c:pt>
                <c:pt idx="5">
                  <c:v>10000.0</c:v>
                </c:pt>
                <c:pt idx="6">
                  <c:v>11000.0</c:v>
                </c:pt>
                <c:pt idx="7">
                  <c:v>12000.0</c:v>
                </c:pt>
                <c:pt idx="8">
                  <c:v>13000.0</c:v>
                </c:pt>
                <c:pt idx="9">
                  <c:v>14000.0</c:v>
                </c:pt>
                <c:pt idx="10">
                  <c:v>15000.0</c:v>
                </c:pt>
              </c:numCache>
            </c:numRef>
          </c:xVal>
          <c:yVal>
            <c:numRef>
              <c:f>Grafici!$F$11:$F$21</c:f>
              <c:numCache>
                <c:formatCode>General</c:formatCode>
                <c:ptCount val="11"/>
                <c:pt idx="0">
                  <c:v>6.39</c:v>
                </c:pt>
                <c:pt idx="1">
                  <c:v>4.02</c:v>
                </c:pt>
                <c:pt idx="2">
                  <c:v>2.98</c:v>
                </c:pt>
                <c:pt idx="3">
                  <c:v>2.37</c:v>
                </c:pt>
                <c:pt idx="4">
                  <c:v>1.98</c:v>
                </c:pt>
                <c:pt idx="5">
                  <c:v>1.67</c:v>
                </c:pt>
                <c:pt idx="6">
                  <c:v>1.44</c:v>
                </c:pt>
                <c:pt idx="7">
                  <c:v>1.28</c:v>
                </c:pt>
                <c:pt idx="8">
                  <c:v>1.15</c:v>
                </c:pt>
                <c:pt idx="9">
                  <c:v>1.04</c:v>
                </c:pt>
                <c:pt idx="10">
                  <c:v>0.95</c:v>
                </c:pt>
              </c:numCache>
            </c:numRef>
          </c:yVal>
          <c:smooth val="0"/>
        </c:ser>
        <c:ser>
          <c:idx val="4"/>
          <c:order val="4"/>
          <c:tx>
            <c:strRef>
              <c:f>Grafici!$G$6</c:f>
              <c:strCache>
                <c:ptCount val="1"/>
                <c:pt idx="0">
                  <c:v>50%</c:v>
                </c:pt>
              </c:strCache>
            </c:strRef>
          </c:tx>
          <c:spPr>
            <a:ln w="25400" cap="rnd">
              <a:noFill/>
              <a:round/>
            </a:ln>
            <a:effectLst/>
          </c:spPr>
          <c:marker>
            <c:symbol val="circle"/>
            <c:size val="5"/>
            <c:spPr>
              <a:solidFill>
                <a:schemeClr val="accent5"/>
              </a:solidFill>
              <a:ln w="9525">
                <a:solidFill>
                  <a:schemeClr val="accent5"/>
                </a:solidFill>
              </a:ln>
              <a:effectLst/>
            </c:spPr>
          </c:marker>
          <c:xVal>
            <c:numRef>
              <c:f>Grafici!$B$12:$B$21</c:f>
              <c:numCache>
                <c:formatCode>General</c:formatCode>
                <c:ptCount val="10"/>
                <c:pt idx="0">
                  <c:v>6000.0</c:v>
                </c:pt>
                <c:pt idx="1">
                  <c:v>7000.0</c:v>
                </c:pt>
                <c:pt idx="2">
                  <c:v>8000.0</c:v>
                </c:pt>
                <c:pt idx="3">
                  <c:v>9000.0</c:v>
                </c:pt>
                <c:pt idx="4">
                  <c:v>10000.0</c:v>
                </c:pt>
                <c:pt idx="5">
                  <c:v>11000.0</c:v>
                </c:pt>
                <c:pt idx="6">
                  <c:v>12000.0</c:v>
                </c:pt>
                <c:pt idx="7">
                  <c:v>13000.0</c:v>
                </c:pt>
                <c:pt idx="8">
                  <c:v>14000.0</c:v>
                </c:pt>
                <c:pt idx="9">
                  <c:v>15000.0</c:v>
                </c:pt>
              </c:numCache>
            </c:numRef>
          </c:xVal>
          <c:yVal>
            <c:numRef>
              <c:f>Grafici!$G$12:$G$21</c:f>
              <c:numCache>
                <c:formatCode>General</c:formatCode>
                <c:ptCount val="10"/>
                <c:pt idx="0">
                  <c:v>5.96</c:v>
                </c:pt>
                <c:pt idx="1">
                  <c:v>4.09</c:v>
                </c:pt>
                <c:pt idx="2">
                  <c:v>3.15</c:v>
                </c:pt>
                <c:pt idx="3">
                  <c:v>2.56</c:v>
                </c:pt>
                <c:pt idx="4">
                  <c:v>2.17</c:v>
                </c:pt>
                <c:pt idx="5">
                  <c:v>1.87</c:v>
                </c:pt>
                <c:pt idx="6">
                  <c:v>1.63</c:v>
                </c:pt>
                <c:pt idx="7">
                  <c:v>1.45</c:v>
                </c:pt>
                <c:pt idx="8">
                  <c:v>1.31</c:v>
                </c:pt>
                <c:pt idx="9">
                  <c:v>1.19</c:v>
                </c:pt>
              </c:numCache>
            </c:numRef>
          </c:yVal>
          <c:smooth val="0"/>
        </c:ser>
        <c:dLbls>
          <c:showLegendKey val="0"/>
          <c:showVal val="0"/>
          <c:showCatName val="0"/>
          <c:showSerName val="0"/>
          <c:showPercent val="0"/>
          <c:showBubbleSize val="0"/>
        </c:dLbls>
        <c:axId val="-2120367832"/>
        <c:axId val="-2120359160"/>
      </c:scatterChart>
      <c:valAx>
        <c:axId val="-2120367832"/>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it-IT" dirty="0" smtClean="0"/>
                  <a:t>Material Value (euro/t)</a:t>
                </a:r>
                <a:endParaRPr lang="it-IT" dirty="0"/>
              </a:p>
            </c:rich>
          </c:tx>
          <c:layout>
            <c:manualLayout>
              <c:xMode val="edge"/>
              <c:yMode val="edge"/>
              <c:x val="0.346474572204469"/>
              <c:y val="0.892315016571146"/>
            </c:manualLayout>
          </c:layout>
          <c:overlay val="0"/>
          <c:spPr>
            <a:noFill/>
            <a:ln>
              <a:noFill/>
            </a:ln>
            <a:effectLst/>
          </c:sp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2120359160"/>
        <c:crosses val="autoZero"/>
        <c:crossBetween val="midCat"/>
      </c:valAx>
      <c:valAx>
        <c:axId val="-21203591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it-IT" dirty="0" smtClean="0"/>
                  <a:t>Payback Period</a:t>
                </a:r>
                <a:r>
                  <a:rPr lang="it-IT" baseline="0" dirty="0" smtClean="0"/>
                  <a:t> (Years)</a:t>
                </a:r>
                <a:endParaRPr lang="it-IT" dirty="0"/>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2120367832"/>
        <c:crosses val="autoZero"/>
        <c:crossBetween val="midCat"/>
      </c:valAx>
      <c:spPr>
        <a:noFill/>
        <a:ln>
          <a:noFill/>
        </a:ln>
        <a:effectLst/>
      </c:spPr>
    </c:plotArea>
    <c:legend>
      <c:legendPos val="b"/>
      <c:layout>
        <c:manualLayout>
          <c:xMode val="edge"/>
          <c:yMode val="edge"/>
          <c:x val="0.249512165861426"/>
          <c:y val="0.0302693497885119"/>
          <c:w val="0.58408066222421"/>
          <c:h val="0.0953600791020453"/>
        </c:manualLayout>
      </c:layout>
      <c:overlay val="0"/>
      <c:spPr>
        <a:noFill/>
        <a:ln>
          <a:noFill/>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it-IT"/>
        </a:p>
      </c:txPr>
    </c:legend>
    <c:plotVisOnly val="1"/>
    <c:dispBlanksAs val="zero"/>
    <c:showDLblsOverMax val="0"/>
  </c:chart>
  <c:spPr>
    <a:noFill/>
    <a:ln>
      <a:noFill/>
    </a:ln>
    <a:effectLst/>
  </c:spPr>
  <c:txPr>
    <a:bodyPr/>
    <a:lstStyle/>
    <a:p>
      <a:pPr>
        <a:defRPr sz="1200"/>
      </a:pPr>
      <a:endParaRPr lang="it-IT"/>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138813342954"/>
          <c:y val="0.116066177247554"/>
          <c:w val="0.77251890538267"/>
          <c:h val="0.637760076176167"/>
        </c:manualLayout>
      </c:layout>
      <c:scatterChart>
        <c:scatterStyle val="lineMarker"/>
        <c:varyColors val="0"/>
        <c:ser>
          <c:idx val="0"/>
          <c:order val="0"/>
          <c:tx>
            <c:strRef>
              <c:f>Grafici!$C$6</c:f>
              <c:strCache>
                <c:ptCount val="1"/>
                <c:pt idx="0">
                  <c:v>100%</c:v>
                </c:pt>
              </c:strCache>
            </c:strRef>
          </c:tx>
          <c:spPr>
            <a:ln w="25400" cap="rnd">
              <a:noFill/>
              <a:round/>
            </a:ln>
            <a:effectLst/>
          </c:spPr>
          <c:marker>
            <c:symbol val="circle"/>
            <c:size val="5"/>
            <c:spPr>
              <a:solidFill>
                <a:schemeClr val="accent1"/>
              </a:solidFill>
              <a:ln w="9525">
                <a:solidFill>
                  <a:schemeClr val="accent1"/>
                </a:solidFill>
              </a:ln>
              <a:effectLst/>
            </c:spPr>
          </c:marker>
          <c:xVal>
            <c:numRef>
              <c:f>Grafici!$B$44:$B$57</c:f>
              <c:numCache>
                <c:formatCode>General</c:formatCode>
                <c:ptCount val="14"/>
                <c:pt idx="0">
                  <c:v>2000.0</c:v>
                </c:pt>
                <c:pt idx="1">
                  <c:v>3000.0</c:v>
                </c:pt>
                <c:pt idx="2">
                  <c:v>4000.0</c:v>
                </c:pt>
                <c:pt idx="3">
                  <c:v>5000.0</c:v>
                </c:pt>
                <c:pt idx="4">
                  <c:v>6000.0</c:v>
                </c:pt>
                <c:pt idx="5">
                  <c:v>7000.0</c:v>
                </c:pt>
                <c:pt idx="6">
                  <c:v>8000.0</c:v>
                </c:pt>
                <c:pt idx="7">
                  <c:v>9000.0</c:v>
                </c:pt>
                <c:pt idx="8">
                  <c:v>10000.0</c:v>
                </c:pt>
                <c:pt idx="9">
                  <c:v>11000.0</c:v>
                </c:pt>
                <c:pt idx="10">
                  <c:v>12000.0</c:v>
                </c:pt>
                <c:pt idx="11">
                  <c:v>13000.0</c:v>
                </c:pt>
                <c:pt idx="12">
                  <c:v>14000.0</c:v>
                </c:pt>
                <c:pt idx="13">
                  <c:v>15000.0</c:v>
                </c:pt>
              </c:numCache>
            </c:numRef>
          </c:xVal>
          <c:yVal>
            <c:numRef>
              <c:f>Grafici!$C$44:$C$57</c:f>
              <c:numCache>
                <c:formatCode>General</c:formatCode>
                <c:ptCount val="14"/>
                <c:pt idx="0">
                  <c:v>2.81</c:v>
                </c:pt>
                <c:pt idx="1">
                  <c:v>2.41</c:v>
                </c:pt>
                <c:pt idx="2">
                  <c:v>2.11</c:v>
                </c:pt>
                <c:pt idx="3">
                  <c:v>1.87</c:v>
                </c:pt>
                <c:pt idx="4">
                  <c:v>1.67</c:v>
                </c:pt>
                <c:pt idx="5">
                  <c:v>1.52</c:v>
                </c:pt>
                <c:pt idx="6">
                  <c:v>1.38</c:v>
                </c:pt>
                <c:pt idx="7">
                  <c:v>1.28</c:v>
                </c:pt>
                <c:pt idx="8">
                  <c:v>1.18</c:v>
                </c:pt>
                <c:pt idx="9">
                  <c:v>1.11</c:v>
                </c:pt>
                <c:pt idx="10">
                  <c:v>1.04</c:v>
                </c:pt>
                <c:pt idx="11">
                  <c:v>0.98</c:v>
                </c:pt>
                <c:pt idx="12">
                  <c:v>0.92</c:v>
                </c:pt>
                <c:pt idx="13">
                  <c:v>0.86</c:v>
                </c:pt>
              </c:numCache>
            </c:numRef>
          </c:yVal>
          <c:smooth val="0"/>
        </c:ser>
        <c:ser>
          <c:idx val="1"/>
          <c:order val="1"/>
          <c:tx>
            <c:strRef>
              <c:f>Grafici!$D$6</c:f>
              <c:strCache>
                <c:ptCount val="1"/>
                <c:pt idx="0">
                  <c:v>80%</c:v>
                </c:pt>
              </c:strCache>
            </c:strRef>
          </c:tx>
          <c:spPr>
            <a:ln w="25400" cap="rnd">
              <a:noFill/>
              <a:round/>
            </a:ln>
            <a:effectLst/>
          </c:spPr>
          <c:marker>
            <c:symbol val="circle"/>
            <c:size val="5"/>
            <c:spPr>
              <a:solidFill>
                <a:schemeClr val="accent2"/>
              </a:solidFill>
              <a:ln w="9525">
                <a:solidFill>
                  <a:schemeClr val="accent2"/>
                </a:solidFill>
              </a:ln>
              <a:effectLst/>
            </c:spPr>
          </c:marker>
          <c:xVal>
            <c:numRef>
              <c:f>Grafici!$B$44:$B$57</c:f>
              <c:numCache>
                <c:formatCode>General</c:formatCode>
                <c:ptCount val="14"/>
                <c:pt idx="0">
                  <c:v>2000.0</c:v>
                </c:pt>
                <c:pt idx="1">
                  <c:v>3000.0</c:v>
                </c:pt>
                <c:pt idx="2">
                  <c:v>4000.0</c:v>
                </c:pt>
                <c:pt idx="3">
                  <c:v>5000.0</c:v>
                </c:pt>
                <c:pt idx="4">
                  <c:v>6000.0</c:v>
                </c:pt>
                <c:pt idx="5">
                  <c:v>7000.0</c:v>
                </c:pt>
                <c:pt idx="6">
                  <c:v>8000.0</c:v>
                </c:pt>
                <c:pt idx="7">
                  <c:v>9000.0</c:v>
                </c:pt>
                <c:pt idx="8">
                  <c:v>10000.0</c:v>
                </c:pt>
                <c:pt idx="9">
                  <c:v>11000.0</c:v>
                </c:pt>
                <c:pt idx="10">
                  <c:v>12000.0</c:v>
                </c:pt>
                <c:pt idx="11">
                  <c:v>13000.0</c:v>
                </c:pt>
                <c:pt idx="12">
                  <c:v>14000.0</c:v>
                </c:pt>
                <c:pt idx="13">
                  <c:v>15000.0</c:v>
                </c:pt>
              </c:numCache>
            </c:numRef>
          </c:xVal>
          <c:yVal>
            <c:numRef>
              <c:f>Grafici!$D$44:$D$57</c:f>
              <c:numCache>
                <c:formatCode>General</c:formatCode>
                <c:ptCount val="14"/>
                <c:pt idx="0">
                  <c:v>3.89</c:v>
                </c:pt>
                <c:pt idx="1">
                  <c:v>3.27</c:v>
                </c:pt>
                <c:pt idx="2">
                  <c:v>2.83</c:v>
                </c:pt>
                <c:pt idx="3">
                  <c:v>2.49</c:v>
                </c:pt>
                <c:pt idx="4">
                  <c:v>2.23</c:v>
                </c:pt>
                <c:pt idx="5">
                  <c:v>2.02</c:v>
                </c:pt>
                <c:pt idx="6">
                  <c:v>1.84</c:v>
                </c:pt>
                <c:pt idx="7">
                  <c:v>1.68</c:v>
                </c:pt>
                <c:pt idx="8">
                  <c:v>1.55</c:v>
                </c:pt>
                <c:pt idx="9">
                  <c:v>1.44</c:v>
                </c:pt>
                <c:pt idx="10">
                  <c:v>1.34</c:v>
                </c:pt>
                <c:pt idx="11">
                  <c:v>1.26</c:v>
                </c:pt>
                <c:pt idx="12">
                  <c:v>1.19</c:v>
                </c:pt>
                <c:pt idx="13">
                  <c:v>1.12</c:v>
                </c:pt>
              </c:numCache>
            </c:numRef>
          </c:yVal>
          <c:smooth val="0"/>
        </c:ser>
        <c:ser>
          <c:idx val="2"/>
          <c:order val="2"/>
          <c:tx>
            <c:strRef>
              <c:f>Grafici!$E$6</c:f>
              <c:strCache>
                <c:ptCount val="1"/>
                <c:pt idx="0">
                  <c:v>70%</c:v>
                </c:pt>
              </c:strCache>
            </c:strRef>
          </c:tx>
          <c:spPr>
            <a:ln w="25400" cap="rnd">
              <a:noFill/>
              <a:round/>
            </a:ln>
            <a:effectLst/>
          </c:spPr>
          <c:marker>
            <c:symbol val="circle"/>
            <c:size val="5"/>
            <c:spPr>
              <a:solidFill>
                <a:schemeClr val="accent3"/>
              </a:solidFill>
              <a:ln w="9525">
                <a:solidFill>
                  <a:schemeClr val="accent3"/>
                </a:solidFill>
              </a:ln>
              <a:effectLst/>
            </c:spPr>
          </c:marker>
          <c:xVal>
            <c:numRef>
              <c:f>Grafici!$B$44:$B$57</c:f>
              <c:numCache>
                <c:formatCode>General</c:formatCode>
                <c:ptCount val="14"/>
                <c:pt idx="0">
                  <c:v>2000.0</c:v>
                </c:pt>
                <c:pt idx="1">
                  <c:v>3000.0</c:v>
                </c:pt>
                <c:pt idx="2">
                  <c:v>4000.0</c:v>
                </c:pt>
                <c:pt idx="3">
                  <c:v>5000.0</c:v>
                </c:pt>
                <c:pt idx="4">
                  <c:v>6000.0</c:v>
                </c:pt>
                <c:pt idx="5">
                  <c:v>7000.0</c:v>
                </c:pt>
                <c:pt idx="6">
                  <c:v>8000.0</c:v>
                </c:pt>
                <c:pt idx="7">
                  <c:v>9000.0</c:v>
                </c:pt>
                <c:pt idx="8">
                  <c:v>10000.0</c:v>
                </c:pt>
                <c:pt idx="9">
                  <c:v>11000.0</c:v>
                </c:pt>
                <c:pt idx="10">
                  <c:v>12000.0</c:v>
                </c:pt>
                <c:pt idx="11">
                  <c:v>13000.0</c:v>
                </c:pt>
                <c:pt idx="12">
                  <c:v>14000.0</c:v>
                </c:pt>
                <c:pt idx="13">
                  <c:v>15000.0</c:v>
                </c:pt>
              </c:numCache>
            </c:numRef>
          </c:xVal>
          <c:yVal>
            <c:numRef>
              <c:f>Grafici!$E$44:$E$57</c:f>
              <c:numCache>
                <c:formatCode>General</c:formatCode>
                <c:ptCount val="14"/>
                <c:pt idx="0">
                  <c:v>4.87</c:v>
                </c:pt>
                <c:pt idx="1">
                  <c:v>4.006</c:v>
                </c:pt>
                <c:pt idx="2">
                  <c:v>3.41</c:v>
                </c:pt>
                <c:pt idx="3">
                  <c:v>2.99</c:v>
                </c:pt>
                <c:pt idx="4">
                  <c:v>2.65</c:v>
                </c:pt>
                <c:pt idx="5">
                  <c:v>2.39</c:v>
                </c:pt>
                <c:pt idx="6">
                  <c:v>2.18</c:v>
                </c:pt>
                <c:pt idx="7">
                  <c:v>2.007</c:v>
                </c:pt>
                <c:pt idx="8">
                  <c:v>1.84</c:v>
                </c:pt>
                <c:pt idx="9">
                  <c:v>1.7</c:v>
                </c:pt>
                <c:pt idx="10">
                  <c:v>1.58</c:v>
                </c:pt>
                <c:pt idx="11">
                  <c:v>1.48</c:v>
                </c:pt>
                <c:pt idx="12">
                  <c:v>1.39</c:v>
                </c:pt>
                <c:pt idx="13">
                  <c:v>1.31</c:v>
                </c:pt>
              </c:numCache>
            </c:numRef>
          </c:yVal>
          <c:smooth val="0"/>
        </c:ser>
        <c:ser>
          <c:idx val="3"/>
          <c:order val="3"/>
          <c:tx>
            <c:strRef>
              <c:f>Grafici!$F$6</c:f>
              <c:strCache>
                <c:ptCount val="1"/>
                <c:pt idx="0">
                  <c:v>60%</c:v>
                </c:pt>
              </c:strCache>
            </c:strRef>
          </c:tx>
          <c:spPr>
            <a:ln w="25400" cap="rnd">
              <a:noFill/>
              <a:round/>
            </a:ln>
            <a:effectLst/>
          </c:spPr>
          <c:marker>
            <c:symbol val="circle"/>
            <c:size val="5"/>
            <c:spPr>
              <a:solidFill>
                <a:schemeClr val="accent4"/>
              </a:solidFill>
              <a:ln w="9525">
                <a:solidFill>
                  <a:schemeClr val="accent4"/>
                </a:solidFill>
              </a:ln>
              <a:effectLst/>
            </c:spPr>
          </c:marker>
          <c:xVal>
            <c:numRef>
              <c:f>Grafici!$B$44:$B$57</c:f>
              <c:numCache>
                <c:formatCode>General</c:formatCode>
                <c:ptCount val="14"/>
                <c:pt idx="0">
                  <c:v>2000.0</c:v>
                </c:pt>
                <c:pt idx="1">
                  <c:v>3000.0</c:v>
                </c:pt>
                <c:pt idx="2">
                  <c:v>4000.0</c:v>
                </c:pt>
                <c:pt idx="3">
                  <c:v>5000.0</c:v>
                </c:pt>
                <c:pt idx="4">
                  <c:v>6000.0</c:v>
                </c:pt>
                <c:pt idx="5">
                  <c:v>7000.0</c:v>
                </c:pt>
                <c:pt idx="6">
                  <c:v>8000.0</c:v>
                </c:pt>
                <c:pt idx="7">
                  <c:v>9000.0</c:v>
                </c:pt>
                <c:pt idx="8">
                  <c:v>10000.0</c:v>
                </c:pt>
                <c:pt idx="9">
                  <c:v>11000.0</c:v>
                </c:pt>
                <c:pt idx="10">
                  <c:v>12000.0</c:v>
                </c:pt>
                <c:pt idx="11">
                  <c:v>13000.0</c:v>
                </c:pt>
                <c:pt idx="12">
                  <c:v>14000.0</c:v>
                </c:pt>
                <c:pt idx="13">
                  <c:v>15000.0</c:v>
                </c:pt>
              </c:numCache>
            </c:numRef>
          </c:xVal>
          <c:yVal>
            <c:numRef>
              <c:f>Grafici!$F$44:$F$57</c:f>
              <c:numCache>
                <c:formatCode>General</c:formatCode>
                <c:ptCount val="14"/>
                <c:pt idx="0">
                  <c:v>6.609999999999998</c:v>
                </c:pt>
                <c:pt idx="1">
                  <c:v>5.23</c:v>
                </c:pt>
                <c:pt idx="2">
                  <c:v>4.35</c:v>
                </c:pt>
                <c:pt idx="3">
                  <c:v>3.74</c:v>
                </c:pt>
                <c:pt idx="4">
                  <c:v>3.29</c:v>
                </c:pt>
                <c:pt idx="5">
                  <c:v>2.94</c:v>
                </c:pt>
                <c:pt idx="6">
                  <c:v>2.66</c:v>
                </c:pt>
                <c:pt idx="7">
                  <c:v>2.43</c:v>
                </c:pt>
                <c:pt idx="8">
                  <c:v>2.24</c:v>
                </c:pt>
                <c:pt idx="9">
                  <c:v>2.08</c:v>
                </c:pt>
                <c:pt idx="10">
                  <c:v>1.94</c:v>
                </c:pt>
                <c:pt idx="11">
                  <c:v>1.82</c:v>
                </c:pt>
                <c:pt idx="12">
                  <c:v>1.72</c:v>
                </c:pt>
                <c:pt idx="13">
                  <c:v>1.63</c:v>
                </c:pt>
              </c:numCache>
            </c:numRef>
          </c:yVal>
          <c:smooth val="0"/>
        </c:ser>
        <c:ser>
          <c:idx val="4"/>
          <c:order val="4"/>
          <c:tx>
            <c:strRef>
              <c:f>Grafici!$G$6</c:f>
              <c:strCache>
                <c:ptCount val="1"/>
                <c:pt idx="0">
                  <c:v>50%</c:v>
                </c:pt>
              </c:strCache>
            </c:strRef>
          </c:tx>
          <c:spPr>
            <a:ln w="25400" cap="rnd">
              <a:noFill/>
              <a:round/>
            </a:ln>
            <a:effectLst/>
          </c:spPr>
          <c:marker>
            <c:symbol val="circle"/>
            <c:size val="5"/>
            <c:spPr>
              <a:solidFill>
                <a:schemeClr val="accent5"/>
              </a:solidFill>
              <a:ln w="9525">
                <a:solidFill>
                  <a:schemeClr val="accent5"/>
                </a:solidFill>
              </a:ln>
              <a:effectLst/>
            </c:spPr>
          </c:marker>
          <c:xVal>
            <c:numRef>
              <c:f>Grafici!$B$45:$B$57</c:f>
              <c:numCache>
                <c:formatCode>General</c:formatCode>
                <c:ptCount val="13"/>
                <c:pt idx="0">
                  <c:v>3000.0</c:v>
                </c:pt>
                <c:pt idx="1">
                  <c:v>4000.0</c:v>
                </c:pt>
                <c:pt idx="2">
                  <c:v>5000.0</c:v>
                </c:pt>
                <c:pt idx="3">
                  <c:v>6000.0</c:v>
                </c:pt>
                <c:pt idx="4">
                  <c:v>7000.0</c:v>
                </c:pt>
                <c:pt idx="5">
                  <c:v>8000.0</c:v>
                </c:pt>
                <c:pt idx="6">
                  <c:v>9000.0</c:v>
                </c:pt>
                <c:pt idx="7">
                  <c:v>10000.0</c:v>
                </c:pt>
                <c:pt idx="8">
                  <c:v>11000.0</c:v>
                </c:pt>
                <c:pt idx="9">
                  <c:v>12000.0</c:v>
                </c:pt>
                <c:pt idx="10">
                  <c:v>13000.0</c:v>
                </c:pt>
                <c:pt idx="11">
                  <c:v>14000.0</c:v>
                </c:pt>
                <c:pt idx="12">
                  <c:v>15000.0</c:v>
                </c:pt>
              </c:numCache>
            </c:numRef>
          </c:xVal>
          <c:yVal>
            <c:numRef>
              <c:f>Grafici!$G$45:$G$57</c:f>
              <c:numCache>
                <c:formatCode>General</c:formatCode>
                <c:ptCount val="13"/>
                <c:pt idx="0">
                  <c:v>7.52</c:v>
                </c:pt>
                <c:pt idx="1">
                  <c:v>6.119999999999997</c:v>
                </c:pt>
                <c:pt idx="2">
                  <c:v>5.09</c:v>
                </c:pt>
                <c:pt idx="3">
                  <c:v>4.37</c:v>
                </c:pt>
                <c:pt idx="4">
                  <c:v>3.84</c:v>
                </c:pt>
                <c:pt idx="5">
                  <c:v>3.44</c:v>
                </c:pt>
                <c:pt idx="6">
                  <c:v>3.12</c:v>
                </c:pt>
                <c:pt idx="7">
                  <c:v>2.85</c:v>
                </c:pt>
                <c:pt idx="8">
                  <c:v>2.62</c:v>
                </c:pt>
                <c:pt idx="9">
                  <c:v>2.43</c:v>
                </c:pt>
                <c:pt idx="10">
                  <c:v>2.27</c:v>
                </c:pt>
                <c:pt idx="11">
                  <c:v>2.13</c:v>
                </c:pt>
                <c:pt idx="12">
                  <c:v>2.01</c:v>
                </c:pt>
              </c:numCache>
            </c:numRef>
          </c:yVal>
          <c:smooth val="0"/>
        </c:ser>
        <c:dLbls>
          <c:showLegendKey val="0"/>
          <c:showVal val="0"/>
          <c:showCatName val="0"/>
          <c:showSerName val="0"/>
          <c:showPercent val="0"/>
          <c:showBubbleSize val="0"/>
        </c:dLbls>
        <c:axId val="-2133177080"/>
        <c:axId val="2146680984"/>
      </c:scatterChart>
      <c:valAx>
        <c:axId val="-213317708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it-IT" dirty="0" smtClean="0"/>
                  <a:t>Material</a:t>
                </a:r>
                <a:r>
                  <a:rPr lang="it-IT" baseline="0" dirty="0" smtClean="0"/>
                  <a:t> Value (euro/t)</a:t>
                </a:r>
                <a:endParaRPr lang="it-IT" dirty="0"/>
              </a:p>
            </c:rich>
          </c:tx>
          <c:layout>
            <c:manualLayout>
              <c:xMode val="edge"/>
              <c:yMode val="edge"/>
              <c:x val="0.325241067324145"/>
              <c:y val="0.843701485018027"/>
            </c:manualLayout>
          </c:layout>
          <c:overlay val="0"/>
          <c:spPr>
            <a:noFill/>
            <a:ln>
              <a:noFill/>
            </a:ln>
            <a:effectLst/>
          </c:sp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2146680984"/>
        <c:crosses val="autoZero"/>
        <c:crossBetween val="midCat"/>
      </c:valAx>
      <c:valAx>
        <c:axId val="214668098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it-IT" dirty="0" smtClean="0"/>
                  <a:t>Payback Period (Years)</a:t>
                </a:r>
                <a:endParaRPr lang="it-IT" dirty="0"/>
              </a:p>
            </c:rich>
          </c:tx>
          <c:layout>
            <c:manualLayout>
              <c:xMode val="edge"/>
              <c:yMode val="edge"/>
              <c:x val="0.0165752416398178"/>
              <c:y val="0.17171319894098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2133177080"/>
        <c:crosses val="autoZero"/>
        <c:crossBetween val="midCat"/>
        <c:majorUnit val="2.0"/>
      </c:valAx>
      <c:spPr>
        <a:noFill/>
        <a:ln>
          <a:noFill/>
        </a:ln>
        <a:effectLst/>
      </c:spPr>
    </c:plotArea>
    <c:legend>
      <c:legendPos val="b"/>
      <c:layout>
        <c:manualLayout>
          <c:xMode val="edge"/>
          <c:yMode val="edge"/>
          <c:x val="0.210407742544138"/>
          <c:y val="0.00122693711119909"/>
          <c:w val="0.58430918331476"/>
          <c:h val="0.0723239084546162"/>
        </c:manualLayout>
      </c:layout>
      <c:overlay val="0"/>
      <c:spPr>
        <a:noFill/>
        <a:ln>
          <a:noFill/>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it-IT"/>
        </a:p>
      </c:txPr>
    </c:legend>
    <c:plotVisOnly val="1"/>
    <c:dispBlanksAs val="zero"/>
    <c:showDLblsOverMax val="0"/>
  </c:chart>
  <c:spPr>
    <a:noFill/>
    <a:ln>
      <a:noFill/>
    </a:ln>
    <a:effectLst/>
  </c:spPr>
  <c:txPr>
    <a:bodyPr/>
    <a:lstStyle/>
    <a:p>
      <a:pPr>
        <a:defRPr sz="1200"/>
      </a:pPr>
      <a:endParaRPr lang="it-IT"/>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987B4F-F7A8-41C9-85CC-740C111546A0}" type="datetimeFigureOut">
              <a:rPr lang="es-ES" smtClean="0"/>
              <a:pPr/>
              <a:t>06/12/16</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20FC2C-08CA-44FB-8802-FDB9AA59EBB0}" type="slidenum">
              <a:rPr lang="es-ES" smtClean="0"/>
              <a:pPr/>
              <a:t>‹n.›</a:t>
            </a:fld>
            <a:endParaRPr lang="es-ES"/>
          </a:p>
        </p:txBody>
      </p:sp>
    </p:spTree>
    <p:extLst>
      <p:ext uri="{BB962C8B-B14F-4D97-AF65-F5344CB8AC3E}">
        <p14:creationId xmlns:p14="http://schemas.microsoft.com/office/powerpoint/2010/main" val="1443408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2</a:t>
            </a:fld>
            <a:endParaRPr lang="es-ES"/>
          </a:p>
        </p:txBody>
      </p:sp>
    </p:spTree>
    <p:extLst>
      <p:ext uri="{BB962C8B-B14F-4D97-AF65-F5344CB8AC3E}">
        <p14:creationId xmlns:p14="http://schemas.microsoft.com/office/powerpoint/2010/main" val="3241264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11</a:t>
            </a:fld>
            <a:endParaRPr lang="es-ES"/>
          </a:p>
        </p:txBody>
      </p:sp>
    </p:spTree>
    <p:extLst>
      <p:ext uri="{BB962C8B-B14F-4D97-AF65-F5344CB8AC3E}">
        <p14:creationId xmlns:p14="http://schemas.microsoft.com/office/powerpoint/2010/main" val="2284627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12</a:t>
            </a:fld>
            <a:endParaRPr lang="es-ES"/>
          </a:p>
        </p:txBody>
      </p:sp>
    </p:spTree>
    <p:extLst>
      <p:ext uri="{BB962C8B-B14F-4D97-AF65-F5344CB8AC3E}">
        <p14:creationId xmlns:p14="http://schemas.microsoft.com/office/powerpoint/2010/main" val="3697107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13</a:t>
            </a:fld>
            <a:endParaRPr lang="es-ES"/>
          </a:p>
        </p:txBody>
      </p:sp>
    </p:spTree>
    <p:extLst>
      <p:ext uri="{BB962C8B-B14F-4D97-AF65-F5344CB8AC3E}">
        <p14:creationId xmlns:p14="http://schemas.microsoft.com/office/powerpoint/2010/main" val="1975701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14</a:t>
            </a:fld>
            <a:endParaRPr lang="es-ES"/>
          </a:p>
        </p:txBody>
      </p:sp>
    </p:spTree>
    <p:extLst>
      <p:ext uri="{BB962C8B-B14F-4D97-AF65-F5344CB8AC3E}">
        <p14:creationId xmlns:p14="http://schemas.microsoft.com/office/powerpoint/2010/main" val="3035445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15</a:t>
            </a:fld>
            <a:endParaRPr lang="es-ES"/>
          </a:p>
        </p:txBody>
      </p:sp>
    </p:spTree>
    <p:extLst>
      <p:ext uri="{BB962C8B-B14F-4D97-AF65-F5344CB8AC3E}">
        <p14:creationId xmlns:p14="http://schemas.microsoft.com/office/powerpoint/2010/main" val="2476765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16</a:t>
            </a:fld>
            <a:endParaRPr lang="es-ES"/>
          </a:p>
        </p:txBody>
      </p:sp>
    </p:spTree>
    <p:extLst>
      <p:ext uri="{BB962C8B-B14F-4D97-AF65-F5344CB8AC3E}">
        <p14:creationId xmlns:p14="http://schemas.microsoft.com/office/powerpoint/2010/main" val="3844504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18</a:t>
            </a:fld>
            <a:endParaRPr lang="es-ES"/>
          </a:p>
        </p:txBody>
      </p:sp>
    </p:spTree>
    <p:extLst>
      <p:ext uri="{BB962C8B-B14F-4D97-AF65-F5344CB8AC3E}">
        <p14:creationId xmlns:p14="http://schemas.microsoft.com/office/powerpoint/2010/main" val="645442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19</a:t>
            </a:fld>
            <a:endParaRPr lang="es-ES"/>
          </a:p>
        </p:txBody>
      </p:sp>
    </p:spTree>
    <p:extLst>
      <p:ext uri="{BB962C8B-B14F-4D97-AF65-F5344CB8AC3E}">
        <p14:creationId xmlns:p14="http://schemas.microsoft.com/office/powerpoint/2010/main" val="1132054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20</a:t>
            </a:fld>
            <a:endParaRPr lang="es-ES"/>
          </a:p>
        </p:txBody>
      </p:sp>
    </p:spTree>
    <p:extLst>
      <p:ext uri="{BB962C8B-B14F-4D97-AF65-F5344CB8AC3E}">
        <p14:creationId xmlns:p14="http://schemas.microsoft.com/office/powerpoint/2010/main" val="2047332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21</a:t>
            </a:fld>
            <a:endParaRPr lang="es-ES"/>
          </a:p>
        </p:txBody>
      </p:sp>
    </p:spTree>
    <p:extLst>
      <p:ext uri="{BB962C8B-B14F-4D97-AF65-F5344CB8AC3E}">
        <p14:creationId xmlns:p14="http://schemas.microsoft.com/office/powerpoint/2010/main" val="1132054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3</a:t>
            </a:fld>
            <a:endParaRPr lang="es-ES"/>
          </a:p>
        </p:txBody>
      </p:sp>
    </p:spTree>
    <p:extLst>
      <p:ext uri="{BB962C8B-B14F-4D97-AF65-F5344CB8AC3E}">
        <p14:creationId xmlns:p14="http://schemas.microsoft.com/office/powerpoint/2010/main" val="2339891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22</a:t>
            </a:fld>
            <a:endParaRPr lang="es-ES"/>
          </a:p>
        </p:txBody>
      </p:sp>
    </p:spTree>
    <p:extLst>
      <p:ext uri="{BB962C8B-B14F-4D97-AF65-F5344CB8AC3E}">
        <p14:creationId xmlns:p14="http://schemas.microsoft.com/office/powerpoint/2010/main" val="645442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23</a:t>
            </a:fld>
            <a:endParaRPr lang="es-ES"/>
          </a:p>
        </p:txBody>
      </p:sp>
    </p:spTree>
    <p:extLst>
      <p:ext uri="{BB962C8B-B14F-4D97-AF65-F5344CB8AC3E}">
        <p14:creationId xmlns:p14="http://schemas.microsoft.com/office/powerpoint/2010/main" val="1147302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24</a:t>
            </a:fld>
            <a:endParaRPr lang="es-ES"/>
          </a:p>
        </p:txBody>
      </p:sp>
    </p:spTree>
    <p:extLst>
      <p:ext uri="{BB962C8B-B14F-4D97-AF65-F5344CB8AC3E}">
        <p14:creationId xmlns:p14="http://schemas.microsoft.com/office/powerpoint/2010/main" val="3697107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25</a:t>
            </a:fld>
            <a:endParaRPr lang="es-ES"/>
          </a:p>
        </p:txBody>
      </p:sp>
    </p:spTree>
    <p:extLst>
      <p:ext uri="{BB962C8B-B14F-4D97-AF65-F5344CB8AC3E}">
        <p14:creationId xmlns:p14="http://schemas.microsoft.com/office/powerpoint/2010/main" val="2340053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26</a:t>
            </a:fld>
            <a:endParaRPr lang="es-ES"/>
          </a:p>
        </p:txBody>
      </p:sp>
    </p:spTree>
    <p:extLst>
      <p:ext uri="{BB962C8B-B14F-4D97-AF65-F5344CB8AC3E}">
        <p14:creationId xmlns:p14="http://schemas.microsoft.com/office/powerpoint/2010/main" val="3325927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27</a:t>
            </a:fld>
            <a:endParaRPr lang="es-ES"/>
          </a:p>
        </p:txBody>
      </p:sp>
    </p:spTree>
    <p:extLst>
      <p:ext uri="{BB962C8B-B14F-4D97-AF65-F5344CB8AC3E}">
        <p14:creationId xmlns:p14="http://schemas.microsoft.com/office/powerpoint/2010/main" val="3400226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28</a:t>
            </a:fld>
            <a:endParaRPr lang="es-ES"/>
          </a:p>
        </p:txBody>
      </p:sp>
    </p:spTree>
    <p:extLst>
      <p:ext uri="{BB962C8B-B14F-4D97-AF65-F5344CB8AC3E}">
        <p14:creationId xmlns:p14="http://schemas.microsoft.com/office/powerpoint/2010/main" val="3026837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29</a:t>
            </a:fld>
            <a:endParaRPr lang="es-ES"/>
          </a:p>
        </p:txBody>
      </p:sp>
    </p:spTree>
    <p:extLst>
      <p:ext uri="{BB962C8B-B14F-4D97-AF65-F5344CB8AC3E}">
        <p14:creationId xmlns:p14="http://schemas.microsoft.com/office/powerpoint/2010/main" val="760769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30</a:t>
            </a:fld>
            <a:endParaRPr lang="es-ES"/>
          </a:p>
        </p:txBody>
      </p:sp>
    </p:spTree>
    <p:extLst>
      <p:ext uri="{BB962C8B-B14F-4D97-AF65-F5344CB8AC3E}">
        <p14:creationId xmlns:p14="http://schemas.microsoft.com/office/powerpoint/2010/main" val="2284627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31</a:t>
            </a:fld>
            <a:endParaRPr lang="es-ES"/>
          </a:p>
        </p:txBody>
      </p:sp>
    </p:spTree>
    <p:extLst>
      <p:ext uri="{BB962C8B-B14F-4D97-AF65-F5344CB8AC3E}">
        <p14:creationId xmlns:p14="http://schemas.microsoft.com/office/powerpoint/2010/main" val="2284627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4</a:t>
            </a:fld>
            <a:endParaRPr lang="es-ES"/>
          </a:p>
        </p:txBody>
      </p:sp>
    </p:spTree>
    <p:extLst>
      <p:ext uri="{BB962C8B-B14F-4D97-AF65-F5344CB8AC3E}">
        <p14:creationId xmlns:p14="http://schemas.microsoft.com/office/powerpoint/2010/main" val="2339891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32</a:t>
            </a:fld>
            <a:endParaRPr lang="es-ES"/>
          </a:p>
        </p:txBody>
      </p:sp>
    </p:spTree>
    <p:extLst>
      <p:ext uri="{BB962C8B-B14F-4D97-AF65-F5344CB8AC3E}">
        <p14:creationId xmlns:p14="http://schemas.microsoft.com/office/powerpoint/2010/main" val="429340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33</a:t>
            </a:fld>
            <a:endParaRPr lang="es-ES"/>
          </a:p>
        </p:txBody>
      </p:sp>
    </p:spTree>
    <p:extLst>
      <p:ext uri="{BB962C8B-B14F-4D97-AF65-F5344CB8AC3E}">
        <p14:creationId xmlns:p14="http://schemas.microsoft.com/office/powerpoint/2010/main" val="1147302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34</a:t>
            </a:fld>
            <a:endParaRPr lang="es-ES"/>
          </a:p>
        </p:txBody>
      </p:sp>
    </p:spTree>
    <p:extLst>
      <p:ext uri="{BB962C8B-B14F-4D97-AF65-F5344CB8AC3E}">
        <p14:creationId xmlns:p14="http://schemas.microsoft.com/office/powerpoint/2010/main" val="1147302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5</a:t>
            </a:fld>
            <a:endParaRPr lang="es-ES"/>
          </a:p>
        </p:txBody>
      </p:sp>
    </p:spTree>
    <p:extLst>
      <p:ext uri="{BB962C8B-B14F-4D97-AF65-F5344CB8AC3E}">
        <p14:creationId xmlns:p14="http://schemas.microsoft.com/office/powerpoint/2010/main" val="2047332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6</a:t>
            </a:fld>
            <a:endParaRPr lang="es-ES"/>
          </a:p>
        </p:txBody>
      </p:sp>
    </p:spTree>
    <p:extLst>
      <p:ext uri="{BB962C8B-B14F-4D97-AF65-F5344CB8AC3E}">
        <p14:creationId xmlns:p14="http://schemas.microsoft.com/office/powerpoint/2010/main" val="789329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7</a:t>
            </a:fld>
            <a:endParaRPr lang="es-ES"/>
          </a:p>
        </p:txBody>
      </p:sp>
    </p:spTree>
    <p:extLst>
      <p:ext uri="{BB962C8B-B14F-4D97-AF65-F5344CB8AC3E}">
        <p14:creationId xmlns:p14="http://schemas.microsoft.com/office/powerpoint/2010/main" val="789329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8</a:t>
            </a:fld>
            <a:endParaRPr lang="es-ES"/>
          </a:p>
        </p:txBody>
      </p:sp>
    </p:spTree>
    <p:extLst>
      <p:ext uri="{BB962C8B-B14F-4D97-AF65-F5344CB8AC3E}">
        <p14:creationId xmlns:p14="http://schemas.microsoft.com/office/powerpoint/2010/main" val="1147302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9</a:t>
            </a:fld>
            <a:endParaRPr lang="es-ES"/>
          </a:p>
        </p:txBody>
      </p:sp>
    </p:spTree>
    <p:extLst>
      <p:ext uri="{BB962C8B-B14F-4D97-AF65-F5344CB8AC3E}">
        <p14:creationId xmlns:p14="http://schemas.microsoft.com/office/powerpoint/2010/main" val="3053816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CF20FC2C-08CA-44FB-8802-FDB9AA59EBB0}" type="slidenum">
              <a:rPr lang="es-ES" smtClean="0"/>
              <a:pPr/>
              <a:t>10</a:t>
            </a:fld>
            <a:endParaRPr lang="es-ES"/>
          </a:p>
        </p:txBody>
      </p:sp>
    </p:spTree>
    <p:extLst>
      <p:ext uri="{BB962C8B-B14F-4D97-AF65-F5344CB8AC3E}">
        <p14:creationId xmlns:p14="http://schemas.microsoft.com/office/powerpoint/2010/main" val="3852732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Image 3" descr="logoreliefCMJN2.jpg"/>
          <p:cNvPicPr>
            <a:picLocks noChangeAspect="1"/>
          </p:cNvPicPr>
          <p:nvPr userDrawn="1"/>
        </p:nvPicPr>
        <p:blipFill>
          <a:blip r:embed="rId2" cstate="print"/>
          <a:stretch>
            <a:fillRect/>
          </a:stretch>
        </p:blipFill>
        <p:spPr>
          <a:xfrm>
            <a:off x="7805866" y="0"/>
            <a:ext cx="1338134" cy="836712"/>
          </a:xfrm>
          <a:prstGeom prst="rect">
            <a:avLst/>
          </a:prstGeom>
        </p:spPr>
      </p:pic>
      <p:sp>
        <p:nvSpPr>
          <p:cNvPr id="6" name="5 Rectángulo"/>
          <p:cNvSpPr/>
          <p:nvPr userDrawn="1"/>
        </p:nvSpPr>
        <p:spPr>
          <a:xfrm>
            <a:off x="35496" y="6309320"/>
            <a:ext cx="9072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CuadroTexto"/>
          <p:cNvSpPr txBox="1"/>
          <p:nvPr userDrawn="1"/>
        </p:nvSpPr>
        <p:spPr>
          <a:xfrm>
            <a:off x="323528" y="6453336"/>
            <a:ext cx="8568952" cy="338554"/>
          </a:xfrm>
          <a:prstGeom prst="rect">
            <a:avLst/>
          </a:prstGeom>
          <a:noFill/>
        </p:spPr>
        <p:txBody>
          <a:bodyPr wrap="square" rtlCol="0">
            <a:spAutoFit/>
          </a:bodyPr>
          <a:lstStyle/>
          <a:p>
            <a:pPr algn="ctr"/>
            <a:r>
              <a:rPr lang="es-ES" sz="1600" i="1" baseline="0" dirty="0" smtClean="0">
                <a:solidFill>
                  <a:schemeClr val="bg1">
                    <a:lumMod val="50000"/>
                  </a:schemeClr>
                </a:solidFill>
              </a:rPr>
              <a:t>De- and </a:t>
            </a:r>
            <a:r>
              <a:rPr lang="es-ES" sz="1600" i="1" baseline="0" dirty="0" err="1" smtClean="0">
                <a:solidFill>
                  <a:schemeClr val="bg1">
                    <a:lumMod val="50000"/>
                  </a:schemeClr>
                </a:solidFill>
              </a:rPr>
              <a:t>Remanufacturing</a:t>
            </a:r>
            <a:r>
              <a:rPr lang="es-ES" sz="1600" i="1" baseline="0" dirty="0" smtClean="0">
                <a:solidFill>
                  <a:schemeClr val="bg1">
                    <a:lumMod val="50000"/>
                  </a:schemeClr>
                </a:solidFill>
              </a:rPr>
              <a:t> </a:t>
            </a:r>
            <a:r>
              <a:rPr lang="es-ES" sz="1600" i="1" baseline="0" dirty="0" err="1" smtClean="0">
                <a:solidFill>
                  <a:schemeClr val="bg1">
                    <a:lumMod val="50000"/>
                  </a:schemeClr>
                </a:solidFill>
              </a:rPr>
              <a:t>Pilot</a:t>
            </a:r>
            <a:r>
              <a:rPr lang="es-ES" sz="1600" i="1" baseline="0" dirty="0" smtClean="0">
                <a:solidFill>
                  <a:schemeClr val="bg1">
                    <a:lumMod val="50000"/>
                  </a:schemeClr>
                </a:solidFill>
              </a:rPr>
              <a:t> Network</a:t>
            </a:r>
            <a:endParaRPr lang="es-ES" sz="1600" i="1" dirty="0">
              <a:solidFill>
                <a:schemeClr val="bg1">
                  <a:lumMod val="50000"/>
                </a:schemeClr>
              </a:solidFill>
            </a:endParaRPr>
          </a:p>
        </p:txBody>
      </p:sp>
      <p:sp>
        <p:nvSpPr>
          <p:cNvPr id="8" name="7 Rectángulo"/>
          <p:cNvSpPr/>
          <p:nvPr userDrawn="1"/>
        </p:nvSpPr>
        <p:spPr>
          <a:xfrm>
            <a:off x="35496" y="872720"/>
            <a:ext cx="9072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1D4802B4-F71A-4505-99A0-0877EE35665A}" type="datetimeFigureOut">
              <a:rPr lang="es-ES" smtClean="0"/>
              <a:pPr/>
              <a:t>06/12/16</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867BCE3E-8528-472F-9A87-768909430C60}" type="slidenum">
              <a:rPr lang="es-ES" smtClean="0"/>
              <a:pPr/>
              <a:t>‹n.›</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802B4-F71A-4505-99A0-0877EE35665A}" type="datetimeFigureOut">
              <a:rPr lang="es-ES" smtClean="0"/>
              <a:pPr/>
              <a:t>06/12/16</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7BCE3E-8528-472F-9A87-768909430C60}" type="slidenum">
              <a:rPr lang="es-ES" smtClean="0"/>
              <a:pPr/>
              <a:t>‹n.›</a:t>
            </a:fld>
            <a:endParaRPr lang="es-E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34.emf"/><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39.jpg"/><Relationship Id="rId5" Type="http://schemas.openxmlformats.org/officeDocument/2006/relationships/oleObject" Target="../embeddings/oleObject1.bin"/><Relationship Id="rId6" Type="http://schemas.openxmlformats.org/officeDocument/2006/relationships/package" Target="../embeddings/Documento_di_Microsoft_Word1.docx"/><Relationship Id="rId7" Type="http://schemas.openxmlformats.org/officeDocument/2006/relationships/image" Target="../media/image38.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44.png"/><Relationship Id="rId5" Type="http://schemas.openxmlformats.org/officeDocument/2006/relationships/image" Target="../media/image25.jpg"/><Relationship Id="rId6" Type="http://schemas.openxmlformats.org/officeDocument/2006/relationships/image" Target="../media/image45.jp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0.emf"/></Relationships>
</file>

<file path=ppt/slides/_rels/slide23.xml.rels><?xml version="1.0" encoding="UTF-8" standalone="yes"?>
<Relationships xmlns="http://schemas.openxmlformats.org/package/2006/relationships"><Relationship Id="rId11" Type="http://schemas.openxmlformats.org/officeDocument/2006/relationships/image" Target="../media/image23.jpg"/><Relationship Id="rId12" Type="http://schemas.openxmlformats.org/officeDocument/2006/relationships/image" Target="../media/image24.jpg"/><Relationship Id="rId13"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jp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g"/><Relationship Id="rId9" Type="http://schemas.openxmlformats.org/officeDocument/2006/relationships/image" Target="../media/image21.png"/><Relationship Id="rId10"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chart" Target="../charts/chart1.xml"/><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emf"/><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65.png"/><Relationship Id="rId13"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48.png"/><Relationship Id="rId7" Type="http://schemas.openxmlformats.org/officeDocument/2006/relationships/image" Target="../media/image61.emf"/><Relationship Id="rId8" Type="http://schemas.openxmlformats.org/officeDocument/2006/relationships/image" Target="../media/image62.emf"/><Relationship Id="rId9" Type="http://schemas.openxmlformats.org/officeDocument/2006/relationships/image" Target="../media/image63.emf"/><Relationship Id="rId10" Type="http://schemas.openxmlformats.org/officeDocument/2006/relationships/image" Target="../media/image64.emf"/></Relationships>
</file>

<file path=ppt/slides/_rels/slide33.xml.rels><?xml version="1.0" encoding="UTF-8" standalone="yes"?>
<Relationships xmlns="http://schemas.openxmlformats.org/package/2006/relationships"><Relationship Id="rId11" Type="http://schemas.openxmlformats.org/officeDocument/2006/relationships/image" Target="../media/image23.jpg"/><Relationship Id="rId12" Type="http://schemas.openxmlformats.org/officeDocument/2006/relationships/image" Target="../media/image24.jpg"/><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jp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g"/><Relationship Id="rId9" Type="http://schemas.openxmlformats.org/officeDocument/2006/relationships/image" Target="../media/image21.png"/><Relationship Id="rId10" Type="http://schemas.openxmlformats.org/officeDocument/2006/relationships/image" Target="../media/image22.png"/></Relationships>
</file>

<file path=ppt/slides/_rels/slide34.xml.rels><?xml version="1.0" encoding="UTF-8" standalone="yes"?>
<Relationships xmlns="http://schemas.openxmlformats.org/package/2006/relationships"><Relationship Id="rId11" Type="http://schemas.openxmlformats.org/officeDocument/2006/relationships/image" Target="../media/image23.jpg"/><Relationship Id="rId12" Type="http://schemas.openxmlformats.org/officeDocument/2006/relationships/image" Target="../media/image24.jpg"/><Relationship Id="rId13"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jp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g"/><Relationship Id="rId9" Type="http://schemas.openxmlformats.org/officeDocument/2006/relationships/image" Target="../media/image21.png"/><Relationship Id="rId10"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g"/><Relationship Id="rId5" Type="http://schemas.openxmlformats.org/officeDocument/2006/relationships/image" Target="../media/image8.jp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jpg"/><Relationship Id="rId10"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1" Type="http://schemas.openxmlformats.org/officeDocument/2006/relationships/image" Target="../media/image23.jpg"/><Relationship Id="rId12" Type="http://schemas.openxmlformats.org/officeDocument/2006/relationships/image" Target="../media/image24.jp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jp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g"/><Relationship Id="rId9" Type="http://schemas.openxmlformats.org/officeDocument/2006/relationships/image" Target="../media/image21.png"/><Relationship Id="rId10"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emf"/><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jpeg"/><Relationship Id="rId8" Type="http://schemas.openxmlformats.org/officeDocument/2006/relationships/image" Target="../media/image30.jpeg"/><Relationship Id="rId9" Type="http://schemas.openxmlformats.org/officeDocument/2006/relationships/image" Target="../media/image31.png"/><Relationship Id="rId10"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5 CuadroTexto"/>
          <p:cNvSpPr txBox="1">
            <a:spLocks noChangeArrowheads="1"/>
          </p:cNvSpPr>
          <p:nvPr/>
        </p:nvSpPr>
        <p:spPr bwMode="auto">
          <a:xfrm>
            <a:off x="-1000" y="6084585"/>
            <a:ext cx="9144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s-ES" altLang="it-IT" sz="1600" i="1" dirty="0">
                <a:solidFill>
                  <a:srgbClr val="002060"/>
                </a:solidFill>
                <a:latin typeface="Arial" panose="020B0604020202020204" pitchFamily="34" charset="0"/>
                <a:cs typeface="Arial" panose="020B0604020202020204" pitchFamily="34" charset="0"/>
              </a:rPr>
              <a:t>6</a:t>
            </a:r>
            <a:r>
              <a:rPr lang="es-ES" altLang="it-IT" sz="1600" i="1" dirty="0" smtClean="0">
                <a:solidFill>
                  <a:srgbClr val="002060"/>
                </a:solidFill>
                <a:latin typeface="Arial" panose="020B0604020202020204" pitchFamily="34" charset="0"/>
                <a:cs typeface="Arial" panose="020B0604020202020204" pitchFamily="34" charset="0"/>
              </a:rPr>
              <a:t>th of </a:t>
            </a:r>
            <a:r>
              <a:rPr lang="es-ES" altLang="it-IT" sz="1600" i="1" dirty="0" err="1" smtClean="0">
                <a:solidFill>
                  <a:srgbClr val="002060"/>
                </a:solidFill>
                <a:latin typeface="Arial" panose="020B0604020202020204" pitchFamily="34" charset="0"/>
                <a:cs typeface="Arial" panose="020B0604020202020204" pitchFamily="34" charset="0"/>
              </a:rPr>
              <a:t>December</a:t>
            </a:r>
            <a:r>
              <a:rPr lang="es-ES" altLang="it-IT" sz="1600" i="1" dirty="0" smtClean="0">
                <a:solidFill>
                  <a:srgbClr val="002060"/>
                </a:solidFill>
                <a:latin typeface="Arial" panose="020B0604020202020204" pitchFamily="34" charset="0"/>
                <a:cs typeface="Arial" panose="020B0604020202020204" pitchFamily="34" charset="0"/>
              </a:rPr>
              <a:t> 2016 – Florence</a:t>
            </a:r>
            <a:endParaRPr lang="es-ES" altLang="it-IT" sz="1600" i="1" dirty="0">
              <a:solidFill>
                <a:srgbClr val="002060"/>
              </a:solidFill>
              <a:latin typeface="Arial" panose="020B0604020202020204" pitchFamily="34" charset="0"/>
              <a:cs typeface="Arial" panose="020B0604020202020204" pitchFamily="34" charset="0"/>
            </a:endParaRPr>
          </a:p>
        </p:txBody>
      </p:sp>
      <p:sp>
        <p:nvSpPr>
          <p:cNvPr id="6149" name="9 CuadroTexto"/>
          <p:cNvSpPr txBox="1">
            <a:spLocks noChangeArrowheads="1"/>
          </p:cNvSpPr>
          <p:nvPr/>
        </p:nvSpPr>
        <p:spPr bwMode="auto">
          <a:xfrm>
            <a:off x="-825" y="4239959"/>
            <a:ext cx="9144000" cy="186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spcAft>
                <a:spcPts val="600"/>
              </a:spcAft>
              <a:buFontTx/>
              <a:buNone/>
            </a:pPr>
            <a:r>
              <a:rPr lang="es-ES" altLang="it-IT" sz="1800" dirty="0" err="1" smtClean="0">
                <a:solidFill>
                  <a:srgbClr val="002060"/>
                </a:solidFill>
                <a:latin typeface="Arial" panose="020B0604020202020204" pitchFamily="34" charset="0"/>
                <a:cs typeface="Arial" panose="020B0604020202020204" pitchFamily="34" charset="0"/>
              </a:rPr>
              <a:t>Regions</a:t>
            </a:r>
            <a:r>
              <a:rPr lang="es-ES" altLang="it-IT" sz="1800" dirty="0">
                <a:solidFill>
                  <a:srgbClr val="002060"/>
                </a:solidFill>
                <a:latin typeface="Arial" panose="020B0604020202020204" pitchFamily="34" charset="0"/>
                <a:cs typeface="Arial" panose="020B0604020202020204" pitchFamily="34" charset="0"/>
              </a:rPr>
              <a:t>: </a:t>
            </a:r>
            <a:r>
              <a:rPr lang="en-GB" altLang="it-IT" sz="1800" u="sng" dirty="0">
                <a:solidFill>
                  <a:srgbClr val="002060"/>
                </a:solidFill>
                <a:latin typeface="Arial" panose="020B0604020202020204" pitchFamily="34" charset="0"/>
                <a:cs typeface="Arial" panose="020B0604020202020204" pitchFamily="34" charset="0"/>
              </a:rPr>
              <a:t>Lombardy</a:t>
            </a:r>
            <a:r>
              <a:rPr lang="en-GB" altLang="it-IT" sz="1800" dirty="0">
                <a:solidFill>
                  <a:srgbClr val="002060"/>
                </a:solidFill>
                <a:latin typeface="Arial" panose="020B0604020202020204" pitchFamily="34" charset="0"/>
                <a:cs typeface="Arial" panose="020B0604020202020204" pitchFamily="34" charset="0"/>
              </a:rPr>
              <a:t>, Scotland, Saxony, Tampere, </a:t>
            </a:r>
            <a:r>
              <a:rPr lang="en-GB" altLang="it-IT" sz="1800" dirty="0" smtClean="0">
                <a:solidFill>
                  <a:srgbClr val="002060"/>
                </a:solidFill>
                <a:latin typeface="Arial" panose="020B0604020202020204" pitchFamily="34" charset="0"/>
                <a:cs typeface="Arial" panose="020B0604020202020204" pitchFamily="34" charset="0"/>
              </a:rPr>
              <a:t>Flanders, Basque Country and </a:t>
            </a:r>
            <a:r>
              <a:rPr lang="en-GB" altLang="it-IT" sz="1800" dirty="0" err="1" smtClean="0">
                <a:solidFill>
                  <a:srgbClr val="002060"/>
                </a:solidFill>
                <a:latin typeface="Arial" panose="020B0604020202020204" pitchFamily="34" charset="0"/>
                <a:cs typeface="Arial" panose="020B0604020202020204" pitchFamily="34" charset="0"/>
              </a:rPr>
              <a:t>Norte</a:t>
            </a:r>
            <a:endParaRPr lang="en-GB" altLang="it-IT" sz="1800" dirty="0">
              <a:solidFill>
                <a:srgbClr val="002060"/>
              </a:solidFill>
              <a:latin typeface="Arial" panose="020B0604020202020204" pitchFamily="34" charset="0"/>
              <a:cs typeface="Arial" panose="020B0604020202020204" pitchFamily="34" charset="0"/>
            </a:endParaRPr>
          </a:p>
          <a:p>
            <a:pPr algn="ctr" eaLnBrk="1" hangingPunct="1">
              <a:spcBef>
                <a:spcPts val="300"/>
              </a:spcBef>
              <a:buFontTx/>
              <a:buNone/>
            </a:pPr>
            <a:r>
              <a:rPr lang="es-ES" altLang="it-IT" sz="1800" dirty="0" err="1">
                <a:solidFill>
                  <a:srgbClr val="002060"/>
                </a:solidFill>
                <a:latin typeface="Arial" panose="020B0604020202020204" pitchFamily="34" charset="0"/>
                <a:cs typeface="Arial" panose="020B0604020202020204" pitchFamily="34" charset="0"/>
              </a:rPr>
              <a:t>Technical</a:t>
            </a:r>
            <a:r>
              <a:rPr lang="es-ES" altLang="it-IT" sz="1800" dirty="0">
                <a:solidFill>
                  <a:srgbClr val="002060"/>
                </a:solidFill>
                <a:latin typeface="Arial" panose="020B0604020202020204" pitchFamily="34" charset="0"/>
                <a:cs typeface="Arial" panose="020B0604020202020204" pitchFamily="34" charset="0"/>
              </a:rPr>
              <a:t> </a:t>
            </a:r>
            <a:r>
              <a:rPr lang="es-ES" altLang="it-IT" sz="1800" dirty="0" err="1" smtClean="0">
                <a:solidFill>
                  <a:srgbClr val="002060"/>
                </a:solidFill>
                <a:latin typeface="Arial" panose="020B0604020202020204" pitchFamily="34" charset="0"/>
                <a:cs typeface="Arial" panose="020B0604020202020204" pitchFamily="34" charset="0"/>
              </a:rPr>
              <a:t>Coordinator</a:t>
            </a:r>
            <a:r>
              <a:rPr lang="es-ES" altLang="it-IT" sz="1800" dirty="0" smtClean="0">
                <a:solidFill>
                  <a:srgbClr val="002060"/>
                </a:solidFill>
                <a:latin typeface="Arial" panose="020B0604020202020204" pitchFamily="34" charset="0"/>
                <a:cs typeface="Arial" panose="020B0604020202020204" pitchFamily="34" charset="0"/>
              </a:rPr>
              <a:t>: </a:t>
            </a:r>
            <a:r>
              <a:rPr lang="es-ES" altLang="it-IT" sz="1800" dirty="0">
                <a:solidFill>
                  <a:srgbClr val="002060"/>
                </a:solidFill>
                <a:latin typeface="Arial" panose="020B0604020202020204" pitchFamily="34" charset="0"/>
                <a:cs typeface="Arial" panose="020B0604020202020204" pitchFamily="34" charset="0"/>
              </a:rPr>
              <a:t>Marcello </a:t>
            </a:r>
            <a:r>
              <a:rPr lang="es-ES" altLang="it-IT" sz="1800" dirty="0" smtClean="0">
                <a:solidFill>
                  <a:srgbClr val="002060"/>
                </a:solidFill>
                <a:latin typeface="Arial" panose="020B0604020202020204" pitchFamily="34" charset="0"/>
                <a:cs typeface="Arial" panose="020B0604020202020204" pitchFamily="34" charset="0"/>
              </a:rPr>
              <a:t>Colledani</a:t>
            </a:r>
          </a:p>
          <a:p>
            <a:pPr algn="ctr" eaLnBrk="1" hangingPunct="1">
              <a:spcBef>
                <a:spcPct val="0"/>
              </a:spcBef>
              <a:buFontTx/>
              <a:buNone/>
            </a:pPr>
            <a:endParaRPr lang="es-ES" altLang="it-IT" sz="1800" dirty="0">
              <a:solidFill>
                <a:srgbClr val="002060"/>
              </a:solidFill>
              <a:latin typeface="Arial" panose="020B0604020202020204" pitchFamily="34" charset="0"/>
              <a:cs typeface="Arial" panose="020B0604020202020204" pitchFamily="34" charset="0"/>
            </a:endParaRPr>
          </a:p>
          <a:p>
            <a:pPr algn="ctr" eaLnBrk="1" hangingPunct="1">
              <a:spcBef>
                <a:spcPct val="0"/>
              </a:spcBef>
              <a:buFontTx/>
              <a:buNone/>
            </a:pPr>
            <a:r>
              <a:rPr lang="es-ES" altLang="it-IT" sz="1800" dirty="0" err="1" smtClean="0">
                <a:solidFill>
                  <a:srgbClr val="002060"/>
                </a:solidFill>
                <a:latin typeface="Arial" panose="020B0604020202020204" pitchFamily="34" charset="0"/>
                <a:cs typeface="Arial" panose="020B0604020202020204" pitchFamily="34" charset="0"/>
              </a:rPr>
              <a:t>Presenter</a:t>
            </a:r>
            <a:r>
              <a:rPr lang="es-ES" altLang="it-IT" sz="1800" dirty="0" smtClean="0">
                <a:solidFill>
                  <a:srgbClr val="002060"/>
                </a:solidFill>
                <a:latin typeface="Arial" panose="020B0604020202020204" pitchFamily="34" charset="0"/>
                <a:cs typeface="Arial" panose="020B0604020202020204" pitchFamily="34" charset="0"/>
              </a:rPr>
              <a:t>: Marcello Colledani, </a:t>
            </a:r>
            <a:r>
              <a:rPr lang="es-ES" altLang="it-IT" sz="1800" dirty="0" err="1" smtClean="0">
                <a:solidFill>
                  <a:srgbClr val="002060"/>
                </a:solidFill>
                <a:latin typeface="Arial" panose="020B0604020202020204" pitchFamily="34" charset="0"/>
                <a:cs typeface="Arial" panose="020B0604020202020204" pitchFamily="34" charset="0"/>
              </a:rPr>
              <a:t>Politecnico</a:t>
            </a:r>
            <a:r>
              <a:rPr lang="es-ES" altLang="it-IT" sz="1800" dirty="0" smtClean="0">
                <a:solidFill>
                  <a:srgbClr val="002060"/>
                </a:solidFill>
                <a:latin typeface="Arial" panose="020B0604020202020204" pitchFamily="34" charset="0"/>
                <a:cs typeface="Arial" panose="020B0604020202020204" pitchFamily="34" charset="0"/>
              </a:rPr>
              <a:t> di Milano, </a:t>
            </a:r>
            <a:r>
              <a:rPr lang="es-ES" altLang="it-IT" sz="1800" dirty="0" err="1" smtClean="0">
                <a:solidFill>
                  <a:srgbClr val="002060"/>
                </a:solidFill>
                <a:latin typeface="Arial" panose="020B0604020202020204" pitchFamily="34" charset="0"/>
                <a:cs typeface="Arial" panose="020B0604020202020204" pitchFamily="34" charset="0"/>
              </a:rPr>
              <a:t>Lombardy</a:t>
            </a:r>
            <a:endParaRPr lang="es-ES" altLang="it-IT" sz="1800" dirty="0" smtClean="0">
              <a:solidFill>
                <a:srgbClr val="002060"/>
              </a:solidFill>
              <a:latin typeface="Arial" panose="020B0604020202020204" pitchFamily="34" charset="0"/>
              <a:cs typeface="Arial" panose="020B0604020202020204" pitchFamily="34" charset="0"/>
            </a:endParaRPr>
          </a:p>
          <a:p>
            <a:pPr algn="ctr">
              <a:spcBef>
                <a:spcPct val="0"/>
              </a:spcBef>
              <a:buNone/>
            </a:pPr>
            <a:r>
              <a:rPr lang="es-ES" altLang="it-IT" sz="1800" dirty="0">
                <a:solidFill>
                  <a:srgbClr val="002060"/>
                </a:solidFill>
                <a:latin typeface="Arial" panose="020B0604020202020204" pitchFamily="34" charset="0"/>
                <a:cs typeface="Arial" panose="020B0604020202020204" pitchFamily="34" charset="0"/>
              </a:rPr>
              <a:t>AFIL: </a:t>
            </a:r>
            <a:r>
              <a:rPr lang="es-ES" altLang="it-IT" sz="1800" dirty="0" err="1">
                <a:solidFill>
                  <a:srgbClr val="002060"/>
                </a:solidFill>
                <a:latin typeface="Arial" panose="020B0604020202020204" pitchFamily="34" charset="0"/>
                <a:cs typeface="Arial" panose="020B0604020202020204" pitchFamily="34" charset="0"/>
              </a:rPr>
              <a:t>Intelligent</a:t>
            </a:r>
            <a:r>
              <a:rPr lang="es-ES" altLang="it-IT" sz="1800" dirty="0">
                <a:solidFill>
                  <a:srgbClr val="002060"/>
                </a:solidFill>
                <a:latin typeface="Arial" panose="020B0604020202020204" pitchFamily="34" charset="0"/>
                <a:cs typeface="Arial" panose="020B0604020202020204" pitchFamily="34" charset="0"/>
              </a:rPr>
              <a:t> Factory </a:t>
            </a:r>
            <a:r>
              <a:rPr lang="es-ES" altLang="it-IT" sz="1800" dirty="0" err="1">
                <a:solidFill>
                  <a:srgbClr val="002060"/>
                </a:solidFill>
                <a:latin typeface="Arial" panose="020B0604020202020204" pitchFamily="34" charset="0"/>
                <a:cs typeface="Arial" panose="020B0604020202020204" pitchFamily="34" charset="0"/>
              </a:rPr>
              <a:t>Lombardy</a:t>
            </a:r>
            <a:r>
              <a:rPr lang="es-ES" altLang="it-IT" sz="1800" dirty="0">
                <a:solidFill>
                  <a:srgbClr val="002060"/>
                </a:solidFill>
                <a:latin typeface="Arial" panose="020B0604020202020204" pitchFamily="34" charset="0"/>
                <a:cs typeface="Arial" panose="020B0604020202020204" pitchFamily="34" charset="0"/>
              </a:rPr>
              <a:t> </a:t>
            </a:r>
            <a:r>
              <a:rPr lang="es-ES" altLang="it-IT" sz="1800" dirty="0" err="1">
                <a:solidFill>
                  <a:srgbClr val="002060"/>
                </a:solidFill>
                <a:latin typeface="Arial" panose="020B0604020202020204" pitchFamily="34" charset="0"/>
                <a:cs typeface="Arial" panose="020B0604020202020204" pitchFamily="34" charset="0"/>
              </a:rPr>
              <a:t>Region</a:t>
            </a:r>
            <a:r>
              <a:rPr lang="es-ES" altLang="it-IT" sz="1800" dirty="0">
                <a:solidFill>
                  <a:srgbClr val="002060"/>
                </a:solidFill>
                <a:latin typeface="Arial" panose="020B0604020202020204" pitchFamily="34" charset="0"/>
                <a:cs typeface="Arial" panose="020B0604020202020204" pitchFamily="34" charset="0"/>
              </a:rPr>
              <a:t> </a:t>
            </a:r>
            <a:r>
              <a:rPr lang="es-ES" altLang="it-IT" sz="1800" dirty="0" err="1">
                <a:solidFill>
                  <a:srgbClr val="002060"/>
                </a:solidFill>
                <a:latin typeface="Arial" panose="020B0604020202020204" pitchFamily="34" charset="0"/>
                <a:cs typeface="Arial" panose="020B0604020202020204" pitchFamily="34" charset="0"/>
              </a:rPr>
              <a:t>Cluster</a:t>
            </a:r>
            <a:endParaRPr lang="es-ES" altLang="it-IT" sz="1800" dirty="0">
              <a:solidFill>
                <a:srgbClr val="002060"/>
              </a:solidFill>
              <a:latin typeface="Arial" panose="020B0604020202020204" pitchFamily="34" charset="0"/>
              <a:cs typeface="Arial" panose="020B0604020202020204" pitchFamily="34" charset="0"/>
            </a:endParaRPr>
          </a:p>
          <a:p>
            <a:pPr algn="ctr" eaLnBrk="1" hangingPunct="1">
              <a:spcBef>
                <a:spcPct val="0"/>
              </a:spcBef>
              <a:buFontTx/>
              <a:buNone/>
            </a:pPr>
            <a:endParaRPr lang="es-ES" altLang="it-IT" sz="1800" dirty="0">
              <a:solidFill>
                <a:srgbClr val="002060"/>
              </a:solidFill>
              <a:latin typeface="Arial" panose="020B0604020202020204" pitchFamily="34" charset="0"/>
              <a:cs typeface="Arial" panose="020B0604020202020204" pitchFamily="34" charset="0"/>
            </a:endParaRPr>
          </a:p>
        </p:txBody>
      </p:sp>
      <p:pic>
        <p:nvPicPr>
          <p:cNvPr id="6" name="Image 3" descr="logoreliefCMJN2.jpg"/>
          <p:cNvPicPr>
            <a:picLocks noChangeAspect="1"/>
          </p:cNvPicPr>
          <p:nvPr/>
        </p:nvPicPr>
        <p:blipFill>
          <a:blip r:embed="rId2" cstate="print"/>
          <a:stretch>
            <a:fillRect/>
          </a:stretch>
        </p:blipFill>
        <p:spPr>
          <a:xfrm>
            <a:off x="2832094" y="0"/>
            <a:ext cx="3477809" cy="2174614"/>
          </a:xfrm>
          <a:prstGeom prst="rect">
            <a:avLst/>
          </a:prstGeom>
        </p:spPr>
      </p:pic>
      <p:sp>
        <p:nvSpPr>
          <p:cNvPr id="6147" name="4 CuadroTexto"/>
          <p:cNvSpPr txBox="1">
            <a:spLocks noChangeArrowheads="1"/>
          </p:cNvSpPr>
          <p:nvPr/>
        </p:nvSpPr>
        <p:spPr bwMode="auto">
          <a:xfrm>
            <a:off x="1268156" y="2495798"/>
            <a:ext cx="66056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s-ES" altLang="it-IT" b="1" dirty="0" smtClean="0">
                <a:solidFill>
                  <a:srgbClr val="002060"/>
                </a:solidFill>
                <a:latin typeface="Arial" panose="020B0604020202020204" pitchFamily="34" charset="0"/>
                <a:cs typeface="Arial" panose="020B0604020202020204" pitchFamily="34" charset="0"/>
              </a:rPr>
              <a:t>“De- </a:t>
            </a:r>
            <a:r>
              <a:rPr lang="es-ES" altLang="it-IT" b="1" dirty="0">
                <a:solidFill>
                  <a:srgbClr val="002060"/>
                </a:solidFill>
                <a:latin typeface="Arial" panose="020B0604020202020204" pitchFamily="34" charset="0"/>
                <a:cs typeface="Arial" panose="020B0604020202020204" pitchFamily="34" charset="0"/>
              </a:rPr>
              <a:t>and </a:t>
            </a:r>
            <a:r>
              <a:rPr lang="es-ES" altLang="it-IT" b="1" dirty="0" err="1" smtClean="0">
                <a:solidFill>
                  <a:srgbClr val="002060"/>
                </a:solidFill>
                <a:latin typeface="Arial" panose="020B0604020202020204" pitchFamily="34" charset="0"/>
                <a:cs typeface="Arial" panose="020B0604020202020204" pitchFamily="34" charset="0"/>
              </a:rPr>
              <a:t>Remanufacturing</a:t>
            </a:r>
            <a:r>
              <a:rPr lang="es-ES" altLang="it-IT" b="1" dirty="0" smtClean="0">
                <a:solidFill>
                  <a:srgbClr val="002060"/>
                </a:solidFill>
                <a:latin typeface="Arial" panose="020B0604020202020204" pitchFamily="34" charset="0"/>
                <a:cs typeface="Arial" panose="020B0604020202020204" pitchFamily="34" charset="0"/>
              </a:rPr>
              <a:t>”</a:t>
            </a:r>
          </a:p>
          <a:p>
            <a:pPr algn="ctr" eaLnBrk="1" hangingPunct="1">
              <a:spcBef>
                <a:spcPct val="0"/>
              </a:spcBef>
              <a:buFontTx/>
              <a:buNone/>
            </a:pPr>
            <a:r>
              <a:rPr lang="es-ES" altLang="it-IT" b="1" dirty="0" err="1" smtClean="0">
                <a:solidFill>
                  <a:srgbClr val="002060"/>
                </a:solidFill>
                <a:latin typeface="Arial" panose="020B0604020202020204" pitchFamily="34" charset="0"/>
                <a:cs typeface="Arial" panose="020B0604020202020204" pitchFamily="34" charset="0"/>
              </a:rPr>
              <a:t>Pilot</a:t>
            </a:r>
            <a:r>
              <a:rPr lang="es-ES" altLang="it-IT" b="1" dirty="0" smtClean="0">
                <a:solidFill>
                  <a:srgbClr val="002060"/>
                </a:solidFill>
                <a:latin typeface="Arial" panose="020B0604020202020204" pitchFamily="34" charset="0"/>
                <a:cs typeface="Arial" panose="020B0604020202020204" pitchFamily="34" charset="0"/>
              </a:rPr>
              <a:t> Network</a:t>
            </a:r>
          </a:p>
        </p:txBody>
      </p:sp>
    </p:spTree>
    <p:extLst>
      <p:ext uri="{BB962C8B-B14F-4D97-AF65-F5344CB8AC3E}">
        <p14:creationId xmlns:p14="http://schemas.microsoft.com/office/powerpoint/2010/main" val="4017485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3 CuadroTexto"/>
          <p:cNvSpPr txBox="1"/>
          <p:nvPr/>
        </p:nvSpPr>
        <p:spPr>
          <a:xfrm>
            <a:off x="179512" y="116632"/>
            <a:ext cx="7632848" cy="707886"/>
          </a:xfrm>
          <a:prstGeom prst="rect">
            <a:avLst/>
          </a:prstGeom>
          <a:noFill/>
        </p:spPr>
        <p:txBody>
          <a:bodyPr wrap="square" rtlCol="0">
            <a:spAutoFit/>
          </a:bodyPr>
          <a:lstStyle/>
          <a:p>
            <a:r>
              <a:rPr lang="en-GB" sz="2000" b="1" dirty="0">
                <a:solidFill>
                  <a:srgbClr val="002060"/>
                </a:solidFill>
                <a:latin typeface="Arial" pitchFamily="34" charset="0"/>
                <a:cs typeface="Arial" pitchFamily="34" charset="0"/>
              </a:rPr>
              <a:t>Role of technology providers: A </a:t>
            </a:r>
            <a:r>
              <a:rPr lang="en-GB" sz="2000" b="1" dirty="0" smtClean="0">
                <a:solidFill>
                  <a:srgbClr val="002060"/>
                </a:solidFill>
                <a:latin typeface="Arial" pitchFamily="34" charset="0"/>
                <a:cs typeface="Arial" pitchFamily="34" charset="0"/>
              </a:rPr>
              <a:t>Digital Platform for Circular Economy</a:t>
            </a:r>
            <a:endParaRPr lang="en-GB" sz="2000" b="1" dirty="0">
              <a:solidFill>
                <a:srgbClr val="002060"/>
              </a:solidFill>
              <a:latin typeface="Arial" pitchFamily="34" charset="0"/>
              <a:cs typeface="Arial" pitchFamily="34" charset="0"/>
            </a:endParaRPr>
          </a:p>
        </p:txBody>
      </p:sp>
      <p:pic>
        <p:nvPicPr>
          <p:cNvPr id="2" name="Immagine 1"/>
          <p:cNvPicPr>
            <a:picLocks noChangeAspect="1"/>
          </p:cNvPicPr>
          <p:nvPr/>
        </p:nvPicPr>
        <p:blipFill>
          <a:blip r:embed="rId3"/>
          <a:stretch>
            <a:fillRect/>
          </a:stretch>
        </p:blipFill>
        <p:spPr>
          <a:xfrm>
            <a:off x="1403648" y="2307163"/>
            <a:ext cx="6550248" cy="3930149"/>
          </a:xfrm>
          <a:prstGeom prst="rect">
            <a:avLst/>
          </a:prstGeom>
        </p:spPr>
      </p:pic>
      <p:sp>
        <p:nvSpPr>
          <p:cNvPr id="3" name="Rettangolo 2"/>
          <p:cNvSpPr/>
          <p:nvPr/>
        </p:nvSpPr>
        <p:spPr>
          <a:xfrm>
            <a:off x="323528" y="1004535"/>
            <a:ext cx="8424936" cy="1200329"/>
          </a:xfrm>
          <a:prstGeom prst="rect">
            <a:avLst/>
          </a:prstGeom>
        </p:spPr>
        <p:txBody>
          <a:bodyPr wrap="square">
            <a:spAutoFit/>
          </a:bodyPr>
          <a:lstStyle/>
          <a:p>
            <a:pPr algn="just"/>
            <a:r>
              <a:rPr lang="en-US" dirty="0"/>
              <a:t>The Vanguard De-and Remanufacturing pilot network will integrate a Digital Platform for Circular Economy that will encompass a FIWARE-based Open Platform for Industrial </a:t>
            </a:r>
            <a:r>
              <a:rPr lang="en-US" dirty="0" err="1"/>
              <a:t>IoT</a:t>
            </a:r>
            <a:r>
              <a:rPr lang="en-US" dirty="0"/>
              <a:t> support integrated with specific Circular Economy applications for Things Lifecycle </a:t>
            </a:r>
            <a:r>
              <a:rPr lang="en-US" dirty="0" smtClean="0"/>
              <a:t>Management</a:t>
            </a:r>
            <a:r>
              <a:rPr lang="en-US" dirty="0"/>
              <a:t>. </a:t>
            </a:r>
            <a:endParaRPr lang="it-IT" dirty="0"/>
          </a:p>
        </p:txBody>
      </p:sp>
    </p:spTree>
    <p:extLst>
      <p:ext uri="{BB962C8B-B14F-4D97-AF65-F5344CB8AC3E}">
        <p14:creationId xmlns:p14="http://schemas.microsoft.com/office/powerpoint/2010/main" val="76438433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p:cNvSpPr txBox="1"/>
          <p:nvPr/>
        </p:nvSpPr>
        <p:spPr>
          <a:xfrm>
            <a:off x="179512" y="260648"/>
            <a:ext cx="7632848" cy="400110"/>
          </a:xfrm>
          <a:prstGeom prst="rect">
            <a:avLst/>
          </a:prstGeom>
          <a:noFill/>
        </p:spPr>
        <p:txBody>
          <a:bodyPr wrap="square" rtlCol="0">
            <a:spAutoFit/>
          </a:bodyPr>
          <a:lstStyle/>
          <a:p>
            <a:r>
              <a:rPr lang="en-GB" sz="2000" b="1" dirty="0" smtClean="0">
                <a:solidFill>
                  <a:srgbClr val="002060"/>
                </a:solidFill>
                <a:latin typeface="Arial" pitchFamily="34" charset="0"/>
                <a:cs typeface="Arial" pitchFamily="34" charset="0"/>
              </a:rPr>
              <a:t>Industry-led use cases and related business cases</a:t>
            </a:r>
            <a:endParaRPr lang="en-GB" sz="2000" b="1" dirty="0">
              <a:solidFill>
                <a:srgbClr val="002060"/>
              </a:solidFill>
              <a:latin typeface="Arial" pitchFamily="34" charset="0"/>
              <a:cs typeface="Arial" pitchFamily="34" charset="0"/>
            </a:endParaRPr>
          </a:p>
        </p:txBody>
      </p:sp>
      <p:sp>
        <p:nvSpPr>
          <p:cNvPr id="3" name="Rectangle 2"/>
          <p:cNvSpPr/>
          <p:nvPr/>
        </p:nvSpPr>
        <p:spPr>
          <a:xfrm>
            <a:off x="251520" y="993502"/>
            <a:ext cx="8784976" cy="923330"/>
          </a:xfrm>
          <a:prstGeom prst="rect">
            <a:avLst/>
          </a:prstGeom>
        </p:spPr>
        <p:txBody>
          <a:bodyPr wrap="square">
            <a:spAutoFit/>
          </a:bodyPr>
          <a:lstStyle/>
          <a:p>
            <a:pPr algn="just"/>
            <a:r>
              <a:rPr lang="en-US" dirty="0" smtClean="0">
                <a:latin typeface="Calibri" panose="020F0502020204030204" pitchFamily="34" charset="0"/>
              </a:rPr>
              <a:t>A detailed analysis of identified </a:t>
            </a:r>
            <a:r>
              <a:rPr lang="en-US" b="1" i="1" dirty="0">
                <a:solidFill>
                  <a:srgbClr val="0070C0"/>
                </a:solidFill>
                <a:ea typeface="MS PGothic" panose="020B0600070205080204" pitchFamily="34" charset="-128"/>
                <a:cs typeface="Arial" panose="020B0604020202020204" pitchFamily="34" charset="0"/>
              </a:rPr>
              <a:t>sectorial Use Cases</a:t>
            </a:r>
            <a:r>
              <a:rPr lang="en-US" dirty="0" smtClean="0">
                <a:latin typeface="Calibri" panose="020F0502020204030204" pitchFamily="34" charset="0"/>
              </a:rPr>
              <a:t>, with industrial partners associated, has been performed, where more regions are involved. For each Use Case, a business case has been detailed including a </a:t>
            </a:r>
            <a:r>
              <a:rPr lang="en-US" b="1" i="1" dirty="0">
                <a:solidFill>
                  <a:srgbClr val="0070C0"/>
                </a:solidFill>
                <a:ea typeface="MS PGothic" panose="020B0600070205080204" pitchFamily="34" charset="-128"/>
                <a:cs typeface="Arial" panose="020B0604020202020204" pitchFamily="34" charset="0"/>
              </a:rPr>
              <a:t>business plan </a:t>
            </a:r>
            <a:r>
              <a:rPr lang="en-US" dirty="0" smtClean="0">
                <a:latin typeface="Calibri" panose="020F0502020204030204" pitchFamily="34" charset="0"/>
              </a:rPr>
              <a:t>for the industrial take-up of the solutions.</a:t>
            </a:r>
          </a:p>
        </p:txBody>
      </p:sp>
      <p:graphicFrame>
        <p:nvGraphicFramePr>
          <p:cNvPr id="4" name="Tabella 3"/>
          <p:cNvGraphicFramePr>
            <a:graphicFrameLocks noGrp="1"/>
          </p:cNvGraphicFramePr>
          <p:nvPr>
            <p:extLst>
              <p:ext uri="{D42A27DB-BD31-4B8C-83A1-F6EECF244321}">
                <p14:modId xmlns:p14="http://schemas.microsoft.com/office/powerpoint/2010/main" val="3411120977"/>
              </p:ext>
            </p:extLst>
          </p:nvPr>
        </p:nvGraphicFramePr>
        <p:xfrm>
          <a:off x="539552" y="2060848"/>
          <a:ext cx="7992888" cy="4101584"/>
        </p:xfrm>
        <a:graphic>
          <a:graphicData uri="http://schemas.openxmlformats.org/drawingml/2006/table">
            <a:tbl>
              <a:tblPr firstRow="1" bandRow="1">
                <a:tableStyleId>{5C22544A-7EE6-4342-B048-85BDC9FD1C3A}</a:tableStyleId>
              </a:tblPr>
              <a:tblGrid>
                <a:gridCol w="4392488"/>
                <a:gridCol w="3600400"/>
              </a:tblGrid>
              <a:tr h="317954">
                <a:tc>
                  <a:txBody>
                    <a:bodyPr/>
                    <a:lstStyle/>
                    <a:p>
                      <a:r>
                        <a:rPr lang="it-IT" sz="1600" dirty="0" smtClean="0"/>
                        <a:t>Regional/Cross-Regional Use Case</a:t>
                      </a:r>
                      <a:endParaRPr lang="it-IT" sz="1600" dirty="0"/>
                    </a:p>
                  </a:txBody>
                  <a:tcPr marL="91437" marR="91437" marT="45725" marB="45725"/>
                </a:tc>
                <a:tc>
                  <a:txBody>
                    <a:bodyPr/>
                    <a:lstStyle/>
                    <a:p>
                      <a:r>
                        <a:rPr lang="it-IT" sz="1600" dirty="0" smtClean="0"/>
                        <a:t>Involved</a:t>
                      </a:r>
                      <a:r>
                        <a:rPr lang="it-IT" sz="1600" baseline="0" dirty="0" smtClean="0"/>
                        <a:t> Regions</a:t>
                      </a:r>
                      <a:endParaRPr lang="it-IT" sz="1600" dirty="0"/>
                    </a:p>
                  </a:txBody>
                  <a:tcPr marL="91437" marR="91437" marT="45725" marB="45725"/>
                </a:tc>
              </a:tr>
              <a:tr h="5491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baseline="0" dirty="0" smtClean="0">
                          <a:solidFill>
                            <a:srgbClr val="002060"/>
                          </a:solidFill>
                          <a:ea typeface="MS PGothic" panose="020B0600070205080204" pitchFamily="34" charset="-128"/>
                          <a:cs typeface="Arial" panose="020B0604020202020204" pitchFamily="34" charset="0"/>
                        </a:rPr>
                        <a:t>Composite Recovery from W</a:t>
                      </a:r>
                      <a:r>
                        <a:rPr lang="en-GB" sz="1600" b="1" dirty="0" smtClean="0">
                          <a:solidFill>
                            <a:srgbClr val="002060"/>
                          </a:solidFill>
                          <a:ea typeface="MS PGothic" panose="020B0600070205080204" pitchFamily="34" charset="-128"/>
                          <a:cs typeface="Arial" panose="020B0604020202020204" pitchFamily="34" charset="0"/>
                        </a:rPr>
                        <a:t>ind Energy System</a:t>
                      </a:r>
                    </a:p>
                  </a:txBody>
                  <a:tcPr marL="91437" marR="91437" marT="45725" marB="45725" anchor="ctr"/>
                </a:tc>
                <a:tc>
                  <a:txBody>
                    <a:bodyPr/>
                    <a:lstStyle/>
                    <a:p>
                      <a:r>
                        <a:rPr lang="it-IT" sz="1600" b="1" i="0" u="sng" dirty="0" smtClean="0"/>
                        <a:t>Basque Countries</a:t>
                      </a:r>
                      <a:r>
                        <a:rPr lang="it-IT" sz="1600" dirty="0" smtClean="0"/>
                        <a:t>,</a:t>
                      </a:r>
                      <a:r>
                        <a:rPr lang="it-IT" sz="1600" baseline="0" dirty="0" smtClean="0"/>
                        <a:t> Saxony, Lombardy, Tampere</a:t>
                      </a:r>
                      <a:endParaRPr lang="it-IT" sz="1600" dirty="0"/>
                    </a:p>
                  </a:txBody>
                  <a:tcPr marL="91437" marR="91437" marT="45725" marB="45725" anchor="ctr"/>
                </a:tc>
              </a:tr>
              <a:tr h="5491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600" b="1" baseline="0" dirty="0" smtClean="0">
                          <a:solidFill>
                            <a:srgbClr val="002060"/>
                          </a:solidFill>
                          <a:ea typeface="MS PGothic" panose="020B0600070205080204" pitchFamily="34" charset="-128"/>
                          <a:cs typeface="Arial" panose="020B0604020202020204" pitchFamily="34" charset="0"/>
                        </a:rPr>
                        <a:t>Heavy machinery components remanufacturing</a:t>
                      </a:r>
                      <a:endParaRPr lang="it-IT" sz="1600" dirty="0" smtClean="0"/>
                    </a:p>
                  </a:txBody>
                  <a:tcPr marL="91437" marR="91437" marT="45725" marB="45725"/>
                </a:tc>
                <a:tc>
                  <a:txBody>
                    <a:bodyPr/>
                    <a:lstStyle/>
                    <a:p>
                      <a:r>
                        <a:rPr lang="it-IT" sz="1600" b="1" u="sng" dirty="0" smtClean="0"/>
                        <a:t>Tampere</a:t>
                      </a:r>
                      <a:r>
                        <a:rPr lang="it-IT" sz="1600" dirty="0" smtClean="0"/>
                        <a:t>, Basque Countries, Lombardy, Saxony</a:t>
                      </a:r>
                      <a:endParaRPr lang="it-IT" sz="1600" dirty="0"/>
                    </a:p>
                  </a:txBody>
                  <a:tcPr marL="91437" marR="91437" marT="45725" marB="45725" anchor="ctr"/>
                </a:tc>
              </a:tr>
              <a:tr h="317954">
                <a:tc>
                  <a:txBody>
                    <a:bodyPr/>
                    <a:lstStyle/>
                    <a:p>
                      <a:r>
                        <a:rPr lang="it-IT" sz="1600" b="1" smtClean="0">
                          <a:solidFill>
                            <a:srgbClr val="002060"/>
                          </a:solidFill>
                          <a:ea typeface="MS PGothic" panose="020B0600070205080204" pitchFamily="34" charset="-128"/>
                          <a:cs typeface="Arial" panose="020B0604020202020204" pitchFamily="34" charset="0"/>
                        </a:rPr>
                        <a:t>Automotive parts remanufacturing</a:t>
                      </a:r>
                      <a:endParaRPr lang="it-IT" sz="1600" dirty="0"/>
                    </a:p>
                  </a:txBody>
                  <a:tcPr marL="91437" marR="91437" marT="45725" marB="45725"/>
                </a:tc>
                <a:tc>
                  <a:txBody>
                    <a:bodyPr/>
                    <a:lstStyle/>
                    <a:p>
                      <a:r>
                        <a:rPr lang="it-IT" sz="1600" b="1" u="sng" dirty="0" smtClean="0"/>
                        <a:t>Scotland</a:t>
                      </a:r>
                      <a:r>
                        <a:rPr lang="it-IT" sz="1600" dirty="0" smtClean="0"/>
                        <a:t>, Lombardy, Saxony, Norte</a:t>
                      </a:r>
                      <a:endParaRPr lang="it-IT" sz="1600" dirty="0"/>
                    </a:p>
                  </a:txBody>
                  <a:tcPr marL="91437" marR="91437" marT="45725" marB="45725" anchor="ctr"/>
                </a:tc>
              </a:tr>
              <a:tr h="436284">
                <a:tc>
                  <a:txBody>
                    <a:bodyPr/>
                    <a:lstStyle/>
                    <a:p>
                      <a:r>
                        <a:rPr lang="en-GB" sz="1600" b="1" baseline="0" dirty="0" smtClean="0">
                          <a:solidFill>
                            <a:srgbClr val="002060"/>
                          </a:solidFill>
                          <a:ea typeface="MS PGothic" panose="020B0600070205080204" pitchFamily="34" charset="-128"/>
                          <a:cs typeface="Arial" panose="020B0604020202020204" pitchFamily="34" charset="0"/>
                        </a:rPr>
                        <a:t>High-value TLC systems and Electronics Recovery</a:t>
                      </a:r>
                      <a:r>
                        <a:rPr lang="it-IT" sz="1600" b="0" baseline="0" dirty="0" smtClean="0">
                          <a:solidFill>
                            <a:schemeClr val="dk1"/>
                          </a:solidFill>
                          <a:ea typeface="+mn-ea"/>
                          <a:cs typeface="+mn-cs"/>
                        </a:rPr>
                        <a:t> </a:t>
                      </a:r>
                      <a:endParaRPr lang="it-IT" sz="1600" dirty="0"/>
                    </a:p>
                  </a:txBody>
                  <a:tcPr marL="91437" marR="91437" marT="45725" marB="45725"/>
                </a:tc>
                <a:tc>
                  <a:txBody>
                    <a:bodyPr/>
                    <a:lstStyle/>
                    <a:p>
                      <a:r>
                        <a:rPr lang="it-IT" sz="1600" b="1" u="sng" dirty="0" smtClean="0"/>
                        <a:t>Lombardy</a:t>
                      </a:r>
                      <a:r>
                        <a:rPr lang="it-IT" sz="1600" dirty="0" smtClean="0"/>
                        <a:t>, Tampere</a:t>
                      </a:r>
                      <a:endParaRPr lang="it-IT" sz="1600" dirty="0"/>
                    </a:p>
                  </a:txBody>
                  <a:tcPr marL="91437" marR="91437" marT="45725" marB="45725" anchor="ctr"/>
                </a:tc>
              </a:tr>
              <a:tr h="317954">
                <a:tc>
                  <a:txBody>
                    <a:bodyPr/>
                    <a:lstStyle/>
                    <a:p>
                      <a:pPr marL="0" algn="l" defTabSz="914400" rtl="0" eaLnBrk="1" latinLnBrk="0" hangingPunct="1"/>
                      <a:r>
                        <a:rPr lang="it-IT" sz="1600" b="1" kern="1200" baseline="0" dirty="0" smtClean="0">
                          <a:solidFill>
                            <a:srgbClr val="002060"/>
                          </a:solidFill>
                          <a:latin typeface="+mn-lt"/>
                          <a:ea typeface="MS PGothic" panose="020B0600070205080204" pitchFamily="34" charset="-128"/>
                          <a:cs typeface="Arial" panose="020B0604020202020204" pitchFamily="34" charset="0"/>
                        </a:rPr>
                        <a:t>Metal components reprocessing</a:t>
                      </a:r>
                      <a:endParaRPr lang="it-IT" sz="1600" b="1" kern="1200" baseline="0" dirty="0">
                        <a:solidFill>
                          <a:srgbClr val="002060"/>
                        </a:solidFill>
                        <a:latin typeface="+mn-lt"/>
                        <a:ea typeface="MS PGothic" panose="020B0600070205080204" pitchFamily="34" charset="-128"/>
                        <a:cs typeface="Arial" panose="020B0604020202020204" pitchFamily="34" charset="0"/>
                      </a:endParaRPr>
                    </a:p>
                  </a:txBody>
                  <a:tcPr marL="91437" marR="91437" marT="45725" marB="45725"/>
                </a:tc>
                <a:tc>
                  <a:txBody>
                    <a:bodyPr/>
                    <a:lstStyle/>
                    <a:p>
                      <a:r>
                        <a:rPr lang="it-IT" sz="1600" b="1" u="sng" dirty="0" smtClean="0"/>
                        <a:t>Saxony</a:t>
                      </a:r>
                      <a:r>
                        <a:rPr lang="it-IT" sz="1600" baseline="0" dirty="0" smtClean="0"/>
                        <a:t>, Tampere, Lombardy</a:t>
                      </a:r>
                      <a:endParaRPr lang="it-IT" sz="1600" dirty="0"/>
                    </a:p>
                  </a:txBody>
                  <a:tcPr marL="91437" marR="91437" marT="45725" marB="45725" anchor="ctr"/>
                </a:tc>
              </a:tr>
              <a:tr h="317954">
                <a:tc>
                  <a:txBody>
                    <a:bodyPr/>
                    <a:lstStyle/>
                    <a:p>
                      <a:pPr marL="0" algn="l" defTabSz="914400" rtl="0" eaLnBrk="1" latinLnBrk="0" hangingPunct="1"/>
                      <a:r>
                        <a:rPr lang="it-IT" sz="1600" b="1" kern="1200" baseline="0" dirty="0" smtClean="0">
                          <a:solidFill>
                            <a:srgbClr val="002060"/>
                          </a:solidFill>
                          <a:latin typeface="+mn-lt"/>
                          <a:ea typeface="MS PGothic" panose="020B0600070205080204" pitchFamily="34" charset="-128"/>
                          <a:cs typeface="Arial" panose="020B0604020202020204" pitchFamily="34" charset="0"/>
                        </a:rPr>
                        <a:t>Remanufacturing of e-motors</a:t>
                      </a:r>
                      <a:endParaRPr lang="it-IT" sz="1600" b="1" kern="1200" baseline="0" dirty="0">
                        <a:solidFill>
                          <a:srgbClr val="002060"/>
                        </a:solidFill>
                        <a:latin typeface="+mn-lt"/>
                        <a:ea typeface="MS PGothic" panose="020B0600070205080204" pitchFamily="34" charset="-128"/>
                        <a:cs typeface="Arial" panose="020B0604020202020204" pitchFamily="34" charset="0"/>
                      </a:endParaRPr>
                    </a:p>
                  </a:txBody>
                  <a:tcPr marL="91437" marR="91437" marT="45725" marB="45725"/>
                </a:tc>
                <a:tc>
                  <a:txBody>
                    <a:bodyPr/>
                    <a:lstStyle/>
                    <a:p>
                      <a:r>
                        <a:rPr lang="it-IT" sz="1600" b="1" u="sng" dirty="0" smtClean="0"/>
                        <a:t>Saxony</a:t>
                      </a:r>
                      <a:r>
                        <a:rPr lang="it-IT" sz="1600" dirty="0" smtClean="0"/>
                        <a:t>, Lombardy, Norte</a:t>
                      </a:r>
                      <a:endParaRPr lang="it-IT" sz="1600" dirty="0"/>
                    </a:p>
                  </a:txBody>
                  <a:tcPr marL="91437" marR="91437" marT="45725" marB="45725" anchor="ctr"/>
                </a:tc>
              </a:tr>
              <a:tr h="317954">
                <a:tc>
                  <a:txBody>
                    <a:bodyPr/>
                    <a:lstStyle/>
                    <a:p>
                      <a:pPr marL="0" algn="l" defTabSz="914400" rtl="0" eaLnBrk="1" latinLnBrk="0" hangingPunct="1"/>
                      <a:r>
                        <a:rPr lang="it-IT" sz="1600" b="1" kern="1200" baseline="0" dirty="0" err="1" smtClean="0">
                          <a:solidFill>
                            <a:srgbClr val="002060"/>
                          </a:solidFill>
                          <a:latin typeface="+mn-lt"/>
                          <a:ea typeface="MS PGothic" panose="020B0600070205080204" pitchFamily="34" charset="-128"/>
                          <a:cs typeface="Arial" panose="020B0604020202020204" pitchFamily="34" charset="0"/>
                        </a:rPr>
                        <a:t>Plastics</a:t>
                      </a:r>
                      <a:r>
                        <a:rPr lang="it-IT" sz="1600" b="1" kern="1200" baseline="0" dirty="0" smtClean="0">
                          <a:solidFill>
                            <a:srgbClr val="6B90E8"/>
                          </a:solidFill>
                          <a:latin typeface="+mn-lt"/>
                          <a:ea typeface="MS PGothic" panose="020B0600070205080204" pitchFamily="34" charset="-128"/>
                          <a:cs typeface="Arial" panose="020B0604020202020204" pitchFamily="34" charset="0"/>
                        </a:rPr>
                        <a:t> </a:t>
                      </a:r>
                      <a:r>
                        <a:rPr lang="it-IT" sz="1600" b="1" kern="1200" baseline="0" dirty="0" err="1" smtClean="0">
                          <a:solidFill>
                            <a:srgbClr val="002060"/>
                          </a:solidFill>
                          <a:latin typeface="+mn-lt"/>
                          <a:ea typeface="MS PGothic" panose="020B0600070205080204" pitchFamily="34" charset="-128"/>
                          <a:cs typeface="Arial" panose="020B0604020202020204" pitchFamily="34" charset="0"/>
                        </a:rPr>
                        <a:t>recycling</a:t>
                      </a:r>
                      <a:r>
                        <a:rPr lang="it-IT" sz="1600" b="1" kern="1200" baseline="0" dirty="0" smtClean="0">
                          <a:solidFill>
                            <a:srgbClr val="6B90E8"/>
                          </a:solidFill>
                          <a:latin typeface="+mn-lt"/>
                          <a:ea typeface="MS PGothic" panose="020B0600070205080204" pitchFamily="34" charset="-128"/>
                          <a:cs typeface="Arial" panose="020B0604020202020204" pitchFamily="34" charset="0"/>
                        </a:rPr>
                        <a:t> </a:t>
                      </a:r>
                      <a:r>
                        <a:rPr lang="it-IT" sz="1600" b="1" kern="1200" baseline="0" dirty="0" smtClean="0">
                          <a:solidFill>
                            <a:srgbClr val="002060"/>
                          </a:solidFill>
                          <a:latin typeface="+mn-lt"/>
                          <a:ea typeface="MS PGothic" panose="020B0600070205080204" pitchFamily="34" charset="-128"/>
                          <a:cs typeface="Arial" panose="020B0604020202020204" pitchFamily="34" charset="0"/>
                        </a:rPr>
                        <a:t>from</a:t>
                      </a:r>
                      <a:r>
                        <a:rPr lang="it-IT" sz="1600" b="1" kern="1200" baseline="0" dirty="0" smtClean="0">
                          <a:solidFill>
                            <a:srgbClr val="6B90E8"/>
                          </a:solidFill>
                          <a:latin typeface="+mn-lt"/>
                          <a:ea typeface="MS PGothic" panose="020B0600070205080204" pitchFamily="34" charset="-128"/>
                          <a:cs typeface="Arial" panose="020B0604020202020204" pitchFamily="34" charset="0"/>
                        </a:rPr>
                        <a:t> </a:t>
                      </a:r>
                      <a:r>
                        <a:rPr lang="it-IT" sz="1600" b="1" kern="1200" baseline="0" dirty="0" smtClean="0">
                          <a:solidFill>
                            <a:srgbClr val="002060"/>
                          </a:solidFill>
                          <a:latin typeface="+mn-lt"/>
                          <a:ea typeface="MS PGothic" panose="020B0600070205080204" pitchFamily="34" charset="-128"/>
                          <a:cs typeface="Arial" panose="020B0604020202020204" pitchFamily="34" charset="0"/>
                        </a:rPr>
                        <a:t>WEEE</a:t>
                      </a:r>
                      <a:endParaRPr lang="it-IT" sz="1600" b="1" kern="1200" baseline="0" dirty="0">
                        <a:solidFill>
                          <a:srgbClr val="002060"/>
                        </a:solidFill>
                        <a:latin typeface="+mn-lt"/>
                        <a:ea typeface="MS PGothic" panose="020B0600070205080204" pitchFamily="34" charset="-128"/>
                        <a:cs typeface="Arial" panose="020B0604020202020204" pitchFamily="34" charset="0"/>
                      </a:endParaRPr>
                    </a:p>
                  </a:txBody>
                  <a:tcPr marL="91437" marR="91437" marT="45725" marB="45725"/>
                </a:tc>
                <a:tc>
                  <a:txBody>
                    <a:bodyPr/>
                    <a:lstStyle/>
                    <a:p>
                      <a:r>
                        <a:rPr lang="it-IT" sz="1600" b="1" u="sng" dirty="0" err="1" smtClean="0"/>
                        <a:t>Flanders</a:t>
                      </a:r>
                      <a:r>
                        <a:rPr lang="it-IT" sz="1600" dirty="0" smtClean="0"/>
                        <a:t>, </a:t>
                      </a:r>
                      <a:r>
                        <a:rPr lang="it-IT" sz="1600" dirty="0" err="1" smtClean="0"/>
                        <a:t>Lombardy</a:t>
                      </a:r>
                      <a:endParaRPr lang="it-IT" sz="1600" dirty="0"/>
                    </a:p>
                  </a:txBody>
                  <a:tcPr marL="91437" marR="91437" marT="45725" marB="45725" anchor="ctr"/>
                </a:tc>
              </a:tr>
              <a:tr h="415295">
                <a:tc>
                  <a:txBody>
                    <a:bodyPr/>
                    <a:lstStyle/>
                    <a:p>
                      <a:pPr marL="0" algn="l" defTabSz="914400" rtl="0" eaLnBrk="1" latinLnBrk="0" hangingPunct="1"/>
                      <a:r>
                        <a:rPr lang="it-IT" sz="1600" b="1" kern="1200" baseline="0" dirty="0" smtClean="0">
                          <a:solidFill>
                            <a:srgbClr val="002060"/>
                          </a:solidFill>
                          <a:latin typeface="+mn-lt"/>
                          <a:ea typeface="MS PGothic" panose="020B0600070205080204" pitchFamily="34" charset="-128"/>
                          <a:cs typeface="Arial" panose="020B0604020202020204" pitchFamily="34" charset="0"/>
                        </a:rPr>
                        <a:t>E- </a:t>
                      </a:r>
                      <a:r>
                        <a:rPr lang="it-IT" sz="1600" b="1" kern="1200" baseline="0" dirty="0" err="1" smtClean="0">
                          <a:solidFill>
                            <a:srgbClr val="002060"/>
                          </a:solidFill>
                          <a:latin typeface="+mn-lt"/>
                          <a:ea typeface="MS PGothic" panose="020B0600070205080204" pitchFamily="34" charset="-128"/>
                          <a:cs typeface="Arial" panose="020B0604020202020204" pitchFamily="34" charset="0"/>
                        </a:rPr>
                        <a:t>mobilty</a:t>
                      </a:r>
                      <a:r>
                        <a:rPr lang="it-IT" sz="1600" b="1" kern="1200" baseline="0" dirty="0" smtClean="0">
                          <a:solidFill>
                            <a:srgbClr val="6B90E8"/>
                          </a:solidFill>
                          <a:latin typeface="+mn-lt"/>
                          <a:ea typeface="MS PGothic" panose="020B0600070205080204" pitchFamily="34" charset="-128"/>
                          <a:cs typeface="Arial" panose="020B0604020202020204" pitchFamily="34" charset="0"/>
                        </a:rPr>
                        <a:t>  </a:t>
                      </a:r>
                      <a:r>
                        <a:rPr lang="it-IT" sz="1600" b="1" kern="1200" baseline="0" dirty="0" err="1" smtClean="0">
                          <a:solidFill>
                            <a:srgbClr val="002060"/>
                          </a:solidFill>
                          <a:latin typeface="+mn-lt"/>
                          <a:ea typeface="MS PGothic" panose="020B0600070205080204" pitchFamily="34" charset="-128"/>
                          <a:cs typeface="Arial" panose="020B0604020202020204" pitchFamily="34" charset="0"/>
                        </a:rPr>
                        <a:t>batteries</a:t>
                      </a:r>
                      <a:r>
                        <a:rPr lang="it-IT" sz="1600" b="1" kern="1200" baseline="0" dirty="0" smtClean="0">
                          <a:solidFill>
                            <a:srgbClr val="6B90E8"/>
                          </a:solidFill>
                          <a:latin typeface="+mn-lt"/>
                          <a:ea typeface="MS PGothic" panose="020B0600070205080204" pitchFamily="34" charset="-128"/>
                          <a:cs typeface="Arial" panose="020B0604020202020204" pitchFamily="34" charset="0"/>
                        </a:rPr>
                        <a:t> </a:t>
                      </a:r>
                      <a:r>
                        <a:rPr lang="it-IT" sz="1600" b="1" kern="1200" baseline="0" dirty="0" err="1" smtClean="0">
                          <a:solidFill>
                            <a:srgbClr val="002060"/>
                          </a:solidFill>
                          <a:latin typeface="+mn-lt"/>
                          <a:ea typeface="MS PGothic" panose="020B0600070205080204" pitchFamily="34" charset="-128"/>
                          <a:cs typeface="Arial" panose="020B0604020202020204" pitchFamily="34" charset="0"/>
                        </a:rPr>
                        <a:t>remanufacturing</a:t>
                      </a:r>
                      <a:r>
                        <a:rPr lang="it-IT" sz="1600" b="1" kern="1200" baseline="0" dirty="0" smtClean="0">
                          <a:solidFill>
                            <a:srgbClr val="6B90E8"/>
                          </a:solidFill>
                          <a:latin typeface="+mn-lt"/>
                          <a:ea typeface="MS PGothic" panose="020B0600070205080204" pitchFamily="34" charset="-128"/>
                          <a:cs typeface="Arial" panose="020B0604020202020204" pitchFamily="34" charset="0"/>
                        </a:rPr>
                        <a:t> </a:t>
                      </a:r>
                      <a:r>
                        <a:rPr lang="it-IT" sz="1600" b="1" kern="1200" baseline="0" dirty="0" smtClean="0">
                          <a:solidFill>
                            <a:srgbClr val="002060"/>
                          </a:solidFill>
                          <a:latin typeface="+mn-lt"/>
                          <a:ea typeface="MS PGothic" panose="020B0600070205080204" pitchFamily="34" charset="-128"/>
                          <a:cs typeface="Arial" panose="020B0604020202020204" pitchFamily="34" charset="0"/>
                        </a:rPr>
                        <a:t>for</a:t>
                      </a:r>
                      <a:r>
                        <a:rPr lang="it-IT" sz="1600" b="1" kern="1200" baseline="0" dirty="0" smtClean="0">
                          <a:solidFill>
                            <a:srgbClr val="6B90E8"/>
                          </a:solidFill>
                          <a:latin typeface="+mn-lt"/>
                          <a:ea typeface="MS PGothic" panose="020B0600070205080204" pitchFamily="34" charset="-128"/>
                          <a:cs typeface="Arial" panose="020B0604020202020204" pitchFamily="34" charset="0"/>
                        </a:rPr>
                        <a:t> </a:t>
                      </a:r>
                      <a:r>
                        <a:rPr lang="it-IT" sz="1600" b="1" kern="1200" baseline="0" dirty="0" smtClean="0">
                          <a:solidFill>
                            <a:srgbClr val="002060"/>
                          </a:solidFill>
                          <a:latin typeface="+mn-lt"/>
                          <a:ea typeface="MS PGothic" panose="020B0600070205080204" pitchFamily="34" charset="-128"/>
                          <a:cs typeface="Arial" panose="020B0604020202020204" pitchFamily="34" charset="0"/>
                        </a:rPr>
                        <a:t>re-use</a:t>
                      </a:r>
                      <a:endParaRPr lang="it-IT" sz="1600" b="1" kern="1200" baseline="0" dirty="0">
                        <a:solidFill>
                          <a:srgbClr val="002060"/>
                        </a:solidFill>
                        <a:latin typeface="+mn-lt"/>
                        <a:ea typeface="MS PGothic" panose="020B0600070205080204" pitchFamily="34" charset="-128"/>
                        <a:cs typeface="Arial" panose="020B0604020202020204" pitchFamily="34" charset="0"/>
                      </a:endParaRPr>
                    </a:p>
                  </a:txBody>
                  <a:tcPr marL="91437" marR="91437" marT="45725" marB="45725"/>
                </a:tc>
                <a:tc>
                  <a:txBody>
                    <a:bodyPr/>
                    <a:lstStyle/>
                    <a:p>
                      <a:r>
                        <a:rPr lang="it-IT" sz="1600" b="1" u="sng" dirty="0" err="1" smtClean="0"/>
                        <a:t>Lombardy</a:t>
                      </a:r>
                      <a:r>
                        <a:rPr lang="it-IT" sz="1600" b="1" u="sng" dirty="0" smtClean="0"/>
                        <a:t>,</a:t>
                      </a:r>
                      <a:r>
                        <a:rPr lang="it-IT" sz="1600" b="1" u="sng" baseline="0" dirty="0" smtClean="0"/>
                        <a:t> </a:t>
                      </a:r>
                      <a:r>
                        <a:rPr lang="it-IT" sz="1600" baseline="0" dirty="0" err="1" smtClean="0"/>
                        <a:t>Saxony</a:t>
                      </a:r>
                      <a:endParaRPr lang="it-IT" sz="1600" dirty="0"/>
                    </a:p>
                  </a:txBody>
                  <a:tcPr marL="91437" marR="91437" marT="45725" marB="45725" anchor="ctr"/>
                </a:tc>
              </a:tr>
              <a:tr h="415295">
                <a:tc>
                  <a:txBody>
                    <a:bodyPr/>
                    <a:lstStyle/>
                    <a:p>
                      <a:pPr marL="0" algn="l" defTabSz="914400" rtl="0" eaLnBrk="1" latinLnBrk="0" hangingPunct="1"/>
                      <a:r>
                        <a:rPr lang="it-IT" sz="1600" b="1" kern="1200" baseline="0" dirty="0" err="1" smtClean="0">
                          <a:solidFill>
                            <a:srgbClr val="002060"/>
                          </a:solidFill>
                          <a:latin typeface="+mn-lt"/>
                          <a:ea typeface="MS PGothic" panose="020B0600070205080204" pitchFamily="34" charset="-128"/>
                          <a:cs typeface="Arial" panose="020B0604020202020204" pitchFamily="34" charset="0"/>
                        </a:rPr>
                        <a:t>Photovoltaic</a:t>
                      </a:r>
                      <a:r>
                        <a:rPr lang="it-IT" sz="1600" b="1" kern="1200" baseline="0" dirty="0" smtClean="0">
                          <a:solidFill>
                            <a:srgbClr val="002060"/>
                          </a:solidFill>
                          <a:latin typeface="+mn-lt"/>
                          <a:ea typeface="MS PGothic" panose="020B0600070205080204" pitchFamily="34" charset="-128"/>
                          <a:cs typeface="Arial" panose="020B0604020202020204" pitchFamily="34" charset="0"/>
                        </a:rPr>
                        <a:t> </a:t>
                      </a:r>
                      <a:r>
                        <a:rPr lang="it-IT" sz="1600" b="1" kern="1200" baseline="0" dirty="0" err="1" smtClean="0">
                          <a:solidFill>
                            <a:srgbClr val="002060"/>
                          </a:solidFill>
                          <a:latin typeface="+mn-lt"/>
                          <a:ea typeface="MS PGothic" panose="020B0600070205080204" pitchFamily="34" charset="-128"/>
                          <a:cs typeface="Arial" panose="020B0604020202020204" pitchFamily="34" charset="0"/>
                        </a:rPr>
                        <a:t>panels</a:t>
                      </a:r>
                      <a:r>
                        <a:rPr lang="it-IT" sz="1600" b="1" kern="1200" baseline="0" dirty="0" smtClean="0">
                          <a:solidFill>
                            <a:srgbClr val="002060"/>
                          </a:solidFill>
                          <a:latin typeface="+mn-lt"/>
                          <a:ea typeface="MS PGothic" panose="020B0600070205080204" pitchFamily="34" charset="-128"/>
                          <a:cs typeface="Arial" panose="020B0604020202020204" pitchFamily="34" charset="0"/>
                        </a:rPr>
                        <a:t> de-manufacturing</a:t>
                      </a:r>
                      <a:endParaRPr lang="it-IT" sz="1600" b="1" kern="1200" baseline="0" dirty="0">
                        <a:solidFill>
                          <a:srgbClr val="002060"/>
                        </a:solidFill>
                        <a:latin typeface="+mn-lt"/>
                        <a:ea typeface="MS PGothic" panose="020B0600070205080204" pitchFamily="34" charset="-128"/>
                        <a:cs typeface="Arial" panose="020B0604020202020204" pitchFamily="34" charset="0"/>
                      </a:endParaRPr>
                    </a:p>
                  </a:txBody>
                  <a:tcPr marL="91437" marR="91437" marT="45725" marB="45725"/>
                </a:tc>
                <a:tc>
                  <a:txBody>
                    <a:bodyPr/>
                    <a:lstStyle/>
                    <a:p>
                      <a:r>
                        <a:rPr lang="it-IT" sz="1600" b="1" u="sng" dirty="0" err="1" smtClean="0"/>
                        <a:t>Flanders</a:t>
                      </a:r>
                      <a:r>
                        <a:rPr lang="it-IT" sz="1600" b="1" u="sng" dirty="0" smtClean="0"/>
                        <a:t>, </a:t>
                      </a:r>
                      <a:r>
                        <a:rPr lang="it-IT" sz="1600" dirty="0" err="1" smtClean="0"/>
                        <a:t>Lombardy</a:t>
                      </a:r>
                      <a:endParaRPr lang="it-IT" sz="1600" dirty="0"/>
                    </a:p>
                  </a:txBody>
                  <a:tcPr marL="91437" marR="91437" marT="45725" marB="45725" anchor="ctr"/>
                </a:tc>
              </a:tr>
            </a:tbl>
          </a:graphicData>
        </a:graphic>
      </p:graphicFrame>
    </p:spTree>
    <p:extLst>
      <p:ext uri="{BB962C8B-B14F-4D97-AF65-F5344CB8AC3E}">
        <p14:creationId xmlns:p14="http://schemas.microsoft.com/office/powerpoint/2010/main" val="17902556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p:cNvSpPr txBox="1"/>
          <p:nvPr/>
        </p:nvSpPr>
        <p:spPr>
          <a:xfrm>
            <a:off x="179512" y="332656"/>
            <a:ext cx="7632848" cy="400110"/>
          </a:xfrm>
          <a:prstGeom prst="rect">
            <a:avLst/>
          </a:prstGeom>
          <a:noFill/>
        </p:spPr>
        <p:txBody>
          <a:bodyPr wrap="square" rtlCol="0">
            <a:spAutoFit/>
          </a:bodyPr>
          <a:lstStyle/>
          <a:p>
            <a:r>
              <a:rPr lang="en-GB" sz="2000" b="1" dirty="0" smtClean="0">
                <a:solidFill>
                  <a:srgbClr val="002060"/>
                </a:solidFill>
                <a:latin typeface="Arial" pitchFamily="34" charset="0"/>
                <a:cs typeface="Arial" pitchFamily="34" charset="0"/>
              </a:rPr>
              <a:t>Example of industrial use cases</a:t>
            </a:r>
            <a:endParaRPr lang="en-GB" sz="2000" b="1" dirty="0">
              <a:solidFill>
                <a:srgbClr val="002060"/>
              </a:solidFill>
              <a:latin typeface="Arial" pitchFamily="34" charset="0"/>
              <a:cs typeface="Arial" pitchFamily="34" charset="0"/>
            </a:endParaRPr>
          </a:p>
        </p:txBody>
      </p:sp>
      <p:pic>
        <p:nvPicPr>
          <p:cNvPr id="5" name="Immagine 4" descr="wi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356" y="1268760"/>
            <a:ext cx="1257300" cy="1905000"/>
          </a:xfrm>
          <a:prstGeom prst="rect">
            <a:avLst/>
          </a:prstGeom>
        </p:spPr>
      </p:pic>
      <p:sp>
        <p:nvSpPr>
          <p:cNvPr id="8" name="Rectangle 7"/>
          <p:cNvSpPr/>
          <p:nvPr/>
        </p:nvSpPr>
        <p:spPr>
          <a:xfrm>
            <a:off x="1619672" y="1412776"/>
            <a:ext cx="3456384" cy="1569660"/>
          </a:xfrm>
          <a:prstGeom prst="rect">
            <a:avLst/>
          </a:prstGeom>
        </p:spPr>
        <p:txBody>
          <a:bodyPr wrap="square">
            <a:spAutoFit/>
          </a:bodyPr>
          <a:lstStyle/>
          <a:p>
            <a:pPr algn="just"/>
            <a:r>
              <a:rPr lang="en-GB" sz="1600" b="1" dirty="0" smtClean="0">
                <a:solidFill>
                  <a:srgbClr val="003458"/>
                </a:solidFill>
                <a:ea typeface="MS PGothic" panose="020B0600070205080204" pitchFamily="34" charset="-128"/>
                <a:cs typeface="Arial" panose="020B0604020202020204" pitchFamily="34" charset="0"/>
              </a:rPr>
              <a:t>Example 1:</a:t>
            </a:r>
          </a:p>
          <a:p>
            <a:pPr lvl="0" algn="just"/>
            <a:r>
              <a:rPr lang="en-GB" sz="1600" dirty="0" err="1" smtClean="0">
                <a:solidFill>
                  <a:srgbClr val="003458"/>
                </a:solidFill>
                <a:ea typeface="MS PGothic" panose="020B0600070205080204" pitchFamily="34" charset="-128"/>
                <a:cs typeface="Arial" panose="020B0604020202020204" pitchFamily="34" charset="0"/>
              </a:rPr>
              <a:t>Gamesa</a:t>
            </a:r>
            <a:r>
              <a:rPr lang="en-GB" sz="1600" dirty="0" smtClean="0">
                <a:solidFill>
                  <a:srgbClr val="003458"/>
                </a:solidFill>
                <a:ea typeface="MS PGothic" panose="020B0600070205080204" pitchFamily="34" charset="-128"/>
                <a:cs typeface="Arial" panose="020B0604020202020204" pitchFamily="34" charset="0"/>
              </a:rPr>
              <a:t>, producer of wind energy systems. By 2034, some 225000 tonnes of rotor blade materials will have to be treated annually worldwide. Wind energy </a:t>
            </a:r>
            <a:r>
              <a:rPr lang="en-US" sz="1600" dirty="0">
                <a:solidFill>
                  <a:srgbClr val="003458"/>
                </a:solidFill>
                <a:ea typeface="MS PGothic" panose="020B0600070205080204" pitchFamily="34" charset="-128"/>
                <a:cs typeface="Arial" panose="020B0604020202020204" pitchFamily="34" charset="0"/>
              </a:rPr>
              <a:t>m</a:t>
            </a:r>
            <a:r>
              <a:rPr lang="en-US" sz="1600" dirty="0" smtClean="0">
                <a:solidFill>
                  <a:srgbClr val="003458"/>
                </a:solidFill>
                <a:ea typeface="MS PGothic" panose="020B0600070205080204" pitchFamily="34" charset="-128"/>
                <a:cs typeface="Arial" panose="020B0604020202020204" pitchFamily="34" charset="0"/>
              </a:rPr>
              <a:t>arket </a:t>
            </a:r>
            <a:r>
              <a:rPr lang="en-US" sz="1600" dirty="0">
                <a:solidFill>
                  <a:srgbClr val="003458"/>
                </a:solidFill>
                <a:ea typeface="MS PGothic" panose="020B0600070205080204" pitchFamily="34" charset="-128"/>
                <a:cs typeface="Arial" panose="020B0604020202020204" pitchFamily="34" charset="0"/>
              </a:rPr>
              <a:t>growth of </a:t>
            </a:r>
            <a:r>
              <a:rPr lang="en-US" sz="1600" dirty="0" smtClean="0">
                <a:solidFill>
                  <a:srgbClr val="003458"/>
                </a:solidFill>
                <a:ea typeface="MS PGothic" panose="020B0600070205080204" pitchFamily="34" charset="-128"/>
                <a:cs typeface="Arial" panose="020B0604020202020204" pitchFamily="34" charset="0"/>
              </a:rPr>
              <a:t>5% in EU</a:t>
            </a:r>
            <a:r>
              <a:rPr lang="en-GB" sz="1600" dirty="0" smtClean="0">
                <a:solidFill>
                  <a:srgbClr val="003458"/>
                </a:solidFill>
                <a:ea typeface="MS PGothic" panose="020B0600070205080204" pitchFamily="34" charset="-128"/>
                <a:cs typeface="Arial" panose="020B0604020202020204" pitchFamily="34" charset="0"/>
              </a:rPr>
              <a:t>.</a:t>
            </a:r>
            <a:endParaRPr lang="it-IT" sz="1600" dirty="0">
              <a:solidFill>
                <a:srgbClr val="003458"/>
              </a:solidFill>
              <a:ea typeface="MS PGothic" panose="020B0600070205080204" pitchFamily="34" charset="-128"/>
              <a:cs typeface="Arial" panose="020B0604020202020204" pitchFamily="34" charset="0"/>
            </a:endParaRPr>
          </a:p>
        </p:txBody>
      </p:sp>
      <p:sp>
        <p:nvSpPr>
          <p:cNvPr id="9" name="Rectangle 7"/>
          <p:cNvSpPr/>
          <p:nvPr/>
        </p:nvSpPr>
        <p:spPr>
          <a:xfrm>
            <a:off x="1619672" y="4042076"/>
            <a:ext cx="3384376" cy="1569660"/>
          </a:xfrm>
          <a:prstGeom prst="rect">
            <a:avLst/>
          </a:prstGeom>
        </p:spPr>
        <p:txBody>
          <a:bodyPr wrap="square">
            <a:spAutoFit/>
          </a:bodyPr>
          <a:lstStyle/>
          <a:p>
            <a:pPr algn="just"/>
            <a:r>
              <a:rPr lang="en-GB" sz="1600" b="1" dirty="0" smtClean="0">
                <a:solidFill>
                  <a:srgbClr val="003458"/>
                </a:solidFill>
                <a:ea typeface="MS PGothic" panose="020B0600070205080204" pitchFamily="34" charset="-128"/>
                <a:cs typeface="Arial" panose="020B0604020202020204" pitchFamily="34" charset="0"/>
              </a:rPr>
              <a:t>Example 2:</a:t>
            </a:r>
          </a:p>
          <a:p>
            <a:pPr algn="just"/>
            <a:r>
              <a:rPr lang="en-GB" sz="1600" dirty="0" err="1" smtClean="0">
                <a:solidFill>
                  <a:srgbClr val="003458"/>
                </a:solidFill>
                <a:ea typeface="MS PGothic" panose="020B0600070205080204" pitchFamily="34" charset="-128"/>
                <a:cs typeface="Arial" panose="020B0604020202020204" pitchFamily="34" charset="0"/>
              </a:rPr>
              <a:t>Italtel</a:t>
            </a:r>
            <a:r>
              <a:rPr lang="en-GB" sz="1600" dirty="0" smtClean="0">
                <a:solidFill>
                  <a:srgbClr val="003458"/>
                </a:solidFill>
                <a:ea typeface="MS PGothic" panose="020B0600070205080204" pitchFamily="34" charset="-128"/>
                <a:cs typeface="Arial" panose="020B0604020202020204" pitchFamily="34" charset="0"/>
              </a:rPr>
              <a:t>, producer </a:t>
            </a:r>
            <a:r>
              <a:rPr lang="en-GB" sz="1600" dirty="0">
                <a:solidFill>
                  <a:srgbClr val="003458"/>
                </a:solidFill>
                <a:ea typeface="MS PGothic" panose="020B0600070205080204" pitchFamily="34" charset="-128"/>
                <a:cs typeface="Arial" panose="020B0604020202020204" pitchFamily="34" charset="0"/>
              </a:rPr>
              <a:t>of products and solutions for Next-Generation Networks </a:t>
            </a:r>
            <a:r>
              <a:rPr lang="en-GB" sz="1600" dirty="0" smtClean="0">
                <a:solidFill>
                  <a:srgbClr val="003458"/>
                </a:solidFill>
                <a:ea typeface="MS PGothic" panose="020B0600070205080204" pitchFamily="34" charset="-128"/>
                <a:cs typeface="Arial" panose="020B0604020202020204" pitchFamily="34" charset="0"/>
              </a:rPr>
              <a:t>services (8 millions of hardware units, 24 millions of telephone lines installed worldwide).</a:t>
            </a:r>
            <a:endParaRPr lang="it-IT" sz="1600" dirty="0">
              <a:solidFill>
                <a:srgbClr val="003458"/>
              </a:solidFill>
              <a:ea typeface="MS PGothic" panose="020B0600070205080204" pitchFamily="34" charset="-128"/>
              <a:cs typeface="Arial" panose="020B0604020202020204" pitchFamily="34" charset="0"/>
            </a:endParaRPr>
          </a:p>
        </p:txBody>
      </p:sp>
      <p:sp>
        <p:nvSpPr>
          <p:cNvPr id="10" name="Rectangle 7"/>
          <p:cNvSpPr/>
          <p:nvPr/>
        </p:nvSpPr>
        <p:spPr>
          <a:xfrm>
            <a:off x="5220072" y="1196752"/>
            <a:ext cx="3816424" cy="1077218"/>
          </a:xfrm>
          <a:prstGeom prst="rect">
            <a:avLst/>
          </a:prstGeom>
        </p:spPr>
        <p:txBody>
          <a:bodyPr wrap="square">
            <a:spAutoFit/>
          </a:bodyPr>
          <a:lstStyle/>
          <a:p>
            <a:pPr algn="just"/>
            <a:r>
              <a:rPr lang="en-GB" sz="1600" b="1" dirty="0" smtClean="0">
                <a:solidFill>
                  <a:srgbClr val="003458"/>
                </a:solidFill>
                <a:ea typeface="MS PGothic" panose="020B0600070205080204" pitchFamily="34" charset="-128"/>
                <a:cs typeface="Arial" panose="020B0604020202020204" pitchFamily="34" charset="0"/>
              </a:rPr>
              <a:t>Goal:</a:t>
            </a:r>
          </a:p>
          <a:p>
            <a:pPr marL="285750" indent="-285750" algn="just">
              <a:buFont typeface="Arial"/>
              <a:buChar char="•"/>
            </a:pPr>
            <a:r>
              <a:rPr lang="en-GB" sz="1600" dirty="0" smtClean="0">
                <a:solidFill>
                  <a:srgbClr val="003458"/>
                </a:solidFill>
                <a:ea typeface="MS PGothic" panose="020B0600070205080204" pitchFamily="34" charset="-128"/>
                <a:cs typeface="Arial" panose="020B0604020202020204" pitchFamily="34" charset="0"/>
              </a:rPr>
              <a:t>Recover and </a:t>
            </a:r>
            <a:r>
              <a:rPr lang="en-GB" sz="1600" dirty="0">
                <a:solidFill>
                  <a:srgbClr val="003458"/>
                </a:solidFill>
                <a:ea typeface="MS PGothic" panose="020B0600070205080204" pitchFamily="34" charset="-128"/>
                <a:cs typeface="Arial" panose="020B0604020202020204" pitchFamily="34" charset="0"/>
              </a:rPr>
              <a:t>r</a:t>
            </a:r>
            <a:r>
              <a:rPr lang="en-GB" sz="1600" dirty="0" smtClean="0">
                <a:solidFill>
                  <a:srgbClr val="003458"/>
                </a:solidFill>
                <a:ea typeface="MS PGothic" panose="020B0600070205080204" pitchFamily="34" charset="-128"/>
                <a:cs typeface="Arial" panose="020B0604020202020204" pitchFamily="34" charset="0"/>
              </a:rPr>
              <a:t>e-use composites from blades in other industrial sectors (automotive and construction).</a:t>
            </a:r>
          </a:p>
        </p:txBody>
      </p:sp>
      <p:sp>
        <p:nvSpPr>
          <p:cNvPr id="11" name="Rectangle 7"/>
          <p:cNvSpPr/>
          <p:nvPr/>
        </p:nvSpPr>
        <p:spPr>
          <a:xfrm>
            <a:off x="5256584" y="3645024"/>
            <a:ext cx="3275856" cy="830997"/>
          </a:xfrm>
          <a:prstGeom prst="rect">
            <a:avLst/>
          </a:prstGeom>
        </p:spPr>
        <p:txBody>
          <a:bodyPr wrap="square">
            <a:spAutoFit/>
          </a:bodyPr>
          <a:lstStyle/>
          <a:p>
            <a:pPr algn="just"/>
            <a:r>
              <a:rPr lang="en-GB" sz="1600" b="1" dirty="0" smtClean="0">
                <a:solidFill>
                  <a:srgbClr val="003458"/>
                </a:solidFill>
                <a:ea typeface="MS PGothic" panose="020B0600070205080204" pitchFamily="34" charset="-128"/>
                <a:cs typeface="Arial" panose="020B0604020202020204" pitchFamily="34" charset="0"/>
              </a:rPr>
              <a:t>Goal:</a:t>
            </a:r>
          </a:p>
          <a:p>
            <a:pPr marL="285750" indent="-285750" algn="just">
              <a:buFont typeface="Arial"/>
              <a:buChar char="•"/>
            </a:pPr>
            <a:r>
              <a:rPr lang="en-GB" sz="1600" dirty="0" smtClean="0">
                <a:solidFill>
                  <a:srgbClr val="003458"/>
                </a:solidFill>
                <a:ea typeface="MS PGothic" panose="020B0600070205080204" pitchFamily="34" charset="-128"/>
                <a:cs typeface="Arial" panose="020B0604020202020204" pitchFamily="34" charset="0"/>
              </a:rPr>
              <a:t>Re-use components.</a:t>
            </a:r>
          </a:p>
          <a:p>
            <a:pPr marL="285750" indent="-285750" algn="just">
              <a:buFont typeface="Arial"/>
              <a:buChar char="•"/>
            </a:pPr>
            <a:r>
              <a:rPr lang="en-GB" sz="1600" dirty="0" smtClean="0">
                <a:solidFill>
                  <a:srgbClr val="003458"/>
                </a:solidFill>
                <a:ea typeface="MS PGothic" panose="020B0600070205080204" pitchFamily="34" charset="-128"/>
                <a:cs typeface="Arial" panose="020B0604020202020204" pitchFamily="34" charset="0"/>
              </a:rPr>
              <a:t>Recover high-value materials.</a:t>
            </a:r>
          </a:p>
        </p:txBody>
      </p:sp>
      <p:sp>
        <p:nvSpPr>
          <p:cNvPr id="12" name="Rectangle 7"/>
          <p:cNvSpPr/>
          <p:nvPr/>
        </p:nvSpPr>
        <p:spPr>
          <a:xfrm>
            <a:off x="5292080" y="2204864"/>
            <a:ext cx="3816424" cy="1138773"/>
          </a:xfrm>
          <a:prstGeom prst="rect">
            <a:avLst/>
          </a:prstGeom>
        </p:spPr>
        <p:txBody>
          <a:bodyPr wrap="square">
            <a:spAutoFit/>
          </a:bodyPr>
          <a:lstStyle/>
          <a:p>
            <a:pPr algn="just"/>
            <a:r>
              <a:rPr lang="en-GB" sz="1600" b="1" dirty="0" smtClean="0">
                <a:solidFill>
                  <a:srgbClr val="003458"/>
                </a:solidFill>
                <a:ea typeface="MS PGothic" panose="020B0600070205080204" pitchFamily="34" charset="-128"/>
                <a:cs typeface="Arial" panose="020B0604020202020204" pitchFamily="34" charset="0"/>
              </a:rPr>
              <a:t>Impact:</a:t>
            </a:r>
          </a:p>
          <a:p>
            <a:pPr marL="285750" indent="-285750" algn="just">
              <a:buFont typeface="Arial"/>
              <a:buChar char="•"/>
            </a:pPr>
            <a:r>
              <a:rPr lang="en-GB" b="1" i="1" dirty="0" smtClean="0">
                <a:solidFill>
                  <a:srgbClr val="0070C0"/>
                </a:solidFill>
                <a:ea typeface="MS PGothic" panose="020B0600070205080204" pitchFamily="34" charset="-128"/>
                <a:cs typeface="Arial" panose="020B0604020202020204" pitchFamily="34" charset="0"/>
              </a:rPr>
              <a:t>20M</a:t>
            </a:r>
            <a:r>
              <a:rPr lang="pt-BR" b="1" i="1" dirty="0">
                <a:solidFill>
                  <a:srgbClr val="0070C0"/>
                </a:solidFill>
                <a:ea typeface="MS PGothic" panose="020B0600070205080204" pitchFamily="34" charset="-128"/>
                <a:cs typeface="Arial" panose="020B0604020202020204" pitchFamily="34" charset="0"/>
              </a:rPr>
              <a:t>€ </a:t>
            </a:r>
            <a:r>
              <a:rPr lang="pt-BR" b="1" i="1" dirty="0" err="1" smtClean="0">
                <a:solidFill>
                  <a:srgbClr val="0070C0"/>
                </a:solidFill>
                <a:ea typeface="MS PGothic" panose="020B0600070205080204" pitchFamily="34" charset="-128"/>
                <a:cs typeface="Arial" panose="020B0604020202020204" pitchFamily="34" charset="0"/>
              </a:rPr>
              <a:t>increase</a:t>
            </a:r>
            <a:r>
              <a:rPr lang="pt-BR" b="1" i="1" dirty="0" smtClean="0">
                <a:solidFill>
                  <a:srgbClr val="0070C0"/>
                </a:solidFill>
                <a:ea typeface="MS PGothic" panose="020B0600070205080204" pitchFamily="34" charset="-128"/>
                <a:cs typeface="Arial" panose="020B0604020202020204" pitchFamily="34" charset="0"/>
              </a:rPr>
              <a:t> in </a:t>
            </a:r>
            <a:r>
              <a:rPr lang="pt-BR" b="1" i="1" dirty="0" err="1" smtClean="0">
                <a:solidFill>
                  <a:srgbClr val="0070C0"/>
                </a:solidFill>
                <a:ea typeface="MS PGothic" panose="020B0600070205080204" pitchFamily="34" charset="-128"/>
                <a:cs typeface="Arial" panose="020B0604020202020204" pitchFamily="34" charset="0"/>
              </a:rPr>
              <a:t>revenues</a:t>
            </a:r>
            <a:r>
              <a:rPr lang="pt-BR" b="1" i="1" dirty="0" smtClean="0">
                <a:solidFill>
                  <a:srgbClr val="0070C0"/>
                </a:solidFill>
                <a:ea typeface="MS PGothic" panose="020B0600070205080204" pitchFamily="34" charset="-128"/>
                <a:cs typeface="Arial" panose="020B0604020202020204" pitchFamily="34" charset="0"/>
              </a:rPr>
              <a:t> per </a:t>
            </a:r>
            <a:r>
              <a:rPr lang="pt-BR" b="1" i="1" dirty="0" err="1">
                <a:solidFill>
                  <a:srgbClr val="0070C0"/>
                </a:solidFill>
                <a:ea typeface="MS PGothic" panose="020B0600070205080204" pitchFamily="34" charset="-128"/>
                <a:cs typeface="Arial" panose="020B0604020202020204" pitchFamily="34" charset="0"/>
              </a:rPr>
              <a:t>year</a:t>
            </a:r>
            <a:r>
              <a:rPr lang="pt-BR" b="1" i="1" dirty="0">
                <a:solidFill>
                  <a:srgbClr val="0070C0"/>
                </a:solidFill>
                <a:ea typeface="MS PGothic" panose="020B0600070205080204" pitchFamily="34" charset="-128"/>
                <a:cs typeface="Arial" panose="020B0604020202020204" pitchFamily="34" charset="0"/>
              </a:rPr>
              <a:t> for </a:t>
            </a:r>
            <a:r>
              <a:rPr lang="pt-BR" b="1" i="1" dirty="0" err="1">
                <a:solidFill>
                  <a:srgbClr val="0070C0"/>
                </a:solidFill>
                <a:ea typeface="MS PGothic" panose="020B0600070205080204" pitchFamily="34" charset="-128"/>
                <a:cs typeface="Arial" panose="020B0604020202020204" pitchFamily="34" charset="0"/>
              </a:rPr>
              <a:t>the</a:t>
            </a:r>
            <a:r>
              <a:rPr lang="pt-BR" b="1" i="1" dirty="0">
                <a:solidFill>
                  <a:srgbClr val="0070C0"/>
                </a:solidFill>
                <a:ea typeface="MS PGothic" panose="020B0600070205080204" pitchFamily="34" charset="-128"/>
                <a:cs typeface="Arial" panose="020B0604020202020204" pitchFamily="34" charset="0"/>
              </a:rPr>
              <a:t> </a:t>
            </a:r>
            <a:r>
              <a:rPr lang="pt-BR" b="1" i="1" dirty="0" err="1" smtClean="0">
                <a:solidFill>
                  <a:srgbClr val="0070C0"/>
                </a:solidFill>
                <a:ea typeface="MS PGothic" panose="020B0600070205080204" pitchFamily="34" charset="-128"/>
                <a:cs typeface="Arial" panose="020B0604020202020204" pitchFamily="34" charset="0"/>
              </a:rPr>
              <a:t>company</a:t>
            </a:r>
            <a:r>
              <a:rPr lang="en-GB" sz="1600" dirty="0" smtClean="0">
                <a:solidFill>
                  <a:srgbClr val="003458"/>
                </a:solidFill>
                <a:ea typeface="MS PGothic" panose="020B0600070205080204" pitchFamily="34" charset="-128"/>
                <a:cs typeface="Arial" panose="020B0604020202020204" pitchFamily="34" charset="0"/>
              </a:rPr>
              <a:t>.</a:t>
            </a:r>
          </a:p>
          <a:p>
            <a:pPr marL="285750" indent="-285750" algn="just">
              <a:buFont typeface="Arial"/>
              <a:buChar char="•"/>
            </a:pPr>
            <a:endParaRPr lang="en-GB" sz="1600" b="1" dirty="0" smtClean="0">
              <a:solidFill>
                <a:srgbClr val="003458"/>
              </a:solidFill>
              <a:ea typeface="MS PGothic" panose="020B0600070205080204" pitchFamily="34" charset="-128"/>
              <a:cs typeface="Arial" panose="020B0604020202020204" pitchFamily="34" charset="0"/>
            </a:endParaRPr>
          </a:p>
        </p:txBody>
      </p:sp>
      <p:pic>
        <p:nvPicPr>
          <p:cNvPr id="3" name="Immagine 2"/>
          <p:cNvPicPr>
            <a:picLocks noChangeAspect="1"/>
          </p:cNvPicPr>
          <p:nvPr/>
        </p:nvPicPr>
        <p:blipFill>
          <a:blip r:embed="rId4"/>
          <a:stretch>
            <a:fillRect/>
          </a:stretch>
        </p:blipFill>
        <p:spPr>
          <a:xfrm rot="5400000">
            <a:off x="49892" y="4307492"/>
            <a:ext cx="1633688" cy="1217840"/>
          </a:xfrm>
          <a:prstGeom prst="rect">
            <a:avLst/>
          </a:prstGeom>
        </p:spPr>
      </p:pic>
      <p:sp>
        <p:nvSpPr>
          <p:cNvPr id="13" name="Rectangle 7"/>
          <p:cNvSpPr/>
          <p:nvPr/>
        </p:nvSpPr>
        <p:spPr>
          <a:xfrm>
            <a:off x="5292080" y="4509120"/>
            <a:ext cx="3816424" cy="1631216"/>
          </a:xfrm>
          <a:prstGeom prst="rect">
            <a:avLst/>
          </a:prstGeom>
        </p:spPr>
        <p:txBody>
          <a:bodyPr wrap="square">
            <a:spAutoFit/>
          </a:bodyPr>
          <a:lstStyle/>
          <a:p>
            <a:pPr algn="just"/>
            <a:r>
              <a:rPr lang="en-GB" sz="1600" b="1" dirty="0" smtClean="0">
                <a:solidFill>
                  <a:srgbClr val="003458"/>
                </a:solidFill>
                <a:ea typeface="MS PGothic" panose="020B0600070205080204" pitchFamily="34" charset="-128"/>
                <a:cs typeface="Arial" panose="020B0604020202020204" pitchFamily="34" charset="0"/>
              </a:rPr>
              <a:t>Impact:</a:t>
            </a:r>
          </a:p>
          <a:p>
            <a:pPr marL="285750" indent="-285750" algn="just">
              <a:buFont typeface="Arial"/>
              <a:buChar char="•"/>
            </a:pPr>
            <a:r>
              <a:rPr lang="en-GB" b="1" i="1" dirty="0">
                <a:solidFill>
                  <a:srgbClr val="0070C0"/>
                </a:solidFill>
                <a:ea typeface="MS PGothic" panose="020B0600070205080204" pitchFamily="34" charset="-128"/>
                <a:cs typeface="Arial" panose="020B0604020202020204" pitchFamily="34" charset="0"/>
              </a:rPr>
              <a:t>8M</a:t>
            </a:r>
            <a:r>
              <a:rPr lang="pt-BR" b="1" i="1" dirty="0">
                <a:solidFill>
                  <a:srgbClr val="0070C0"/>
                </a:solidFill>
                <a:ea typeface="MS PGothic" panose="020B0600070205080204" pitchFamily="34" charset="-128"/>
                <a:cs typeface="Arial" panose="020B0604020202020204" pitchFamily="34" charset="0"/>
              </a:rPr>
              <a:t>€ </a:t>
            </a:r>
            <a:r>
              <a:rPr lang="pt-BR" b="1" i="1" dirty="0" err="1">
                <a:solidFill>
                  <a:srgbClr val="0070C0"/>
                </a:solidFill>
                <a:ea typeface="MS PGothic" panose="020B0600070205080204" pitchFamily="34" charset="-128"/>
                <a:cs typeface="Arial" panose="020B0604020202020204" pitchFamily="34" charset="0"/>
              </a:rPr>
              <a:t>increase</a:t>
            </a:r>
            <a:r>
              <a:rPr lang="pt-BR" b="1" i="1" dirty="0">
                <a:solidFill>
                  <a:srgbClr val="0070C0"/>
                </a:solidFill>
                <a:ea typeface="MS PGothic" panose="020B0600070205080204" pitchFamily="34" charset="-128"/>
                <a:cs typeface="Arial" panose="020B0604020202020204" pitchFamily="34" charset="0"/>
              </a:rPr>
              <a:t> in </a:t>
            </a:r>
            <a:r>
              <a:rPr lang="pt-BR" b="1" i="1" dirty="0" err="1">
                <a:solidFill>
                  <a:srgbClr val="0070C0"/>
                </a:solidFill>
                <a:ea typeface="MS PGothic" panose="020B0600070205080204" pitchFamily="34" charset="-128"/>
                <a:cs typeface="Arial" panose="020B0604020202020204" pitchFamily="34" charset="0"/>
              </a:rPr>
              <a:t>revenues</a:t>
            </a:r>
            <a:r>
              <a:rPr lang="pt-BR" b="1" i="1" dirty="0">
                <a:solidFill>
                  <a:srgbClr val="0070C0"/>
                </a:solidFill>
                <a:ea typeface="MS PGothic" panose="020B0600070205080204" pitchFamily="34" charset="-128"/>
                <a:cs typeface="Arial" panose="020B0604020202020204" pitchFamily="34" charset="0"/>
              </a:rPr>
              <a:t> per </a:t>
            </a:r>
            <a:r>
              <a:rPr lang="pt-BR" b="1" i="1" dirty="0" err="1">
                <a:solidFill>
                  <a:srgbClr val="0070C0"/>
                </a:solidFill>
                <a:ea typeface="MS PGothic" panose="020B0600070205080204" pitchFamily="34" charset="-128"/>
                <a:cs typeface="Arial" panose="020B0604020202020204" pitchFamily="34" charset="0"/>
              </a:rPr>
              <a:t>year</a:t>
            </a:r>
            <a:r>
              <a:rPr lang="pt-BR" b="1" i="1" dirty="0">
                <a:solidFill>
                  <a:srgbClr val="0070C0"/>
                </a:solidFill>
                <a:ea typeface="MS PGothic" panose="020B0600070205080204" pitchFamily="34" charset="-128"/>
                <a:cs typeface="Arial" panose="020B0604020202020204" pitchFamily="34" charset="0"/>
              </a:rPr>
              <a:t> for </a:t>
            </a:r>
            <a:r>
              <a:rPr lang="pt-BR" b="1" i="1" dirty="0" err="1">
                <a:solidFill>
                  <a:srgbClr val="0070C0"/>
                </a:solidFill>
                <a:ea typeface="MS PGothic" panose="020B0600070205080204" pitchFamily="34" charset="-128"/>
                <a:cs typeface="Arial" panose="020B0604020202020204" pitchFamily="34" charset="0"/>
              </a:rPr>
              <a:t>the</a:t>
            </a:r>
            <a:r>
              <a:rPr lang="pt-BR" b="1" i="1" dirty="0">
                <a:solidFill>
                  <a:srgbClr val="0070C0"/>
                </a:solidFill>
                <a:ea typeface="MS PGothic" panose="020B0600070205080204" pitchFamily="34" charset="-128"/>
                <a:cs typeface="Arial" panose="020B0604020202020204" pitchFamily="34" charset="0"/>
              </a:rPr>
              <a:t> </a:t>
            </a:r>
            <a:r>
              <a:rPr lang="pt-BR" b="1" i="1" dirty="0" err="1">
                <a:solidFill>
                  <a:srgbClr val="0070C0"/>
                </a:solidFill>
                <a:ea typeface="MS PGothic" panose="020B0600070205080204" pitchFamily="34" charset="-128"/>
                <a:cs typeface="Arial" panose="020B0604020202020204" pitchFamily="34" charset="0"/>
              </a:rPr>
              <a:t>company</a:t>
            </a:r>
            <a:r>
              <a:rPr lang="en-GB" sz="1600" dirty="0" smtClean="0">
                <a:solidFill>
                  <a:srgbClr val="003458"/>
                </a:solidFill>
                <a:ea typeface="MS PGothic" panose="020B0600070205080204" pitchFamily="34" charset="-128"/>
                <a:cs typeface="Arial" panose="020B0604020202020204" pitchFamily="34" charset="0"/>
              </a:rPr>
              <a:t>.</a:t>
            </a:r>
          </a:p>
          <a:p>
            <a:pPr marL="285750" indent="-285750" algn="just">
              <a:buFont typeface="Arial"/>
              <a:buChar char="•"/>
            </a:pPr>
            <a:r>
              <a:rPr lang="en-GB" sz="1600" dirty="0" smtClean="0">
                <a:solidFill>
                  <a:srgbClr val="003458"/>
                </a:solidFill>
                <a:ea typeface="MS PGothic" panose="020B0600070205080204" pitchFamily="34" charset="-128"/>
                <a:cs typeface="Arial" panose="020B0604020202020204" pitchFamily="34" charset="0"/>
              </a:rPr>
              <a:t>Pay back time of the investment is 2 years.</a:t>
            </a:r>
          </a:p>
          <a:p>
            <a:pPr marL="285750" indent="-285750" algn="just">
              <a:buFont typeface="Arial"/>
              <a:buChar char="•"/>
            </a:pPr>
            <a:endParaRPr lang="en-GB" sz="1600" b="1" dirty="0" smtClean="0">
              <a:solidFill>
                <a:srgbClr val="003458"/>
              </a:solidFill>
              <a:ea typeface="MS PGothic" panose="020B0600070205080204" pitchFamily="34" charset="-128"/>
              <a:cs typeface="Arial" panose="020B0604020202020204" pitchFamily="34" charset="0"/>
            </a:endParaRPr>
          </a:p>
        </p:txBody>
      </p:sp>
      <p:pic>
        <p:nvPicPr>
          <p:cNvPr id="14" name="Picture 13"/>
          <p:cNvPicPr>
            <a:picLocks noChangeAspect="1"/>
          </p:cNvPicPr>
          <p:nvPr/>
        </p:nvPicPr>
        <p:blipFill>
          <a:blip r:embed="rId5"/>
          <a:stretch>
            <a:fillRect/>
          </a:stretch>
        </p:blipFill>
        <p:spPr>
          <a:xfrm>
            <a:off x="2962147" y="3667520"/>
            <a:ext cx="1897885" cy="547189"/>
          </a:xfrm>
          <a:prstGeom prst="rect">
            <a:avLst/>
          </a:prstGeom>
        </p:spPr>
      </p:pic>
      <p:pic>
        <p:nvPicPr>
          <p:cNvPr id="15" name="Immagine 14" descr="gamesa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4415" y="980728"/>
            <a:ext cx="1707608" cy="681608"/>
          </a:xfrm>
          <a:prstGeom prst="rect">
            <a:avLst/>
          </a:prstGeom>
        </p:spPr>
      </p:pic>
    </p:spTree>
    <p:extLst>
      <p:ext uri="{BB962C8B-B14F-4D97-AF65-F5344CB8AC3E}">
        <p14:creationId xmlns:p14="http://schemas.microsoft.com/office/powerpoint/2010/main" val="233918186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p:nvPr/>
        </p:nvPicPr>
        <p:blipFill>
          <a:blip r:embed="rId3"/>
          <a:stretch>
            <a:fillRect/>
          </a:stretch>
        </p:blipFill>
        <p:spPr>
          <a:xfrm>
            <a:off x="2282309" y="980728"/>
            <a:ext cx="6754187" cy="4536504"/>
          </a:xfrm>
          <a:prstGeom prst="rect">
            <a:avLst/>
          </a:prstGeom>
        </p:spPr>
      </p:pic>
      <p:sp>
        <p:nvSpPr>
          <p:cNvPr id="7" name="3 CuadroTexto"/>
          <p:cNvSpPr txBox="1"/>
          <p:nvPr/>
        </p:nvSpPr>
        <p:spPr>
          <a:xfrm>
            <a:off x="179512" y="332656"/>
            <a:ext cx="7632848" cy="400110"/>
          </a:xfrm>
          <a:prstGeom prst="rect">
            <a:avLst/>
          </a:prstGeom>
          <a:noFill/>
        </p:spPr>
        <p:txBody>
          <a:bodyPr wrap="square" rtlCol="0">
            <a:spAutoFit/>
          </a:bodyPr>
          <a:lstStyle/>
          <a:p>
            <a:r>
              <a:rPr lang="en-GB" sz="2000" b="1" dirty="0" smtClean="0">
                <a:solidFill>
                  <a:srgbClr val="002060"/>
                </a:solidFill>
                <a:latin typeface="Arial" pitchFamily="34" charset="0"/>
                <a:cs typeface="Arial" pitchFamily="34" charset="0"/>
              </a:rPr>
              <a:t>Operational and Business Model of the Pilot Network</a:t>
            </a:r>
            <a:endParaRPr lang="en-GB" sz="2000" b="1" dirty="0">
              <a:solidFill>
                <a:srgbClr val="002060"/>
              </a:solidFill>
              <a:latin typeface="Arial" pitchFamily="34" charset="0"/>
              <a:cs typeface="Arial" pitchFamily="34" charset="0"/>
            </a:endParaRPr>
          </a:p>
        </p:txBody>
      </p:sp>
      <p:sp>
        <p:nvSpPr>
          <p:cNvPr id="3" name="Rettangolo 2"/>
          <p:cNvSpPr/>
          <p:nvPr/>
        </p:nvSpPr>
        <p:spPr>
          <a:xfrm>
            <a:off x="107504" y="1124744"/>
            <a:ext cx="1944216" cy="1477328"/>
          </a:xfrm>
          <a:prstGeom prst="rect">
            <a:avLst/>
          </a:prstGeom>
        </p:spPr>
        <p:txBody>
          <a:bodyPr wrap="square">
            <a:spAutoFit/>
          </a:bodyPr>
          <a:lstStyle/>
          <a:p>
            <a:r>
              <a:rPr lang="en-US" b="1" i="1" dirty="0" smtClean="0">
                <a:solidFill>
                  <a:srgbClr val="0070C0"/>
                </a:solidFill>
                <a:ea typeface="MS PGothic" panose="020B0600070205080204" pitchFamily="34" charset="-128"/>
                <a:cs typeface="Arial" panose="020B0604020202020204" pitchFamily="34" charset="0"/>
              </a:rPr>
              <a:t>Regional, national, EU, </a:t>
            </a:r>
            <a:r>
              <a:rPr lang="en-US" b="1" i="1" dirty="0">
                <a:solidFill>
                  <a:srgbClr val="0070C0"/>
                </a:solidFill>
                <a:ea typeface="MS PGothic" panose="020B0600070205080204" pitchFamily="34" charset="-128"/>
                <a:cs typeface="Arial" panose="020B0604020202020204" pitchFamily="34" charset="0"/>
              </a:rPr>
              <a:t>p</a:t>
            </a:r>
            <a:r>
              <a:rPr lang="en-US" b="1" i="1" dirty="0" smtClean="0">
                <a:solidFill>
                  <a:srgbClr val="0070C0"/>
                </a:solidFill>
                <a:ea typeface="MS PGothic" panose="020B0600070205080204" pitchFamily="34" charset="-128"/>
                <a:cs typeface="Arial" panose="020B0604020202020204" pitchFamily="34" charset="0"/>
              </a:rPr>
              <a:t>rojects exploitable results and competences.</a:t>
            </a:r>
            <a:endParaRPr lang="it-IT" dirty="0"/>
          </a:p>
        </p:txBody>
      </p:sp>
      <p:sp>
        <p:nvSpPr>
          <p:cNvPr id="8" name="Rettangolo 7"/>
          <p:cNvSpPr/>
          <p:nvPr/>
        </p:nvSpPr>
        <p:spPr>
          <a:xfrm>
            <a:off x="107504" y="2780928"/>
            <a:ext cx="1440160" cy="1200329"/>
          </a:xfrm>
          <a:prstGeom prst="rect">
            <a:avLst/>
          </a:prstGeom>
        </p:spPr>
        <p:txBody>
          <a:bodyPr wrap="square">
            <a:spAutoFit/>
          </a:bodyPr>
          <a:lstStyle/>
          <a:p>
            <a:r>
              <a:rPr lang="en-US" b="1" i="1" dirty="0" smtClean="0">
                <a:solidFill>
                  <a:srgbClr val="0070C0"/>
                </a:solidFill>
                <a:ea typeface="MS PGothic" panose="020B0600070205080204" pitchFamily="34" charset="-128"/>
                <a:cs typeface="Arial" panose="020B0604020202020204" pitchFamily="34" charset="0"/>
              </a:rPr>
              <a:t>Industrial users (first group from use-cases)</a:t>
            </a:r>
            <a:endParaRPr lang="it-IT" dirty="0"/>
          </a:p>
        </p:txBody>
      </p:sp>
      <p:sp>
        <p:nvSpPr>
          <p:cNvPr id="4" name="Freccia destra 3"/>
          <p:cNvSpPr/>
          <p:nvPr/>
        </p:nvSpPr>
        <p:spPr>
          <a:xfrm>
            <a:off x="1619672" y="1700808"/>
            <a:ext cx="576064"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Freccia destra 8"/>
          <p:cNvSpPr/>
          <p:nvPr/>
        </p:nvSpPr>
        <p:spPr>
          <a:xfrm>
            <a:off x="1619672" y="2996952"/>
            <a:ext cx="576064"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Rettangolo 9"/>
          <p:cNvSpPr/>
          <p:nvPr/>
        </p:nvSpPr>
        <p:spPr>
          <a:xfrm>
            <a:off x="3419872" y="5589240"/>
            <a:ext cx="4392488" cy="646331"/>
          </a:xfrm>
          <a:prstGeom prst="rect">
            <a:avLst/>
          </a:prstGeom>
          <a:ln w="31750">
            <a:solidFill>
              <a:schemeClr val="tx2">
                <a:lumMod val="75000"/>
              </a:schemeClr>
            </a:solidFill>
          </a:ln>
        </p:spPr>
        <p:txBody>
          <a:bodyPr wrap="square">
            <a:spAutoFit/>
          </a:bodyPr>
          <a:lstStyle/>
          <a:p>
            <a:pPr algn="ctr"/>
            <a:r>
              <a:rPr lang="en-US" b="1" i="1" dirty="0" smtClean="0">
                <a:solidFill>
                  <a:srgbClr val="0070C0"/>
                </a:solidFill>
                <a:ea typeface="MS PGothic" panose="020B0600070205080204" pitchFamily="34" charset="-128"/>
                <a:cs typeface="Arial" panose="020B0604020202020204" pitchFamily="34" charset="0"/>
              </a:rPr>
              <a:t>New Circular Economy businesses in EU.</a:t>
            </a:r>
          </a:p>
          <a:p>
            <a:pPr algn="ctr"/>
            <a:r>
              <a:rPr lang="en-US" b="1" i="1" dirty="0" smtClean="0">
                <a:solidFill>
                  <a:srgbClr val="0070C0"/>
                </a:solidFill>
                <a:ea typeface="MS PGothic" panose="020B0600070205080204" pitchFamily="34" charset="-128"/>
                <a:cs typeface="Arial" panose="020B0604020202020204" pitchFamily="34" charset="0"/>
              </a:rPr>
              <a:t>New jobs, social and environmental impact.</a:t>
            </a:r>
            <a:endParaRPr lang="it-IT" dirty="0"/>
          </a:p>
        </p:txBody>
      </p:sp>
      <p:sp>
        <p:nvSpPr>
          <p:cNvPr id="11" name="Rettangolo 10"/>
          <p:cNvSpPr/>
          <p:nvPr/>
        </p:nvSpPr>
        <p:spPr>
          <a:xfrm>
            <a:off x="107504" y="4077072"/>
            <a:ext cx="1440160" cy="1200329"/>
          </a:xfrm>
          <a:prstGeom prst="rect">
            <a:avLst/>
          </a:prstGeom>
        </p:spPr>
        <p:txBody>
          <a:bodyPr wrap="square">
            <a:spAutoFit/>
          </a:bodyPr>
          <a:lstStyle/>
          <a:p>
            <a:r>
              <a:rPr lang="en-US" b="1" i="1" dirty="0" smtClean="0">
                <a:solidFill>
                  <a:srgbClr val="0070C0"/>
                </a:solidFill>
                <a:ea typeface="MS PGothic" panose="020B0600070205080204" pitchFamily="34" charset="-128"/>
                <a:cs typeface="Arial" panose="020B0604020202020204" pitchFamily="34" charset="0"/>
              </a:rPr>
              <a:t>Private investments for industrial take-up</a:t>
            </a:r>
            <a:endParaRPr lang="it-IT" dirty="0"/>
          </a:p>
        </p:txBody>
      </p:sp>
      <p:sp>
        <p:nvSpPr>
          <p:cNvPr id="12" name="Freccia destra 11"/>
          <p:cNvSpPr/>
          <p:nvPr/>
        </p:nvSpPr>
        <p:spPr>
          <a:xfrm>
            <a:off x="1619672" y="4365104"/>
            <a:ext cx="576064"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848318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p:cNvSpPr txBox="1"/>
          <p:nvPr/>
        </p:nvSpPr>
        <p:spPr>
          <a:xfrm>
            <a:off x="179512" y="391889"/>
            <a:ext cx="7632848" cy="400110"/>
          </a:xfrm>
          <a:prstGeom prst="rect">
            <a:avLst/>
          </a:prstGeom>
          <a:noFill/>
        </p:spPr>
        <p:txBody>
          <a:bodyPr wrap="square" rtlCol="0">
            <a:spAutoFit/>
          </a:bodyPr>
          <a:lstStyle/>
          <a:p>
            <a:r>
              <a:rPr lang="en-GB" sz="2000" b="1" dirty="0" smtClean="0">
                <a:solidFill>
                  <a:srgbClr val="002060"/>
                </a:solidFill>
                <a:latin typeface="Arial" pitchFamily="34" charset="0"/>
                <a:cs typeface="Arial" pitchFamily="34" charset="0"/>
              </a:rPr>
              <a:t>Business Model of the Pilot Network</a:t>
            </a:r>
            <a:endParaRPr lang="en-GB" sz="2000" b="1" dirty="0">
              <a:solidFill>
                <a:srgbClr val="002060"/>
              </a:solidFill>
              <a:latin typeface="Arial" pitchFamily="34" charset="0"/>
              <a:cs typeface="Arial" pitchFamily="34" charset="0"/>
            </a:endParaRPr>
          </a:p>
        </p:txBody>
      </p:sp>
      <p:sp>
        <p:nvSpPr>
          <p:cNvPr id="3" name="Rectangle 2"/>
          <p:cNvSpPr/>
          <p:nvPr/>
        </p:nvSpPr>
        <p:spPr>
          <a:xfrm>
            <a:off x="179512" y="1268760"/>
            <a:ext cx="3672408" cy="1323439"/>
          </a:xfrm>
          <a:prstGeom prst="rect">
            <a:avLst/>
          </a:prstGeom>
        </p:spPr>
        <p:txBody>
          <a:bodyPr wrap="square">
            <a:spAutoFit/>
          </a:bodyPr>
          <a:lstStyle/>
          <a:p>
            <a:r>
              <a:rPr lang="it-IT" sz="2000" dirty="0"/>
              <a:t>This </a:t>
            </a:r>
            <a:r>
              <a:rPr lang="it-IT" sz="2000" dirty="0" smtClean="0"/>
              <a:t>pilot network </a:t>
            </a:r>
            <a:r>
              <a:rPr lang="it-IT" sz="2000" dirty="0"/>
              <a:t>is designed </a:t>
            </a:r>
            <a:r>
              <a:rPr lang="it-IT" sz="2000" dirty="0" smtClean="0"/>
              <a:t>to </a:t>
            </a:r>
            <a:r>
              <a:rPr lang="it-IT" sz="2000" dirty="0"/>
              <a:t>be a “</a:t>
            </a:r>
            <a:r>
              <a:rPr lang="it-IT" sz="2000" b="1" i="1" dirty="0">
                <a:solidFill>
                  <a:srgbClr val="0070C0"/>
                </a:solidFill>
                <a:ea typeface="MS PGothic" panose="020B0600070205080204" pitchFamily="34" charset="-128"/>
                <a:cs typeface="Arial" panose="020B0604020202020204" pitchFamily="34" charset="0"/>
              </a:rPr>
              <a:t>generator” of new industrial </a:t>
            </a:r>
            <a:r>
              <a:rPr lang="it-IT" sz="2000" b="1" i="1" dirty="0" err="1" smtClean="0">
                <a:solidFill>
                  <a:srgbClr val="0070C0"/>
                </a:solidFill>
                <a:ea typeface="MS PGothic" panose="020B0600070205080204" pitchFamily="34" charset="-128"/>
                <a:cs typeface="Arial" panose="020B0604020202020204" pitchFamily="34" charset="0"/>
              </a:rPr>
              <a:t>plants</a:t>
            </a:r>
            <a:r>
              <a:rPr lang="it-IT" sz="2000" b="1" i="1" dirty="0" smtClean="0">
                <a:solidFill>
                  <a:srgbClr val="0070C0"/>
                </a:solidFill>
                <a:ea typeface="MS PGothic" panose="020B0600070205080204" pitchFamily="34" charset="-128"/>
                <a:cs typeface="Arial" panose="020B0604020202020204" pitchFamily="34" charset="0"/>
              </a:rPr>
              <a:t> </a:t>
            </a:r>
            <a:r>
              <a:rPr lang="it-IT" sz="2000" dirty="0" smtClean="0"/>
              <a:t>for </a:t>
            </a:r>
            <a:r>
              <a:rPr lang="it-IT" sz="2000" dirty="0"/>
              <a:t>European circular </a:t>
            </a:r>
            <a:r>
              <a:rPr lang="it-IT" sz="2000" dirty="0" smtClean="0"/>
              <a:t>economy  solutions.</a:t>
            </a:r>
            <a:endParaRPr lang="it-IT" sz="2000" dirty="0"/>
          </a:p>
        </p:txBody>
      </p:sp>
      <p:sp>
        <p:nvSpPr>
          <p:cNvPr id="4" name="Rectangle 3"/>
          <p:cNvSpPr/>
          <p:nvPr/>
        </p:nvSpPr>
        <p:spPr>
          <a:xfrm>
            <a:off x="179512" y="3097991"/>
            <a:ext cx="8640960" cy="3139321"/>
          </a:xfrm>
          <a:prstGeom prst="rect">
            <a:avLst/>
          </a:prstGeom>
        </p:spPr>
        <p:txBody>
          <a:bodyPr wrap="square">
            <a:spAutoFit/>
          </a:bodyPr>
          <a:lstStyle/>
          <a:p>
            <a:pPr lvl="0" algn="just"/>
            <a:r>
              <a:rPr lang="en-US" sz="1650" b="1" dirty="0" smtClean="0">
                <a:latin typeface="Calibri" panose="020F0502020204030204" pitchFamily="34" charset="0"/>
                <a:ea typeface="MS Mincho" panose="02020609040205080304" pitchFamily="49" charset="-128"/>
                <a:cs typeface="Times New Roman" panose="02020603050405020304" pitchFamily="18" charset="0"/>
              </a:rPr>
              <a:t>Pilot Network Revenues:</a:t>
            </a:r>
          </a:p>
          <a:p>
            <a:pPr marL="173038" lvl="0" indent="-173038" algn="just">
              <a:buFont typeface="Arial" panose="020B0604020202020204" pitchFamily="34" charset="0"/>
              <a:buChar char="•"/>
            </a:pPr>
            <a:r>
              <a:rPr lang="en-US" sz="1650" dirty="0" smtClean="0">
                <a:latin typeface="Calibri" panose="020F0502020204030204" pitchFamily="34" charset="0"/>
                <a:ea typeface="MS Mincho" panose="02020609040205080304" pitchFamily="49" charset="-128"/>
                <a:cs typeface="Times New Roman" panose="02020603050405020304" pitchFamily="18" charset="0"/>
              </a:rPr>
              <a:t>The </a:t>
            </a:r>
            <a:r>
              <a:rPr lang="en-US" sz="1650" dirty="0">
                <a:latin typeface="Calibri" panose="020F0502020204030204" pitchFamily="34" charset="0"/>
                <a:ea typeface="MS Mincho" panose="02020609040205080304" pitchFamily="49" charset="-128"/>
                <a:cs typeface="Times New Roman" panose="02020603050405020304" pitchFamily="18" charset="0"/>
              </a:rPr>
              <a:t>User will pay a </a:t>
            </a:r>
            <a:r>
              <a:rPr lang="en-US" sz="1650" b="1" i="1" dirty="0">
                <a:solidFill>
                  <a:srgbClr val="0070C0"/>
                </a:solidFill>
                <a:ea typeface="MS PGothic" panose="020B0600070205080204" pitchFamily="34" charset="-128"/>
                <a:cs typeface="Arial" panose="020B0604020202020204" pitchFamily="34" charset="0"/>
              </a:rPr>
              <a:t>daily fee</a:t>
            </a:r>
            <a:r>
              <a:rPr lang="en-US" sz="1650" b="1" i="1" dirty="0">
                <a:latin typeface="Calibri" panose="020F0502020204030204" pitchFamily="34" charset="0"/>
                <a:ea typeface="MS Mincho" panose="02020609040205080304" pitchFamily="49" charset="-128"/>
                <a:cs typeface="Times New Roman" panose="02020603050405020304" pitchFamily="18" charset="0"/>
              </a:rPr>
              <a:t> </a:t>
            </a:r>
            <a:r>
              <a:rPr lang="en-US" sz="1650" dirty="0" smtClean="0">
                <a:latin typeface="Calibri" panose="020F0502020204030204" pitchFamily="34" charset="0"/>
                <a:ea typeface="MS Mincho" panose="02020609040205080304" pitchFamily="49" charset="-128"/>
                <a:cs typeface="Times New Roman" panose="02020603050405020304" pitchFamily="18" charset="0"/>
              </a:rPr>
              <a:t>for </a:t>
            </a:r>
            <a:r>
              <a:rPr lang="en-US" sz="1650" dirty="0">
                <a:latin typeface="Calibri" panose="020F0502020204030204" pitchFamily="34" charset="0"/>
                <a:ea typeface="MS Mincho" panose="02020609040205080304" pitchFamily="49" charset="-128"/>
                <a:cs typeface="Times New Roman" panose="02020603050405020304" pitchFamily="18" charset="0"/>
              </a:rPr>
              <a:t>each </a:t>
            </a:r>
            <a:r>
              <a:rPr lang="en-US" sz="1650" dirty="0" smtClean="0">
                <a:latin typeface="Calibri" panose="020F0502020204030204" pitchFamily="34" charset="0"/>
                <a:ea typeface="MS Mincho" panose="02020609040205080304" pitchFamily="49" charset="-128"/>
                <a:cs typeface="Times New Roman" panose="02020603050405020304" pitchFamily="18" charset="0"/>
              </a:rPr>
              <a:t>access.</a:t>
            </a:r>
          </a:p>
          <a:p>
            <a:pPr marL="173038" indent="-173038" algn="just">
              <a:buFont typeface="Arial" panose="020B0604020202020204" pitchFamily="34" charset="0"/>
              <a:buChar char="•"/>
            </a:pPr>
            <a:r>
              <a:rPr lang="en-US" sz="1650" dirty="0">
                <a:latin typeface="Calibri" panose="020F0502020204030204" pitchFamily="34" charset="0"/>
                <a:ea typeface="MS Mincho" panose="02020609040205080304" pitchFamily="49" charset="-128"/>
                <a:cs typeface="Times New Roman" panose="02020603050405020304" pitchFamily="18" charset="0"/>
              </a:rPr>
              <a:t>The User will </a:t>
            </a:r>
            <a:r>
              <a:rPr lang="en-US" sz="1650" dirty="0" smtClean="0">
                <a:latin typeface="Calibri" panose="020F0502020204030204" pitchFamily="34" charset="0"/>
                <a:ea typeface="MS Mincho" panose="02020609040205080304" pitchFamily="49" charset="-128"/>
                <a:cs typeface="Times New Roman" panose="02020603050405020304" pitchFamily="18" charset="0"/>
              </a:rPr>
              <a:t>share with the pilot network </a:t>
            </a:r>
            <a:r>
              <a:rPr lang="en-US" sz="1650" b="1" i="1" dirty="0" smtClean="0">
                <a:solidFill>
                  <a:srgbClr val="0070C0"/>
                </a:solidFill>
                <a:ea typeface="MS PGothic" panose="020B0600070205080204" pitchFamily="34" charset="-128"/>
                <a:cs typeface="Arial" panose="020B0604020202020204" pitchFamily="34" charset="0"/>
              </a:rPr>
              <a:t>a </a:t>
            </a:r>
            <a:r>
              <a:rPr lang="en-US" sz="1650" b="1" i="1" dirty="0">
                <a:solidFill>
                  <a:srgbClr val="0070C0"/>
                </a:solidFill>
                <a:ea typeface="MS PGothic" panose="020B0600070205080204" pitchFamily="34" charset="-128"/>
                <a:cs typeface="Arial" panose="020B0604020202020204" pitchFamily="34" charset="0"/>
              </a:rPr>
              <a:t>portion </a:t>
            </a:r>
            <a:r>
              <a:rPr lang="en-US" sz="1650" dirty="0">
                <a:latin typeface="Calibri" panose="020F0502020204030204" pitchFamily="34" charset="0"/>
                <a:ea typeface="MS Mincho" panose="02020609040205080304" pitchFamily="49" charset="-128"/>
                <a:cs typeface="Times New Roman" panose="02020603050405020304" pitchFamily="18" charset="0"/>
              </a:rPr>
              <a:t>of the </a:t>
            </a:r>
            <a:r>
              <a:rPr lang="en-US" sz="1650" b="1" i="1" dirty="0">
                <a:solidFill>
                  <a:srgbClr val="0070C0"/>
                </a:solidFill>
                <a:ea typeface="MS PGothic" panose="020B0600070205080204" pitchFamily="34" charset="-128"/>
                <a:cs typeface="Arial" panose="020B0604020202020204" pitchFamily="34" charset="0"/>
              </a:rPr>
              <a:t>revenues</a:t>
            </a:r>
            <a:r>
              <a:rPr lang="en-US" sz="1650" dirty="0">
                <a:latin typeface="Calibri" panose="020F0502020204030204" pitchFamily="34" charset="0"/>
                <a:ea typeface="MS Mincho" panose="02020609040205080304" pitchFamily="49" charset="-128"/>
                <a:cs typeface="Times New Roman" panose="02020603050405020304" pitchFamily="18" charset="0"/>
              </a:rPr>
              <a:t> obtained by </a:t>
            </a:r>
            <a:r>
              <a:rPr lang="en-US" sz="1650" b="1" i="1" dirty="0">
                <a:solidFill>
                  <a:srgbClr val="0070C0"/>
                </a:solidFill>
                <a:ea typeface="MS PGothic" panose="020B0600070205080204" pitchFamily="34" charset="-128"/>
                <a:cs typeface="Arial" panose="020B0604020202020204" pitchFamily="34" charset="0"/>
              </a:rPr>
              <a:t>selling the product/service </a:t>
            </a:r>
            <a:r>
              <a:rPr lang="en-US" sz="1650" dirty="0" smtClean="0">
                <a:latin typeface="Calibri" panose="020F0502020204030204" pitchFamily="34" charset="0"/>
                <a:ea typeface="MS Mincho" panose="02020609040205080304" pitchFamily="49" charset="-128"/>
                <a:cs typeface="Times New Roman" panose="02020603050405020304" pitchFamily="18" charset="0"/>
              </a:rPr>
              <a:t>demonstrated by </a:t>
            </a:r>
            <a:r>
              <a:rPr lang="en-US" sz="1650" dirty="0">
                <a:latin typeface="Calibri" panose="020F0502020204030204" pitchFamily="34" charset="0"/>
                <a:ea typeface="MS Mincho" panose="02020609040205080304" pitchFamily="49" charset="-128"/>
                <a:cs typeface="Times New Roman" panose="02020603050405020304" pitchFamily="18" charset="0"/>
              </a:rPr>
              <a:t>the business case developed by the </a:t>
            </a:r>
            <a:r>
              <a:rPr lang="en-US" sz="1650" dirty="0" smtClean="0">
                <a:latin typeface="Calibri" panose="020F0502020204030204" pitchFamily="34" charset="0"/>
                <a:ea typeface="MS Mincho" panose="02020609040205080304" pitchFamily="49" charset="-128"/>
                <a:cs typeface="Times New Roman" panose="02020603050405020304" pitchFamily="18" charset="0"/>
              </a:rPr>
              <a:t>platform (IPR exploitation).</a:t>
            </a:r>
          </a:p>
          <a:p>
            <a:pPr marL="173038" indent="-173038" algn="just">
              <a:buFont typeface="Arial" panose="020B0604020202020204" pitchFamily="34" charset="0"/>
              <a:buChar char="•"/>
            </a:pPr>
            <a:r>
              <a:rPr lang="en-US" sz="1650" dirty="0">
                <a:latin typeface="Calibri" panose="020F0502020204030204" pitchFamily="34" charset="0"/>
                <a:ea typeface="MS Mincho" panose="02020609040205080304" pitchFamily="49" charset="-128"/>
                <a:cs typeface="Times New Roman" panose="02020603050405020304" pitchFamily="18" charset="0"/>
              </a:rPr>
              <a:t>The core partners of the pilot </a:t>
            </a:r>
            <a:r>
              <a:rPr lang="en-US" sz="1650" dirty="0" smtClean="0">
                <a:latin typeface="Calibri" panose="020F0502020204030204" pitchFamily="34" charset="0"/>
                <a:ea typeface="MS Mincho" panose="02020609040205080304" pitchFamily="49" charset="-128"/>
                <a:cs typeface="Times New Roman" panose="02020603050405020304" pitchFamily="18" charset="0"/>
              </a:rPr>
              <a:t>(companies, universities and RTOs) </a:t>
            </a:r>
            <a:r>
              <a:rPr lang="en-US" sz="1650" dirty="0">
                <a:latin typeface="Calibri" panose="020F0502020204030204" pitchFamily="34" charset="0"/>
                <a:ea typeface="MS Mincho" panose="02020609040205080304" pitchFamily="49" charset="-128"/>
                <a:cs typeface="Times New Roman" panose="02020603050405020304" pitchFamily="18" charset="0"/>
              </a:rPr>
              <a:t>will pay a </a:t>
            </a:r>
            <a:r>
              <a:rPr lang="en-US" sz="1650" b="1" i="1" dirty="0">
                <a:solidFill>
                  <a:srgbClr val="0070C0"/>
                </a:solidFill>
                <a:ea typeface="MS PGothic" panose="020B0600070205080204" pitchFamily="34" charset="-128"/>
                <a:cs typeface="Arial" panose="020B0604020202020204" pitchFamily="34" charset="0"/>
              </a:rPr>
              <a:t>yearly fee </a:t>
            </a:r>
            <a:r>
              <a:rPr lang="en-US" sz="1650" dirty="0">
                <a:latin typeface="Calibri" panose="020F0502020204030204" pitchFamily="34" charset="0"/>
                <a:ea typeface="MS Mincho" panose="02020609040205080304" pitchFamily="49" charset="-128"/>
                <a:cs typeface="Times New Roman" panose="02020603050405020304" pitchFamily="18" charset="0"/>
              </a:rPr>
              <a:t>to be part of the pilot </a:t>
            </a:r>
            <a:r>
              <a:rPr lang="en-US" sz="1650" dirty="0" smtClean="0">
                <a:latin typeface="Calibri" panose="020F0502020204030204" pitchFamily="34" charset="0"/>
                <a:ea typeface="MS Mincho" panose="02020609040205080304" pitchFamily="49" charset="-128"/>
                <a:cs typeface="Times New Roman" panose="02020603050405020304" pitchFamily="18" charset="0"/>
              </a:rPr>
              <a:t>network</a:t>
            </a:r>
            <a:r>
              <a:rPr lang="en-US" sz="1650" dirty="0">
                <a:latin typeface="Calibri" panose="020F0502020204030204" pitchFamily="34" charset="0"/>
                <a:ea typeface="MS Mincho" panose="02020609040205080304" pitchFamily="49" charset="-128"/>
                <a:cs typeface="Times New Roman" panose="02020603050405020304" pitchFamily="18" charset="0"/>
              </a:rPr>
              <a:t> </a:t>
            </a:r>
            <a:r>
              <a:rPr lang="en-US" sz="1650" dirty="0" smtClean="0">
                <a:latin typeface="Calibri" panose="020F0502020204030204" pitchFamily="34" charset="0"/>
                <a:ea typeface="MS Mincho" panose="02020609040205080304" pitchFamily="49" charset="-128"/>
                <a:cs typeface="Times New Roman" panose="02020603050405020304" pitchFamily="18" charset="0"/>
              </a:rPr>
              <a:t>and to access the generated knowledge and best practices.</a:t>
            </a:r>
          </a:p>
          <a:p>
            <a:pPr marL="173038" indent="-173038" algn="just">
              <a:buFont typeface="Arial" panose="020B0604020202020204" pitchFamily="34" charset="0"/>
              <a:buChar char="•"/>
            </a:pPr>
            <a:endParaRPr lang="en-US" sz="1650" dirty="0">
              <a:solidFill>
                <a:srgbClr val="404040"/>
              </a:solidFill>
              <a:latin typeface="Calibri" panose="020F0502020204030204" pitchFamily="34" charset="0"/>
              <a:ea typeface="MS Mincho" panose="02020609040205080304" pitchFamily="49" charset="-128"/>
              <a:cs typeface="Times New Roman" panose="02020603050405020304" pitchFamily="18" charset="0"/>
            </a:endParaRPr>
          </a:p>
          <a:p>
            <a:pPr algn="just"/>
            <a:r>
              <a:rPr lang="en-US" sz="1650" b="1" dirty="0" smtClean="0">
                <a:latin typeface="Calibri" panose="020F0502020204030204" pitchFamily="34" charset="0"/>
                <a:ea typeface="MS Mincho" panose="02020609040205080304" pitchFamily="49" charset="-128"/>
                <a:cs typeface="Times New Roman" panose="02020603050405020304" pitchFamily="18" charset="0"/>
              </a:rPr>
              <a:t>Pilot Network Costs:</a:t>
            </a:r>
            <a:endParaRPr lang="en-US" sz="1650" b="1" dirty="0">
              <a:latin typeface="Calibri" panose="020F0502020204030204" pitchFamily="34" charset="0"/>
              <a:ea typeface="MS Mincho" panose="02020609040205080304" pitchFamily="49" charset="-128"/>
              <a:cs typeface="Times New Roman" panose="02020603050405020304" pitchFamily="18" charset="0"/>
            </a:endParaRPr>
          </a:p>
          <a:p>
            <a:pPr marL="173038" indent="-173038" algn="just">
              <a:buFont typeface="Arial" panose="020B0604020202020204" pitchFamily="34" charset="0"/>
              <a:buChar char="•"/>
            </a:pPr>
            <a:r>
              <a:rPr lang="en-US" sz="1650" dirty="0" smtClean="0">
                <a:latin typeface="Calibri" panose="020F0502020204030204" pitchFamily="34" charset="0"/>
                <a:ea typeface="MS Mincho" panose="02020609040205080304" pitchFamily="49" charset="-128"/>
                <a:cs typeface="Times New Roman" panose="02020603050405020304" pitchFamily="18" charset="0"/>
              </a:rPr>
              <a:t>Each demonstration project will have a </a:t>
            </a:r>
            <a:r>
              <a:rPr lang="en-US" sz="1650" b="1" i="1" dirty="0">
                <a:solidFill>
                  <a:srgbClr val="0070C0"/>
                </a:solidFill>
                <a:ea typeface="MS PGothic" panose="020B0600070205080204" pitchFamily="34" charset="-128"/>
                <a:cs typeface="Arial" panose="020B0604020202020204" pitchFamily="34" charset="0"/>
              </a:rPr>
              <a:t>specific duration </a:t>
            </a:r>
            <a:r>
              <a:rPr lang="en-US" sz="1650" dirty="0" smtClean="0">
                <a:latin typeface="Calibri" panose="020F0502020204030204" pitchFamily="34" charset="0"/>
                <a:ea typeface="MS Mincho" panose="02020609040205080304" pitchFamily="49" charset="-128"/>
                <a:cs typeface="Times New Roman" panose="02020603050405020304" pitchFamily="18" charset="0"/>
              </a:rPr>
              <a:t>and will </a:t>
            </a:r>
            <a:r>
              <a:rPr lang="en-US" sz="1650" dirty="0">
                <a:latin typeface="Calibri" panose="020F0502020204030204" pitchFamily="34" charset="0"/>
                <a:ea typeface="MS Mincho" panose="02020609040205080304" pitchFamily="49" charset="-128"/>
                <a:cs typeface="Times New Roman" panose="02020603050405020304" pitchFamily="18" charset="0"/>
              </a:rPr>
              <a:t>requires </a:t>
            </a:r>
            <a:r>
              <a:rPr lang="en-US" sz="1650" dirty="0" smtClean="0">
                <a:latin typeface="Calibri" panose="020F0502020204030204" pitchFamily="34" charset="0"/>
                <a:ea typeface="MS Mincho" panose="02020609040205080304" pitchFamily="49" charset="-128"/>
                <a:cs typeface="Times New Roman" panose="02020603050405020304" pitchFamily="18" charset="0"/>
              </a:rPr>
              <a:t>a group </a:t>
            </a:r>
            <a:r>
              <a:rPr lang="en-US" sz="1650" dirty="0">
                <a:latin typeface="Calibri" panose="020F0502020204030204" pitchFamily="34" charset="0"/>
                <a:ea typeface="MS Mincho" panose="02020609040205080304" pitchFamily="49" charset="-128"/>
                <a:cs typeface="Times New Roman" panose="02020603050405020304" pitchFamily="18" charset="0"/>
              </a:rPr>
              <a:t>of full-time </a:t>
            </a:r>
            <a:r>
              <a:rPr lang="en-US" sz="1650" b="1" i="1" dirty="0">
                <a:solidFill>
                  <a:srgbClr val="0070C0"/>
                </a:solidFill>
                <a:ea typeface="MS PGothic" panose="020B0600070205080204" pitchFamily="34" charset="-128"/>
                <a:cs typeface="Arial" panose="020B0604020202020204" pitchFamily="34" charset="0"/>
              </a:rPr>
              <a:t>dedicated persons </a:t>
            </a:r>
            <a:r>
              <a:rPr lang="en-US" sz="1650" dirty="0" smtClean="0">
                <a:latin typeface="Calibri" panose="020F0502020204030204" pitchFamily="34" charset="0"/>
                <a:ea typeface="MS Mincho" panose="02020609040205080304" pitchFamily="49" charset="-128"/>
                <a:cs typeface="Times New Roman" panose="02020603050405020304" pitchFamily="18" charset="0"/>
              </a:rPr>
              <a:t>(hired and paid </a:t>
            </a:r>
            <a:r>
              <a:rPr lang="en-US" sz="1650" dirty="0">
                <a:latin typeface="Calibri" panose="020F0502020204030204" pitchFamily="34" charset="0"/>
                <a:ea typeface="MS Mincho" panose="02020609040205080304" pitchFamily="49" charset="-128"/>
                <a:cs typeface="Times New Roman" panose="02020603050405020304" pitchFamily="18" charset="0"/>
              </a:rPr>
              <a:t>by the </a:t>
            </a:r>
            <a:r>
              <a:rPr lang="en-US" sz="1650" dirty="0" smtClean="0">
                <a:latin typeface="Calibri" panose="020F0502020204030204" pitchFamily="34" charset="0"/>
                <a:ea typeface="MS Mincho" panose="02020609040205080304" pitchFamily="49" charset="-128"/>
                <a:cs typeface="Times New Roman" panose="02020603050405020304" pitchFamily="18" charset="0"/>
              </a:rPr>
              <a:t>pilot network).</a:t>
            </a:r>
          </a:p>
          <a:p>
            <a:pPr marL="173038" indent="-173038" algn="just">
              <a:buFont typeface="Arial" panose="020B0604020202020204" pitchFamily="34" charset="0"/>
              <a:buChar char="•"/>
            </a:pPr>
            <a:r>
              <a:rPr lang="en-US" sz="1650" b="1" i="1" dirty="0" smtClean="0">
                <a:solidFill>
                  <a:srgbClr val="0070C0"/>
                </a:solidFill>
                <a:ea typeface="MS PGothic" panose="020B0600070205080204" pitchFamily="34" charset="-128"/>
                <a:cs typeface="Arial" panose="020B0604020202020204" pitchFamily="34" charset="0"/>
              </a:rPr>
              <a:t>Maintenance</a:t>
            </a:r>
            <a:r>
              <a:rPr lang="en-US" sz="1650" dirty="0" smtClean="0">
                <a:latin typeface="Calibri" panose="020F0502020204030204" pitchFamily="34" charset="0"/>
                <a:ea typeface="MS Mincho" panose="02020609040205080304" pitchFamily="49" charset="-128"/>
                <a:cs typeface="Times New Roman" panose="02020603050405020304" pitchFamily="18" charset="0"/>
              </a:rPr>
              <a:t> </a:t>
            </a:r>
            <a:r>
              <a:rPr lang="en-US" sz="1650" dirty="0">
                <a:latin typeface="Calibri" panose="020F0502020204030204" pitchFamily="34" charset="0"/>
                <a:ea typeface="MS Mincho" panose="02020609040205080304" pitchFamily="49" charset="-128"/>
                <a:cs typeface="Times New Roman" panose="02020603050405020304" pitchFamily="18" charset="0"/>
              </a:rPr>
              <a:t>and </a:t>
            </a:r>
            <a:r>
              <a:rPr lang="en-US" sz="1650" b="1" i="1" dirty="0" smtClean="0">
                <a:solidFill>
                  <a:srgbClr val="0070C0"/>
                </a:solidFill>
                <a:ea typeface="MS PGothic" panose="020B0600070205080204" pitchFamily="34" charset="-128"/>
                <a:cs typeface="Arial" panose="020B0604020202020204" pitchFamily="34" charset="0"/>
              </a:rPr>
              <a:t>upgrade costs</a:t>
            </a:r>
            <a:r>
              <a:rPr lang="en-US" sz="1650" b="1" i="1" dirty="0" smtClean="0">
                <a:latin typeface="Calibri" panose="020F0502020204030204" pitchFamily="34" charset="0"/>
                <a:ea typeface="MS Mincho" panose="02020609040205080304" pitchFamily="49" charset="-128"/>
                <a:cs typeface="Times New Roman" panose="02020603050405020304" pitchFamily="18" charset="0"/>
              </a:rPr>
              <a:t> </a:t>
            </a:r>
            <a:r>
              <a:rPr lang="en-US" sz="1650" dirty="0">
                <a:latin typeface="Calibri" panose="020F0502020204030204" pitchFamily="34" charset="0"/>
                <a:ea typeface="MS Mincho" panose="02020609040205080304" pitchFamily="49" charset="-128"/>
                <a:cs typeface="Times New Roman" panose="02020603050405020304" pitchFamily="18" charset="0"/>
              </a:rPr>
              <a:t>of the </a:t>
            </a:r>
            <a:r>
              <a:rPr lang="en-US" sz="1650" dirty="0" smtClean="0">
                <a:latin typeface="Calibri" panose="020F0502020204030204" pitchFamily="34" charset="0"/>
                <a:ea typeface="MS Mincho" panose="02020609040205080304" pitchFamily="49" charset="-128"/>
                <a:cs typeface="Times New Roman" panose="02020603050405020304" pitchFamily="18" charset="0"/>
              </a:rPr>
              <a:t>pilot network facilities will be covered yearly by the pilot.</a:t>
            </a:r>
          </a:p>
          <a:p>
            <a:pPr marL="173038" indent="-173038" algn="just">
              <a:buFont typeface="Arial" panose="020B0604020202020204" pitchFamily="34" charset="0"/>
              <a:buChar char="•"/>
            </a:pPr>
            <a:r>
              <a:rPr lang="en-US" sz="1650" dirty="0" smtClean="0">
                <a:latin typeface="Calibri" panose="020F0502020204030204" pitchFamily="34" charset="0"/>
                <a:ea typeface="MS Mincho" panose="02020609040205080304" pitchFamily="49" charset="-128"/>
                <a:cs typeface="Times New Roman" panose="02020603050405020304" pitchFamily="18" charset="0"/>
              </a:rPr>
              <a:t>A </a:t>
            </a:r>
            <a:r>
              <a:rPr lang="en-US" sz="1650" dirty="0">
                <a:latin typeface="Calibri" panose="020F0502020204030204" pitchFamily="34" charset="0"/>
                <a:ea typeface="MS Mincho" panose="02020609040205080304" pitchFamily="49" charset="-128"/>
                <a:cs typeface="Times New Roman" panose="02020603050405020304" pitchFamily="18" charset="0"/>
              </a:rPr>
              <a:t>cost of </a:t>
            </a:r>
            <a:r>
              <a:rPr lang="en-US" sz="1650" b="1" i="1" dirty="0">
                <a:solidFill>
                  <a:srgbClr val="0070C0"/>
                </a:solidFill>
                <a:ea typeface="MS PGothic" panose="020B0600070205080204" pitchFamily="34" charset="-128"/>
                <a:cs typeface="Arial" panose="020B0604020202020204" pitchFamily="34" charset="0"/>
              </a:rPr>
              <a:t>customization</a:t>
            </a:r>
            <a:r>
              <a:rPr lang="en-US" sz="1650" b="1" i="1" dirty="0">
                <a:latin typeface="Calibri" panose="020F0502020204030204" pitchFamily="34" charset="0"/>
                <a:ea typeface="MS Mincho" panose="02020609040205080304" pitchFamily="49" charset="-128"/>
                <a:cs typeface="Times New Roman" panose="02020603050405020304" pitchFamily="18" charset="0"/>
              </a:rPr>
              <a:t> </a:t>
            </a:r>
            <a:r>
              <a:rPr lang="en-US" sz="1650" dirty="0">
                <a:latin typeface="Calibri" panose="020F0502020204030204" pitchFamily="34" charset="0"/>
                <a:ea typeface="MS Mincho" panose="02020609040205080304" pitchFamily="49" charset="-128"/>
                <a:cs typeface="Times New Roman" panose="02020603050405020304" pitchFamily="18" charset="0"/>
              </a:rPr>
              <a:t>of the platform for each new </a:t>
            </a:r>
            <a:r>
              <a:rPr lang="en-US" sz="1650" dirty="0" smtClean="0">
                <a:latin typeface="Calibri" panose="020F0502020204030204" pitchFamily="34" charset="0"/>
                <a:ea typeface="MS Mincho" panose="02020609040205080304" pitchFamily="49" charset="-128"/>
                <a:cs typeface="Times New Roman" panose="02020603050405020304" pitchFamily="18" charset="0"/>
              </a:rPr>
              <a:t>project will be incurred (paid by the pilot).</a:t>
            </a:r>
            <a:endParaRPr lang="it-IT" sz="1650" dirty="0">
              <a:latin typeface="Calibri" panose="020F0502020204030204" pitchFamily="34" charset="0"/>
              <a:ea typeface="MS Mincho" panose="02020609040205080304" pitchFamily="49" charset="-128"/>
              <a:cs typeface="Times New Roman" panose="02020603050405020304" pitchFamily="18" charset="0"/>
            </a:endParaRPr>
          </a:p>
        </p:txBody>
      </p:sp>
      <p:pic>
        <p:nvPicPr>
          <p:cNvPr id="5" name="Picture 1"/>
          <p:cNvPicPr>
            <a:picLocks noChangeAspect="1"/>
          </p:cNvPicPr>
          <p:nvPr/>
        </p:nvPicPr>
        <p:blipFill rotWithShape="1">
          <a:blip r:embed="rId3"/>
          <a:srcRect l="25431" t="22782" r="11727" b="25414"/>
          <a:stretch/>
        </p:blipFill>
        <p:spPr>
          <a:xfrm>
            <a:off x="4139951" y="1052736"/>
            <a:ext cx="4869693" cy="2160240"/>
          </a:xfrm>
          <a:prstGeom prst="rect">
            <a:avLst/>
          </a:prstGeom>
        </p:spPr>
      </p:pic>
    </p:spTree>
    <p:extLst>
      <p:ext uri="{BB962C8B-B14F-4D97-AF65-F5344CB8AC3E}">
        <p14:creationId xmlns:p14="http://schemas.microsoft.com/office/powerpoint/2010/main" val="149731907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p:cNvSpPr txBox="1"/>
          <p:nvPr/>
        </p:nvSpPr>
        <p:spPr>
          <a:xfrm>
            <a:off x="179512" y="391889"/>
            <a:ext cx="7632848" cy="400110"/>
          </a:xfrm>
          <a:prstGeom prst="rect">
            <a:avLst/>
          </a:prstGeom>
          <a:noFill/>
        </p:spPr>
        <p:txBody>
          <a:bodyPr wrap="square" rtlCol="0">
            <a:spAutoFit/>
          </a:bodyPr>
          <a:lstStyle/>
          <a:p>
            <a:r>
              <a:rPr lang="en-GB" sz="2000" b="1" dirty="0" smtClean="0">
                <a:solidFill>
                  <a:srgbClr val="002060"/>
                </a:solidFill>
                <a:latin typeface="Arial" pitchFamily="34" charset="0"/>
                <a:cs typeface="Arial" pitchFamily="34" charset="0"/>
              </a:rPr>
              <a:t>Business Model of the Pilot Network</a:t>
            </a:r>
            <a:endParaRPr lang="en-GB" sz="2000" b="1" dirty="0">
              <a:solidFill>
                <a:srgbClr val="002060"/>
              </a:solidFill>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041854153"/>
              </p:ext>
            </p:extLst>
          </p:nvPr>
        </p:nvGraphicFramePr>
        <p:xfrm>
          <a:off x="589656" y="980728"/>
          <a:ext cx="7911468" cy="2121367"/>
        </p:xfrm>
        <a:graphic>
          <a:graphicData uri="http://schemas.openxmlformats.org/drawingml/2006/table">
            <a:tbl>
              <a:tblPr firstRow="1" firstCol="1" bandRow="1">
                <a:tableStyleId>{5C22544A-7EE6-4342-B048-85BDC9FD1C3A}</a:tableStyleId>
              </a:tblPr>
              <a:tblGrid>
                <a:gridCol w="3024336"/>
                <a:gridCol w="936105"/>
                <a:gridCol w="916776"/>
                <a:gridCol w="1011418"/>
                <a:gridCol w="1011418"/>
                <a:gridCol w="1011415"/>
              </a:tblGrid>
              <a:tr h="170791">
                <a:tc>
                  <a:txBody>
                    <a:bodyPr/>
                    <a:lstStyle/>
                    <a:p>
                      <a:pPr algn="l">
                        <a:spcBef>
                          <a:spcPts val="600"/>
                        </a:spcBef>
                        <a:spcAft>
                          <a:spcPts val="0"/>
                        </a:spcAft>
                      </a:pPr>
                      <a:r>
                        <a:rPr lang="en-US" sz="1200" dirty="0">
                          <a:effectLst/>
                        </a:rPr>
                        <a:t> </a:t>
                      </a:r>
                      <a:endParaRPr lang="it-IT" sz="2000" dirty="0">
                        <a:effectLst/>
                        <a:latin typeface="Arial" panose="020B0604020202020204" pitchFamily="34" charset="0"/>
                        <a:ea typeface="MS Mincho" panose="02020609040205080304" pitchFamily="49" charset="-128"/>
                      </a:endParaRPr>
                    </a:p>
                  </a:txBody>
                  <a:tcPr marL="41512" marR="41512" marT="0" marB="0" anchor="ctr">
                    <a:noFill/>
                  </a:tcPr>
                </a:tc>
                <a:tc gridSpan="5">
                  <a:txBody>
                    <a:bodyPr/>
                    <a:lstStyle/>
                    <a:p>
                      <a:pPr algn="ctr">
                        <a:spcBef>
                          <a:spcPts val="600"/>
                        </a:spcBef>
                        <a:spcAft>
                          <a:spcPts val="0"/>
                        </a:spcAft>
                      </a:pPr>
                      <a:r>
                        <a:rPr lang="it-IT" sz="1200" dirty="0">
                          <a:effectLst/>
                        </a:rPr>
                        <a:t>Year after installation</a:t>
                      </a:r>
                      <a:endParaRPr lang="it-IT" sz="2000" dirty="0">
                        <a:effectLst/>
                        <a:latin typeface="Arial" panose="020B0604020202020204" pitchFamily="34" charset="0"/>
                        <a:ea typeface="MS Mincho" panose="02020609040205080304" pitchFamily="49" charset="-128"/>
                      </a:endParaRPr>
                    </a:p>
                  </a:txBody>
                  <a:tcPr marL="41512" marR="41512" marT="36000" marB="3600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170791">
                <a:tc>
                  <a:txBody>
                    <a:bodyPr/>
                    <a:lstStyle/>
                    <a:p>
                      <a:pPr algn="l">
                        <a:spcBef>
                          <a:spcPts val="600"/>
                        </a:spcBef>
                        <a:spcAft>
                          <a:spcPts val="0"/>
                        </a:spcAft>
                      </a:pPr>
                      <a:r>
                        <a:rPr lang="it-IT" sz="1200" dirty="0">
                          <a:effectLst/>
                        </a:rPr>
                        <a:t> </a:t>
                      </a:r>
                      <a:endParaRPr lang="it-IT" sz="2000" dirty="0">
                        <a:effectLst/>
                        <a:latin typeface="Arial" panose="020B0604020202020204" pitchFamily="34" charset="0"/>
                        <a:ea typeface="MS Mincho" panose="02020609040205080304" pitchFamily="49" charset="-128"/>
                      </a:endParaRPr>
                    </a:p>
                  </a:txBody>
                  <a:tcPr marL="41512" marR="41512" marT="0" marB="0" anchor="ctr"/>
                </a:tc>
                <a:tc>
                  <a:txBody>
                    <a:bodyPr/>
                    <a:lstStyle/>
                    <a:p>
                      <a:pPr algn="ctr">
                        <a:spcBef>
                          <a:spcPts val="600"/>
                        </a:spcBef>
                        <a:spcAft>
                          <a:spcPts val="0"/>
                        </a:spcAft>
                      </a:pPr>
                      <a:r>
                        <a:rPr lang="it-IT" sz="1200" i="1" dirty="0">
                          <a:effectLst/>
                        </a:rPr>
                        <a:t>1</a:t>
                      </a:r>
                      <a:endParaRPr lang="it-IT" sz="2000" i="1" dirty="0">
                        <a:effectLst/>
                        <a:latin typeface="Arial" panose="020B0604020202020204" pitchFamily="34" charset="0"/>
                        <a:ea typeface="MS Mincho" panose="02020609040205080304" pitchFamily="49" charset="-128"/>
                      </a:endParaRPr>
                    </a:p>
                  </a:txBody>
                  <a:tcPr marL="41512" marR="41512" marT="0" marB="0" anchor="ctr"/>
                </a:tc>
                <a:tc>
                  <a:txBody>
                    <a:bodyPr/>
                    <a:lstStyle/>
                    <a:p>
                      <a:pPr algn="ctr">
                        <a:spcBef>
                          <a:spcPts val="600"/>
                        </a:spcBef>
                        <a:spcAft>
                          <a:spcPts val="0"/>
                        </a:spcAft>
                      </a:pPr>
                      <a:r>
                        <a:rPr lang="it-IT" sz="1200" i="1">
                          <a:effectLst/>
                        </a:rPr>
                        <a:t>2</a:t>
                      </a:r>
                      <a:endParaRPr lang="it-IT" sz="2000" i="1">
                        <a:effectLst/>
                        <a:latin typeface="Arial" panose="020B0604020202020204" pitchFamily="34" charset="0"/>
                        <a:ea typeface="MS Mincho" panose="02020609040205080304" pitchFamily="49" charset="-128"/>
                      </a:endParaRPr>
                    </a:p>
                  </a:txBody>
                  <a:tcPr marL="41512" marR="41512" marT="0" marB="0" anchor="ctr"/>
                </a:tc>
                <a:tc>
                  <a:txBody>
                    <a:bodyPr/>
                    <a:lstStyle/>
                    <a:p>
                      <a:pPr algn="ctr">
                        <a:spcBef>
                          <a:spcPts val="600"/>
                        </a:spcBef>
                        <a:spcAft>
                          <a:spcPts val="0"/>
                        </a:spcAft>
                      </a:pPr>
                      <a:r>
                        <a:rPr lang="it-IT" sz="1200" i="1">
                          <a:effectLst/>
                        </a:rPr>
                        <a:t>3</a:t>
                      </a:r>
                      <a:endParaRPr lang="it-IT" sz="2000" i="1">
                        <a:effectLst/>
                        <a:latin typeface="Arial" panose="020B0604020202020204" pitchFamily="34" charset="0"/>
                        <a:ea typeface="MS Mincho" panose="02020609040205080304" pitchFamily="49" charset="-128"/>
                      </a:endParaRPr>
                    </a:p>
                  </a:txBody>
                  <a:tcPr marL="41512" marR="41512" marT="0" marB="0" anchor="ctr"/>
                </a:tc>
                <a:tc>
                  <a:txBody>
                    <a:bodyPr/>
                    <a:lstStyle/>
                    <a:p>
                      <a:pPr algn="ctr">
                        <a:spcBef>
                          <a:spcPts val="600"/>
                        </a:spcBef>
                        <a:spcAft>
                          <a:spcPts val="0"/>
                        </a:spcAft>
                      </a:pPr>
                      <a:r>
                        <a:rPr lang="it-IT" sz="1200" i="1">
                          <a:effectLst/>
                        </a:rPr>
                        <a:t>4</a:t>
                      </a:r>
                      <a:endParaRPr lang="it-IT" sz="2000" i="1">
                        <a:effectLst/>
                        <a:latin typeface="Arial" panose="020B0604020202020204" pitchFamily="34" charset="0"/>
                        <a:ea typeface="MS Mincho" panose="02020609040205080304" pitchFamily="49" charset="-128"/>
                      </a:endParaRPr>
                    </a:p>
                  </a:txBody>
                  <a:tcPr marL="41512" marR="41512" marT="0" marB="0" anchor="ctr"/>
                </a:tc>
                <a:tc>
                  <a:txBody>
                    <a:bodyPr/>
                    <a:lstStyle/>
                    <a:p>
                      <a:pPr algn="ctr">
                        <a:spcBef>
                          <a:spcPts val="600"/>
                        </a:spcBef>
                        <a:spcAft>
                          <a:spcPts val="0"/>
                        </a:spcAft>
                      </a:pPr>
                      <a:r>
                        <a:rPr lang="it-IT" sz="1200" i="1">
                          <a:effectLst/>
                        </a:rPr>
                        <a:t>5</a:t>
                      </a:r>
                      <a:endParaRPr lang="it-IT" sz="2000" i="1">
                        <a:effectLst/>
                        <a:latin typeface="Arial" panose="020B0604020202020204" pitchFamily="34" charset="0"/>
                        <a:ea typeface="MS Mincho" panose="02020609040205080304" pitchFamily="49" charset="-128"/>
                      </a:endParaRPr>
                    </a:p>
                  </a:txBody>
                  <a:tcPr marL="41512" marR="41512" marT="0" marB="0" anchor="ctr"/>
                </a:tc>
              </a:tr>
              <a:tr h="235364">
                <a:tc>
                  <a:txBody>
                    <a:bodyPr/>
                    <a:lstStyle/>
                    <a:p>
                      <a:pPr marL="0" algn="r" defTabSz="914400" rtl="0" eaLnBrk="1" latinLnBrk="0" hangingPunct="1">
                        <a:spcBef>
                          <a:spcPts val="0"/>
                        </a:spcBef>
                        <a:spcAft>
                          <a:spcPts val="0"/>
                        </a:spcAft>
                      </a:pPr>
                      <a:r>
                        <a:rPr lang="en-US" sz="1200" b="1" i="1" kern="1200" dirty="0">
                          <a:solidFill>
                            <a:schemeClr val="lt1"/>
                          </a:solidFill>
                          <a:effectLst/>
                          <a:latin typeface="+mn-lt"/>
                          <a:ea typeface="+mn-ea"/>
                          <a:cs typeface="+mn-cs"/>
                        </a:rPr>
                        <a:t>Accesses to </a:t>
                      </a:r>
                      <a:r>
                        <a:rPr lang="en-US" sz="1200" b="1" i="1" kern="1200" dirty="0" smtClean="0">
                          <a:solidFill>
                            <a:schemeClr val="lt1"/>
                          </a:solidFill>
                          <a:effectLst/>
                          <a:latin typeface="+mn-lt"/>
                          <a:ea typeface="+mn-ea"/>
                          <a:cs typeface="+mn-cs"/>
                        </a:rPr>
                        <a:t>the</a:t>
                      </a:r>
                      <a:r>
                        <a:rPr lang="it-IT" sz="1200" b="1" i="1" kern="1200" dirty="0" smtClean="0">
                          <a:solidFill>
                            <a:schemeClr val="lt1"/>
                          </a:solidFill>
                          <a:effectLst/>
                          <a:latin typeface="+mn-lt"/>
                          <a:ea typeface="+mn-ea"/>
                          <a:cs typeface="+mn-cs"/>
                        </a:rPr>
                        <a:t> </a:t>
                      </a:r>
                      <a:r>
                        <a:rPr lang="en-US" sz="1200" b="1" i="1" kern="1200" dirty="0" smtClean="0">
                          <a:solidFill>
                            <a:schemeClr val="lt1"/>
                          </a:solidFill>
                          <a:effectLst/>
                          <a:latin typeface="+mn-lt"/>
                          <a:ea typeface="+mn-ea"/>
                          <a:cs typeface="+mn-cs"/>
                        </a:rPr>
                        <a:t>pilot </a:t>
                      </a:r>
                      <a:r>
                        <a:rPr lang="en-US" sz="1200" b="1" i="1" kern="1200" dirty="0">
                          <a:solidFill>
                            <a:schemeClr val="lt1"/>
                          </a:solidFill>
                          <a:effectLst/>
                          <a:latin typeface="+mn-lt"/>
                          <a:ea typeface="+mn-ea"/>
                          <a:cs typeface="+mn-cs"/>
                        </a:rPr>
                        <a:t>network (n°)</a:t>
                      </a:r>
                      <a:endParaRPr lang="it-IT" sz="1200" b="1" i="1" kern="1200" dirty="0">
                        <a:solidFill>
                          <a:schemeClr val="lt1"/>
                        </a:solidFill>
                        <a:effectLst/>
                        <a:latin typeface="+mn-lt"/>
                        <a:ea typeface="+mn-ea"/>
                        <a:cs typeface="+mn-cs"/>
                      </a:endParaRPr>
                    </a:p>
                  </a:txBody>
                  <a:tcPr marL="43200" marR="43200" marT="0" marB="0" anchor="ctr"/>
                </a:tc>
                <a:tc>
                  <a:txBody>
                    <a:bodyPr/>
                    <a:lstStyle/>
                    <a:p>
                      <a:pPr algn="ctr">
                        <a:spcBef>
                          <a:spcPts val="600"/>
                        </a:spcBef>
                        <a:spcAft>
                          <a:spcPts val="0"/>
                        </a:spcAft>
                      </a:pPr>
                      <a:r>
                        <a:rPr lang="it-IT" sz="1200" i="1" dirty="0">
                          <a:effectLst/>
                        </a:rPr>
                        <a:t>18</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600"/>
                        </a:spcAft>
                      </a:pPr>
                      <a:r>
                        <a:rPr lang="it-IT" sz="1200" i="1" dirty="0" smtClean="0">
                          <a:effectLst/>
                        </a:rPr>
                        <a:t>23</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600"/>
                        </a:spcAft>
                      </a:pPr>
                      <a:r>
                        <a:rPr lang="it-IT" sz="1200" i="1" dirty="0" smtClean="0">
                          <a:effectLst/>
                        </a:rPr>
                        <a:t>30</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600"/>
                        </a:spcAft>
                      </a:pPr>
                      <a:r>
                        <a:rPr lang="it-IT" sz="1200" i="1" dirty="0" smtClean="0">
                          <a:effectLst/>
                        </a:rPr>
                        <a:t>33</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600"/>
                        </a:spcAft>
                      </a:pPr>
                      <a:r>
                        <a:rPr lang="it-IT" sz="1200" i="1" dirty="0">
                          <a:effectLst/>
                        </a:rPr>
                        <a:t>36</a:t>
                      </a:r>
                      <a:endParaRPr lang="it-IT" sz="2000" i="1" dirty="0">
                        <a:effectLst/>
                        <a:latin typeface="Arial" panose="020B0604020202020204" pitchFamily="34" charset="0"/>
                        <a:ea typeface="MS Mincho" panose="02020609040205080304" pitchFamily="49" charset="-128"/>
                      </a:endParaRPr>
                    </a:p>
                  </a:txBody>
                  <a:tcPr marL="43200" marR="43200" marT="0" marB="0" anchor="ctr"/>
                </a:tc>
              </a:tr>
              <a:tr h="256187">
                <a:tc>
                  <a:txBody>
                    <a:bodyPr/>
                    <a:lstStyle/>
                    <a:p>
                      <a:pPr algn="r">
                        <a:spcBef>
                          <a:spcPts val="0"/>
                        </a:spcBef>
                        <a:spcAft>
                          <a:spcPts val="0"/>
                        </a:spcAft>
                      </a:pPr>
                      <a:r>
                        <a:rPr lang="en-US" sz="1200" i="1" dirty="0">
                          <a:effectLst/>
                        </a:rPr>
                        <a:t>Pilot total revenues (</a:t>
                      </a:r>
                      <a:r>
                        <a:rPr lang="it-IT" sz="1200" i="1" dirty="0">
                          <a:effectLst/>
                        </a:rPr>
                        <a:t>mln </a:t>
                      </a:r>
                      <a:r>
                        <a:rPr lang="en-US" sz="1200" i="1" dirty="0">
                          <a:effectLst/>
                        </a:rPr>
                        <a:t>€)</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0"/>
                        </a:spcAft>
                      </a:pPr>
                      <a:r>
                        <a:rPr lang="it-IT" sz="1200" i="1" dirty="0" smtClean="0">
                          <a:effectLst/>
                        </a:rPr>
                        <a:t>2.281</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0"/>
                        </a:spcAft>
                      </a:pPr>
                      <a:r>
                        <a:rPr lang="it-IT" sz="1200" i="1" dirty="0" smtClean="0">
                          <a:effectLst/>
                        </a:rPr>
                        <a:t>3.414</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0"/>
                        </a:spcAft>
                      </a:pPr>
                      <a:r>
                        <a:rPr lang="it-IT" sz="1200" i="1" dirty="0" smtClean="0">
                          <a:effectLst/>
                        </a:rPr>
                        <a:t>4.916</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0"/>
                        </a:spcAft>
                      </a:pPr>
                      <a:r>
                        <a:rPr lang="it-IT" sz="1200" i="1" dirty="0" smtClean="0">
                          <a:effectLst/>
                        </a:rPr>
                        <a:t>5.963</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0"/>
                        </a:spcAft>
                      </a:pPr>
                      <a:r>
                        <a:rPr lang="it-IT" sz="1200" i="1" dirty="0" smtClean="0">
                          <a:effectLst/>
                        </a:rPr>
                        <a:t>7.565</a:t>
                      </a:r>
                      <a:endParaRPr lang="it-IT" sz="2000" i="1" dirty="0">
                        <a:effectLst/>
                        <a:latin typeface="Arial" panose="020B0604020202020204" pitchFamily="34" charset="0"/>
                        <a:ea typeface="MS Mincho" panose="02020609040205080304" pitchFamily="49" charset="-128"/>
                      </a:endParaRPr>
                    </a:p>
                  </a:txBody>
                  <a:tcPr marL="43200" marR="43200" marT="0" marB="0" anchor="ctr"/>
                </a:tc>
              </a:tr>
              <a:tr h="185024">
                <a:tc>
                  <a:txBody>
                    <a:bodyPr/>
                    <a:lstStyle/>
                    <a:p>
                      <a:pPr algn="r">
                        <a:spcBef>
                          <a:spcPts val="0"/>
                        </a:spcBef>
                        <a:spcAft>
                          <a:spcPts val="0"/>
                        </a:spcAft>
                      </a:pPr>
                      <a:r>
                        <a:rPr lang="it-IT" sz="1200" i="1" dirty="0">
                          <a:effectLst/>
                        </a:rPr>
                        <a:t>Total costs </a:t>
                      </a:r>
                      <a:r>
                        <a:rPr lang="en-US" sz="1200" i="1" dirty="0">
                          <a:effectLst/>
                        </a:rPr>
                        <a:t>(</a:t>
                      </a:r>
                      <a:r>
                        <a:rPr lang="it-IT" sz="1200" i="1" dirty="0">
                          <a:effectLst/>
                        </a:rPr>
                        <a:t>mln </a:t>
                      </a:r>
                      <a:r>
                        <a:rPr lang="en-US" sz="1200" i="1" dirty="0">
                          <a:effectLst/>
                        </a:rPr>
                        <a:t>€)</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0"/>
                        </a:spcAft>
                      </a:pPr>
                      <a:r>
                        <a:rPr lang="it-IT" sz="1200" i="1" dirty="0" smtClean="0">
                          <a:effectLst/>
                        </a:rPr>
                        <a:t>0.88</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0"/>
                        </a:spcAft>
                      </a:pPr>
                      <a:r>
                        <a:rPr lang="it-IT" sz="1200" i="1" dirty="0" smtClean="0">
                          <a:effectLst/>
                        </a:rPr>
                        <a:t>2.34</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0"/>
                        </a:spcAft>
                      </a:pPr>
                      <a:r>
                        <a:rPr lang="it-IT" sz="1200" i="1" dirty="0" smtClean="0">
                          <a:effectLst/>
                        </a:rPr>
                        <a:t>2.69</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0"/>
                        </a:spcAft>
                      </a:pPr>
                      <a:r>
                        <a:rPr lang="it-IT" sz="1200" i="1" dirty="0" smtClean="0">
                          <a:effectLst/>
                        </a:rPr>
                        <a:t>2.86</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0"/>
                        </a:spcAft>
                      </a:pPr>
                      <a:r>
                        <a:rPr lang="it-IT" sz="1200" i="1" dirty="0" smtClean="0">
                          <a:effectLst/>
                        </a:rPr>
                        <a:t>3.03</a:t>
                      </a:r>
                      <a:endParaRPr lang="it-IT" sz="2000" i="1" dirty="0">
                        <a:effectLst/>
                        <a:latin typeface="Arial" panose="020B0604020202020204" pitchFamily="34" charset="0"/>
                        <a:ea typeface="MS Mincho" panose="02020609040205080304" pitchFamily="49" charset="-128"/>
                      </a:endParaRPr>
                    </a:p>
                  </a:txBody>
                  <a:tcPr marL="43200" marR="43200" marT="0" marB="0" anchor="ctr"/>
                </a:tc>
              </a:tr>
              <a:tr h="256187">
                <a:tc>
                  <a:txBody>
                    <a:bodyPr/>
                    <a:lstStyle/>
                    <a:p>
                      <a:pPr algn="r">
                        <a:spcBef>
                          <a:spcPts val="0"/>
                        </a:spcBef>
                        <a:spcAft>
                          <a:spcPts val="0"/>
                        </a:spcAft>
                      </a:pPr>
                      <a:r>
                        <a:rPr lang="en-US" sz="1200" i="1" dirty="0">
                          <a:effectLst/>
                        </a:rPr>
                        <a:t>Installation &amp; Launch costs co-funding (</a:t>
                      </a:r>
                      <a:r>
                        <a:rPr lang="en-US" sz="1200" i="1" dirty="0" err="1">
                          <a:effectLst/>
                        </a:rPr>
                        <a:t>mln</a:t>
                      </a:r>
                      <a:r>
                        <a:rPr lang="en-US" sz="1200" i="1" dirty="0">
                          <a:effectLst/>
                        </a:rPr>
                        <a:t> €)</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0"/>
                        </a:spcAft>
                      </a:pPr>
                      <a:r>
                        <a:rPr lang="it-IT" sz="1200" i="1" dirty="0">
                          <a:effectLst/>
                        </a:rPr>
                        <a:t>12</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0"/>
                        </a:spcAft>
                      </a:pPr>
                      <a:r>
                        <a:rPr lang="it-IT" sz="1200" i="1">
                          <a:effectLst/>
                        </a:rPr>
                        <a:t>/</a:t>
                      </a:r>
                      <a:endParaRPr lang="it-IT" sz="2000" i="1">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0"/>
                        </a:spcAft>
                      </a:pPr>
                      <a:r>
                        <a:rPr lang="it-IT" sz="1200" i="1">
                          <a:effectLst/>
                        </a:rPr>
                        <a:t>/</a:t>
                      </a:r>
                      <a:endParaRPr lang="it-IT" sz="2000" i="1">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0"/>
                        </a:spcAft>
                      </a:pPr>
                      <a:r>
                        <a:rPr lang="it-IT" sz="1200" i="1" dirty="0">
                          <a:effectLst/>
                        </a:rPr>
                        <a:t>/</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0"/>
                        </a:spcAft>
                      </a:pPr>
                      <a:r>
                        <a:rPr lang="it-IT" sz="1200" i="1">
                          <a:effectLst/>
                        </a:rPr>
                        <a:t>/</a:t>
                      </a:r>
                      <a:endParaRPr lang="it-IT" sz="2000" i="1">
                        <a:effectLst/>
                        <a:latin typeface="Arial" panose="020B0604020202020204" pitchFamily="34" charset="0"/>
                        <a:ea typeface="MS Mincho" panose="02020609040205080304" pitchFamily="49" charset="-128"/>
                      </a:endParaRPr>
                    </a:p>
                  </a:txBody>
                  <a:tcPr marL="43200" marR="43200" marT="0" marB="0" anchor="ctr"/>
                </a:tc>
              </a:tr>
              <a:tr h="256187">
                <a:tc>
                  <a:txBody>
                    <a:bodyPr/>
                    <a:lstStyle/>
                    <a:p>
                      <a:pPr algn="r">
                        <a:spcBef>
                          <a:spcPts val="0"/>
                        </a:spcBef>
                        <a:spcAft>
                          <a:spcPts val="0"/>
                        </a:spcAft>
                      </a:pPr>
                      <a:r>
                        <a:rPr lang="en-US" sz="1200" i="1" dirty="0">
                          <a:effectLst/>
                        </a:rPr>
                        <a:t>Installation &amp; Launch costs </a:t>
                      </a:r>
                      <a:r>
                        <a:rPr lang="en-US" sz="1200" i="1" dirty="0" smtClean="0">
                          <a:effectLst/>
                        </a:rPr>
                        <a:t>funding</a:t>
                      </a:r>
                      <a:r>
                        <a:rPr lang="en-US" sz="1200" i="1" baseline="0" dirty="0" smtClean="0">
                          <a:effectLst/>
                        </a:rPr>
                        <a:t> </a:t>
                      </a:r>
                      <a:r>
                        <a:rPr lang="en-US" sz="1200" i="1" dirty="0" smtClean="0">
                          <a:effectLst/>
                        </a:rPr>
                        <a:t>(</a:t>
                      </a:r>
                      <a:r>
                        <a:rPr lang="en-US" sz="1200" i="1" dirty="0" err="1" smtClean="0">
                          <a:effectLst/>
                        </a:rPr>
                        <a:t>mln</a:t>
                      </a:r>
                      <a:r>
                        <a:rPr lang="en-US" sz="1200" i="1" dirty="0" smtClean="0">
                          <a:effectLst/>
                        </a:rPr>
                        <a:t> </a:t>
                      </a:r>
                      <a:r>
                        <a:rPr lang="en-US" sz="1200" i="1" dirty="0">
                          <a:effectLst/>
                        </a:rPr>
                        <a:t>€)</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0"/>
                        </a:spcAft>
                      </a:pPr>
                      <a:r>
                        <a:rPr lang="it-IT" sz="1200" i="1" dirty="0" smtClean="0">
                          <a:effectLst/>
                        </a:rPr>
                        <a:t>28</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0"/>
                        </a:spcAft>
                      </a:pPr>
                      <a:r>
                        <a:rPr lang="it-IT" sz="1200" i="1" dirty="0">
                          <a:effectLst/>
                        </a:rPr>
                        <a:t>/</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0"/>
                        </a:spcAft>
                      </a:pPr>
                      <a:r>
                        <a:rPr lang="it-IT" sz="1200" i="1" dirty="0">
                          <a:effectLst/>
                        </a:rPr>
                        <a:t>/</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0"/>
                        </a:spcAft>
                      </a:pPr>
                      <a:r>
                        <a:rPr lang="it-IT" sz="1200" i="1" dirty="0">
                          <a:effectLst/>
                        </a:rPr>
                        <a:t>/</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0"/>
                        </a:spcAft>
                      </a:pPr>
                      <a:r>
                        <a:rPr lang="it-IT" sz="1200" i="1" dirty="0">
                          <a:effectLst/>
                        </a:rPr>
                        <a:t>/</a:t>
                      </a:r>
                      <a:endParaRPr lang="it-IT" sz="2000" i="1" dirty="0">
                        <a:effectLst/>
                        <a:latin typeface="Arial" panose="020B0604020202020204" pitchFamily="34" charset="0"/>
                        <a:ea typeface="MS Mincho" panose="02020609040205080304" pitchFamily="49" charset="-128"/>
                      </a:endParaRPr>
                    </a:p>
                  </a:txBody>
                  <a:tcPr marL="43200" marR="43200" marT="0" marB="0" anchor="ctr"/>
                </a:tc>
              </a:tr>
              <a:tr h="237993">
                <a:tc>
                  <a:txBody>
                    <a:bodyPr/>
                    <a:lstStyle/>
                    <a:p>
                      <a:pPr algn="r">
                        <a:spcBef>
                          <a:spcPts val="0"/>
                        </a:spcBef>
                        <a:spcAft>
                          <a:spcPts val="0"/>
                        </a:spcAft>
                      </a:pPr>
                      <a:r>
                        <a:rPr lang="it-IT" sz="1200" b="1" i="1" kern="1200" dirty="0">
                          <a:solidFill>
                            <a:schemeClr val="lt1"/>
                          </a:solidFill>
                          <a:effectLst/>
                          <a:latin typeface="+mn-lt"/>
                          <a:ea typeface="+mn-ea"/>
                          <a:cs typeface="+mn-cs"/>
                        </a:rPr>
                        <a:t>Annual </a:t>
                      </a:r>
                      <a:r>
                        <a:rPr lang="it-IT" sz="1200" b="1" i="1" kern="1200" dirty="0" smtClean="0">
                          <a:solidFill>
                            <a:schemeClr val="lt1"/>
                          </a:solidFill>
                          <a:effectLst/>
                          <a:latin typeface="+mn-lt"/>
                          <a:ea typeface="+mn-ea"/>
                          <a:cs typeface="+mn-cs"/>
                        </a:rPr>
                        <a:t>margin (mln </a:t>
                      </a:r>
                      <a:r>
                        <a:rPr lang="it-IT" sz="1200" b="1" i="1" kern="1200" dirty="0">
                          <a:solidFill>
                            <a:schemeClr val="lt1"/>
                          </a:solidFill>
                          <a:effectLst/>
                          <a:latin typeface="+mn-lt"/>
                          <a:ea typeface="+mn-ea"/>
                          <a:cs typeface="+mn-cs"/>
                        </a:rPr>
                        <a:t>€)</a:t>
                      </a:r>
                    </a:p>
                  </a:txBody>
                  <a:tcPr marL="43200" marR="43200" marT="0" marB="0" anchor="ctr"/>
                </a:tc>
                <a:tc>
                  <a:txBody>
                    <a:bodyPr/>
                    <a:lstStyle/>
                    <a:p>
                      <a:pPr algn="ctr">
                        <a:spcBef>
                          <a:spcPts val="600"/>
                        </a:spcBef>
                        <a:spcAft>
                          <a:spcPts val="0"/>
                        </a:spcAft>
                      </a:pPr>
                      <a:r>
                        <a:rPr lang="it-IT" sz="1200" i="1" dirty="0">
                          <a:effectLst/>
                        </a:rPr>
                        <a:t>-</a:t>
                      </a:r>
                      <a:r>
                        <a:rPr lang="it-IT" sz="1200" i="1" dirty="0" smtClean="0">
                          <a:effectLst/>
                        </a:rPr>
                        <a:t>10.6</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600"/>
                        </a:spcAft>
                      </a:pPr>
                      <a:r>
                        <a:rPr lang="it-IT" sz="1200" i="1" dirty="0" smtClean="0">
                          <a:effectLst/>
                        </a:rPr>
                        <a:t>1.07</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600"/>
                        </a:spcAft>
                      </a:pPr>
                      <a:r>
                        <a:rPr lang="it-IT" sz="1200" i="1" dirty="0" smtClean="0">
                          <a:effectLst/>
                        </a:rPr>
                        <a:t>2.23</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600"/>
                        </a:spcAft>
                      </a:pPr>
                      <a:r>
                        <a:rPr lang="it-IT" sz="1200" i="1" dirty="0" smtClean="0">
                          <a:effectLst/>
                        </a:rPr>
                        <a:t>3.1</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600"/>
                        </a:spcAft>
                      </a:pPr>
                      <a:r>
                        <a:rPr lang="it-IT" sz="1200" i="1" dirty="0" smtClean="0">
                          <a:effectLst/>
                        </a:rPr>
                        <a:t>4.53</a:t>
                      </a:r>
                      <a:endParaRPr lang="it-IT" sz="2000" i="1" dirty="0">
                        <a:effectLst/>
                        <a:latin typeface="Arial" panose="020B0604020202020204" pitchFamily="34" charset="0"/>
                        <a:ea typeface="MS Mincho" panose="02020609040205080304" pitchFamily="49" charset="-128"/>
                      </a:endParaRPr>
                    </a:p>
                  </a:txBody>
                  <a:tcPr marL="43200" marR="43200" marT="0" marB="0" anchor="ctr"/>
                </a:tc>
              </a:tr>
              <a:tr h="256665">
                <a:tc>
                  <a:txBody>
                    <a:bodyPr/>
                    <a:lstStyle/>
                    <a:p>
                      <a:pPr algn="r">
                        <a:spcBef>
                          <a:spcPts val="0"/>
                        </a:spcBef>
                        <a:spcAft>
                          <a:spcPts val="0"/>
                        </a:spcAft>
                      </a:pPr>
                      <a:r>
                        <a:rPr lang="it-IT" sz="1200" i="1" dirty="0">
                          <a:effectLst/>
                        </a:rPr>
                        <a:t>Cumulative margin (mln €)</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0"/>
                        </a:spcAft>
                      </a:pPr>
                      <a:r>
                        <a:rPr lang="it-IT" sz="1200" i="1" dirty="0">
                          <a:effectLst/>
                        </a:rPr>
                        <a:t>-</a:t>
                      </a:r>
                      <a:r>
                        <a:rPr lang="it-IT" sz="1200" i="1" dirty="0" smtClean="0">
                          <a:effectLst/>
                        </a:rPr>
                        <a:t>10.6</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0"/>
                        </a:spcAft>
                      </a:pPr>
                      <a:r>
                        <a:rPr lang="it-IT" sz="1200" i="1" dirty="0">
                          <a:effectLst/>
                        </a:rPr>
                        <a:t>-</a:t>
                      </a:r>
                      <a:r>
                        <a:rPr lang="it-IT" sz="1200" i="1" dirty="0" smtClean="0">
                          <a:effectLst/>
                        </a:rPr>
                        <a:t>9.53</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0"/>
                        </a:spcAft>
                      </a:pPr>
                      <a:r>
                        <a:rPr lang="it-IT" sz="1200" i="1" dirty="0" smtClean="0">
                          <a:effectLst/>
                        </a:rPr>
                        <a:t>-7.3</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0"/>
                        </a:spcAft>
                      </a:pPr>
                      <a:r>
                        <a:rPr lang="it-IT" sz="1200" i="1" dirty="0">
                          <a:effectLst/>
                        </a:rPr>
                        <a:t>-</a:t>
                      </a:r>
                      <a:r>
                        <a:rPr lang="it-IT" sz="1200" i="1" dirty="0" smtClean="0">
                          <a:effectLst/>
                        </a:rPr>
                        <a:t>4.2</a:t>
                      </a:r>
                      <a:endParaRPr lang="it-IT" sz="2000" i="1" dirty="0">
                        <a:effectLst/>
                        <a:latin typeface="Arial" panose="020B0604020202020204" pitchFamily="34" charset="0"/>
                        <a:ea typeface="MS Mincho" panose="02020609040205080304" pitchFamily="49" charset="-128"/>
                      </a:endParaRPr>
                    </a:p>
                  </a:txBody>
                  <a:tcPr marL="43200" marR="43200" marT="0" marB="0" anchor="ctr"/>
                </a:tc>
                <a:tc>
                  <a:txBody>
                    <a:bodyPr/>
                    <a:lstStyle/>
                    <a:p>
                      <a:pPr algn="ctr">
                        <a:spcBef>
                          <a:spcPts val="600"/>
                        </a:spcBef>
                        <a:spcAft>
                          <a:spcPts val="0"/>
                        </a:spcAft>
                      </a:pPr>
                      <a:r>
                        <a:rPr lang="it-IT" sz="1200" b="1" i="1" kern="1200" dirty="0" smtClean="0">
                          <a:solidFill>
                            <a:srgbClr val="0070C0"/>
                          </a:solidFill>
                          <a:latin typeface="+mn-lt"/>
                          <a:ea typeface="MS PGothic" panose="020B0600070205080204" pitchFamily="34" charset="-128"/>
                          <a:cs typeface="Arial" panose="020B0604020202020204" pitchFamily="34" charset="0"/>
                        </a:rPr>
                        <a:t>0.34</a:t>
                      </a:r>
                      <a:endParaRPr lang="it-IT" sz="1200" b="1" i="1" kern="1200" dirty="0">
                        <a:solidFill>
                          <a:srgbClr val="0070C0"/>
                        </a:solidFill>
                        <a:latin typeface="+mn-lt"/>
                        <a:ea typeface="MS PGothic" panose="020B0600070205080204" pitchFamily="34" charset="-128"/>
                        <a:cs typeface="Arial" panose="020B0604020202020204" pitchFamily="34" charset="0"/>
                      </a:endParaRPr>
                    </a:p>
                  </a:txBody>
                  <a:tcPr marL="43200" marR="43200" marT="0" marB="0" anchor="ctr"/>
                </a:tc>
              </a:tr>
            </a:tbl>
          </a:graphicData>
        </a:graphic>
      </p:graphicFrame>
      <p:sp>
        <p:nvSpPr>
          <p:cNvPr id="5" name="TextBox 4"/>
          <p:cNvSpPr txBox="1"/>
          <p:nvPr/>
        </p:nvSpPr>
        <p:spPr>
          <a:xfrm>
            <a:off x="426852" y="3429000"/>
            <a:ext cx="8321612" cy="2739212"/>
          </a:xfrm>
          <a:prstGeom prst="rect">
            <a:avLst/>
          </a:prstGeom>
          <a:ln w="31750">
            <a:solidFill>
              <a:schemeClr val="tx2">
                <a:lumMod val="75000"/>
              </a:schemeClr>
            </a:solidFill>
          </a:ln>
        </p:spPr>
        <p:txBody>
          <a:bodyPr wrap="square">
            <a:spAutoFit/>
          </a:bodyPr>
          <a:lstStyle>
            <a:defPPr>
              <a:defRPr lang="es-ES"/>
            </a:defPPr>
            <a:lvl1pPr algn="just">
              <a:defRPr>
                <a:solidFill>
                  <a:srgbClr val="002060"/>
                </a:solidFill>
                <a:ea typeface="MS Mincho" panose="02020609040205080304" pitchFamily="49" charset="-128"/>
              </a:defRPr>
            </a:lvl1pPr>
          </a:lstStyle>
          <a:p>
            <a:pPr marL="285750" indent="-285750">
              <a:spcAft>
                <a:spcPts val="300"/>
              </a:spcAft>
              <a:buBlip>
                <a:blip r:embed="rId4"/>
              </a:buBlip>
            </a:pPr>
            <a:r>
              <a:rPr lang="en-US" dirty="0" smtClean="0">
                <a:solidFill>
                  <a:schemeClr val="tx1"/>
                </a:solidFill>
              </a:rPr>
              <a:t>The </a:t>
            </a:r>
            <a:r>
              <a:rPr lang="en-US" dirty="0">
                <a:solidFill>
                  <a:schemeClr val="tx1"/>
                </a:solidFill>
              </a:rPr>
              <a:t>installation and launch investments will be </a:t>
            </a:r>
            <a:r>
              <a:rPr lang="en-US" i="1" dirty="0">
                <a:solidFill>
                  <a:srgbClr val="0070C0"/>
                </a:solidFill>
              </a:rPr>
              <a:t>paid back in 5 </a:t>
            </a:r>
            <a:r>
              <a:rPr lang="en-US" i="1" dirty="0" smtClean="0">
                <a:solidFill>
                  <a:srgbClr val="0070C0"/>
                </a:solidFill>
              </a:rPr>
              <a:t>years </a:t>
            </a:r>
            <a:r>
              <a:rPr lang="en-US" dirty="0" smtClean="0">
                <a:solidFill>
                  <a:schemeClr val="tx1"/>
                </a:solidFill>
              </a:rPr>
              <a:t>if </a:t>
            </a:r>
            <a:r>
              <a:rPr lang="en-US" i="1" dirty="0" smtClean="0">
                <a:solidFill>
                  <a:srgbClr val="0070C0"/>
                </a:solidFill>
              </a:rPr>
              <a:t>4 demonstration projects </a:t>
            </a:r>
            <a:r>
              <a:rPr lang="en-US" dirty="0">
                <a:solidFill>
                  <a:schemeClr val="tx1"/>
                </a:solidFill>
              </a:rPr>
              <a:t>are</a:t>
            </a:r>
            <a:r>
              <a:rPr lang="en-US" i="1" dirty="0" smtClean="0">
                <a:solidFill>
                  <a:srgbClr val="0070C0"/>
                </a:solidFill>
              </a:rPr>
              <a:t> </a:t>
            </a:r>
            <a:r>
              <a:rPr lang="en-US" dirty="0" smtClean="0">
                <a:solidFill>
                  <a:schemeClr val="tx1"/>
                </a:solidFill>
              </a:rPr>
              <a:t>attracted </a:t>
            </a:r>
            <a:r>
              <a:rPr lang="en-US" dirty="0">
                <a:solidFill>
                  <a:schemeClr val="tx1"/>
                </a:solidFill>
              </a:rPr>
              <a:t>per year (on average) by each regional </a:t>
            </a:r>
            <a:r>
              <a:rPr lang="en-US" dirty="0" smtClean="0">
                <a:solidFill>
                  <a:schemeClr val="tx1"/>
                </a:solidFill>
              </a:rPr>
              <a:t>pilot.</a:t>
            </a:r>
            <a:endParaRPr lang="en-US" dirty="0">
              <a:solidFill>
                <a:schemeClr val="tx1"/>
              </a:solidFill>
            </a:endParaRPr>
          </a:p>
          <a:p>
            <a:pPr marL="285750" indent="-285750">
              <a:spcAft>
                <a:spcPts val="300"/>
              </a:spcAft>
              <a:buBlip>
                <a:blip r:embed="rId4"/>
              </a:buBlip>
            </a:pPr>
            <a:r>
              <a:rPr lang="en-US" dirty="0" smtClean="0">
                <a:solidFill>
                  <a:schemeClr val="tx1"/>
                </a:solidFill>
              </a:rPr>
              <a:t>Considering </a:t>
            </a:r>
            <a:r>
              <a:rPr lang="en-US" dirty="0">
                <a:solidFill>
                  <a:schemeClr val="tx1"/>
                </a:solidFill>
              </a:rPr>
              <a:t>a successful industrial replication rate of the developed solutions of </a:t>
            </a:r>
            <a:r>
              <a:rPr lang="en-US" dirty="0" smtClean="0">
                <a:solidFill>
                  <a:schemeClr val="tx1"/>
                </a:solidFill>
              </a:rPr>
              <a:t>25%</a:t>
            </a:r>
            <a:r>
              <a:rPr lang="en-US" dirty="0">
                <a:solidFill>
                  <a:schemeClr val="tx1"/>
                </a:solidFill>
              </a:rPr>
              <a:t>, about </a:t>
            </a:r>
            <a:r>
              <a:rPr lang="en-US" i="1" dirty="0" smtClean="0">
                <a:solidFill>
                  <a:srgbClr val="0070C0"/>
                </a:solidFill>
              </a:rPr>
              <a:t>35 </a:t>
            </a:r>
            <a:r>
              <a:rPr lang="en-US" i="1" dirty="0">
                <a:solidFill>
                  <a:srgbClr val="0070C0"/>
                </a:solidFill>
              </a:rPr>
              <a:t>new industrial installations </a:t>
            </a:r>
            <a:r>
              <a:rPr lang="en-US" dirty="0">
                <a:solidFill>
                  <a:schemeClr val="tx1"/>
                </a:solidFill>
              </a:rPr>
              <a:t>will be originated by the pilot network in these </a:t>
            </a:r>
            <a:r>
              <a:rPr lang="en-US" dirty="0" smtClean="0">
                <a:solidFill>
                  <a:schemeClr val="tx1"/>
                </a:solidFill>
              </a:rPr>
              <a:t>5 years.</a:t>
            </a:r>
          </a:p>
          <a:p>
            <a:pPr marL="285750" indent="-285750">
              <a:spcAft>
                <a:spcPts val="300"/>
              </a:spcAft>
              <a:buBlip>
                <a:blip r:embed="rId4"/>
              </a:buBlip>
            </a:pPr>
            <a:r>
              <a:rPr lang="en-US" dirty="0" smtClean="0">
                <a:solidFill>
                  <a:schemeClr val="tx1"/>
                </a:solidFill>
              </a:rPr>
              <a:t>The </a:t>
            </a:r>
            <a:r>
              <a:rPr lang="en-US" dirty="0">
                <a:solidFill>
                  <a:schemeClr val="tx1"/>
                </a:solidFill>
              </a:rPr>
              <a:t>cumulative revenue for the involved companies of about </a:t>
            </a:r>
            <a:r>
              <a:rPr lang="en-US" i="1" dirty="0" smtClean="0">
                <a:solidFill>
                  <a:srgbClr val="0070C0"/>
                </a:solidFill>
              </a:rPr>
              <a:t>215 </a:t>
            </a:r>
            <a:r>
              <a:rPr lang="en-US" i="1" dirty="0">
                <a:solidFill>
                  <a:srgbClr val="0070C0"/>
                </a:solidFill>
              </a:rPr>
              <a:t>million Euros</a:t>
            </a:r>
            <a:r>
              <a:rPr lang="en-US" dirty="0" smtClean="0">
                <a:solidFill>
                  <a:schemeClr val="tx1"/>
                </a:solidFill>
              </a:rPr>
              <a:t>.</a:t>
            </a:r>
          </a:p>
          <a:p>
            <a:pPr marL="285750" indent="-285750">
              <a:spcAft>
                <a:spcPts val="300"/>
              </a:spcAft>
              <a:buBlip>
                <a:blip r:embed="rId4"/>
              </a:buBlip>
            </a:pPr>
            <a:r>
              <a:rPr lang="en-US" dirty="0" smtClean="0">
                <a:solidFill>
                  <a:schemeClr val="tx1"/>
                </a:solidFill>
              </a:rPr>
              <a:t>The 35 new installations will mobilize private resources for 535 million Euros.</a:t>
            </a:r>
          </a:p>
          <a:p>
            <a:pPr marL="285750" indent="-285750">
              <a:spcAft>
                <a:spcPts val="300"/>
              </a:spcAft>
              <a:buBlip>
                <a:blip r:embed="rId4"/>
              </a:buBlip>
            </a:pPr>
            <a:r>
              <a:rPr lang="en-US" i="1" dirty="0">
                <a:solidFill>
                  <a:srgbClr val="0070C0"/>
                </a:solidFill>
              </a:rPr>
              <a:t>Leverage factor </a:t>
            </a:r>
            <a:r>
              <a:rPr lang="en-US" dirty="0">
                <a:solidFill>
                  <a:schemeClr val="tx1"/>
                </a:solidFill>
              </a:rPr>
              <a:t>for the public investment </a:t>
            </a:r>
            <a:r>
              <a:rPr lang="en-US" dirty="0" smtClean="0">
                <a:solidFill>
                  <a:schemeClr val="tx1"/>
                </a:solidFill>
              </a:rPr>
              <a:t>of </a:t>
            </a:r>
            <a:r>
              <a:rPr lang="en-US" dirty="0">
                <a:solidFill>
                  <a:schemeClr val="tx1"/>
                </a:solidFill>
              </a:rPr>
              <a:t>about </a:t>
            </a:r>
            <a:r>
              <a:rPr lang="en-US" i="1" dirty="0">
                <a:solidFill>
                  <a:srgbClr val="0070C0"/>
                </a:solidFill>
              </a:rPr>
              <a:t>19</a:t>
            </a:r>
            <a:r>
              <a:rPr lang="en-US" dirty="0" smtClean="0">
                <a:solidFill>
                  <a:schemeClr val="tx1"/>
                </a:solidFill>
              </a:rPr>
              <a:t> </a:t>
            </a:r>
            <a:r>
              <a:rPr lang="en-US" dirty="0">
                <a:solidFill>
                  <a:schemeClr val="tx1"/>
                </a:solidFill>
              </a:rPr>
              <a:t>in five years from the pilot network installation</a:t>
            </a:r>
            <a:r>
              <a:rPr lang="en-US" dirty="0" smtClean="0">
                <a:solidFill>
                  <a:schemeClr val="tx1"/>
                </a:solidFill>
              </a:rPr>
              <a:t>.</a:t>
            </a:r>
            <a:endParaRPr lang="it-IT" dirty="0" smtClean="0">
              <a:solidFill>
                <a:schemeClr val="tx1"/>
              </a:solidFill>
            </a:endParaRPr>
          </a:p>
        </p:txBody>
      </p:sp>
      <p:graphicFrame>
        <p:nvGraphicFramePr>
          <p:cNvPr id="3" name="Oggetto 2"/>
          <p:cNvGraphicFramePr>
            <a:graphicFrameLocks noChangeAspect="1"/>
          </p:cNvGraphicFramePr>
          <p:nvPr>
            <p:extLst>
              <p:ext uri="{D42A27DB-BD31-4B8C-83A1-F6EECF244321}">
                <p14:modId xmlns:p14="http://schemas.microsoft.com/office/powerpoint/2010/main" val="56967286"/>
              </p:ext>
            </p:extLst>
          </p:nvPr>
        </p:nvGraphicFramePr>
        <p:xfrm>
          <a:off x="-111250" y="3356992"/>
          <a:ext cx="9075738" cy="3317875"/>
        </p:xfrm>
        <a:graphic>
          <a:graphicData uri="http://schemas.openxmlformats.org/presentationml/2006/ole">
            <mc:AlternateContent xmlns:mc="http://schemas.openxmlformats.org/markup-compatibility/2006">
              <mc:Choice xmlns:v="urn:schemas-microsoft-com:vml" Requires="v">
                <p:oleObj spid="_x0000_s3150" name="Documento" r:id="rId6" imgW="6184900" imgH="2260600" progId="Word.Document.12">
                  <p:embed/>
                </p:oleObj>
              </mc:Choice>
              <mc:Fallback>
                <p:oleObj name="Documento" r:id="rId6" imgW="6184900" imgH="2260600" progId="Word.Document.12">
                  <p:embed/>
                  <p:pic>
                    <p:nvPicPr>
                      <p:cNvPr id="0" name=""/>
                      <p:cNvPicPr/>
                      <p:nvPr/>
                    </p:nvPicPr>
                    <p:blipFill>
                      <a:blip r:embed="rId7"/>
                      <a:stretch>
                        <a:fillRect/>
                      </a:stretch>
                    </p:blipFill>
                    <p:spPr>
                      <a:xfrm>
                        <a:off x="-111250" y="3356992"/>
                        <a:ext cx="9075738" cy="3317875"/>
                      </a:xfrm>
                      <a:prstGeom prst="rect">
                        <a:avLst/>
                      </a:prstGeom>
                    </p:spPr>
                  </p:pic>
                </p:oleObj>
              </mc:Fallback>
            </mc:AlternateContent>
          </a:graphicData>
        </a:graphic>
      </p:graphicFrame>
    </p:spTree>
    <p:extLst>
      <p:ext uri="{BB962C8B-B14F-4D97-AF65-F5344CB8AC3E}">
        <p14:creationId xmlns:p14="http://schemas.microsoft.com/office/powerpoint/2010/main" val="9865283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p:cNvSpPr txBox="1"/>
          <p:nvPr/>
        </p:nvSpPr>
        <p:spPr>
          <a:xfrm>
            <a:off x="179512" y="116632"/>
            <a:ext cx="7632848" cy="707886"/>
          </a:xfrm>
          <a:prstGeom prst="rect">
            <a:avLst/>
          </a:prstGeom>
          <a:noFill/>
        </p:spPr>
        <p:txBody>
          <a:bodyPr wrap="square" rtlCol="0">
            <a:spAutoFit/>
          </a:bodyPr>
          <a:lstStyle/>
          <a:p>
            <a:r>
              <a:rPr lang="en-GB" sz="2000" b="1" dirty="0" smtClean="0">
                <a:solidFill>
                  <a:srgbClr val="002060"/>
                </a:solidFill>
                <a:latin typeface="Arial" pitchFamily="34" charset="0"/>
                <a:cs typeface="Arial" pitchFamily="34" charset="0"/>
              </a:rPr>
              <a:t>Impacts: supporting re-industrialization of Europe and growth</a:t>
            </a:r>
            <a:endParaRPr lang="en-GB" sz="2000" b="1" dirty="0">
              <a:solidFill>
                <a:srgbClr val="002060"/>
              </a:solidFill>
              <a:latin typeface="Arial" pitchFamily="34" charset="0"/>
              <a:cs typeface="Arial" pitchFamily="34" charset="0"/>
            </a:endParaRPr>
          </a:p>
        </p:txBody>
      </p:sp>
      <p:sp>
        <p:nvSpPr>
          <p:cNvPr id="4" name="Rettangolo 2"/>
          <p:cNvSpPr/>
          <p:nvPr/>
        </p:nvSpPr>
        <p:spPr>
          <a:xfrm>
            <a:off x="251520" y="1065892"/>
            <a:ext cx="8424936" cy="4883388"/>
          </a:xfrm>
          <a:prstGeom prst="rect">
            <a:avLst/>
          </a:prstGeom>
        </p:spPr>
        <p:txBody>
          <a:bodyPr wrap="square">
            <a:spAutoFit/>
          </a:bodyPr>
          <a:lstStyle/>
          <a:p>
            <a:pPr marL="92075" algn="just">
              <a:lnSpc>
                <a:spcPct val="120000"/>
              </a:lnSpc>
            </a:pPr>
            <a:r>
              <a:rPr lang="en-US" sz="2000" b="1" i="0" dirty="0" smtClean="0">
                <a:solidFill>
                  <a:srgbClr val="002060"/>
                </a:solidFill>
              </a:rPr>
              <a:t>Demonstrating </a:t>
            </a:r>
            <a:r>
              <a:rPr lang="en-US" sz="2000" b="1" dirty="0">
                <a:solidFill>
                  <a:srgbClr val="002060"/>
                </a:solidFill>
              </a:rPr>
              <a:t>new De-and Remanufacturing </a:t>
            </a:r>
            <a:r>
              <a:rPr lang="en-US" sz="2000" b="1" i="0" dirty="0" smtClean="0">
                <a:solidFill>
                  <a:srgbClr val="002060"/>
                </a:solidFill>
              </a:rPr>
              <a:t>solutions for </a:t>
            </a:r>
            <a:r>
              <a:rPr lang="en-US" sz="2000" b="1" dirty="0" smtClean="0">
                <a:solidFill>
                  <a:srgbClr val="002060"/>
                </a:solidFill>
              </a:rPr>
              <a:t>circular economy businesses </a:t>
            </a:r>
            <a:r>
              <a:rPr lang="en-US" sz="2000" b="1" i="0" dirty="0" smtClean="0">
                <a:solidFill>
                  <a:srgbClr val="002060"/>
                </a:solidFill>
              </a:rPr>
              <a:t>will bring social benefits worldwide:</a:t>
            </a:r>
            <a:endParaRPr lang="en-US" sz="2000" b="0" i="0" dirty="0" smtClean="0">
              <a:solidFill>
                <a:srgbClr val="002060"/>
              </a:solidFill>
            </a:endParaRPr>
          </a:p>
          <a:p>
            <a:pPr marL="714375" lvl="1" indent="-350838" algn="just">
              <a:lnSpc>
                <a:spcPct val="120000"/>
              </a:lnSpc>
              <a:buFont typeface="Arial" pitchFamily="34" charset="0"/>
              <a:buChar char="•"/>
            </a:pPr>
            <a:r>
              <a:rPr lang="en-US" sz="2000" b="1" i="0" u="sng" dirty="0" smtClean="0">
                <a:solidFill>
                  <a:srgbClr val="002060"/>
                </a:solidFill>
              </a:rPr>
              <a:t>New jobs </a:t>
            </a:r>
            <a:r>
              <a:rPr lang="en-US" sz="2000" b="0" i="0" dirty="0" smtClean="0">
                <a:solidFill>
                  <a:srgbClr val="002060"/>
                </a:solidFill>
              </a:rPr>
              <a:t>coupled with technological and automation innovations, due to the increased competitiveness of companies through the ability of delivering products at lower cost (</a:t>
            </a:r>
            <a:r>
              <a:rPr lang="en-US" sz="2000" b="1" i="1" dirty="0">
                <a:solidFill>
                  <a:srgbClr val="0070C0"/>
                </a:solidFill>
                <a:ea typeface="MS PGothic" panose="020B0600070205080204" pitchFamily="34" charset="-128"/>
                <a:cs typeface="Arial" panose="020B0604020202020204" pitchFamily="34" charset="0"/>
              </a:rPr>
              <a:t>15000 new jobs </a:t>
            </a:r>
            <a:r>
              <a:rPr lang="en-US" sz="2000" b="0" i="0" dirty="0" smtClean="0">
                <a:solidFill>
                  <a:srgbClr val="002060"/>
                </a:solidFill>
              </a:rPr>
              <a:t>for the considered access profile);</a:t>
            </a:r>
          </a:p>
          <a:p>
            <a:pPr marL="714375" lvl="1" indent="-350838" algn="just">
              <a:lnSpc>
                <a:spcPct val="120000"/>
              </a:lnSpc>
              <a:buFont typeface="Arial" pitchFamily="34" charset="0"/>
              <a:buChar char="•"/>
            </a:pPr>
            <a:r>
              <a:rPr lang="en-US" sz="2000" b="1" i="0" u="sng" dirty="0" smtClean="0">
                <a:solidFill>
                  <a:srgbClr val="002060"/>
                </a:solidFill>
              </a:rPr>
              <a:t>New effective technologies </a:t>
            </a:r>
            <a:r>
              <a:rPr lang="en-US" sz="2000" b="0" i="0" dirty="0" smtClean="0">
                <a:solidFill>
                  <a:srgbClr val="002060"/>
                </a:solidFill>
              </a:rPr>
              <a:t>to be exported also to emerging countries;</a:t>
            </a:r>
          </a:p>
          <a:p>
            <a:pPr marL="714375" lvl="1" indent="-350838" algn="just">
              <a:lnSpc>
                <a:spcPct val="120000"/>
              </a:lnSpc>
              <a:buFont typeface="Arial" pitchFamily="34" charset="0"/>
              <a:buChar char="•"/>
            </a:pPr>
            <a:r>
              <a:rPr lang="en-US" sz="2000" b="1" i="0" u="sng" dirty="0" smtClean="0">
                <a:solidFill>
                  <a:srgbClr val="002060"/>
                </a:solidFill>
              </a:rPr>
              <a:t>Environmental</a:t>
            </a:r>
            <a:r>
              <a:rPr lang="en-US" sz="2000" b="0" i="0" dirty="0" smtClean="0">
                <a:solidFill>
                  <a:srgbClr val="002060"/>
                </a:solidFill>
              </a:rPr>
              <a:t>, social and image advantages for global manufacturing </a:t>
            </a:r>
            <a:r>
              <a:rPr lang="en-US" sz="2000" dirty="0">
                <a:solidFill>
                  <a:srgbClr val="002060"/>
                </a:solidFill>
              </a:rPr>
              <a:t>enterprises </a:t>
            </a:r>
            <a:r>
              <a:rPr lang="en-US" sz="2000" dirty="0" smtClean="0">
                <a:solidFill>
                  <a:srgbClr val="002060"/>
                </a:solidFill>
              </a:rPr>
              <a:t>(total </a:t>
            </a:r>
            <a:r>
              <a:rPr lang="en-US" sz="2000" dirty="0">
                <a:solidFill>
                  <a:srgbClr val="002060"/>
                </a:solidFill>
              </a:rPr>
              <a:t>savings of emissions of </a:t>
            </a:r>
            <a:r>
              <a:rPr lang="en-US" sz="2000" b="1" i="1" dirty="0">
                <a:solidFill>
                  <a:srgbClr val="0070C0"/>
                </a:solidFill>
                <a:ea typeface="MS PGothic" panose="020B0600070205080204" pitchFamily="34" charset="-128"/>
                <a:cs typeface="Arial" panose="020B0604020202020204" pitchFamily="34" charset="0"/>
              </a:rPr>
              <a:t>60000 </a:t>
            </a:r>
            <a:r>
              <a:rPr lang="en-US" sz="2000" b="1" i="1" dirty="0" err="1">
                <a:solidFill>
                  <a:srgbClr val="0070C0"/>
                </a:solidFill>
                <a:ea typeface="MS PGothic" panose="020B0600070205080204" pitchFamily="34" charset="-128"/>
                <a:cs typeface="Arial" panose="020B0604020202020204" pitchFamily="34" charset="0"/>
              </a:rPr>
              <a:t>KTons</a:t>
            </a:r>
            <a:r>
              <a:rPr lang="en-US" sz="2000" b="1" i="1" dirty="0">
                <a:solidFill>
                  <a:srgbClr val="0070C0"/>
                </a:solidFill>
                <a:ea typeface="MS PGothic" panose="020B0600070205080204" pitchFamily="34" charset="-128"/>
                <a:cs typeface="Arial" panose="020B0604020202020204" pitchFamily="34" charset="0"/>
              </a:rPr>
              <a:t> CO2/year</a:t>
            </a:r>
            <a:r>
              <a:rPr lang="en-US" sz="2000" dirty="0">
                <a:solidFill>
                  <a:srgbClr val="002060"/>
                </a:solidFill>
              </a:rPr>
              <a:t>, of energy of </a:t>
            </a:r>
            <a:r>
              <a:rPr lang="en-US" sz="2000" b="1" i="1" dirty="0">
                <a:solidFill>
                  <a:srgbClr val="0070C0"/>
                </a:solidFill>
                <a:ea typeface="MS PGothic" panose="020B0600070205080204" pitchFamily="34" charset="-128"/>
                <a:cs typeface="Arial" panose="020B0604020202020204" pitchFamily="34" charset="0"/>
              </a:rPr>
              <a:t>10 </a:t>
            </a:r>
            <a:r>
              <a:rPr lang="en-US" sz="2000" b="1" i="1" dirty="0" err="1">
                <a:solidFill>
                  <a:srgbClr val="0070C0"/>
                </a:solidFill>
                <a:ea typeface="MS PGothic" panose="020B0600070205080204" pitchFamily="34" charset="-128"/>
                <a:cs typeface="Arial" panose="020B0604020202020204" pitchFamily="34" charset="0"/>
              </a:rPr>
              <a:t>TWh</a:t>
            </a:r>
            <a:r>
              <a:rPr lang="en-US" sz="2000" b="1" i="1" dirty="0">
                <a:solidFill>
                  <a:srgbClr val="0070C0"/>
                </a:solidFill>
                <a:ea typeface="MS PGothic" panose="020B0600070205080204" pitchFamily="34" charset="-128"/>
                <a:cs typeface="Arial" panose="020B0604020202020204" pitchFamily="34" charset="0"/>
              </a:rPr>
              <a:t>/year </a:t>
            </a:r>
            <a:r>
              <a:rPr lang="en-US" sz="2000" dirty="0">
                <a:solidFill>
                  <a:srgbClr val="002060"/>
                </a:solidFill>
              </a:rPr>
              <a:t>and of materials, that otherwise </a:t>
            </a:r>
            <a:r>
              <a:rPr lang="en-US" sz="2000" dirty="0" smtClean="0">
                <a:solidFill>
                  <a:srgbClr val="002060"/>
                </a:solidFill>
              </a:rPr>
              <a:t>would go </a:t>
            </a:r>
            <a:r>
              <a:rPr lang="en-US" sz="2000" dirty="0">
                <a:solidFill>
                  <a:srgbClr val="002060"/>
                </a:solidFill>
              </a:rPr>
              <a:t>to landfill, of </a:t>
            </a:r>
            <a:r>
              <a:rPr lang="en-US" sz="2000" b="1" i="1" dirty="0">
                <a:solidFill>
                  <a:srgbClr val="0070C0"/>
                </a:solidFill>
                <a:ea typeface="MS PGothic" panose="020B0600070205080204" pitchFamily="34" charset="-128"/>
                <a:cs typeface="Arial" panose="020B0604020202020204" pitchFamily="34" charset="0"/>
              </a:rPr>
              <a:t>200 </a:t>
            </a:r>
            <a:r>
              <a:rPr lang="en-US" sz="2000" b="1" i="1" dirty="0" err="1">
                <a:solidFill>
                  <a:srgbClr val="0070C0"/>
                </a:solidFill>
                <a:ea typeface="MS PGothic" panose="020B0600070205080204" pitchFamily="34" charset="-128"/>
                <a:cs typeface="Arial" panose="020B0604020202020204" pitchFamily="34" charset="0"/>
              </a:rPr>
              <a:t>kTons</a:t>
            </a:r>
            <a:r>
              <a:rPr lang="en-US" sz="2000" b="1" i="1" dirty="0">
                <a:solidFill>
                  <a:srgbClr val="0070C0"/>
                </a:solidFill>
                <a:ea typeface="MS PGothic" panose="020B0600070205080204" pitchFamily="34" charset="-128"/>
                <a:cs typeface="Arial" panose="020B0604020202020204" pitchFamily="34" charset="0"/>
              </a:rPr>
              <a:t>/year </a:t>
            </a:r>
            <a:r>
              <a:rPr lang="en-US" sz="2000" dirty="0" smtClean="0">
                <a:solidFill>
                  <a:srgbClr val="002060"/>
                </a:solidFill>
              </a:rPr>
              <a:t>for the considered access profile);</a:t>
            </a:r>
            <a:endParaRPr lang="en-US" sz="2000" b="0" i="0" dirty="0" smtClean="0">
              <a:solidFill>
                <a:srgbClr val="002060"/>
              </a:solidFill>
            </a:endParaRPr>
          </a:p>
          <a:p>
            <a:pPr marL="714375" lvl="1" indent="-350838" algn="just">
              <a:lnSpc>
                <a:spcPct val="120000"/>
              </a:lnSpc>
              <a:buFont typeface="Arial" pitchFamily="34" charset="0"/>
              <a:buChar char="•"/>
            </a:pPr>
            <a:r>
              <a:rPr lang="en-US" sz="2000" b="1" i="0" u="sng" dirty="0" smtClean="0">
                <a:solidFill>
                  <a:srgbClr val="002060"/>
                </a:solidFill>
              </a:rPr>
              <a:t>Political benefits</a:t>
            </a:r>
            <a:r>
              <a:rPr lang="en-US" sz="2000" b="1" i="0" dirty="0" smtClean="0">
                <a:solidFill>
                  <a:srgbClr val="002060"/>
                </a:solidFill>
              </a:rPr>
              <a:t> </a:t>
            </a:r>
            <a:r>
              <a:rPr lang="en-US" sz="2000" b="0" i="0" dirty="0" smtClean="0">
                <a:solidFill>
                  <a:srgbClr val="002060"/>
                </a:solidFill>
              </a:rPr>
              <a:t>in terms of independency from fluctuations and turbulence in the primary material market (e.g. for rare earths).</a:t>
            </a:r>
          </a:p>
        </p:txBody>
      </p:sp>
    </p:spTree>
    <p:extLst>
      <p:ext uri="{BB962C8B-B14F-4D97-AF65-F5344CB8AC3E}">
        <p14:creationId xmlns:p14="http://schemas.microsoft.com/office/powerpoint/2010/main" val="154335968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reliefCMJN2.jpg"/>
          <p:cNvPicPr>
            <a:picLocks noChangeAspect="1"/>
          </p:cNvPicPr>
          <p:nvPr/>
        </p:nvPicPr>
        <p:blipFill>
          <a:blip r:embed="rId2" cstate="print"/>
          <a:stretch>
            <a:fillRect/>
          </a:stretch>
        </p:blipFill>
        <p:spPr>
          <a:xfrm>
            <a:off x="118357" y="96761"/>
            <a:ext cx="3384376" cy="2116192"/>
          </a:xfrm>
          <a:prstGeom prst="rect">
            <a:avLst/>
          </a:prstGeom>
        </p:spPr>
      </p:pic>
      <p:sp>
        <p:nvSpPr>
          <p:cNvPr id="5" name="4 CuadroTexto"/>
          <p:cNvSpPr txBox="1"/>
          <p:nvPr/>
        </p:nvSpPr>
        <p:spPr>
          <a:xfrm>
            <a:off x="-96024" y="2412260"/>
            <a:ext cx="3887416" cy="461665"/>
          </a:xfrm>
          <a:prstGeom prst="rect">
            <a:avLst/>
          </a:prstGeom>
          <a:noFill/>
        </p:spPr>
        <p:txBody>
          <a:bodyPr wrap="square" rtlCol="0">
            <a:spAutoFit/>
          </a:bodyPr>
          <a:lstStyle/>
          <a:p>
            <a:pPr algn="ctr"/>
            <a:r>
              <a:rPr lang="es-ES" sz="2400" b="1" dirty="0" err="1" smtClean="0">
                <a:solidFill>
                  <a:srgbClr val="002060"/>
                </a:solidFill>
                <a:latin typeface="Arial" pitchFamily="34" charset="0"/>
                <a:cs typeface="Arial" pitchFamily="34" charset="0"/>
              </a:rPr>
              <a:t>Thank</a:t>
            </a:r>
            <a:r>
              <a:rPr lang="es-ES" sz="2400" b="1" dirty="0" smtClean="0">
                <a:solidFill>
                  <a:srgbClr val="002060"/>
                </a:solidFill>
                <a:latin typeface="Arial" pitchFamily="34" charset="0"/>
                <a:cs typeface="Arial" pitchFamily="34" charset="0"/>
              </a:rPr>
              <a:t> </a:t>
            </a:r>
            <a:r>
              <a:rPr lang="es-ES" sz="2400" b="1" dirty="0" err="1" smtClean="0">
                <a:solidFill>
                  <a:srgbClr val="002060"/>
                </a:solidFill>
                <a:latin typeface="Arial" pitchFamily="34" charset="0"/>
                <a:cs typeface="Arial" pitchFamily="34" charset="0"/>
              </a:rPr>
              <a:t>you</a:t>
            </a:r>
            <a:r>
              <a:rPr lang="es-ES" sz="2400" b="1" dirty="0" smtClean="0">
                <a:solidFill>
                  <a:srgbClr val="002060"/>
                </a:solidFill>
                <a:latin typeface="Arial" pitchFamily="34" charset="0"/>
                <a:cs typeface="Arial" pitchFamily="34" charset="0"/>
              </a:rPr>
              <a:t> </a:t>
            </a:r>
            <a:r>
              <a:rPr lang="es-ES" sz="2400" b="1" dirty="0" err="1" smtClean="0">
                <a:solidFill>
                  <a:srgbClr val="002060"/>
                </a:solidFill>
                <a:latin typeface="Arial" pitchFamily="34" charset="0"/>
                <a:cs typeface="Arial" pitchFamily="34" charset="0"/>
              </a:rPr>
              <a:t>for</a:t>
            </a:r>
            <a:r>
              <a:rPr lang="es-ES" sz="2400" b="1" dirty="0" smtClean="0">
                <a:solidFill>
                  <a:srgbClr val="002060"/>
                </a:solidFill>
                <a:latin typeface="Arial" pitchFamily="34" charset="0"/>
                <a:cs typeface="Arial" pitchFamily="34" charset="0"/>
              </a:rPr>
              <a:t> </a:t>
            </a:r>
            <a:r>
              <a:rPr lang="es-ES" sz="2400" b="1" dirty="0" err="1" smtClean="0">
                <a:solidFill>
                  <a:srgbClr val="002060"/>
                </a:solidFill>
                <a:latin typeface="Arial" pitchFamily="34" charset="0"/>
                <a:cs typeface="Arial" pitchFamily="34" charset="0"/>
              </a:rPr>
              <a:t>attention</a:t>
            </a:r>
            <a:endParaRPr lang="es-ES" sz="2400" b="1" dirty="0" smtClean="0">
              <a:solidFill>
                <a:srgbClr val="002060"/>
              </a:solidFill>
              <a:latin typeface="Arial" pitchFamily="34" charset="0"/>
              <a:cs typeface="Arial" pitchFamily="34" charset="0"/>
            </a:endParaRPr>
          </a:p>
        </p:txBody>
      </p:sp>
      <p:sp>
        <p:nvSpPr>
          <p:cNvPr id="7" name="4 CuadroTexto"/>
          <p:cNvSpPr txBox="1">
            <a:spLocks noChangeArrowheads="1"/>
          </p:cNvSpPr>
          <p:nvPr/>
        </p:nvSpPr>
        <p:spPr bwMode="auto">
          <a:xfrm>
            <a:off x="-453626" y="3081154"/>
            <a:ext cx="46026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None/>
            </a:pPr>
            <a:r>
              <a:rPr lang="es-ES" altLang="it-IT" sz="2000" b="1" dirty="0" smtClean="0">
                <a:solidFill>
                  <a:srgbClr val="002060"/>
                </a:solidFill>
                <a:latin typeface="Arial" panose="020B0604020202020204" pitchFamily="34" charset="0"/>
                <a:cs typeface="Arial" panose="020B0604020202020204" pitchFamily="34" charset="0"/>
              </a:rPr>
              <a:t>“De- and </a:t>
            </a:r>
            <a:r>
              <a:rPr lang="es-ES" altLang="it-IT" sz="2000" b="1" dirty="0" err="1" smtClean="0">
                <a:solidFill>
                  <a:srgbClr val="002060"/>
                </a:solidFill>
                <a:latin typeface="Arial" panose="020B0604020202020204" pitchFamily="34" charset="0"/>
                <a:cs typeface="Arial" panose="020B0604020202020204" pitchFamily="34" charset="0"/>
              </a:rPr>
              <a:t>Remanufacturing</a:t>
            </a:r>
            <a:r>
              <a:rPr lang="es-ES" altLang="it-IT" sz="2000" b="1" dirty="0" smtClean="0">
                <a:solidFill>
                  <a:srgbClr val="002060"/>
                </a:solidFill>
                <a:latin typeface="Arial" panose="020B0604020202020204" pitchFamily="34" charset="0"/>
                <a:cs typeface="Arial" panose="020B0604020202020204" pitchFamily="34" charset="0"/>
              </a:rPr>
              <a:t>”</a:t>
            </a:r>
          </a:p>
          <a:p>
            <a:pPr algn="ctr">
              <a:spcBef>
                <a:spcPct val="0"/>
              </a:spcBef>
              <a:buNone/>
            </a:pPr>
            <a:r>
              <a:rPr lang="es-ES" altLang="it-IT" sz="2000" b="1" dirty="0" err="1" smtClean="0">
                <a:solidFill>
                  <a:srgbClr val="002060"/>
                </a:solidFill>
                <a:latin typeface="Arial" panose="020B0604020202020204" pitchFamily="34" charset="0"/>
                <a:cs typeface="Arial" panose="020B0604020202020204" pitchFamily="34" charset="0"/>
              </a:rPr>
              <a:t>Pilot</a:t>
            </a:r>
            <a:r>
              <a:rPr lang="es-ES" altLang="it-IT" sz="2000" b="1" dirty="0" smtClean="0">
                <a:solidFill>
                  <a:srgbClr val="002060"/>
                </a:solidFill>
                <a:latin typeface="Arial" panose="020B0604020202020204" pitchFamily="34" charset="0"/>
                <a:cs typeface="Arial" panose="020B0604020202020204" pitchFamily="34" charset="0"/>
              </a:rPr>
              <a:t> Network</a:t>
            </a:r>
          </a:p>
        </p:txBody>
      </p:sp>
      <p:sp>
        <p:nvSpPr>
          <p:cNvPr id="10" name="TextBox 9"/>
          <p:cNvSpPr txBox="1"/>
          <p:nvPr/>
        </p:nvSpPr>
        <p:spPr>
          <a:xfrm>
            <a:off x="6171004" y="2643093"/>
            <a:ext cx="741037" cy="307777"/>
          </a:xfrm>
          <a:prstGeom prst="rect">
            <a:avLst/>
          </a:prstGeom>
          <a:noFill/>
        </p:spPr>
        <p:txBody>
          <a:bodyPr wrap="none" rtlCol="0">
            <a:spAutoFit/>
          </a:bodyPr>
          <a:lstStyle/>
          <a:p>
            <a:r>
              <a:rPr lang="it-IT" sz="1400" dirty="0"/>
              <a:t>4</a:t>
            </a:r>
            <a:r>
              <a:rPr lang="it-IT" sz="1400" dirty="0" smtClean="0"/>
              <a:t> pages</a:t>
            </a:r>
            <a:endParaRPr lang="it-IT" sz="1400" dirty="0"/>
          </a:p>
        </p:txBody>
      </p:sp>
      <p:sp>
        <p:nvSpPr>
          <p:cNvPr id="11" name="TextBox 10"/>
          <p:cNvSpPr txBox="1"/>
          <p:nvPr/>
        </p:nvSpPr>
        <p:spPr>
          <a:xfrm>
            <a:off x="5862478" y="54894"/>
            <a:ext cx="1248419" cy="307777"/>
          </a:xfrm>
          <a:prstGeom prst="rect">
            <a:avLst/>
          </a:prstGeom>
          <a:noFill/>
        </p:spPr>
        <p:txBody>
          <a:bodyPr wrap="none" rtlCol="0">
            <a:spAutoFit/>
          </a:bodyPr>
          <a:lstStyle/>
          <a:p>
            <a:r>
              <a:rPr lang="it-IT" sz="1400" i="1" dirty="0" smtClean="0"/>
              <a:t>Pilot Summary</a:t>
            </a:r>
            <a:endParaRPr lang="it-IT" sz="1400" i="1" dirty="0"/>
          </a:p>
        </p:txBody>
      </p:sp>
      <p:sp>
        <p:nvSpPr>
          <p:cNvPr id="12" name="TextBox 11"/>
          <p:cNvSpPr txBox="1"/>
          <p:nvPr/>
        </p:nvSpPr>
        <p:spPr>
          <a:xfrm>
            <a:off x="3563888" y="54894"/>
            <a:ext cx="2298590" cy="307777"/>
          </a:xfrm>
          <a:prstGeom prst="rect">
            <a:avLst/>
          </a:prstGeom>
          <a:noFill/>
        </p:spPr>
        <p:txBody>
          <a:bodyPr wrap="square" rtlCol="0">
            <a:spAutoFit/>
          </a:bodyPr>
          <a:lstStyle/>
          <a:p>
            <a:pPr algn="ctr"/>
            <a:r>
              <a:rPr lang="it-IT" sz="1400" i="1" dirty="0" smtClean="0"/>
              <a:t>Business Model doc</a:t>
            </a:r>
            <a:endParaRPr lang="it-IT" sz="1400" i="1" dirty="0"/>
          </a:p>
        </p:txBody>
      </p:sp>
      <p:sp>
        <p:nvSpPr>
          <p:cNvPr id="13" name="TextBox 12"/>
          <p:cNvSpPr txBox="1"/>
          <p:nvPr/>
        </p:nvSpPr>
        <p:spPr>
          <a:xfrm>
            <a:off x="4115987" y="2610754"/>
            <a:ext cx="1290169" cy="307777"/>
          </a:xfrm>
          <a:prstGeom prst="rect">
            <a:avLst/>
          </a:prstGeom>
          <a:noFill/>
        </p:spPr>
        <p:txBody>
          <a:bodyPr wrap="square" rtlCol="0">
            <a:spAutoFit/>
          </a:bodyPr>
          <a:lstStyle/>
          <a:p>
            <a:pPr algn="ctr"/>
            <a:r>
              <a:rPr lang="it-IT" sz="1400" dirty="0" smtClean="0"/>
              <a:t>63 pages</a:t>
            </a:r>
            <a:endParaRPr lang="it-IT" sz="1400" dirty="0"/>
          </a:p>
        </p:txBody>
      </p:sp>
      <p:pic>
        <p:nvPicPr>
          <p:cNvPr id="3" name="Picture 2"/>
          <p:cNvPicPr>
            <a:picLocks noChangeAspect="1"/>
          </p:cNvPicPr>
          <p:nvPr/>
        </p:nvPicPr>
        <p:blipFill rotWithShape="1">
          <a:blip r:embed="rId3"/>
          <a:srcRect l="43385" t="24537" r="30155" b="10488"/>
          <a:stretch/>
        </p:blipFill>
        <p:spPr>
          <a:xfrm>
            <a:off x="3914424" y="337672"/>
            <a:ext cx="1693297" cy="2237571"/>
          </a:xfrm>
          <a:prstGeom prst="rect">
            <a:avLst/>
          </a:prstGeom>
          <a:ln>
            <a:solidFill>
              <a:schemeClr val="bg1">
                <a:lumMod val="85000"/>
              </a:schemeClr>
            </a:solidFill>
          </a:ln>
        </p:spPr>
      </p:pic>
      <p:sp>
        <p:nvSpPr>
          <p:cNvPr id="15" name="TextBox 14"/>
          <p:cNvSpPr txBox="1"/>
          <p:nvPr/>
        </p:nvSpPr>
        <p:spPr>
          <a:xfrm>
            <a:off x="7612789" y="54893"/>
            <a:ext cx="1396088" cy="307777"/>
          </a:xfrm>
          <a:prstGeom prst="rect">
            <a:avLst/>
          </a:prstGeom>
          <a:noFill/>
        </p:spPr>
        <p:txBody>
          <a:bodyPr wrap="none" rtlCol="0">
            <a:spAutoFit/>
          </a:bodyPr>
          <a:lstStyle/>
          <a:p>
            <a:r>
              <a:rPr lang="it-IT" sz="1400" i="1" dirty="0" smtClean="0"/>
              <a:t>Investment Plan</a:t>
            </a:r>
            <a:endParaRPr lang="it-IT" sz="1400" i="1" dirty="0"/>
          </a:p>
        </p:txBody>
      </p:sp>
      <p:pic>
        <p:nvPicPr>
          <p:cNvPr id="6" name="Picture 5"/>
          <p:cNvPicPr>
            <a:picLocks noChangeAspect="1"/>
          </p:cNvPicPr>
          <p:nvPr/>
        </p:nvPicPr>
        <p:blipFill rotWithShape="1">
          <a:blip r:embed="rId4"/>
          <a:srcRect l="42912" t="26293" r="31100" b="6098"/>
          <a:stretch/>
        </p:blipFill>
        <p:spPr>
          <a:xfrm>
            <a:off x="5746298" y="322422"/>
            <a:ext cx="1611734" cy="2256427"/>
          </a:xfrm>
          <a:prstGeom prst="rect">
            <a:avLst/>
          </a:prstGeom>
        </p:spPr>
      </p:pic>
      <p:pic>
        <p:nvPicPr>
          <p:cNvPr id="16" name="Picture 15"/>
          <p:cNvPicPr>
            <a:picLocks noChangeAspect="1"/>
          </p:cNvPicPr>
          <p:nvPr/>
        </p:nvPicPr>
        <p:blipFill rotWithShape="1">
          <a:blip r:embed="rId5"/>
          <a:srcRect l="43857" t="24537" r="31573" b="14000"/>
          <a:stretch/>
        </p:blipFill>
        <p:spPr>
          <a:xfrm>
            <a:off x="7396586" y="337672"/>
            <a:ext cx="1659888" cy="2234464"/>
          </a:xfrm>
          <a:prstGeom prst="rect">
            <a:avLst/>
          </a:prstGeom>
          <a:ln>
            <a:solidFill>
              <a:schemeClr val="bg1">
                <a:lumMod val="85000"/>
              </a:schemeClr>
            </a:solidFill>
          </a:ln>
        </p:spPr>
      </p:pic>
      <p:sp>
        <p:nvSpPr>
          <p:cNvPr id="17" name="TextBox 16"/>
          <p:cNvSpPr txBox="1"/>
          <p:nvPr/>
        </p:nvSpPr>
        <p:spPr>
          <a:xfrm>
            <a:off x="7856011" y="2610754"/>
            <a:ext cx="831628" cy="307777"/>
          </a:xfrm>
          <a:prstGeom prst="rect">
            <a:avLst/>
          </a:prstGeom>
          <a:noFill/>
        </p:spPr>
        <p:txBody>
          <a:bodyPr wrap="none" rtlCol="0">
            <a:spAutoFit/>
          </a:bodyPr>
          <a:lstStyle/>
          <a:p>
            <a:r>
              <a:rPr lang="it-IT" sz="1400" dirty="0" smtClean="0"/>
              <a:t>25 pages</a:t>
            </a:r>
            <a:endParaRPr lang="it-IT" sz="1400" dirty="0"/>
          </a:p>
        </p:txBody>
      </p:sp>
      <p:graphicFrame>
        <p:nvGraphicFramePr>
          <p:cNvPr id="18" name="Table 17"/>
          <p:cNvGraphicFramePr>
            <a:graphicFrameLocks noGrp="1"/>
          </p:cNvGraphicFramePr>
          <p:nvPr>
            <p:extLst>
              <p:ext uri="{D42A27DB-BD31-4B8C-83A1-F6EECF244321}">
                <p14:modId xmlns:p14="http://schemas.microsoft.com/office/powerpoint/2010/main" val="3885433799"/>
              </p:ext>
            </p:extLst>
          </p:nvPr>
        </p:nvGraphicFramePr>
        <p:xfrm>
          <a:off x="441185" y="4104296"/>
          <a:ext cx="8296855" cy="2440167"/>
        </p:xfrm>
        <a:graphic>
          <a:graphicData uri="http://schemas.openxmlformats.org/drawingml/2006/table">
            <a:tbl>
              <a:tblPr/>
              <a:tblGrid>
                <a:gridCol w="1138292"/>
                <a:gridCol w="1736119"/>
                <a:gridCol w="2810177"/>
                <a:gridCol w="2612267"/>
              </a:tblGrid>
              <a:tr h="233815">
                <a:tc>
                  <a:txBody>
                    <a:bodyPr/>
                    <a:lstStyle>
                      <a:lvl1pPr marL="0" algn="l" defTabSz="4572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MS PGothic" panose="020B0600070205080204" pitchFamily="34" charset="-128"/>
                        </a:defRPr>
                      </a:lvl1pPr>
                      <a:lvl2pPr marL="742950" indent="-285750" algn="l" defTabSz="4572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defRPr>
                      </a:lvl2pPr>
                      <a:lvl3pPr marL="1143000" indent="-228600" algn="l" defTabSz="4572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defRPr>
                      </a:lvl3pPr>
                      <a:lvl4pPr marL="16002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4pPr>
                      <a:lvl5pPr marL="20574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5pPr>
                      <a:lvl6pPr marL="25146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6pPr>
                      <a:lvl7pPr marL="29718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7pPr>
                      <a:lvl8pPr marL="34290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8pPr>
                      <a:lvl9pPr marL="38862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altLang="it-IT" sz="1600" b="1" i="1"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Region</a:t>
                      </a:r>
                      <a:endParaRPr kumimoji="0" lang="it-IT" altLang="it-IT" sz="800" b="1" i="1" u="none" strike="noStrike" cap="none" normalizeH="0" baseline="0" dirty="0" smtClean="0">
                        <a:ln>
                          <a:noFill/>
                        </a:ln>
                        <a:solidFill>
                          <a:srgbClr val="000000"/>
                        </a:solidFill>
                        <a:effectLst/>
                        <a:latin typeface="Calibri" panose="020F0502020204030204" pitchFamily="34" charset="0"/>
                        <a:ea typeface="MS PGothic" panose="020B0600070205080204" pitchFamily="34" charset="-128"/>
                      </a:endParaRP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MS PGothic" panose="020B0600070205080204" pitchFamily="34" charset="-128"/>
                        </a:defRPr>
                      </a:lvl1pPr>
                      <a:lvl2pPr marL="742950" indent="-285750" algn="l" defTabSz="4572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defRPr>
                      </a:lvl2pPr>
                      <a:lvl3pPr marL="1143000" indent="-228600" algn="l" defTabSz="4572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defRPr>
                      </a:lvl3pPr>
                      <a:lvl4pPr marL="16002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4pPr>
                      <a:lvl5pPr marL="20574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5pPr>
                      <a:lvl6pPr marL="25146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6pPr>
                      <a:lvl7pPr marL="29718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7pPr>
                      <a:lvl8pPr marL="34290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8pPr>
                      <a:lvl9pPr marL="38862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altLang="it-IT" sz="1600" b="1" i="1"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Technical contact</a:t>
                      </a:r>
                      <a:endParaRPr kumimoji="0" lang="it-IT" altLang="it-IT" sz="800" b="1" i="1" u="none" strike="noStrike" cap="none" normalizeH="0" baseline="0" dirty="0" smtClean="0">
                        <a:ln>
                          <a:noFill/>
                        </a:ln>
                        <a:solidFill>
                          <a:srgbClr val="000000"/>
                        </a:solidFill>
                        <a:effectLst/>
                        <a:latin typeface="Calibri" panose="020F0502020204030204" pitchFamily="34" charset="0"/>
                        <a:ea typeface="MS PGothic" panose="020B0600070205080204" pitchFamily="34" charset="-128"/>
                      </a:endParaRP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MS PGothic" panose="020B0600070205080204" pitchFamily="34" charset="-128"/>
                        </a:defRPr>
                      </a:lvl1pPr>
                      <a:lvl2pPr marL="742950" indent="-285750" algn="l" defTabSz="4572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defRPr>
                      </a:lvl2pPr>
                      <a:lvl3pPr marL="1143000" indent="-228600" algn="l" defTabSz="4572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defRPr>
                      </a:lvl3pPr>
                      <a:lvl4pPr marL="16002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4pPr>
                      <a:lvl5pPr marL="20574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5pPr>
                      <a:lvl6pPr marL="25146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6pPr>
                      <a:lvl7pPr marL="29718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7pPr>
                      <a:lvl8pPr marL="34290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8pPr>
                      <a:lvl9pPr marL="38862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altLang="it-IT" sz="1600" b="1" i="1"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Organization</a:t>
                      </a:r>
                      <a:endParaRPr kumimoji="0" lang="it-IT" altLang="it-IT" sz="800" b="1" i="1" u="none" strike="noStrike" cap="none" normalizeH="0" baseline="0" dirty="0" smtClean="0">
                        <a:ln>
                          <a:noFill/>
                        </a:ln>
                        <a:solidFill>
                          <a:srgbClr val="000000"/>
                        </a:solidFill>
                        <a:effectLst/>
                        <a:latin typeface="Calibri" panose="020F0502020204030204" pitchFamily="34" charset="0"/>
                        <a:ea typeface="MS PGothic" panose="020B0600070205080204" pitchFamily="34" charset="-128"/>
                      </a:endParaRP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MS PGothic" panose="020B0600070205080204" pitchFamily="34" charset="-128"/>
                        </a:defRPr>
                      </a:lvl1pPr>
                      <a:lvl2pPr marL="742950" indent="-285750" algn="l" defTabSz="4572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defRPr>
                      </a:lvl2pPr>
                      <a:lvl3pPr marL="1143000" indent="-228600" algn="l" defTabSz="4572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defRPr>
                      </a:lvl3pPr>
                      <a:lvl4pPr marL="16002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4pPr>
                      <a:lvl5pPr marL="20574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5pPr>
                      <a:lvl6pPr marL="25146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6pPr>
                      <a:lvl7pPr marL="29718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7pPr>
                      <a:lvl8pPr marL="34290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8pPr>
                      <a:lvl9pPr marL="38862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altLang="it-IT" sz="1600" b="1" i="1"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Email</a:t>
                      </a:r>
                      <a:endParaRPr kumimoji="0" lang="it-IT" altLang="it-IT" sz="800" b="1" i="1" u="none" strike="noStrike" cap="none" normalizeH="0" baseline="0" dirty="0" smtClean="0">
                        <a:ln>
                          <a:noFill/>
                        </a:ln>
                        <a:solidFill>
                          <a:srgbClr val="000000"/>
                        </a:solidFill>
                        <a:effectLst/>
                        <a:latin typeface="Calibri" panose="020F0502020204030204" pitchFamily="34" charset="0"/>
                        <a:ea typeface="MS PGothic" panose="020B0600070205080204" pitchFamily="34" charset="-128"/>
                      </a:endParaRP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r>
              <a:tr h="221167">
                <a:tc>
                  <a:txBody>
                    <a:bodyPr/>
                    <a:lstStyle>
                      <a:lvl1pPr marL="0" algn="l" defTabSz="4572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MS PGothic" panose="020B0600070205080204" pitchFamily="34" charset="-128"/>
                        </a:defRPr>
                      </a:lvl1pPr>
                      <a:lvl2pPr marL="742950" indent="-285750" algn="l" defTabSz="4572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defRPr>
                      </a:lvl2pPr>
                      <a:lvl3pPr marL="1143000" indent="-228600" algn="l" defTabSz="4572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defRPr>
                      </a:lvl3pPr>
                      <a:lvl4pPr marL="16002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4pPr>
                      <a:lvl5pPr marL="20574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5pPr>
                      <a:lvl6pPr marL="25146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6pPr>
                      <a:lvl7pPr marL="29718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7pPr>
                      <a:lvl8pPr marL="34290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8pPr>
                      <a:lvl9pPr marL="38862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Lombardy</a:t>
                      </a:r>
                      <a:endParaRPr kumimoji="0" lang="it-IT" altLang="it-IT" sz="1400" b="0" i="0" u="none" strike="noStrike" cap="none" normalizeH="0" baseline="0" dirty="0" smtClean="0">
                        <a:ln>
                          <a:noFill/>
                        </a:ln>
                        <a:solidFill>
                          <a:srgbClr val="000000"/>
                        </a:solidFill>
                        <a:effectLst/>
                        <a:latin typeface="Calibri" panose="020F0502020204030204" pitchFamily="34" charset="0"/>
                        <a:ea typeface="MS PGothic" panose="020B0600070205080204" pitchFamily="34" charset="-128"/>
                      </a:endParaRP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MS PGothic" panose="020B0600070205080204" pitchFamily="34" charset="-128"/>
                        </a:defRPr>
                      </a:lvl1pPr>
                      <a:lvl2pPr marL="742950" indent="-285750" algn="l" defTabSz="4572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defRPr>
                      </a:lvl2pPr>
                      <a:lvl3pPr marL="1143000" indent="-228600" algn="l" defTabSz="4572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defRPr>
                      </a:lvl3pPr>
                      <a:lvl4pPr marL="16002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4pPr>
                      <a:lvl5pPr marL="20574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5pPr>
                      <a:lvl6pPr marL="25146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6pPr>
                      <a:lvl7pPr marL="29718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7pPr>
                      <a:lvl8pPr marL="34290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8pPr>
                      <a:lvl9pPr marL="38862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rPr>
                        <a:t>Marcello Colledani</a:t>
                      </a:r>
                      <a:endParaRPr kumimoji="0" lang="it-IT" altLang="it-IT" sz="1400" b="0" i="0" u="none" strike="noStrike" cap="none" normalizeH="0" baseline="0" smtClean="0">
                        <a:ln>
                          <a:noFill/>
                        </a:ln>
                        <a:solidFill>
                          <a:srgbClr val="000000"/>
                        </a:solidFill>
                        <a:effectLst/>
                        <a:latin typeface="Calibri" panose="020F0502020204030204" pitchFamily="34" charset="0"/>
                        <a:ea typeface="MS PGothic" panose="020B0600070205080204" pitchFamily="34" charset="-128"/>
                      </a:endParaRP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MS PGothic" panose="020B0600070205080204" pitchFamily="34" charset="-128"/>
                        </a:defRPr>
                      </a:lvl1pPr>
                      <a:lvl2pPr marL="742950" indent="-285750" algn="l" defTabSz="4572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defRPr>
                      </a:lvl2pPr>
                      <a:lvl3pPr marL="1143000" indent="-228600" algn="l" defTabSz="4572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defRPr>
                      </a:lvl3pPr>
                      <a:lvl4pPr marL="16002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4pPr>
                      <a:lvl5pPr marL="20574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5pPr>
                      <a:lvl6pPr marL="25146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6pPr>
                      <a:lvl7pPr marL="29718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7pPr>
                      <a:lvl8pPr marL="34290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8pPr>
                      <a:lvl9pPr marL="38862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rPr>
                        <a:t>Politecnico di Milano</a:t>
                      </a:r>
                      <a:endParaRPr kumimoji="0" lang="it-IT" altLang="it-IT" sz="1400" b="0" i="0" u="none" strike="noStrike" cap="none" normalizeH="0" baseline="0" smtClean="0">
                        <a:ln>
                          <a:noFill/>
                        </a:ln>
                        <a:solidFill>
                          <a:srgbClr val="000000"/>
                        </a:solidFill>
                        <a:effectLst/>
                        <a:latin typeface="Calibri" panose="020F0502020204030204" pitchFamily="34" charset="0"/>
                        <a:ea typeface="MS PGothic" panose="020B0600070205080204" pitchFamily="34" charset="-128"/>
                      </a:endParaRP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MS PGothic" panose="020B0600070205080204" pitchFamily="34" charset="-128"/>
                        </a:defRPr>
                      </a:lvl1pPr>
                      <a:lvl2pPr marL="742950" indent="-285750" algn="l" defTabSz="4572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defRPr>
                      </a:lvl2pPr>
                      <a:lvl3pPr marL="1143000" indent="-228600" algn="l" defTabSz="4572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defRPr>
                      </a:lvl3pPr>
                      <a:lvl4pPr marL="16002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4pPr>
                      <a:lvl5pPr marL="20574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5pPr>
                      <a:lvl6pPr marL="25146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6pPr>
                      <a:lvl7pPr marL="29718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7pPr>
                      <a:lvl8pPr marL="34290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8pPr>
                      <a:lvl9pPr marL="38862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marcello.colledani@polimi.it</a:t>
                      </a:r>
                      <a:endParaRPr kumimoji="0" lang="it-IT" altLang="it-IT" sz="1400" b="0" i="0" u="none" strike="noStrike" cap="none" normalizeH="0" baseline="0" dirty="0" smtClean="0">
                        <a:ln>
                          <a:noFill/>
                        </a:ln>
                        <a:solidFill>
                          <a:srgbClr val="002060"/>
                        </a:solidFill>
                        <a:effectLst/>
                        <a:latin typeface="Calibri" panose="020F0502020204030204" pitchFamily="34" charset="0"/>
                        <a:ea typeface="MS PGothic" panose="020B0600070205080204" pitchFamily="34" charset="-128"/>
                      </a:endParaRP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r>
              <a:tr h="221167">
                <a:tc>
                  <a:txBody>
                    <a:bodyPr/>
                    <a:lstStyle>
                      <a:lvl1pPr marL="0" algn="l" defTabSz="4572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MS PGothic" panose="020B0600070205080204" pitchFamily="34" charset="-128"/>
                        </a:defRPr>
                      </a:lvl1pPr>
                      <a:lvl2pPr marL="742950" indent="-285750" algn="l" defTabSz="4572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defRPr>
                      </a:lvl2pPr>
                      <a:lvl3pPr marL="1143000" indent="-228600" algn="l" defTabSz="4572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defRPr>
                      </a:lvl3pPr>
                      <a:lvl4pPr marL="16002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4pPr>
                      <a:lvl5pPr marL="20574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5pPr>
                      <a:lvl6pPr marL="25146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6pPr>
                      <a:lvl7pPr marL="29718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7pPr>
                      <a:lvl8pPr marL="34290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8pPr>
                      <a:lvl9pPr marL="38862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rPr>
                        <a:t>Tampere</a:t>
                      </a:r>
                      <a:endParaRPr kumimoji="0" lang="it-IT" altLang="it-IT" sz="1400" b="0" i="0" u="none" strike="noStrike" cap="none" normalizeH="0" baseline="0" smtClean="0">
                        <a:ln>
                          <a:noFill/>
                        </a:ln>
                        <a:solidFill>
                          <a:srgbClr val="000000"/>
                        </a:solidFill>
                        <a:effectLst/>
                        <a:latin typeface="Calibri" panose="020F0502020204030204" pitchFamily="34" charset="0"/>
                        <a:ea typeface="MS PGothic" panose="020B0600070205080204" pitchFamily="34" charset="-128"/>
                      </a:endParaRP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MS PGothic" panose="020B0600070205080204" pitchFamily="34" charset="-128"/>
                        </a:defRPr>
                      </a:lvl1pPr>
                      <a:lvl2pPr marL="742950" indent="-285750" algn="l" defTabSz="4572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defRPr>
                      </a:lvl2pPr>
                      <a:lvl3pPr marL="1143000" indent="-228600" algn="l" defTabSz="4572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defRPr>
                      </a:lvl3pPr>
                      <a:lvl4pPr marL="16002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4pPr>
                      <a:lvl5pPr marL="20574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5pPr>
                      <a:lvl6pPr marL="25146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6pPr>
                      <a:lvl7pPr marL="29718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7pPr>
                      <a:lvl8pPr marL="34290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8pPr>
                      <a:lvl9pPr marL="38862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rPr>
                        <a:t>Reijo Tuokko</a:t>
                      </a:r>
                      <a:endParaRPr kumimoji="0" lang="it-IT" altLang="it-IT" sz="1400" b="0" i="0" u="none" strike="noStrike" cap="none" normalizeH="0" baseline="0" smtClean="0">
                        <a:ln>
                          <a:noFill/>
                        </a:ln>
                        <a:solidFill>
                          <a:srgbClr val="000000"/>
                        </a:solidFill>
                        <a:effectLst/>
                        <a:latin typeface="Calibri" panose="020F0502020204030204" pitchFamily="34" charset="0"/>
                        <a:ea typeface="MS PGothic" panose="020B0600070205080204" pitchFamily="34" charset="-128"/>
                      </a:endParaRP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MS PGothic" panose="020B0600070205080204" pitchFamily="34" charset="-128"/>
                        </a:defRPr>
                      </a:lvl1pPr>
                      <a:lvl2pPr marL="742950" indent="-285750" algn="l" defTabSz="4572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defRPr>
                      </a:lvl2pPr>
                      <a:lvl3pPr marL="1143000" indent="-228600" algn="l" defTabSz="4572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defRPr>
                      </a:lvl3pPr>
                      <a:lvl4pPr marL="16002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4pPr>
                      <a:lvl5pPr marL="20574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5pPr>
                      <a:lvl6pPr marL="25146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6pPr>
                      <a:lvl7pPr marL="29718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7pPr>
                      <a:lvl8pPr marL="34290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8pPr>
                      <a:lvl9pPr marL="38862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Tampere University of Technology</a:t>
                      </a:r>
                      <a:endParaRPr kumimoji="0" lang="it-IT" altLang="it-IT" sz="1400" b="0" i="0" u="none" strike="noStrike" cap="none" normalizeH="0" baseline="0" dirty="0" smtClean="0">
                        <a:ln>
                          <a:noFill/>
                        </a:ln>
                        <a:solidFill>
                          <a:srgbClr val="000000"/>
                        </a:solidFill>
                        <a:effectLst/>
                        <a:latin typeface="Calibri" panose="020F0502020204030204" pitchFamily="34" charset="0"/>
                        <a:ea typeface="MS PGothic" panose="020B0600070205080204" pitchFamily="34" charset="-128"/>
                      </a:endParaRP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MS PGothic" panose="020B0600070205080204" pitchFamily="34" charset="-128"/>
                        </a:defRPr>
                      </a:lvl1pPr>
                      <a:lvl2pPr marL="742950" indent="-285750" algn="l" defTabSz="4572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defRPr>
                      </a:lvl2pPr>
                      <a:lvl3pPr marL="1143000" indent="-228600" algn="l" defTabSz="4572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defRPr>
                      </a:lvl3pPr>
                      <a:lvl4pPr marL="16002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4pPr>
                      <a:lvl5pPr marL="20574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5pPr>
                      <a:lvl6pPr marL="25146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6pPr>
                      <a:lvl7pPr marL="29718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7pPr>
                      <a:lvl8pPr marL="34290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8pPr>
                      <a:lvl9pPr marL="38862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reijo.tuokko@tut.fi</a:t>
                      </a:r>
                      <a:endParaRPr kumimoji="0" lang="it-IT" altLang="it-IT" sz="1400" b="0" i="0" u="none" strike="noStrike" cap="none" normalizeH="0" baseline="0" dirty="0" smtClean="0">
                        <a:ln>
                          <a:noFill/>
                        </a:ln>
                        <a:solidFill>
                          <a:srgbClr val="002060"/>
                        </a:solidFill>
                        <a:effectLst/>
                        <a:latin typeface="Calibri" panose="020F0502020204030204" pitchFamily="34" charset="0"/>
                        <a:ea typeface="MS PGothic" panose="020B0600070205080204" pitchFamily="34" charset="-128"/>
                      </a:endParaRP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r>
              <a:tr h="221167">
                <a:tc>
                  <a:txBody>
                    <a:bodyPr/>
                    <a:lstStyle>
                      <a:lvl1pPr marL="0" algn="l" defTabSz="4572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MS PGothic" panose="020B0600070205080204" pitchFamily="34" charset="-128"/>
                        </a:defRPr>
                      </a:lvl1pPr>
                      <a:lvl2pPr marL="742950" indent="-285750" algn="l" defTabSz="4572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defRPr>
                      </a:lvl2pPr>
                      <a:lvl3pPr marL="1143000" indent="-228600" algn="l" defTabSz="4572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defRPr>
                      </a:lvl3pPr>
                      <a:lvl4pPr marL="16002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4pPr>
                      <a:lvl5pPr marL="20574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5pPr>
                      <a:lvl6pPr marL="25146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6pPr>
                      <a:lvl7pPr marL="29718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7pPr>
                      <a:lvl8pPr marL="34290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8pPr>
                      <a:lvl9pPr marL="38862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rPr>
                        <a:t>Norte</a:t>
                      </a:r>
                      <a:endParaRPr kumimoji="0" lang="it-IT" altLang="it-IT" sz="1400" b="0" i="0" u="none" strike="noStrike" cap="none" normalizeH="0" baseline="0" smtClean="0">
                        <a:ln>
                          <a:noFill/>
                        </a:ln>
                        <a:solidFill>
                          <a:srgbClr val="000000"/>
                        </a:solidFill>
                        <a:effectLst/>
                        <a:latin typeface="Calibri" panose="020F0502020204030204" pitchFamily="34" charset="0"/>
                        <a:ea typeface="MS PGothic" panose="020B0600070205080204" pitchFamily="34" charset="-128"/>
                      </a:endParaRP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MS PGothic" panose="020B0600070205080204" pitchFamily="34" charset="-128"/>
                        </a:defRPr>
                      </a:lvl1pPr>
                      <a:lvl2pPr marL="742950" indent="-285750" algn="l" defTabSz="4572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defRPr>
                      </a:lvl2pPr>
                      <a:lvl3pPr marL="1143000" indent="-228600" algn="l" defTabSz="4572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defRPr>
                      </a:lvl3pPr>
                      <a:lvl4pPr marL="16002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4pPr>
                      <a:lvl5pPr marL="20574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5pPr>
                      <a:lvl6pPr marL="25146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6pPr>
                      <a:lvl7pPr marL="29718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7pPr>
                      <a:lvl8pPr marL="34290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8pPr>
                      <a:lvl9pPr marL="38862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Luis Carneiro</a:t>
                      </a:r>
                      <a:endParaRPr kumimoji="0" lang="it-IT" altLang="it-IT" sz="1400" b="0" i="0" u="none" strike="noStrike" cap="none" normalizeH="0" baseline="0" dirty="0" smtClean="0">
                        <a:ln>
                          <a:noFill/>
                        </a:ln>
                        <a:solidFill>
                          <a:srgbClr val="000000"/>
                        </a:solidFill>
                        <a:effectLst/>
                        <a:latin typeface="Calibri" panose="020F0502020204030204" pitchFamily="34" charset="0"/>
                        <a:ea typeface="MS PGothic" panose="020B0600070205080204" pitchFamily="34" charset="-128"/>
                      </a:endParaRP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MS PGothic" panose="020B0600070205080204" pitchFamily="34" charset="-128"/>
                        </a:defRPr>
                      </a:lvl1pPr>
                      <a:lvl2pPr marL="742950" indent="-285750" algn="l" defTabSz="4572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defRPr>
                      </a:lvl2pPr>
                      <a:lvl3pPr marL="1143000" indent="-228600" algn="l" defTabSz="4572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defRPr>
                      </a:lvl3pPr>
                      <a:lvl4pPr marL="16002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4pPr>
                      <a:lvl5pPr marL="20574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5pPr>
                      <a:lvl6pPr marL="25146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6pPr>
                      <a:lvl7pPr marL="29718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7pPr>
                      <a:lvl8pPr marL="34290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8pPr>
                      <a:lvl9pPr marL="38862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INESC Porto / PRODUTECH Cluster</a:t>
                      </a:r>
                      <a:endParaRPr kumimoji="0" lang="it-IT" altLang="it-IT" sz="1400" b="0" i="0" u="none" strike="noStrike" cap="none" normalizeH="0" baseline="0" dirty="0" smtClean="0">
                        <a:ln>
                          <a:noFill/>
                        </a:ln>
                        <a:solidFill>
                          <a:srgbClr val="000000"/>
                        </a:solidFill>
                        <a:effectLst/>
                        <a:latin typeface="Calibri" panose="020F0502020204030204" pitchFamily="34" charset="0"/>
                        <a:ea typeface="MS PGothic" panose="020B0600070205080204" pitchFamily="34" charset="-128"/>
                      </a:endParaRP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MS PGothic" panose="020B0600070205080204" pitchFamily="34" charset="-128"/>
                        </a:defRPr>
                      </a:lvl1pPr>
                      <a:lvl2pPr marL="742950" indent="-285750" algn="l" defTabSz="4572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defRPr>
                      </a:lvl2pPr>
                      <a:lvl3pPr marL="1143000" indent="-228600" algn="l" defTabSz="4572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defRPr>
                      </a:lvl3pPr>
                      <a:lvl4pPr marL="16002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4pPr>
                      <a:lvl5pPr marL="20574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5pPr>
                      <a:lvl6pPr marL="25146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6pPr>
                      <a:lvl7pPr marL="29718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7pPr>
                      <a:lvl8pPr marL="34290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8pPr>
                      <a:lvl9pPr marL="38862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luis.carneiro@inescporto.pt</a:t>
                      </a:r>
                      <a:endParaRPr kumimoji="0" lang="it-IT" altLang="it-IT" sz="1400" b="0" i="0" u="none" strike="noStrike" cap="none" normalizeH="0" baseline="0" dirty="0" smtClean="0">
                        <a:ln>
                          <a:noFill/>
                        </a:ln>
                        <a:solidFill>
                          <a:srgbClr val="002060"/>
                        </a:solidFill>
                        <a:effectLst/>
                        <a:latin typeface="Calibri" panose="020F0502020204030204" pitchFamily="34" charset="0"/>
                        <a:ea typeface="MS PGothic" panose="020B0600070205080204" pitchFamily="34" charset="-128"/>
                      </a:endParaRP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r>
              <a:tr h="218911">
                <a:tc>
                  <a:txBody>
                    <a:bodyPr/>
                    <a:lstStyle>
                      <a:lvl1pPr marL="0" algn="l" defTabSz="4572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MS PGothic" panose="020B0600070205080204" pitchFamily="34" charset="-128"/>
                        </a:defRPr>
                      </a:lvl1pPr>
                      <a:lvl2pPr marL="742950" indent="-285750" algn="l" defTabSz="4572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defRPr>
                      </a:lvl2pPr>
                      <a:lvl3pPr marL="1143000" indent="-228600" algn="l" defTabSz="4572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defRPr>
                      </a:lvl3pPr>
                      <a:lvl4pPr marL="16002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4pPr>
                      <a:lvl5pPr marL="20574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5pPr>
                      <a:lvl6pPr marL="25146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6pPr>
                      <a:lvl7pPr marL="29718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7pPr>
                      <a:lvl8pPr marL="34290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8pPr>
                      <a:lvl9pPr marL="38862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rPr>
                        <a:t>Scotland</a:t>
                      </a:r>
                      <a:endParaRPr kumimoji="0" lang="it-IT" altLang="it-IT" sz="1400" b="0" i="0" u="none" strike="noStrike" cap="none" normalizeH="0" baseline="0" smtClean="0">
                        <a:ln>
                          <a:noFill/>
                        </a:ln>
                        <a:solidFill>
                          <a:srgbClr val="000000"/>
                        </a:solidFill>
                        <a:effectLst/>
                        <a:latin typeface="Calibri" panose="020F0502020204030204" pitchFamily="34" charset="0"/>
                        <a:ea typeface="MS PGothic" panose="020B0600070205080204" pitchFamily="34" charset="-128"/>
                      </a:endParaRP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sz="14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mn-cs"/>
                        </a:rPr>
                        <a:t>Winifred Ijomah</a:t>
                      </a:r>
                    </a:p>
                  </a:txBody>
                  <a:tcPr marL="7620" marR="7620" marT="7626"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mn-cs"/>
                        </a:rPr>
                        <a:t>Scottish Institute for Remanufacture - Strathclyde </a:t>
                      </a:r>
                      <a:endParaRPr kumimoji="0" lang="it-IT" sz="1400" b="0" i="0" u="none" strike="noStrike" kern="1200" cap="none" normalizeH="0" baseline="0" dirty="0">
                        <a:ln>
                          <a:noFill/>
                        </a:ln>
                        <a:solidFill>
                          <a:schemeClr val="tx1"/>
                        </a:solidFill>
                        <a:effectLst/>
                        <a:latin typeface="Calibri" panose="020F0502020204030204" pitchFamily="34" charset="0"/>
                        <a:ea typeface="MS PGothic" panose="020B0600070205080204" pitchFamily="34" charset="-128"/>
                        <a:cs typeface="+mn-cs"/>
                      </a:endParaRPr>
                    </a:p>
                  </a:txBody>
                  <a:tcPr marL="7620" marR="7620" marT="7626"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400" b="0" i="0" u="none" strike="noStrike" kern="1200" cap="none" normalizeH="0" baseline="0" dirty="0" smtClean="0">
                          <a:ln>
                            <a:noFill/>
                          </a:ln>
                          <a:solidFill>
                            <a:schemeClr val="tx1"/>
                          </a:solidFill>
                          <a:effectLst/>
                          <a:latin typeface="Calibri" panose="020F0502020204030204" pitchFamily="34" charset="0"/>
                          <a:ea typeface="MS PGothic" panose="020B0600070205080204" pitchFamily="34" charset="-128"/>
                          <a:cs typeface="+mn-cs"/>
                        </a:rPr>
                        <a:t>w.l.ijomah@strath.ac.uk</a:t>
                      </a:r>
                    </a:p>
                  </a:txBody>
                  <a:tcPr marL="7620" marR="7620" marT="7626"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r>
              <a:tr h="435340">
                <a:tc>
                  <a:txBody>
                    <a:bodyPr/>
                    <a:lstStyle>
                      <a:lvl1pPr marL="0" algn="l" defTabSz="4572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MS PGothic" panose="020B0600070205080204" pitchFamily="34" charset="-128"/>
                        </a:defRPr>
                      </a:lvl1pPr>
                      <a:lvl2pPr marL="742950" indent="-285750" algn="l" defTabSz="4572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defRPr>
                      </a:lvl2pPr>
                      <a:lvl3pPr marL="1143000" indent="-228600" algn="l" defTabSz="4572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defRPr>
                      </a:lvl3pPr>
                      <a:lvl4pPr marL="16002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4pPr>
                      <a:lvl5pPr marL="20574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5pPr>
                      <a:lvl6pPr marL="25146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6pPr>
                      <a:lvl7pPr marL="29718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7pPr>
                      <a:lvl8pPr marL="34290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8pPr>
                      <a:lvl9pPr marL="38862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Saxony</a:t>
                      </a:r>
                      <a:endParaRPr kumimoji="0" lang="it-IT" altLang="it-IT" sz="1400" b="0" i="0" u="none" strike="noStrike" cap="none" normalizeH="0" baseline="0" dirty="0" smtClean="0">
                        <a:ln>
                          <a:noFill/>
                        </a:ln>
                        <a:solidFill>
                          <a:srgbClr val="000000"/>
                        </a:solidFill>
                        <a:effectLst/>
                        <a:latin typeface="Calibri" panose="020F0502020204030204" pitchFamily="34" charset="0"/>
                        <a:ea typeface="MS PGothic" panose="020B0600070205080204" pitchFamily="34" charset="-128"/>
                      </a:endParaRP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MS PGothic" panose="020B0600070205080204" pitchFamily="34" charset="-128"/>
                        </a:defRPr>
                      </a:lvl1pPr>
                      <a:lvl2pPr marL="742950" indent="-285750" algn="l" defTabSz="4572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defRPr>
                      </a:lvl2pPr>
                      <a:lvl3pPr marL="1143000" indent="-228600" algn="l" defTabSz="4572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defRPr>
                      </a:lvl3pPr>
                      <a:lvl4pPr marL="16002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4pPr>
                      <a:lvl5pPr marL="20574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5pPr>
                      <a:lvl6pPr marL="25146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6pPr>
                      <a:lvl7pPr marL="29718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7pPr>
                      <a:lvl8pPr marL="34290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8pPr>
                      <a:lvl9pPr marL="38862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rPr>
                        <a:t>Katja Haferburg</a:t>
                      </a:r>
                      <a:endParaRPr kumimoji="0" lang="it-IT" altLang="it-IT" sz="1400" b="0" i="0" u="none" strike="noStrike" cap="none" normalizeH="0" baseline="0" smtClean="0">
                        <a:ln>
                          <a:noFill/>
                        </a:ln>
                        <a:solidFill>
                          <a:srgbClr val="000000"/>
                        </a:solidFill>
                        <a:effectLst/>
                        <a:latin typeface="Calibri" panose="020F0502020204030204" pitchFamily="34" charset="0"/>
                        <a:ea typeface="MS PGothic" panose="020B0600070205080204" pitchFamily="34" charset="-128"/>
                      </a:endParaRP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MS PGothic" panose="020B0600070205080204" pitchFamily="34" charset="-128"/>
                        </a:defRPr>
                      </a:lvl1pPr>
                      <a:lvl2pPr marL="742950" indent="-285750" algn="l" defTabSz="4572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defRPr>
                      </a:lvl2pPr>
                      <a:lvl3pPr marL="1143000" indent="-228600" algn="l" defTabSz="4572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defRPr>
                      </a:lvl3pPr>
                      <a:lvl4pPr marL="16002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4pPr>
                      <a:lvl5pPr marL="20574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5pPr>
                      <a:lvl6pPr marL="25146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6pPr>
                      <a:lvl7pPr marL="29718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7pPr>
                      <a:lvl8pPr marL="34290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8pPr>
                      <a:lvl9pPr marL="38862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it-IT" sz="14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rPr>
                        <a:t>Fraunhofer Institute for Machine Tools and Forming Technology </a:t>
                      </a:r>
                      <a:endParaRPr kumimoji="0" lang="en-US" altLang="it-IT" sz="1400" b="0" i="0" u="none" strike="noStrike" cap="none" normalizeH="0" baseline="0" smtClean="0">
                        <a:ln>
                          <a:noFill/>
                        </a:ln>
                        <a:solidFill>
                          <a:srgbClr val="000000"/>
                        </a:solidFill>
                        <a:effectLst/>
                        <a:latin typeface="Calibri" panose="020F0502020204030204" pitchFamily="34" charset="0"/>
                        <a:ea typeface="MS PGothic" panose="020B0600070205080204" pitchFamily="34" charset="-128"/>
                      </a:endParaRP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MS PGothic" panose="020B0600070205080204" pitchFamily="34" charset="-128"/>
                        </a:defRPr>
                      </a:lvl1pPr>
                      <a:lvl2pPr marL="742950" indent="-285750" algn="l" defTabSz="4572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defRPr>
                      </a:lvl2pPr>
                      <a:lvl3pPr marL="1143000" indent="-228600" algn="l" defTabSz="4572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defRPr>
                      </a:lvl3pPr>
                      <a:lvl4pPr marL="16002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4pPr>
                      <a:lvl5pPr marL="20574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5pPr>
                      <a:lvl6pPr marL="25146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6pPr>
                      <a:lvl7pPr marL="29718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7pPr>
                      <a:lvl8pPr marL="34290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8pPr>
                      <a:lvl9pPr marL="38862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katja.haferburg@iwu.fraunhofer.de</a:t>
                      </a:r>
                      <a:endParaRPr kumimoji="0" lang="it-IT" altLang="it-IT" sz="1400" b="0" i="0" u="none" strike="noStrike" cap="none" normalizeH="0" baseline="0" dirty="0" smtClean="0">
                        <a:ln>
                          <a:noFill/>
                        </a:ln>
                        <a:solidFill>
                          <a:srgbClr val="002060"/>
                        </a:solidFill>
                        <a:effectLst/>
                        <a:latin typeface="Calibri" panose="020F0502020204030204" pitchFamily="34" charset="0"/>
                        <a:ea typeface="MS PGothic" panose="020B0600070205080204" pitchFamily="34" charset="-128"/>
                      </a:endParaRP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r>
              <a:tr h="221167">
                <a:tc>
                  <a:txBody>
                    <a:bodyPr/>
                    <a:lstStyle>
                      <a:lvl1pPr marL="0" algn="l" defTabSz="4572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MS PGothic" panose="020B0600070205080204" pitchFamily="34" charset="-128"/>
                        </a:defRPr>
                      </a:lvl1pPr>
                      <a:lvl2pPr marL="742950" indent="-285750" algn="l" defTabSz="4572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defRPr>
                      </a:lvl2pPr>
                      <a:lvl3pPr marL="1143000" indent="-228600" algn="l" defTabSz="4572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defRPr>
                      </a:lvl3pPr>
                      <a:lvl4pPr marL="16002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4pPr>
                      <a:lvl5pPr marL="20574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5pPr>
                      <a:lvl6pPr marL="25146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6pPr>
                      <a:lvl7pPr marL="29718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7pPr>
                      <a:lvl8pPr marL="34290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8pPr>
                      <a:lvl9pPr marL="38862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Basque Country</a:t>
                      </a:r>
                      <a:endParaRPr kumimoji="0" lang="it-IT" altLang="it-IT" sz="1400" b="0" i="0" u="none" strike="noStrike" cap="none" normalizeH="0" baseline="0" dirty="0" smtClean="0">
                        <a:ln>
                          <a:noFill/>
                        </a:ln>
                        <a:solidFill>
                          <a:srgbClr val="000000"/>
                        </a:solidFill>
                        <a:effectLst/>
                        <a:latin typeface="Calibri" panose="020F0502020204030204" pitchFamily="34" charset="0"/>
                        <a:ea typeface="MS PGothic" panose="020B0600070205080204" pitchFamily="34" charset="-128"/>
                      </a:endParaRP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MS PGothic" panose="020B0600070205080204" pitchFamily="34" charset="-128"/>
                        </a:defRPr>
                      </a:lvl1pPr>
                      <a:lvl2pPr marL="742950" indent="-285750" algn="l" defTabSz="4572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defRPr>
                      </a:lvl2pPr>
                      <a:lvl3pPr marL="1143000" indent="-228600" algn="l" defTabSz="4572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defRPr>
                      </a:lvl3pPr>
                      <a:lvl4pPr marL="16002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4pPr>
                      <a:lvl5pPr marL="20574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5pPr>
                      <a:lvl6pPr marL="25146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6pPr>
                      <a:lvl7pPr marL="29718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7pPr>
                      <a:lvl8pPr marL="34290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8pPr>
                      <a:lvl9pPr marL="38862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rPr>
                        <a:t>Ane Irazustabarrena</a:t>
                      </a:r>
                      <a:endParaRPr kumimoji="0" lang="it-IT" altLang="it-IT" sz="1400" b="0" i="0" u="none" strike="noStrike" cap="none" normalizeH="0" baseline="0" smtClean="0">
                        <a:ln>
                          <a:noFill/>
                        </a:ln>
                        <a:solidFill>
                          <a:srgbClr val="000000"/>
                        </a:solidFill>
                        <a:effectLst/>
                        <a:latin typeface="Calibri" panose="020F0502020204030204" pitchFamily="34" charset="0"/>
                        <a:ea typeface="MS PGothic" panose="020B0600070205080204" pitchFamily="34" charset="-128"/>
                      </a:endParaRP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MS PGothic" panose="020B0600070205080204" pitchFamily="34" charset="-128"/>
                        </a:defRPr>
                      </a:lvl1pPr>
                      <a:lvl2pPr marL="742950" indent="-285750" algn="l" defTabSz="4572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defRPr>
                      </a:lvl2pPr>
                      <a:lvl3pPr marL="1143000" indent="-228600" algn="l" defTabSz="4572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defRPr>
                      </a:lvl3pPr>
                      <a:lvl4pPr marL="16002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4pPr>
                      <a:lvl5pPr marL="20574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5pPr>
                      <a:lvl6pPr marL="25146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6pPr>
                      <a:lvl7pPr marL="29718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7pPr>
                      <a:lvl8pPr marL="34290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8pPr>
                      <a:lvl9pPr marL="38862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rPr>
                        <a:t>Tecnalia</a:t>
                      </a:r>
                      <a:endParaRPr kumimoji="0" lang="it-IT" altLang="it-IT" sz="1400" b="0" i="0" u="none" strike="noStrike" cap="none" normalizeH="0" baseline="0" smtClean="0">
                        <a:ln>
                          <a:noFill/>
                        </a:ln>
                        <a:solidFill>
                          <a:srgbClr val="000000"/>
                        </a:solidFill>
                        <a:effectLst/>
                        <a:latin typeface="Calibri" panose="020F0502020204030204" pitchFamily="34" charset="0"/>
                        <a:ea typeface="MS PGothic" panose="020B0600070205080204" pitchFamily="34" charset="-128"/>
                      </a:endParaRP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MS PGothic" panose="020B0600070205080204" pitchFamily="34" charset="-128"/>
                        </a:defRPr>
                      </a:lvl1pPr>
                      <a:lvl2pPr marL="742950" indent="-285750" algn="l" defTabSz="457200" rtl="0" eaLnBrk="1" latinLnBrk="0" hangingPunct="1">
                        <a:spcBef>
                          <a:spcPct val="20000"/>
                        </a:spcBef>
                        <a:buFont typeface="Arial" panose="020B0604020202020204" pitchFamily="34" charset="0"/>
                        <a:defRPr sz="2400" kern="1200">
                          <a:solidFill>
                            <a:schemeClr val="tx1"/>
                          </a:solidFill>
                          <a:latin typeface="Calibri" panose="020F0502020204030204" pitchFamily="34" charset="0"/>
                          <a:ea typeface="MS PGothic" panose="020B0600070205080204" pitchFamily="34" charset="-128"/>
                        </a:defRPr>
                      </a:lvl2pPr>
                      <a:lvl3pPr marL="1143000" indent="-228600" algn="l" defTabSz="457200" rtl="0" eaLnBrk="1" latinLnBrk="0" hangingPunct="1">
                        <a:spcBef>
                          <a:spcPct val="20000"/>
                        </a:spcBef>
                        <a:buFont typeface="Arial" panose="020B0604020202020204" pitchFamily="34" charset="0"/>
                        <a:defRPr sz="2000" kern="1200">
                          <a:solidFill>
                            <a:schemeClr val="tx1"/>
                          </a:solidFill>
                          <a:latin typeface="Calibri" panose="020F0502020204030204" pitchFamily="34" charset="0"/>
                          <a:ea typeface="MS PGothic" panose="020B0600070205080204" pitchFamily="34" charset="-128"/>
                        </a:defRPr>
                      </a:lvl3pPr>
                      <a:lvl4pPr marL="16002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4pPr>
                      <a:lvl5pPr marL="2057400" indent="-228600" algn="l" defTabSz="457200" rtl="0" eaLnBrk="1" latinLnBrk="0" hangingPunct="1">
                        <a:spcBef>
                          <a:spcPct val="20000"/>
                        </a:spcBef>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5pPr>
                      <a:lvl6pPr marL="25146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6pPr>
                      <a:lvl7pPr marL="29718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7pPr>
                      <a:lvl8pPr marL="34290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8pPr>
                      <a:lvl9pPr marL="3886200" indent="-228600" algn="l" defTabSz="4572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rPr>
                        <a:t>ane.irazustabarrena@tecnalia.com</a:t>
                      </a:r>
                      <a:endParaRPr kumimoji="0" lang="it-IT" altLang="it-IT" sz="1400" b="0" i="0" u="none" strike="noStrike" cap="none" normalizeH="0" baseline="0" dirty="0" smtClean="0">
                        <a:ln>
                          <a:noFill/>
                        </a:ln>
                        <a:solidFill>
                          <a:srgbClr val="002060"/>
                        </a:solidFill>
                        <a:effectLst/>
                        <a:latin typeface="Calibri" panose="020F0502020204030204" pitchFamily="34" charset="0"/>
                        <a:ea typeface="MS PGothic" panose="020B0600070205080204" pitchFamily="34" charset="-128"/>
                      </a:endParaRP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r>
              <a:tr h="221167">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rgbClr val="000000"/>
                          </a:solidFill>
                          <a:effectLst/>
                          <a:latin typeface="Calibri" panose="020F0502020204030204" pitchFamily="34" charset="0"/>
                          <a:ea typeface="MS PGothic" panose="020B0600070205080204" pitchFamily="34" charset="-128"/>
                        </a:rPr>
                        <a:t>Flanders</a:t>
                      </a: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rgbClr val="000000"/>
                          </a:solidFill>
                          <a:effectLst/>
                          <a:latin typeface="Calibri" panose="020F0502020204030204" pitchFamily="34" charset="0"/>
                          <a:ea typeface="MS PGothic" panose="020B0600070205080204" pitchFamily="34" charset="-128"/>
                        </a:rPr>
                        <a:t>Joost Duflou</a:t>
                      </a: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rgbClr val="000000"/>
                          </a:solidFill>
                          <a:effectLst/>
                          <a:latin typeface="Calibri" panose="020F0502020204030204" pitchFamily="34" charset="0"/>
                          <a:ea typeface="MS PGothic" panose="020B0600070205080204" pitchFamily="34" charset="-128"/>
                        </a:rPr>
                        <a:t>Ku Leuven</a:t>
                      </a: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it-IT" sz="1400" b="0" i="0" u="none" strike="noStrike" kern="1200" cap="none" normalizeH="0" baseline="0" dirty="0" smtClean="0">
                          <a:ln>
                            <a:noFill/>
                          </a:ln>
                          <a:solidFill>
                            <a:schemeClr val="tx1"/>
                          </a:solidFill>
                          <a:effectLst/>
                          <a:latin typeface="Calibri" panose="020F0502020204030204" pitchFamily="34" charset="0"/>
                          <a:ea typeface="MS PGothic" panose="020B0600070205080204" pitchFamily="34" charset="-128"/>
                          <a:cs typeface="+mn-cs"/>
                        </a:rPr>
                        <a:t>joost.duflou@kuleuven.be</a:t>
                      </a:r>
                      <a:endParaRPr kumimoji="0" lang="it-IT" altLang="it-IT" sz="1400" b="0" i="0" u="none" strike="noStrike" kern="1200" cap="none" normalizeH="0" baseline="0" dirty="0" smtClean="0">
                        <a:ln>
                          <a:noFill/>
                        </a:ln>
                        <a:solidFill>
                          <a:schemeClr val="tx1"/>
                        </a:solidFill>
                        <a:effectLst/>
                        <a:latin typeface="Calibri" panose="020F0502020204030204" pitchFamily="34" charset="0"/>
                        <a:ea typeface="MS PGothic" panose="020B0600070205080204" pitchFamily="34" charset="-128"/>
                        <a:cs typeface="+mn-cs"/>
                      </a:endParaRPr>
                    </a:p>
                  </a:txBody>
                  <a:tcPr marL="7619" marR="7619" marT="7627" marB="0" anchor="ctr" horzOverflow="overflow">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824474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p:cNvSpPr txBox="1"/>
          <p:nvPr/>
        </p:nvSpPr>
        <p:spPr>
          <a:xfrm>
            <a:off x="179512" y="364594"/>
            <a:ext cx="7632848" cy="400110"/>
          </a:xfrm>
          <a:prstGeom prst="rect">
            <a:avLst/>
          </a:prstGeom>
          <a:noFill/>
        </p:spPr>
        <p:txBody>
          <a:bodyPr wrap="square" rtlCol="0">
            <a:spAutoFit/>
          </a:bodyPr>
          <a:lstStyle/>
          <a:p>
            <a:r>
              <a:rPr lang="en-GB" sz="2000" b="1" dirty="0" smtClean="0">
                <a:solidFill>
                  <a:srgbClr val="002060"/>
                </a:solidFill>
                <a:latin typeface="Arial" pitchFamily="34" charset="0"/>
                <a:cs typeface="Arial" pitchFamily="34" charset="0"/>
              </a:rPr>
              <a:t>Pilot network organization</a:t>
            </a:r>
            <a:endParaRPr lang="en-GB" sz="2000" b="1" dirty="0">
              <a:solidFill>
                <a:srgbClr val="002060"/>
              </a:solidFill>
              <a:latin typeface="Arial" pitchFamily="34" charset="0"/>
              <a:cs typeface="Arial" pitchFamily="34" charset="0"/>
            </a:endParaRPr>
          </a:p>
        </p:txBody>
      </p:sp>
      <p:pic>
        <p:nvPicPr>
          <p:cNvPr id="7" name="Picture 2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412776"/>
            <a:ext cx="7686397" cy="4654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954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6938" y="1515542"/>
            <a:ext cx="1600200" cy="585787"/>
          </a:xfrm>
          <a:prstGeom prst="rect">
            <a:avLst/>
          </a:prstGeom>
          <a:solidFill>
            <a:schemeClr val="bg1"/>
          </a:solidFill>
          <a:ln w="25400" cmpd="sng">
            <a:solidFill>
              <a:schemeClr val="bg1">
                <a:lumMod val="65000"/>
              </a:schemeClr>
            </a:solidFill>
          </a:ln>
        </p:spPr>
        <p:txBody>
          <a:bodyPr>
            <a:spAutoFit/>
          </a:bodyPr>
          <a:lstStyle>
            <a:defPPr>
              <a:defRPr lang="it-IT"/>
            </a:defPPr>
            <a:lvl1pPr algn="ctr"/>
          </a:lstStyle>
          <a:p>
            <a:pPr eaLnBrk="1" fontAlgn="auto" hangingPunct="1">
              <a:spcBef>
                <a:spcPts val="0"/>
              </a:spcBef>
              <a:spcAft>
                <a:spcPts val="0"/>
              </a:spcAft>
              <a:defRPr/>
            </a:pPr>
            <a:endParaRPr lang="it-IT" sz="1600" dirty="0">
              <a:latin typeface="+mn-lt"/>
            </a:endParaRPr>
          </a:p>
          <a:p>
            <a:pPr eaLnBrk="1" fontAlgn="auto" hangingPunct="1">
              <a:spcBef>
                <a:spcPts val="0"/>
              </a:spcBef>
              <a:spcAft>
                <a:spcPts val="0"/>
              </a:spcAft>
              <a:defRPr/>
            </a:pPr>
            <a:endParaRPr lang="it-IT" sz="1600" dirty="0">
              <a:latin typeface="+mn-lt"/>
            </a:endParaRPr>
          </a:p>
        </p:txBody>
      </p:sp>
      <p:sp>
        <p:nvSpPr>
          <p:cNvPr id="6" name="TextBox 5"/>
          <p:cNvSpPr txBox="1"/>
          <p:nvPr/>
        </p:nvSpPr>
        <p:spPr>
          <a:xfrm>
            <a:off x="755650" y="1660004"/>
            <a:ext cx="1601788" cy="584200"/>
          </a:xfrm>
          <a:prstGeom prst="rect">
            <a:avLst/>
          </a:prstGeom>
          <a:solidFill>
            <a:schemeClr val="bg1"/>
          </a:solidFill>
          <a:ln w="25400" cmpd="sng">
            <a:solidFill>
              <a:schemeClr val="bg1">
                <a:lumMod val="65000"/>
              </a:schemeClr>
            </a:solidFill>
          </a:ln>
        </p:spPr>
        <p:txBody>
          <a:bodyPr>
            <a:spAutoFit/>
          </a:bodyPr>
          <a:lstStyle>
            <a:defPPr>
              <a:defRPr lang="it-IT"/>
            </a:defPPr>
            <a:lvl1pPr algn="ctr"/>
          </a:lstStyle>
          <a:p>
            <a:pPr eaLnBrk="1" fontAlgn="auto" hangingPunct="1">
              <a:spcBef>
                <a:spcPts val="0"/>
              </a:spcBef>
              <a:spcAft>
                <a:spcPts val="0"/>
              </a:spcAft>
              <a:defRPr/>
            </a:pPr>
            <a:endParaRPr lang="it-IT" sz="1600" dirty="0">
              <a:latin typeface="+mn-lt"/>
            </a:endParaRPr>
          </a:p>
          <a:p>
            <a:pPr eaLnBrk="1" fontAlgn="auto" hangingPunct="1">
              <a:spcBef>
                <a:spcPts val="0"/>
              </a:spcBef>
              <a:spcAft>
                <a:spcPts val="0"/>
              </a:spcAft>
              <a:defRPr/>
            </a:pPr>
            <a:r>
              <a:rPr lang="it-IT" sz="1600" dirty="0">
                <a:latin typeface="+mn-lt"/>
              </a:rPr>
              <a:t>c</a:t>
            </a:r>
          </a:p>
        </p:txBody>
      </p:sp>
      <p:sp>
        <p:nvSpPr>
          <p:cNvPr id="9" name="TextBox 8"/>
          <p:cNvSpPr txBox="1"/>
          <p:nvPr/>
        </p:nvSpPr>
        <p:spPr>
          <a:xfrm>
            <a:off x="631825" y="1783829"/>
            <a:ext cx="1600200" cy="585788"/>
          </a:xfrm>
          <a:prstGeom prst="rect">
            <a:avLst/>
          </a:prstGeom>
          <a:solidFill>
            <a:schemeClr val="bg1"/>
          </a:solidFill>
          <a:ln w="25400" cmpd="sng">
            <a:solidFill>
              <a:schemeClr val="bg1">
                <a:lumMod val="65000"/>
              </a:schemeClr>
            </a:solidFill>
          </a:ln>
        </p:spPr>
        <p:txBody>
          <a:bodyPr>
            <a:spAutoFit/>
          </a:bodyPr>
          <a:lstStyle>
            <a:defPPr>
              <a:defRPr lang="it-IT"/>
            </a:defPPr>
            <a:lvl1pPr algn="ctr"/>
          </a:lstStyle>
          <a:p>
            <a:pPr eaLnBrk="1" fontAlgn="auto" hangingPunct="1">
              <a:spcBef>
                <a:spcPts val="0"/>
              </a:spcBef>
              <a:spcAft>
                <a:spcPts val="0"/>
              </a:spcAft>
              <a:defRPr/>
            </a:pPr>
            <a:endParaRPr lang="it-IT" sz="1600" dirty="0">
              <a:latin typeface="+mn-lt"/>
            </a:endParaRPr>
          </a:p>
          <a:p>
            <a:pPr eaLnBrk="1" fontAlgn="auto" hangingPunct="1">
              <a:spcBef>
                <a:spcPts val="0"/>
              </a:spcBef>
              <a:spcAft>
                <a:spcPts val="0"/>
              </a:spcAft>
              <a:defRPr/>
            </a:pPr>
            <a:endParaRPr lang="it-IT" sz="1600" dirty="0">
              <a:latin typeface="+mn-lt"/>
            </a:endParaRPr>
          </a:p>
        </p:txBody>
      </p:sp>
      <p:sp>
        <p:nvSpPr>
          <p:cNvPr id="10" name="TextBox 9"/>
          <p:cNvSpPr txBox="1"/>
          <p:nvPr/>
        </p:nvSpPr>
        <p:spPr>
          <a:xfrm>
            <a:off x="7075488" y="1485379"/>
            <a:ext cx="1600200" cy="584200"/>
          </a:xfrm>
          <a:prstGeom prst="rect">
            <a:avLst/>
          </a:prstGeom>
          <a:solidFill>
            <a:schemeClr val="bg1"/>
          </a:solidFill>
          <a:ln w="25400" cmpd="sng">
            <a:solidFill>
              <a:schemeClr val="bg1">
                <a:lumMod val="65000"/>
              </a:schemeClr>
            </a:solidFill>
          </a:ln>
        </p:spPr>
        <p:txBody>
          <a:bodyPr>
            <a:spAutoFit/>
          </a:bodyPr>
          <a:lstStyle>
            <a:defPPr>
              <a:defRPr lang="it-IT"/>
            </a:defPPr>
            <a:lvl1pPr algn="ctr"/>
          </a:lstStyle>
          <a:p>
            <a:pPr eaLnBrk="1" fontAlgn="auto" hangingPunct="1">
              <a:spcBef>
                <a:spcPts val="0"/>
              </a:spcBef>
              <a:spcAft>
                <a:spcPts val="0"/>
              </a:spcAft>
              <a:defRPr/>
            </a:pPr>
            <a:endParaRPr lang="it-IT" sz="1600" dirty="0">
              <a:latin typeface="+mn-lt"/>
            </a:endParaRPr>
          </a:p>
          <a:p>
            <a:pPr eaLnBrk="1" fontAlgn="auto" hangingPunct="1">
              <a:spcBef>
                <a:spcPts val="0"/>
              </a:spcBef>
              <a:spcAft>
                <a:spcPts val="0"/>
              </a:spcAft>
              <a:defRPr/>
            </a:pPr>
            <a:endParaRPr lang="it-IT" sz="1600" dirty="0">
              <a:latin typeface="+mn-lt"/>
            </a:endParaRPr>
          </a:p>
        </p:txBody>
      </p:sp>
      <p:sp>
        <p:nvSpPr>
          <p:cNvPr id="11" name="TextBox 10"/>
          <p:cNvSpPr txBox="1"/>
          <p:nvPr/>
        </p:nvSpPr>
        <p:spPr>
          <a:xfrm>
            <a:off x="6934200" y="1628254"/>
            <a:ext cx="1601788" cy="585788"/>
          </a:xfrm>
          <a:prstGeom prst="rect">
            <a:avLst/>
          </a:prstGeom>
          <a:solidFill>
            <a:schemeClr val="bg1"/>
          </a:solidFill>
          <a:ln w="25400" cmpd="sng">
            <a:solidFill>
              <a:schemeClr val="bg1">
                <a:lumMod val="65000"/>
              </a:schemeClr>
            </a:solidFill>
          </a:ln>
        </p:spPr>
        <p:txBody>
          <a:bodyPr>
            <a:spAutoFit/>
          </a:bodyPr>
          <a:lstStyle>
            <a:defPPr>
              <a:defRPr lang="it-IT"/>
            </a:defPPr>
            <a:lvl1pPr algn="ctr"/>
          </a:lstStyle>
          <a:p>
            <a:pPr eaLnBrk="1" fontAlgn="auto" hangingPunct="1">
              <a:spcBef>
                <a:spcPts val="0"/>
              </a:spcBef>
              <a:spcAft>
                <a:spcPts val="0"/>
              </a:spcAft>
              <a:defRPr/>
            </a:pPr>
            <a:endParaRPr lang="it-IT" sz="1600" dirty="0">
              <a:latin typeface="+mn-lt"/>
            </a:endParaRPr>
          </a:p>
          <a:p>
            <a:pPr eaLnBrk="1" fontAlgn="auto" hangingPunct="1">
              <a:spcBef>
                <a:spcPts val="0"/>
              </a:spcBef>
              <a:spcAft>
                <a:spcPts val="0"/>
              </a:spcAft>
              <a:defRPr/>
            </a:pPr>
            <a:r>
              <a:rPr lang="it-IT" sz="1600" dirty="0">
                <a:latin typeface="+mn-lt"/>
              </a:rPr>
              <a:t>c</a:t>
            </a:r>
          </a:p>
        </p:txBody>
      </p:sp>
      <p:sp>
        <p:nvSpPr>
          <p:cNvPr id="12" name="TextBox 11"/>
          <p:cNvSpPr txBox="1"/>
          <p:nvPr/>
        </p:nvSpPr>
        <p:spPr>
          <a:xfrm>
            <a:off x="6810375" y="1753667"/>
            <a:ext cx="1600200" cy="584200"/>
          </a:xfrm>
          <a:prstGeom prst="rect">
            <a:avLst/>
          </a:prstGeom>
          <a:solidFill>
            <a:schemeClr val="bg1"/>
          </a:solidFill>
          <a:ln w="25400" cmpd="sng">
            <a:solidFill>
              <a:schemeClr val="bg1">
                <a:lumMod val="65000"/>
              </a:schemeClr>
            </a:solidFill>
          </a:ln>
        </p:spPr>
        <p:txBody>
          <a:bodyPr>
            <a:spAutoFit/>
          </a:bodyPr>
          <a:lstStyle>
            <a:defPPr>
              <a:defRPr lang="it-IT"/>
            </a:defPPr>
            <a:lvl1pPr algn="ctr"/>
          </a:lstStyle>
          <a:p>
            <a:pPr eaLnBrk="1" fontAlgn="auto" hangingPunct="1">
              <a:spcBef>
                <a:spcPts val="0"/>
              </a:spcBef>
              <a:spcAft>
                <a:spcPts val="0"/>
              </a:spcAft>
              <a:defRPr/>
            </a:pPr>
            <a:endParaRPr lang="it-IT" sz="1600" dirty="0">
              <a:latin typeface="+mn-lt"/>
            </a:endParaRPr>
          </a:p>
          <a:p>
            <a:pPr eaLnBrk="1" fontAlgn="auto" hangingPunct="1">
              <a:spcBef>
                <a:spcPts val="0"/>
              </a:spcBef>
              <a:spcAft>
                <a:spcPts val="0"/>
              </a:spcAft>
              <a:defRPr/>
            </a:pPr>
            <a:endParaRPr lang="it-IT" sz="1600" dirty="0">
              <a:latin typeface="+mn-lt"/>
            </a:endParaRPr>
          </a:p>
        </p:txBody>
      </p:sp>
      <p:sp>
        <p:nvSpPr>
          <p:cNvPr id="13" name="TextBox 12"/>
          <p:cNvSpPr txBox="1"/>
          <p:nvPr/>
        </p:nvSpPr>
        <p:spPr>
          <a:xfrm>
            <a:off x="3167063" y="1917427"/>
            <a:ext cx="2443162" cy="646331"/>
          </a:xfrm>
          <a:prstGeom prst="rect">
            <a:avLst/>
          </a:prstGeom>
          <a:solidFill>
            <a:srgbClr val="F8F8F8"/>
          </a:solidFill>
          <a:ln w="57150" cmpd="thickThin">
            <a:solidFill>
              <a:schemeClr val="accent1">
                <a:lumMod val="75000"/>
              </a:schemeClr>
            </a:solidFill>
          </a:ln>
        </p:spPr>
        <p:txBody>
          <a:bodyPr>
            <a:spAutoFit/>
          </a:bodyPr>
          <a:lstStyle/>
          <a:p>
            <a:pPr algn="ctr" eaLnBrk="1" fontAlgn="auto" hangingPunct="1">
              <a:spcBef>
                <a:spcPts val="0"/>
              </a:spcBef>
              <a:spcAft>
                <a:spcPts val="0"/>
              </a:spcAft>
              <a:defRPr/>
            </a:pPr>
            <a:r>
              <a:rPr lang="it-IT" i="1" dirty="0" err="1" smtClean="0">
                <a:latin typeface="+mn-lt"/>
              </a:rPr>
              <a:t>European</a:t>
            </a:r>
            <a:r>
              <a:rPr lang="it-IT" i="1" dirty="0" smtClean="0">
                <a:latin typeface="+mn-lt"/>
              </a:rPr>
              <a:t> </a:t>
            </a:r>
            <a:r>
              <a:rPr lang="it-IT" i="1" dirty="0" err="1" smtClean="0">
                <a:latin typeface="+mn-lt"/>
              </a:rPr>
              <a:t>Pilot</a:t>
            </a:r>
            <a:r>
              <a:rPr lang="it-IT" i="1" dirty="0" smtClean="0">
                <a:latin typeface="+mn-lt"/>
              </a:rPr>
              <a:t> Network Board</a:t>
            </a:r>
            <a:endParaRPr lang="it-IT" i="1" dirty="0">
              <a:latin typeface="+mn-lt"/>
            </a:endParaRPr>
          </a:p>
        </p:txBody>
      </p:sp>
      <p:sp>
        <p:nvSpPr>
          <p:cNvPr id="14" name="TextBox 13"/>
          <p:cNvSpPr txBox="1"/>
          <p:nvPr/>
        </p:nvSpPr>
        <p:spPr>
          <a:xfrm>
            <a:off x="1252538" y="3780904"/>
            <a:ext cx="1905000" cy="584200"/>
          </a:xfrm>
          <a:prstGeom prst="rect">
            <a:avLst/>
          </a:prstGeom>
          <a:noFill/>
          <a:ln w="19050" cmpd="sng">
            <a:solidFill>
              <a:schemeClr val="bg1">
                <a:lumMod val="50000"/>
              </a:schemeClr>
            </a:solidFill>
          </a:ln>
        </p:spPr>
        <p:txBody>
          <a:bodyPr>
            <a:spAutoFit/>
          </a:bodyPr>
          <a:lstStyle/>
          <a:p>
            <a:pPr algn="ctr" eaLnBrk="1" fontAlgn="auto" hangingPunct="1">
              <a:spcBef>
                <a:spcPts val="0"/>
              </a:spcBef>
              <a:spcAft>
                <a:spcPts val="0"/>
              </a:spcAft>
              <a:defRPr/>
            </a:pPr>
            <a:r>
              <a:rPr lang="it-IT" sz="1600" dirty="0">
                <a:latin typeface="+mn-lt"/>
              </a:rPr>
              <a:t>Industrial Advisory Board</a:t>
            </a:r>
          </a:p>
        </p:txBody>
      </p:sp>
      <p:sp>
        <p:nvSpPr>
          <p:cNvPr id="15" name="TextBox 14"/>
          <p:cNvSpPr txBox="1"/>
          <p:nvPr/>
        </p:nvSpPr>
        <p:spPr>
          <a:xfrm>
            <a:off x="490538" y="1940992"/>
            <a:ext cx="1601787" cy="584200"/>
          </a:xfrm>
          <a:prstGeom prst="rect">
            <a:avLst/>
          </a:prstGeom>
          <a:solidFill>
            <a:schemeClr val="bg1"/>
          </a:solidFill>
          <a:ln w="25400" cmpd="sng">
            <a:solidFill>
              <a:schemeClr val="bg1">
                <a:lumMod val="65000"/>
              </a:schemeClr>
            </a:solidFill>
          </a:ln>
        </p:spPr>
        <p:txBody>
          <a:bodyPr>
            <a:spAutoFit/>
          </a:bodyPr>
          <a:lstStyle>
            <a:defPPr>
              <a:defRPr lang="it-IT"/>
            </a:defPPr>
            <a:lvl1pPr algn="ctr"/>
          </a:lstStyle>
          <a:p>
            <a:pPr eaLnBrk="1" fontAlgn="auto" hangingPunct="1">
              <a:spcBef>
                <a:spcPts val="0"/>
              </a:spcBef>
              <a:spcAft>
                <a:spcPts val="0"/>
              </a:spcAft>
              <a:defRPr/>
            </a:pPr>
            <a:r>
              <a:rPr lang="it-IT" sz="1600" dirty="0">
                <a:latin typeface="+mn-lt"/>
              </a:rPr>
              <a:t>Regional Representative</a:t>
            </a:r>
          </a:p>
        </p:txBody>
      </p:sp>
      <p:cxnSp>
        <p:nvCxnSpPr>
          <p:cNvPr id="16" name="Straight Connector 15"/>
          <p:cNvCxnSpPr>
            <a:stCxn id="13" idx="2"/>
            <a:endCxn id="14" idx="0"/>
          </p:cNvCxnSpPr>
          <p:nvPr/>
        </p:nvCxnSpPr>
        <p:spPr>
          <a:xfrm flipH="1">
            <a:off x="2205038" y="2563758"/>
            <a:ext cx="2183606" cy="121714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15" idx="3"/>
            <a:endCxn id="13" idx="1"/>
          </p:cNvCxnSpPr>
          <p:nvPr/>
        </p:nvCxnSpPr>
        <p:spPr>
          <a:xfrm>
            <a:off x="2092325" y="2233092"/>
            <a:ext cx="1074738" cy="7501"/>
          </a:xfrm>
          <a:prstGeom prst="bentConnector3">
            <a:avLst>
              <a:gd name="adj1" fmla="val 50000"/>
            </a:avLst>
          </a:prstGeom>
          <a:ln>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707188" y="1942579"/>
            <a:ext cx="1600200" cy="584200"/>
          </a:xfrm>
          <a:prstGeom prst="rect">
            <a:avLst/>
          </a:prstGeom>
          <a:solidFill>
            <a:schemeClr val="bg1"/>
          </a:solidFill>
          <a:ln w="25400" cmpd="sng">
            <a:solidFill>
              <a:schemeClr val="bg1">
                <a:lumMod val="65000"/>
              </a:schemeClr>
            </a:solidFill>
          </a:ln>
        </p:spPr>
        <p:txBody>
          <a:bodyPr>
            <a:spAutoFit/>
          </a:bodyPr>
          <a:lstStyle>
            <a:defPPr>
              <a:defRPr lang="it-IT"/>
            </a:defPPr>
            <a:lvl1pPr algn="ctr"/>
          </a:lstStyle>
          <a:p>
            <a:pPr eaLnBrk="1" fontAlgn="auto" hangingPunct="1">
              <a:spcBef>
                <a:spcPts val="0"/>
              </a:spcBef>
              <a:spcAft>
                <a:spcPts val="0"/>
              </a:spcAft>
              <a:defRPr/>
            </a:pPr>
            <a:r>
              <a:rPr lang="it-IT" sz="1600" dirty="0">
                <a:latin typeface="+mn-lt"/>
              </a:rPr>
              <a:t>Regional Pilot Coordinator</a:t>
            </a:r>
          </a:p>
        </p:txBody>
      </p:sp>
      <p:cxnSp>
        <p:nvCxnSpPr>
          <p:cNvPr id="19" name="Elbow Connector 18"/>
          <p:cNvCxnSpPr>
            <a:stCxn id="18" idx="1"/>
            <a:endCxn id="13" idx="3"/>
          </p:cNvCxnSpPr>
          <p:nvPr/>
        </p:nvCxnSpPr>
        <p:spPr>
          <a:xfrm rot="10800000" flipV="1">
            <a:off x="5610226" y="2234679"/>
            <a:ext cx="1096963" cy="5914"/>
          </a:xfrm>
          <a:prstGeom prst="bentConnector3">
            <a:avLst>
              <a:gd name="adj1" fmla="val 50000"/>
            </a:avLst>
          </a:prstGeom>
          <a:ln>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425825" y="3780904"/>
            <a:ext cx="1903413" cy="584200"/>
          </a:xfrm>
          <a:prstGeom prst="rect">
            <a:avLst/>
          </a:prstGeom>
          <a:noFill/>
          <a:ln w="19050" cmpd="sng">
            <a:solidFill>
              <a:schemeClr val="bg1">
                <a:lumMod val="50000"/>
              </a:schemeClr>
            </a:solidFill>
          </a:ln>
        </p:spPr>
        <p:txBody>
          <a:bodyPr>
            <a:spAutoFit/>
          </a:bodyPr>
          <a:lstStyle/>
          <a:p>
            <a:pPr algn="ctr" eaLnBrk="1" fontAlgn="auto" hangingPunct="1">
              <a:spcBef>
                <a:spcPts val="0"/>
              </a:spcBef>
              <a:spcAft>
                <a:spcPts val="0"/>
              </a:spcAft>
              <a:defRPr/>
            </a:pPr>
            <a:r>
              <a:rPr lang="it-IT" sz="1600" dirty="0">
                <a:latin typeface="+mn-lt"/>
              </a:rPr>
              <a:t>Administrative Coordinator</a:t>
            </a:r>
          </a:p>
        </p:txBody>
      </p:sp>
      <p:cxnSp>
        <p:nvCxnSpPr>
          <p:cNvPr id="21" name="Straight Connector 20"/>
          <p:cNvCxnSpPr>
            <a:stCxn id="13" idx="2"/>
            <a:endCxn id="20" idx="0"/>
          </p:cNvCxnSpPr>
          <p:nvPr/>
        </p:nvCxnSpPr>
        <p:spPr>
          <a:xfrm flipH="1">
            <a:off x="4377532" y="2563758"/>
            <a:ext cx="11112" cy="121714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597525" y="3779317"/>
            <a:ext cx="1905000" cy="584200"/>
          </a:xfrm>
          <a:prstGeom prst="rect">
            <a:avLst/>
          </a:prstGeom>
          <a:noFill/>
          <a:ln w="19050" cmpd="sng">
            <a:solidFill>
              <a:schemeClr val="bg1">
                <a:lumMod val="50000"/>
              </a:schemeClr>
            </a:solidFill>
          </a:ln>
        </p:spPr>
        <p:txBody>
          <a:bodyPr>
            <a:spAutoFit/>
          </a:bodyPr>
          <a:lstStyle/>
          <a:p>
            <a:pPr algn="ctr" eaLnBrk="1" fontAlgn="auto" hangingPunct="1">
              <a:spcBef>
                <a:spcPts val="0"/>
              </a:spcBef>
              <a:spcAft>
                <a:spcPts val="0"/>
              </a:spcAft>
              <a:defRPr/>
            </a:pPr>
            <a:r>
              <a:rPr lang="it-IT" sz="1600" dirty="0">
                <a:latin typeface="+mn-lt"/>
              </a:rPr>
              <a:t>Exploitation</a:t>
            </a:r>
          </a:p>
          <a:p>
            <a:pPr algn="ctr" eaLnBrk="1" fontAlgn="auto" hangingPunct="1">
              <a:spcBef>
                <a:spcPts val="0"/>
              </a:spcBef>
              <a:spcAft>
                <a:spcPts val="0"/>
              </a:spcAft>
              <a:defRPr/>
            </a:pPr>
            <a:r>
              <a:rPr lang="it-IT" sz="1600" dirty="0">
                <a:latin typeface="+mn-lt"/>
              </a:rPr>
              <a:t>Leader</a:t>
            </a:r>
          </a:p>
        </p:txBody>
      </p:sp>
      <p:cxnSp>
        <p:nvCxnSpPr>
          <p:cNvPr id="23" name="Straight Connector 22"/>
          <p:cNvCxnSpPr>
            <a:stCxn id="13" idx="2"/>
            <a:endCxn id="22" idx="0"/>
          </p:cNvCxnSpPr>
          <p:nvPr/>
        </p:nvCxnSpPr>
        <p:spPr>
          <a:xfrm>
            <a:off x="4388644" y="2563758"/>
            <a:ext cx="2161381" cy="121555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4" name="TextBox 151"/>
          <p:cNvSpPr txBox="1">
            <a:spLocks noChangeArrowheads="1"/>
          </p:cNvSpPr>
          <p:nvPr/>
        </p:nvSpPr>
        <p:spPr bwMode="auto">
          <a:xfrm>
            <a:off x="2927350" y="2920479"/>
            <a:ext cx="72866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t>Elects</a:t>
            </a:r>
          </a:p>
        </p:txBody>
      </p:sp>
      <p:sp>
        <p:nvSpPr>
          <p:cNvPr id="25" name="TextBox 103"/>
          <p:cNvSpPr txBox="1">
            <a:spLocks noChangeArrowheads="1"/>
          </p:cNvSpPr>
          <p:nvPr/>
        </p:nvSpPr>
        <p:spPr bwMode="auto">
          <a:xfrm>
            <a:off x="4013200" y="2920479"/>
            <a:ext cx="72866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t>Elects</a:t>
            </a:r>
          </a:p>
        </p:txBody>
      </p:sp>
      <p:sp>
        <p:nvSpPr>
          <p:cNvPr id="26" name="TextBox 104"/>
          <p:cNvSpPr txBox="1">
            <a:spLocks noChangeArrowheads="1"/>
          </p:cNvSpPr>
          <p:nvPr/>
        </p:nvSpPr>
        <p:spPr bwMode="auto">
          <a:xfrm>
            <a:off x="5094288" y="2920479"/>
            <a:ext cx="72866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t>Elects</a:t>
            </a:r>
          </a:p>
        </p:txBody>
      </p:sp>
      <p:sp>
        <p:nvSpPr>
          <p:cNvPr id="28" name="3 CuadroTexto"/>
          <p:cNvSpPr txBox="1"/>
          <p:nvPr/>
        </p:nvSpPr>
        <p:spPr>
          <a:xfrm>
            <a:off x="179512" y="364594"/>
            <a:ext cx="7632848" cy="400110"/>
          </a:xfrm>
          <a:prstGeom prst="rect">
            <a:avLst/>
          </a:prstGeom>
          <a:noFill/>
        </p:spPr>
        <p:txBody>
          <a:bodyPr wrap="square" rtlCol="0">
            <a:spAutoFit/>
          </a:bodyPr>
          <a:lstStyle/>
          <a:p>
            <a:r>
              <a:rPr lang="en-GB" sz="2000" b="1" dirty="0" smtClean="0">
                <a:solidFill>
                  <a:srgbClr val="002060"/>
                </a:solidFill>
                <a:latin typeface="Arial" pitchFamily="34" charset="0"/>
                <a:cs typeface="Arial" pitchFamily="34" charset="0"/>
              </a:rPr>
              <a:t>Pilot network organization</a:t>
            </a:r>
            <a:endParaRPr lang="en-GB" sz="20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340088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CuadroTexto"/>
          <p:cNvSpPr txBox="1"/>
          <p:nvPr/>
        </p:nvSpPr>
        <p:spPr>
          <a:xfrm>
            <a:off x="179512" y="364594"/>
            <a:ext cx="7632848" cy="400110"/>
          </a:xfrm>
          <a:prstGeom prst="rect">
            <a:avLst/>
          </a:prstGeom>
          <a:noFill/>
        </p:spPr>
        <p:txBody>
          <a:bodyPr wrap="square" rtlCol="0">
            <a:spAutoFit/>
          </a:bodyPr>
          <a:lstStyle/>
          <a:p>
            <a:r>
              <a:rPr lang="en-GB" sz="2000" b="1" dirty="0" smtClean="0">
                <a:solidFill>
                  <a:srgbClr val="002060"/>
                </a:solidFill>
                <a:latin typeface="Arial" pitchFamily="34" charset="0"/>
                <a:cs typeface="Arial" pitchFamily="34" charset="0"/>
              </a:rPr>
              <a:t>Pilot Idea: Concept</a:t>
            </a:r>
            <a:endParaRPr lang="en-GB" sz="2000" b="1" dirty="0">
              <a:solidFill>
                <a:srgbClr val="002060"/>
              </a:solidFill>
              <a:latin typeface="Arial" pitchFamily="34" charset="0"/>
              <a:cs typeface="Arial" pitchFamily="34" charset="0"/>
            </a:endParaRPr>
          </a:p>
        </p:txBody>
      </p:sp>
      <p:sp>
        <p:nvSpPr>
          <p:cNvPr id="8" name="TextBox 4"/>
          <p:cNvSpPr txBox="1">
            <a:spLocks noChangeArrowheads="1"/>
          </p:cNvSpPr>
          <p:nvPr/>
        </p:nvSpPr>
        <p:spPr bwMode="auto">
          <a:xfrm>
            <a:off x="355600" y="993502"/>
            <a:ext cx="840105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just" eaLnBrk="1" hangingPunct="1">
              <a:spcAft>
                <a:spcPts val="1200"/>
              </a:spcAft>
            </a:pPr>
            <a:r>
              <a:rPr lang="en-US" sz="2000" b="1" i="1" dirty="0" smtClean="0">
                <a:solidFill>
                  <a:srgbClr val="0070C0"/>
                </a:solidFill>
                <a:latin typeface="Calibri" panose="020F0502020204030204" pitchFamily="34" charset="0"/>
              </a:rPr>
              <a:t>De- </a:t>
            </a:r>
            <a:r>
              <a:rPr lang="en-US" sz="2000" b="1" i="1" dirty="0">
                <a:solidFill>
                  <a:srgbClr val="0070C0"/>
                </a:solidFill>
                <a:latin typeface="Calibri" panose="020F0502020204030204" pitchFamily="34" charset="0"/>
              </a:rPr>
              <a:t>and Remanufacturing</a:t>
            </a:r>
            <a:r>
              <a:rPr lang="en-US" sz="2000" dirty="0" smtClean="0">
                <a:solidFill>
                  <a:srgbClr val="003458"/>
                </a:solidFill>
                <a:latin typeface="+mn-lt"/>
                <a:cs typeface="Arial" panose="020B0604020202020204" pitchFamily="34" charset="0"/>
              </a:rPr>
              <a:t> includes the </a:t>
            </a:r>
            <a:r>
              <a:rPr lang="en-US" sz="2000" dirty="0" smtClean="0">
                <a:latin typeface="Calibri" panose="020F0502020204030204" pitchFamily="34" charset="0"/>
              </a:rPr>
              <a:t>set </a:t>
            </a:r>
            <a:r>
              <a:rPr lang="en-US" sz="2000" dirty="0">
                <a:latin typeface="Calibri" panose="020F0502020204030204" pitchFamily="34" charset="0"/>
              </a:rPr>
              <a:t>of technologies, tools and knowledge-based methods to </a:t>
            </a:r>
            <a:r>
              <a:rPr lang="en-US" sz="2000" dirty="0" smtClean="0">
                <a:latin typeface="Calibri" panose="020F0502020204030204" pitchFamily="34" charset="0"/>
              </a:rPr>
              <a:t>recover, re</a:t>
            </a:r>
            <a:r>
              <a:rPr lang="en-US" sz="2000" dirty="0">
                <a:latin typeface="Calibri" panose="020F0502020204030204" pitchFamily="34" charset="0"/>
              </a:rPr>
              <a:t>-</a:t>
            </a:r>
            <a:r>
              <a:rPr lang="en-US" sz="2000" dirty="0" smtClean="0">
                <a:latin typeface="Calibri" panose="020F0502020204030204" pitchFamily="34" charset="0"/>
              </a:rPr>
              <a:t>use and upgrade </a:t>
            </a:r>
            <a:r>
              <a:rPr lang="en-US" sz="2000" dirty="0">
                <a:latin typeface="Calibri" panose="020F0502020204030204" pitchFamily="34" charset="0"/>
              </a:rPr>
              <a:t>functions and materials from industrial waste and post-consumer high-tech products, under a </a:t>
            </a:r>
            <a:r>
              <a:rPr lang="en-US" sz="2000" dirty="0" smtClean="0">
                <a:latin typeface="Calibri" panose="020F0502020204030204" pitchFamily="34" charset="0"/>
              </a:rPr>
              <a:t>new producer-centric Circular </a:t>
            </a:r>
            <a:r>
              <a:rPr lang="en-US" sz="2000" dirty="0">
                <a:latin typeface="Calibri" panose="020F0502020204030204" pitchFamily="34" charset="0"/>
              </a:rPr>
              <a:t>E</a:t>
            </a:r>
            <a:r>
              <a:rPr lang="en-US" sz="2000" dirty="0" smtClean="0">
                <a:latin typeface="Calibri" panose="020F0502020204030204" pitchFamily="34" charset="0"/>
              </a:rPr>
              <a:t>conomy perspective.</a:t>
            </a:r>
          </a:p>
          <a:p>
            <a:pPr algn="just" eaLnBrk="1" hangingPunct="1">
              <a:spcAft>
                <a:spcPts val="1200"/>
              </a:spcAft>
            </a:pPr>
            <a:endParaRPr lang="en-US" sz="1800" dirty="0">
              <a:latin typeface="Calibri" panose="020F0502020204030204" pitchFamily="34" charset="0"/>
            </a:endParaRPr>
          </a:p>
          <a:p>
            <a:pPr algn="just" eaLnBrk="1" hangingPunct="1">
              <a:spcAft>
                <a:spcPts val="1200"/>
              </a:spcAft>
            </a:pPr>
            <a:endParaRPr lang="it-IT" sz="1800" dirty="0">
              <a:latin typeface="Calibri" panose="020F0502020204030204" pitchFamily="34" charset="0"/>
            </a:endParaRPr>
          </a:p>
        </p:txBody>
      </p:sp>
      <p:pic>
        <p:nvPicPr>
          <p:cNvPr id="9" name="Immagine 6" descr="Material_EAC_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8377" y="2420888"/>
            <a:ext cx="3409145" cy="231721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4"/>
          <a:srcRect r="48552"/>
          <a:stretch/>
        </p:blipFill>
        <p:spPr>
          <a:xfrm>
            <a:off x="1436163" y="2704004"/>
            <a:ext cx="2137422" cy="1777223"/>
          </a:xfrm>
          <a:prstGeom prst="rect">
            <a:avLst/>
          </a:prstGeom>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2852936"/>
            <a:ext cx="4192509" cy="293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p:cNvSpPr>
            <a:spLocks noChangeArrowheads="1"/>
          </p:cNvSpPr>
          <p:nvPr/>
        </p:nvSpPr>
        <p:spPr bwMode="auto">
          <a:xfrm>
            <a:off x="421205" y="5295843"/>
            <a:ext cx="2016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en-GB" altLang="it-IT" sz="1200" dirty="0" smtClean="0">
                <a:solidFill>
                  <a:srgbClr val="002060"/>
                </a:solidFill>
                <a:latin typeface="Century Gothic" pitchFamily="34" charset="0"/>
              </a:rPr>
              <a:t>EU – Towards a circular economy, a zero waste programme for Europe,    COM (2014) 398 final </a:t>
            </a:r>
            <a:endParaRPr lang="nl-NL" altLang="it-IT" sz="1200" dirty="0" smtClean="0">
              <a:solidFill>
                <a:srgbClr val="002060"/>
              </a:solidFill>
              <a:latin typeface="Century Gothic" pitchFamily="34" charset="0"/>
            </a:endParaRPr>
          </a:p>
        </p:txBody>
      </p:sp>
      <p:sp>
        <p:nvSpPr>
          <p:cNvPr id="13" name="Rectangle 3"/>
          <p:cNvSpPr>
            <a:spLocks noChangeArrowheads="1"/>
          </p:cNvSpPr>
          <p:nvPr/>
        </p:nvSpPr>
        <p:spPr bwMode="auto">
          <a:xfrm>
            <a:off x="595685" y="4630825"/>
            <a:ext cx="79208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GB" sz="1400" dirty="0">
                <a:solidFill>
                  <a:srgbClr val="000000"/>
                </a:solidFill>
                <a:latin typeface="Calibri" panose="020F0502020204030204" pitchFamily="34" charset="0"/>
              </a:rPr>
              <a:t>Example: Benefits of </a:t>
            </a:r>
            <a:r>
              <a:rPr lang="en-GB" sz="1400" dirty="0" smtClean="0">
                <a:solidFill>
                  <a:srgbClr val="000000"/>
                </a:solidFill>
                <a:latin typeface="Calibri" panose="020F0502020204030204" pitchFamily="34" charset="0"/>
              </a:rPr>
              <a:t>Remanufacturing </a:t>
            </a:r>
            <a:r>
              <a:rPr lang="en-GB" sz="1400" dirty="0">
                <a:solidFill>
                  <a:srgbClr val="000000"/>
                </a:solidFill>
                <a:latin typeface="Calibri" panose="020F0502020204030204" pitchFamily="34" charset="0"/>
              </a:rPr>
              <a:t>in the automotive industry (Electronic Air </a:t>
            </a:r>
            <a:r>
              <a:rPr lang="en-GB" sz="1400" dirty="0" smtClean="0">
                <a:solidFill>
                  <a:srgbClr val="000000"/>
                </a:solidFill>
                <a:latin typeface="Calibri" panose="020F0502020204030204" pitchFamily="34" charset="0"/>
              </a:rPr>
              <a:t>Control unit). </a:t>
            </a:r>
          </a:p>
          <a:p>
            <a:pPr algn="ctr"/>
            <a:r>
              <a:rPr lang="en-GB" sz="1400" dirty="0" smtClean="0">
                <a:solidFill>
                  <a:srgbClr val="000000"/>
                </a:solidFill>
                <a:latin typeface="Calibri" panose="020F0502020204030204" pitchFamily="34" charset="0"/>
              </a:rPr>
              <a:t>[</a:t>
            </a:r>
            <a:r>
              <a:rPr lang="en-GB" sz="1400" i="1" dirty="0">
                <a:solidFill>
                  <a:srgbClr val="000000"/>
                </a:solidFill>
                <a:latin typeface="Calibri" panose="020F0502020204030204" pitchFamily="34" charset="0"/>
              </a:rPr>
              <a:t>Source Kohler: D., Mechatronic Remanufacturing at Knorr-</a:t>
            </a:r>
            <a:r>
              <a:rPr lang="en-GB" sz="1400" i="1" dirty="0" err="1">
                <a:solidFill>
                  <a:srgbClr val="000000"/>
                </a:solidFill>
                <a:latin typeface="Calibri" panose="020F0502020204030204" pitchFamily="34" charset="0"/>
              </a:rPr>
              <a:t>Bremse</a:t>
            </a:r>
            <a:r>
              <a:rPr lang="en-GB" sz="1400" i="1" dirty="0">
                <a:solidFill>
                  <a:srgbClr val="000000"/>
                </a:solidFill>
                <a:latin typeface="Calibri" panose="020F0502020204030204" pitchFamily="34" charset="0"/>
              </a:rPr>
              <a:t> Commercial Vehicles Systems (CVS</a:t>
            </a:r>
            <a:r>
              <a:rPr lang="en-GB" sz="1400" dirty="0" smtClean="0">
                <a:solidFill>
                  <a:srgbClr val="000000"/>
                </a:solidFill>
                <a:latin typeface="Calibri" panose="020F0502020204030204" pitchFamily="34" charset="0"/>
              </a:rPr>
              <a:t>)].</a:t>
            </a:r>
            <a:endParaRPr lang="en-GB" sz="1400" dirty="0">
              <a:solidFill>
                <a:srgbClr val="000000"/>
              </a:solidFill>
              <a:latin typeface="Calibri" panose="020F0502020204030204" pitchFamily="34" charset="0"/>
            </a:endParaRPr>
          </a:p>
          <a:p>
            <a:pPr algn="ctr"/>
            <a:endParaRPr lang="nl-NL" sz="14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959623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CuadroTexto"/>
          <p:cNvSpPr txBox="1"/>
          <p:nvPr/>
        </p:nvSpPr>
        <p:spPr>
          <a:xfrm>
            <a:off x="179512" y="364594"/>
            <a:ext cx="7632848" cy="400110"/>
          </a:xfrm>
          <a:prstGeom prst="rect">
            <a:avLst/>
          </a:prstGeom>
          <a:noFill/>
        </p:spPr>
        <p:txBody>
          <a:bodyPr wrap="square" rtlCol="0">
            <a:spAutoFit/>
          </a:bodyPr>
          <a:lstStyle/>
          <a:p>
            <a:r>
              <a:rPr lang="en-GB" sz="2000" b="1" dirty="0" smtClean="0">
                <a:solidFill>
                  <a:srgbClr val="002060"/>
                </a:solidFill>
                <a:latin typeface="Arial" pitchFamily="34" charset="0"/>
                <a:cs typeface="Arial" pitchFamily="34" charset="0"/>
              </a:rPr>
              <a:t>Pilot Idea: Application Domain</a:t>
            </a:r>
            <a:endParaRPr lang="en-GB" sz="2000" b="1" dirty="0">
              <a:solidFill>
                <a:srgbClr val="002060"/>
              </a:solidFill>
              <a:latin typeface="Arial" pitchFamily="34" charset="0"/>
              <a:cs typeface="Arial" pitchFamily="34" charset="0"/>
            </a:endParaRPr>
          </a:p>
        </p:txBody>
      </p:sp>
      <p:pic>
        <p:nvPicPr>
          <p:cNvPr id="6" name="Picture 5"/>
          <p:cNvPicPr>
            <a:picLocks noChangeAspect="1"/>
          </p:cNvPicPr>
          <p:nvPr/>
        </p:nvPicPr>
        <p:blipFill rotWithShape="1">
          <a:blip r:embed="rId3"/>
          <a:srcRect l="25431" t="22782" r="11727" b="25414"/>
          <a:stretch/>
        </p:blipFill>
        <p:spPr>
          <a:xfrm>
            <a:off x="1403648" y="2780928"/>
            <a:ext cx="6377565" cy="2829145"/>
          </a:xfrm>
          <a:prstGeom prst="rect">
            <a:avLst/>
          </a:prstGeom>
        </p:spPr>
      </p:pic>
      <p:sp>
        <p:nvSpPr>
          <p:cNvPr id="7" name="TextBox 4"/>
          <p:cNvSpPr txBox="1">
            <a:spLocks noChangeArrowheads="1"/>
          </p:cNvSpPr>
          <p:nvPr/>
        </p:nvSpPr>
        <p:spPr bwMode="auto">
          <a:xfrm>
            <a:off x="355600" y="692696"/>
            <a:ext cx="8401050"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just"/>
            <a:r>
              <a:rPr lang="en-US" sz="1800" b="1" i="1" dirty="0" smtClean="0">
                <a:solidFill>
                  <a:srgbClr val="003458"/>
                </a:solidFill>
                <a:latin typeface="+mn-lt"/>
                <a:cs typeface="Arial" panose="020B0604020202020204" pitchFamily="34" charset="0"/>
              </a:rPr>
              <a:t> </a:t>
            </a:r>
          </a:p>
          <a:p>
            <a:pPr algn="just">
              <a:spcAft>
                <a:spcPts val="1200"/>
              </a:spcAft>
            </a:pPr>
            <a:r>
              <a:rPr lang="en-US" sz="1800" dirty="0">
                <a:latin typeface="Calibri" panose="020F0502020204030204" pitchFamily="34" charset="0"/>
              </a:rPr>
              <a:t>The main objective of the De-and Remanufacturing pilot network is to </a:t>
            </a:r>
            <a:r>
              <a:rPr lang="en-US" sz="1800" b="1" i="1" dirty="0">
                <a:solidFill>
                  <a:srgbClr val="0070C0"/>
                </a:solidFill>
                <a:latin typeface="+mn-lt"/>
                <a:cs typeface="Arial" panose="020B0604020202020204" pitchFamily="34" charset="0"/>
              </a:rPr>
              <a:t>integrate</a:t>
            </a:r>
            <a:r>
              <a:rPr lang="en-US" sz="1800" dirty="0">
                <a:latin typeface="Calibri" panose="020F0502020204030204" pitchFamily="34" charset="0"/>
              </a:rPr>
              <a:t> a multidisciplinary set of </a:t>
            </a:r>
            <a:r>
              <a:rPr lang="en-US" sz="1800" b="1" i="1" dirty="0">
                <a:solidFill>
                  <a:srgbClr val="0070C0"/>
                </a:solidFill>
                <a:latin typeface="+mn-lt"/>
                <a:cs typeface="Arial" panose="020B0604020202020204" pitchFamily="34" charset="0"/>
              </a:rPr>
              <a:t>advanced and innovative enabling technologies and digital innovations</a:t>
            </a:r>
            <a:r>
              <a:rPr lang="en-US" sz="1800" dirty="0">
                <a:latin typeface="Calibri" panose="020F0502020204030204" pitchFamily="34" charset="0"/>
              </a:rPr>
              <a:t> (TRL </a:t>
            </a:r>
            <a:r>
              <a:rPr lang="en-US" sz="1800" dirty="0" smtClean="0">
                <a:latin typeface="Calibri" panose="020F0502020204030204" pitchFamily="34" charset="0"/>
              </a:rPr>
              <a:t>7</a:t>
            </a:r>
            <a:r>
              <a:rPr lang="en-US" sz="1800" dirty="0">
                <a:latin typeface="Calibri" panose="020F0502020204030204" pitchFamily="34" charset="0"/>
              </a:rPr>
              <a:t>-8) and to exploit the </a:t>
            </a:r>
            <a:r>
              <a:rPr lang="en-US" sz="1800" b="1" i="1" dirty="0">
                <a:solidFill>
                  <a:srgbClr val="0070C0"/>
                </a:solidFill>
                <a:latin typeface="+mn-lt"/>
                <a:cs typeface="Arial" panose="020B0604020202020204" pitchFamily="34" charset="0"/>
              </a:rPr>
              <a:t>regional </a:t>
            </a:r>
            <a:r>
              <a:rPr lang="en-US" sz="1800" b="1" i="1" dirty="0" smtClean="0">
                <a:solidFill>
                  <a:srgbClr val="0070C0"/>
                </a:solidFill>
                <a:latin typeface="+mn-lt"/>
                <a:cs typeface="Arial" panose="020B0604020202020204" pitchFamily="34" charset="0"/>
              </a:rPr>
              <a:t>Smart Specializations </a:t>
            </a:r>
            <a:r>
              <a:rPr lang="en-US" sz="1800" dirty="0">
                <a:latin typeface="Calibri" panose="020F0502020204030204" pitchFamily="34" charset="0"/>
              </a:rPr>
              <a:t>in synergic way to offer services to European end-users, mainly manufacturing companies, to solve specific </a:t>
            </a:r>
            <a:r>
              <a:rPr lang="en-US" sz="1800" b="1" i="1" dirty="0">
                <a:solidFill>
                  <a:srgbClr val="0070C0"/>
                </a:solidFill>
                <a:latin typeface="+mn-lt"/>
                <a:cs typeface="Arial" panose="020B0604020202020204" pitchFamily="34" charset="0"/>
              </a:rPr>
              <a:t>sustainability-oriented problems </a:t>
            </a:r>
            <a:r>
              <a:rPr lang="en-US" sz="1800" dirty="0">
                <a:latin typeface="Calibri" panose="020F0502020204030204" pitchFamily="34" charset="0"/>
              </a:rPr>
              <a:t>related to their products. </a:t>
            </a:r>
          </a:p>
        </p:txBody>
      </p:sp>
      <p:pic>
        <p:nvPicPr>
          <p:cNvPr id="8" name="Picture 8" descr="D:\ven\RobustPlaNet\design\logo_final_torve_RG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5535" y="5085184"/>
            <a:ext cx="888353" cy="68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5856" y="5676508"/>
            <a:ext cx="1152128" cy="560804"/>
          </a:xfrm>
          <a:prstGeom prst="rect">
            <a:avLst/>
          </a:prstGeom>
        </p:spPr>
      </p:pic>
      <p:pic>
        <p:nvPicPr>
          <p:cNvPr id="3" name="Immagine 2" descr="remaghic.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1840" y="2545605"/>
            <a:ext cx="1683916" cy="307331"/>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99992" y="5733256"/>
            <a:ext cx="1080120" cy="37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descr="illuminat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88024" y="5085184"/>
            <a:ext cx="1841376" cy="526917"/>
          </a:xfrm>
          <a:prstGeom prst="rect">
            <a:avLst/>
          </a:prstGeom>
        </p:spPr>
      </p:pic>
      <p:pic>
        <p:nvPicPr>
          <p:cNvPr id="11" name="Picture 3"/>
          <p:cNvPicPr>
            <a:picLocks noChangeAspect="1"/>
          </p:cNvPicPr>
          <p:nvPr/>
        </p:nvPicPr>
        <p:blipFill rotWithShape="1">
          <a:blip r:embed="rId9"/>
          <a:srcRect l="13146" t="18057" r="52362" b="18944"/>
          <a:stretch/>
        </p:blipFill>
        <p:spPr>
          <a:xfrm>
            <a:off x="2987824" y="2852936"/>
            <a:ext cx="648072" cy="576064"/>
          </a:xfrm>
          <a:prstGeom prst="rect">
            <a:avLst/>
          </a:prstGeom>
        </p:spPr>
      </p:pic>
      <p:pic>
        <p:nvPicPr>
          <p:cNvPr id="12" name="Immagine 11" descr="reclai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07904" y="2924944"/>
            <a:ext cx="1329898" cy="432048"/>
          </a:xfrm>
          <a:prstGeom prst="rect">
            <a:avLst/>
          </a:prstGeom>
        </p:spPr>
      </p:pic>
    </p:spTree>
    <p:extLst>
      <p:ext uri="{BB962C8B-B14F-4D97-AF65-F5344CB8AC3E}">
        <p14:creationId xmlns:p14="http://schemas.microsoft.com/office/powerpoint/2010/main" val="271103849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3 CuadroTexto"/>
          <p:cNvSpPr txBox="1"/>
          <p:nvPr/>
        </p:nvSpPr>
        <p:spPr>
          <a:xfrm>
            <a:off x="179512" y="364594"/>
            <a:ext cx="7632848" cy="400110"/>
          </a:xfrm>
          <a:prstGeom prst="rect">
            <a:avLst/>
          </a:prstGeom>
          <a:noFill/>
        </p:spPr>
        <p:txBody>
          <a:bodyPr wrap="square" rtlCol="0">
            <a:spAutoFit/>
          </a:bodyPr>
          <a:lstStyle/>
          <a:p>
            <a:r>
              <a:rPr lang="en-GB" sz="2000" b="1" dirty="0" smtClean="0">
                <a:solidFill>
                  <a:srgbClr val="002060"/>
                </a:solidFill>
                <a:latin typeface="Arial" pitchFamily="34" charset="0"/>
                <a:cs typeface="Arial" pitchFamily="34" charset="0"/>
              </a:rPr>
              <a:t>Pilot network organization</a:t>
            </a:r>
            <a:endParaRPr lang="en-GB" sz="2000" b="1" dirty="0">
              <a:solidFill>
                <a:srgbClr val="002060"/>
              </a:solidFill>
              <a:latin typeface="Arial" pitchFamily="34" charset="0"/>
              <a:cs typeface="Arial" pitchFamily="34" charset="0"/>
            </a:endParaRPr>
          </a:p>
        </p:txBody>
      </p:sp>
      <p:sp>
        <p:nvSpPr>
          <p:cNvPr id="30" name="TextBox 2"/>
          <p:cNvSpPr txBox="1">
            <a:spLocks noChangeArrowheads="1"/>
          </p:cNvSpPr>
          <p:nvPr/>
        </p:nvSpPr>
        <p:spPr bwMode="auto">
          <a:xfrm>
            <a:off x="251520" y="1225688"/>
            <a:ext cx="8496944"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eaLnBrk="1" fontAlgn="auto" latinLnBrk="0" hangingPunct="1">
              <a:lnSpc>
                <a:spcPct val="100000"/>
              </a:lnSpc>
              <a:spcBef>
                <a:spcPct val="0"/>
              </a:spcBef>
              <a:spcAft>
                <a:spcPts val="0"/>
              </a:spcAft>
              <a:buClrTx/>
              <a:buSzTx/>
              <a:buFontTx/>
              <a:buNone/>
              <a:tabLst/>
              <a:defRPr/>
            </a:pPr>
            <a:r>
              <a:rPr kumimoji="0" lang="en-US" altLang="it-IT" sz="2000" b="0" i="1" u="sng" strike="noStrike" kern="0" cap="none" spc="0" normalizeH="0" baseline="0" noProof="0" dirty="0" smtClean="0">
                <a:ln>
                  <a:noFill/>
                </a:ln>
                <a:solidFill>
                  <a:srgbClr val="002060"/>
                </a:solidFill>
                <a:effectLst/>
                <a:uLnTx/>
                <a:uFillTx/>
                <a:latin typeface="+mj-lt"/>
              </a:rPr>
              <a:t>Proposed Business Entity</a:t>
            </a:r>
            <a:r>
              <a:rPr kumimoji="0" lang="en-US" altLang="it-IT" sz="2000" b="0" i="0" u="none" strike="noStrike" kern="0" cap="none" spc="0" normalizeH="0" baseline="0" noProof="0" dirty="0" smtClean="0">
                <a:ln>
                  <a:noFill/>
                </a:ln>
                <a:solidFill>
                  <a:srgbClr val="002060"/>
                </a:solidFill>
                <a:effectLst/>
                <a:uLnTx/>
                <a:uFillTx/>
                <a:latin typeface="+mj-lt"/>
              </a:rPr>
              <a:t>: Association.</a:t>
            </a:r>
          </a:p>
          <a:p>
            <a:pPr marL="0" marR="0" lvl="0" indent="0" algn="just" defTabSz="914400" eaLnBrk="1" fontAlgn="auto" latinLnBrk="0" hangingPunct="1">
              <a:lnSpc>
                <a:spcPct val="100000"/>
              </a:lnSpc>
              <a:spcBef>
                <a:spcPct val="0"/>
              </a:spcBef>
              <a:spcAft>
                <a:spcPts val="0"/>
              </a:spcAft>
              <a:buClrTx/>
              <a:buSzTx/>
              <a:buFontTx/>
              <a:buNone/>
              <a:tabLst/>
              <a:defRPr/>
            </a:pPr>
            <a:endParaRPr kumimoji="0" lang="en-US" altLang="it-IT" sz="2000" b="0" i="0" u="none" strike="noStrike" kern="0" cap="none" spc="0" normalizeH="0" baseline="0" noProof="0" dirty="0" smtClean="0">
              <a:ln>
                <a:noFill/>
              </a:ln>
              <a:solidFill>
                <a:srgbClr val="002060"/>
              </a:solidFill>
              <a:effectLst/>
              <a:uLnTx/>
              <a:uFillTx/>
              <a:latin typeface="+mj-lt"/>
            </a:endParaRPr>
          </a:p>
          <a:p>
            <a:pPr marL="0" marR="0" lvl="0" indent="0" algn="just"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it-IT" sz="2000" b="0" i="1" u="sng" strike="noStrike" kern="0" cap="none" spc="0" normalizeH="0" baseline="0" noProof="0" dirty="0" smtClean="0">
                <a:ln>
                  <a:noFill/>
                </a:ln>
                <a:solidFill>
                  <a:srgbClr val="002060"/>
                </a:solidFill>
                <a:effectLst/>
                <a:uLnTx/>
                <a:uFillTx/>
                <a:latin typeface="+mj-lt"/>
              </a:rPr>
              <a:t>Two-level governance:</a:t>
            </a:r>
          </a:p>
          <a:p>
            <a:pPr marL="342900" marR="0" lvl="0" indent="-342900" algn="just" defTabSz="914400" eaLnBrk="1" fontAlgn="auto" latinLnBrk="0" hangingPunct="1">
              <a:lnSpc>
                <a:spcPct val="100000"/>
              </a:lnSpc>
              <a:spcBef>
                <a:spcPct val="0"/>
              </a:spcBef>
              <a:spcAft>
                <a:spcPts val="0"/>
              </a:spcAft>
              <a:buClrTx/>
              <a:buSzTx/>
              <a:buFontTx/>
              <a:buChar char="-"/>
              <a:tabLst/>
              <a:defRPr/>
            </a:pPr>
            <a:r>
              <a:rPr kumimoji="0" lang="en-US" altLang="it-IT" sz="2000" b="1" i="1" u="none" strike="noStrike" kern="0" cap="none" spc="0" normalizeH="0" baseline="0" noProof="0" dirty="0" smtClean="0">
                <a:ln>
                  <a:noFill/>
                </a:ln>
                <a:solidFill>
                  <a:srgbClr val="002060"/>
                </a:solidFill>
                <a:effectLst/>
                <a:uLnTx/>
                <a:uFillTx/>
                <a:latin typeface="+mj-lt"/>
              </a:rPr>
              <a:t>European (Cross-regional level)</a:t>
            </a:r>
            <a:r>
              <a:rPr kumimoji="0" lang="en-US" altLang="it-IT" sz="2000" b="1" i="0" u="none" strike="noStrike" kern="0" cap="none" spc="0" normalizeH="0" baseline="0" noProof="0" dirty="0" smtClean="0">
                <a:ln>
                  <a:noFill/>
                </a:ln>
                <a:solidFill>
                  <a:srgbClr val="002060"/>
                </a:solidFill>
                <a:effectLst/>
                <a:uLnTx/>
                <a:uFillTx/>
                <a:latin typeface="+mj-lt"/>
              </a:rPr>
              <a:t>: European Pilot Network Board. </a:t>
            </a:r>
            <a:r>
              <a:rPr kumimoji="0" lang="en-US" altLang="it-IT" sz="2000" b="0" i="0" u="none" strike="noStrike" kern="0" cap="none" spc="0" normalizeH="0" baseline="0" noProof="0" dirty="0" smtClean="0">
                <a:ln>
                  <a:noFill/>
                </a:ln>
                <a:solidFill>
                  <a:srgbClr val="002060"/>
                </a:solidFill>
                <a:effectLst/>
                <a:uLnTx/>
                <a:uFillTx/>
                <a:latin typeface="+mj-lt"/>
              </a:rPr>
              <a:t>Main</a:t>
            </a:r>
            <a:r>
              <a:rPr kumimoji="0" lang="en-US" altLang="it-IT" sz="2000" b="1" i="0" u="none" strike="noStrike" kern="0" cap="none" spc="0" normalizeH="0" baseline="0" noProof="0" dirty="0" smtClean="0">
                <a:ln>
                  <a:noFill/>
                </a:ln>
                <a:solidFill>
                  <a:srgbClr val="002060"/>
                </a:solidFill>
                <a:effectLst/>
                <a:uLnTx/>
                <a:uFillTx/>
                <a:latin typeface="+mj-lt"/>
              </a:rPr>
              <a:t> </a:t>
            </a:r>
            <a:r>
              <a:rPr kumimoji="0" lang="en-US" altLang="it-IT" sz="2000" b="0" i="0" u="none" strike="noStrike" kern="0" cap="none" spc="0" normalizeH="0" baseline="0" noProof="0" dirty="0" smtClean="0">
                <a:ln>
                  <a:noFill/>
                </a:ln>
                <a:solidFill>
                  <a:srgbClr val="002060"/>
                </a:solidFill>
                <a:effectLst/>
                <a:uLnTx/>
                <a:uFillTx/>
                <a:latin typeface="+mj-lt"/>
              </a:rPr>
              <a:t>Role: to coordinate the interregional cooperation activities with decision-making power at operational, monitoring and strategic levels.</a:t>
            </a:r>
          </a:p>
          <a:p>
            <a:pPr marL="1085850" marR="0" lvl="1" indent="-342900" algn="just" defTabSz="914400" eaLnBrk="1" fontAlgn="auto" latinLnBrk="0" hangingPunct="1">
              <a:lnSpc>
                <a:spcPct val="100000"/>
              </a:lnSpc>
              <a:spcBef>
                <a:spcPct val="0"/>
              </a:spcBef>
              <a:spcAft>
                <a:spcPts val="0"/>
              </a:spcAft>
              <a:buClrTx/>
              <a:buSzTx/>
              <a:buFontTx/>
              <a:buChar char="-"/>
              <a:tabLst/>
              <a:defRPr/>
            </a:pPr>
            <a:r>
              <a:rPr kumimoji="0" lang="en-US" altLang="it-IT" sz="1600" b="0" i="0" u="none" strike="noStrike" kern="0" cap="none" spc="0" normalizeH="0" baseline="0" noProof="0" dirty="0" smtClean="0">
                <a:ln>
                  <a:noFill/>
                </a:ln>
                <a:solidFill>
                  <a:srgbClr val="002060"/>
                </a:solidFill>
                <a:effectLst/>
                <a:uLnTx/>
                <a:uFillTx/>
                <a:latin typeface="+mj-lt"/>
              </a:rPr>
              <a:t>Approves </a:t>
            </a:r>
            <a:r>
              <a:rPr kumimoji="0" lang="en-US" altLang="it-IT" sz="1600" b="0" i="0" u="none" strike="noStrike" kern="0" cap="none" spc="0" normalizeH="0" baseline="0" noProof="0" dirty="0">
                <a:ln>
                  <a:noFill/>
                </a:ln>
                <a:solidFill>
                  <a:srgbClr val="002060"/>
                </a:solidFill>
                <a:effectLst/>
                <a:uLnTx/>
                <a:uFillTx/>
                <a:latin typeface="+mj-lt"/>
              </a:rPr>
              <a:t>the regional and cross-regional </a:t>
            </a:r>
            <a:r>
              <a:rPr kumimoji="0" lang="en-US" altLang="it-IT" sz="1600" b="0" i="0" u="none" strike="noStrike" kern="0" cap="none" spc="0" normalizeH="0" baseline="0" noProof="0" dirty="0" smtClean="0">
                <a:ln>
                  <a:noFill/>
                </a:ln>
                <a:solidFill>
                  <a:srgbClr val="002060"/>
                </a:solidFill>
                <a:effectLst/>
                <a:uLnTx/>
                <a:uFillTx/>
                <a:latin typeface="+mj-lt"/>
              </a:rPr>
              <a:t>projects;</a:t>
            </a:r>
          </a:p>
          <a:p>
            <a:pPr marL="1085850" marR="0" lvl="1" indent="-342900" algn="just" defTabSz="914400" eaLnBrk="1" fontAlgn="auto" latinLnBrk="0" hangingPunct="1">
              <a:lnSpc>
                <a:spcPct val="100000"/>
              </a:lnSpc>
              <a:spcBef>
                <a:spcPct val="0"/>
              </a:spcBef>
              <a:spcAft>
                <a:spcPts val="0"/>
              </a:spcAft>
              <a:buClrTx/>
              <a:buSzTx/>
              <a:buFontTx/>
              <a:buChar char="-"/>
              <a:tabLst/>
              <a:defRPr/>
            </a:pPr>
            <a:r>
              <a:rPr kumimoji="0" lang="en-US" altLang="it-IT" sz="1600" b="0" i="0" u="none" strike="noStrike" kern="0" cap="none" spc="0" normalizeH="0" baseline="0" noProof="0" dirty="0" smtClean="0">
                <a:ln>
                  <a:noFill/>
                </a:ln>
                <a:solidFill>
                  <a:srgbClr val="002060"/>
                </a:solidFill>
                <a:effectLst/>
                <a:uLnTx/>
                <a:uFillTx/>
                <a:latin typeface="+mj-lt"/>
              </a:rPr>
              <a:t>Plans the </a:t>
            </a:r>
            <a:r>
              <a:rPr kumimoji="0" lang="en-US" altLang="it-IT" sz="1600" b="0" i="0" u="none" strike="noStrike" kern="0" cap="none" spc="0" normalizeH="0" baseline="0" noProof="0" dirty="0">
                <a:ln>
                  <a:noFill/>
                </a:ln>
                <a:solidFill>
                  <a:srgbClr val="002060"/>
                </a:solidFill>
                <a:effectLst/>
                <a:uLnTx/>
                <a:uFillTx/>
                <a:latin typeface="+mj-lt"/>
              </a:rPr>
              <a:t>future investments of the </a:t>
            </a:r>
            <a:r>
              <a:rPr kumimoji="0" lang="en-US" altLang="it-IT" sz="1600" b="0" i="0" u="none" strike="noStrike" kern="0" cap="none" spc="0" normalizeH="0" baseline="0" noProof="0" dirty="0" smtClean="0">
                <a:ln>
                  <a:noFill/>
                </a:ln>
                <a:solidFill>
                  <a:srgbClr val="002060"/>
                </a:solidFill>
                <a:effectLst/>
                <a:uLnTx/>
                <a:uFillTx/>
                <a:latin typeface="+mj-lt"/>
              </a:rPr>
              <a:t>nodes; </a:t>
            </a:r>
          </a:p>
          <a:p>
            <a:pPr marL="1085850" marR="0" lvl="1" indent="-342900" algn="just" defTabSz="914400" eaLnBrk="1" fontAlgn="auto" latinLnBrk="0" hangingPunct="1">
              <a:lnSpc>
                <a:spcPct val="100000"/>
              </a:lnSpc>
              <a:spcBef>
                <a:spcPct val="0"/>
              </a:spcBef>
              <a:spcAft>
                <a:spcPts val="0"/>
              </a:spcAft>
              <a:buClrTx/>
              <a:buSzTx/>
              <a:buFontTx/>
              <a:buChar char="-"/>
              <a:tabLst/>
              <a:defRPr/>
            </a:pPr>
            <a:r>
              <a:rPr kumimoji="0" lang="en-US" altLang="it-IT" sz="1600" b="0" i="0" u="none" strike="noStrike" kern="0" cap="none" spc="0" normalizeH="0" baseline="0" noProof="0" dirty="0" smtClean="0">
                <a:ln>
                  <a:noFill/>
                </a:ln>
                <a:solidFill>
                  <a:srgbClr val="002060"/>
                </a:solidFill>
                <a:effectLst/>
                <a:uLnTx/>
                <a:uFillTx/>
                <a:latin typeface="+mj-lt"/>
              </a:rPr>
              <a:t>Exploits IPRs and best practices; </a:t>
            </a:r>
          </a:p>
          <a:p>
            <a:pPr marL="1085850" marR="0" lvl="1" indent="-342900" algn="just" defTabSz="914400" eaLnBrk="1" fontAlgn="auto" latinLnBrk="0" hangingPunct="1">
              <a:lnSpc>
                <a:spcPct val="100000"/>
              </a:lnSpc>
              <a:spcBef>
                <a:spcPct val="0"/>
              </a:spcBef>
              <a:spcAft>
                <a:spcPts val="0"/>
              </a:spcAft>
              <a:buClrTx/>
              <a:buSzTx/>
              <a:buFontTx/>
              <a:buChar char="-"/>
              <a:tabLst/>
              <a:defRPr/>
            </a:pPr>
            <a:r>
              <a:rPr kumimoji="0" lang="en-US" altLang="it-IT" sz="1600" b="0" i="0" u="none" strike="noStrike" kern="0" cap="none" spc="0" normalizeH="0" baseline="0" noProof="0" dirty="0" smtClean="0">
                <a:ln>
                  <a:noFill/>
                </a:ln>
                <a:solidFill>
                  <a:srgbClr val="002060"/>
                </a:solidFill>
                <a:effectLst/>
                <a:uLnTx/>
                <a:uFillTx/>
                <a:latin typeface="+mj-lt"/>
              </a:rPr>
              <a:t>Monitors the </a:t>
            </a:r>
            <a:r>
              <a:rPr kumimoji="0" lang="en-US" altLang="it-IT" sz="1600" b="0" i="0" u="none" strike="noStrike" kern="0" cap="none" spc="0" normalizeH="0" baseline="0" noProof="0" dirty="0">
                <a:ln>
                  <a:noFill/>
                </a:ln>
                <a:solidFill>
                  <a:srgbClr val="002060"/>
                </a:solidFill>
                <a:effectLst/>
                <a:uLnTx/>
                <a:uFillTx/>
                <a:latin typeface="+mj-lt"/>
              </a:rPr>
              <a:t>accessibility of the infrastructure to the SMEs and the coherence of the projects with the pilot network </a:t>
            </a:r>
            <a:r>
              <a:rPr kumimoji="0" lang="en-US" altLang="it-IT" sz="1600" b="0" i="0" u="none" strike="noStrike" kern="0" cap="none" spc="0" normalizeH="0" baseline="0" noProof="0" dirty="0" smtClean="0">
                <a:ln>
                  <a:noFill/>
                </a:ln>
                <a:solidFill>
                  <a:srgbClr val="002060"/>
                </a:solidFill>
                <a:effectLst/>
                <a:uLnTx/>
                <a:uFillTx/>
                <a:latin typeface="+mj-lt"/>
              </a:rPr>
              <a:t>mission;</a:t>
            </a:r>
          </a:p>
          <a:p>
            <a:pPr marL="1085850" marR="0" lvl="1" indent="-342900" algn="just" defTabSz="914400" eaLnBrk="1" fontAlgn="auto" latinLnBrk="0" hangingPunct="1">
              <a:lnSpc>
                <a:spcPct val="100000"/>
              </a:lnSpc>
              <a:spcBef>
                <a:spcPct val="0"/>
              </a:spcBef>
              <a:spcAft>
                <a:spcPts val="0"/>
              </a:spcAft>
              <a:buClrTx/>
              <a:buSzTx/>
              <a:buFontTx/>
              <a:buChar char="-"/>
              <a:tabLst/>
              <a:defRPr/>
            </a:pPr>
            <a:r>
              <a:rPr kumimoji="0" lang="en-US" altLang="it-IT" sz="1600" b="0" i="0" u="none" strike="noStrike" kern="0" cap="none" spc="0" normalizeH="0" baseline="0" noProof="0" dirty="0" smtClean="0">
                <a:ln>
                  <a:noFill/>
                </a:ln>
                <a:solidFill>
                  <a:srgbClr val="002060"/>
                </a:solidFill>
                <a:effectLst/>
                <a:uLnTx/>
                <a:uFillTx/>
                <a:latin typeface="+mj-lt"/>
              </a:rPr>
              <a:t>Approval </a:t>
            </a:r>
            <a:r>
              <a:rPr kumimoji="0" lang="en-US" altLang="it-IT" sz="1600" b="0" i="0" u="none" strike="noStrike" kern="0" cap="none" spc="0" normalizeH="0" baseline="0" noProof="0" dirty="0">
                <a:ln>
                  <a:noFill/>
                </a:ln>
                <a:solidFill>
                  <a:srgbClr val="002060"/>
                </a:solidFill>
                <a:effectLst/>
                <a:uLnTx/>
                <a:uFillTx/>
                <a:latin typeface="+mj-lt"/>
              </a:rPr>
              <a:t>and acceptance of any change in the pilot network structure/organization, promoting the involvement of new regions, especially from strategic growth areas in </a:t>
            </a:r>
            <a:r>
              <a:rPr kumimoji="0" lang="en-US" altLang="it-IT" sz="1600" b="0" i="0" u="none" strike="noStrike" kern="0" cap="none" spc="0" normalizeH="0" baseline="0" noProof="0" dirty="0" smtClean="0">
                <a:ln>
                  <a:noFill/>
                </a:ln>
                <a:solidFill>
                  <a:srgbClr val="002060"/>
                </a:solidFill>
                <a:effectLst/>
                <a:uLnTx/>
                <a:uFillTx/>
                <a:latin typeface="+mj-lt"/>
              </a:rPr>
              <a:t>Europe. </a:t>
            </a:r>
          </a:p>
          <a:p>
            <a:pPr marL="342900" marR="0" lvl="0" indent="-342900" algn="just" defTabSz="914400" eaLnBrk="1" fontAlgn="auto" latinLnBrk="0" hangingPunct="1">
              <a:lnSpc>
                <a:spcPct val="100000"/>
              </a:lnSpc>
              <a:spcBef>
                <a:spcPct val="0"/>
              </a:spcBef>
              <a:spcAft>
                <a:spcPts val="0"/>
              </a:spcAft>
              <a:buClrTx/>
              <a:buSzTx/>
              <a:buFontTx/>
              <a:buChar char="-"/>
              <a:tabLst/>
              <a:defRPr/>
            </a:pPr>
            <a:endParaRPr kumimoji="0" lang="en-US" altLang="it-IT" sz="1600" b="0" i="0" u="none" strike="noStrike" kern="0" cap="none" spc="0" normalizeH="0" baseline="0" noProof="0" dirty="0" smtClean="0">
              <a:ln>
                <a:noFill/>
              </a:ln>
              <a:solidFill>
                <a:srgbClr val="002060"/>
              </a:solidFill>
              <a:effectLst/>
              <a:uLnTx/>
              <a:uFillTx/>
              <a:latin typeface="+mj-lt"/>
            </a:endParaRPr>
          </a:p>
          <a:p>
            <a:pPr marL="342900" marR="0" lvl="0" indent="-342900" algn="just" defTabSz="914400" eaLnBrk="1" fontAlgn="auto" latinLnBrk="0" hangingPunct="1">
              <a:lnSpc>
                <a:spcPct val="100000"/>
              </a:lnSpc>
              <a:spcBef>
                <a:spcPct val="0"/>
              </a:spcBef>
              <a:spcAft>
                <a:spcPts val="0"/>
              </a:spcAft>
              <a:buClrTx/>
              <a:buSzTx/>
              <a:buFontTx/>
              <a:buChar char="-"/>
              <a:tabLst/>
              <a:defRPr/>
            </a:pPr>
            <a:r>
              <a:rPr kumimoji="0" lang="en-US" altLang="it-IT" sz="2000" b="1" i="1" u="none" strike="noStrike" kern="0" cap="none" spc="0" normalizeH="0" baseline="0" noProof="0" dirty="0" smtClean="0">
                <a:ln>
                  <a:noFill/>
                </a:ln>
                <a:solidFill>
                  <a:srgbClr val="002060"/>
                </a:solidFill>
                <a:effectLst/>
                <a:uLnTx/>
                <a:uFillTx/>
                <a:latin typeface="+mj-lt"/>
              </a:rPr>
              <a:t>Local (Regional level)</a:t>
            </a:r>
            <a:r>
              <a:rPr kumimoji="0" lang="en-US" altLang="it-IT" sz="2000" b="1" i="0" u="none" strike="noStrike" kern="0" cap="none" spc="0" normalizeH="0" baseline="0" noProof="0" dirty="0" smtClean="0">
                <a:ln>
                  <a:noFill/>
                </a:ln>
                <a:solidFill>
                  <a:srgbClr val="002060"/>
                </a:solidFill>
                <a:effectLst/>
                <a:uLnTx/>
                <a:uFillTx/>
                <a:latin typeface="+mj-lt"/>
              </a:rPr>
              <a:t>: Regional Steering Committee, lead by the Regional Pilot Coordinator. Main Role: </a:t>
            </a:r>
            <a:r>
              <a:rPr kumimoji="0" lang="en-US" altLang="it-IT" sz="2000" b="0" i="0" u="none" strike="noStrike" kern="0" cap="none" spc="0" normalizeH="0" baseline="0" noProof="0" dirty="0" smtClean="0">
                <a:ln>
                  <a:noFill/>
                </a:ln>
                <a:solidFill>
                  <a:srgbClr val="002060"/>
                </a:solidFill>
                <a:effectLst/>
                <a:uLnTx/>
                <a:uFillTx/>
                <a:latin typeface="+mj-lt"/>
              </a:rPr>
              <a:t>to locally attract and effectively delivery the services to the users.</a:t>
            </a:r>
          </a:p>
          <a:p>
            <a:pPr marL="0" marR="0" lvl="0" indent="0" algn="just" defTabSz="91440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it-IT" sz="1600" b="0" i="1" u="none" strike="noStrike" kern="0" cap="none" spc="0" normalizeH="0" baseline="0" noProof="0" dirty="0" smtClean="0">
              <a:ln>
                <a:noFill/>
              </a:ln>
              <a:solidFill>
                <a:srgbClr val="000000"/>
              </a:solidFill>
              <a:effectLst/>
              <a:uLnTx/>
              <a:uFillTx/>
              <a:latin typeface="+mj-lt"/>
            </a:endParaRPr>
          </a:p>
          <a:p>
            <a:pPr marL="0" marR="0" lvl="0" indent="0" algn="just" defTabSz="91440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it-IT" sz="1600" b="0" i="1" u="none" strike="noStrike" kern="0" cap="none" spc="0" normalizeH="0" baseline="0" noProof="0" dirty="0">
              <a:ln>
                <a:noFill/>
              </a:ln>
              <a:solidFill>
                <a:srgbClr val="000000"/>
              </a:solidFill>
              <a:effectLst/>
              <a:uLnTx/>
              <a:uFillTx/>
              <a:latin typeface="+mj-lt"/>
            </a:endParaRPr>
          </a:p>
        </p:txBody>
      </p:sp>
    </p:spTree>
    <p:extLst>
      <p:ext uri="{BB962C8B-B14F-4D97-AF65-F5344CB8AC3E}">
        <p14:creationId xmlns:p14="http://schemas.microsoft.com/office/powerpoint/2010/main" val="1543458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p:cNvSpPr txBox="1"/>
          <p:nvPr/>
        </p:nvSpPr>
        <p:spPr>
          <a:xfrm>
            <a:off x="179512" y="364594"/>
            <a:ext cx="7632848" cy="400110"/>
          </a:xfrm>
          <a:prstGeom prst="rect">
            <a:avLst/>
          </a:prstGeom>
          <a:noFill/>
        </p:spPr>
        <p:txBody>
          <a:bodyPr wrap="square" rtlCol="0">
            <a:spAutoFit/>
          </a:bodyPr>
          <a:lstStyle/>
          <a:p>
            <a:r>
              <a:rPr lang="en-GB" sz="2000" b="1" dirty="0" smtClean="0">
                <a:solidFill>
                  <a:srgbClr val="002060"/>
                </a:solidFill>
                <a:latin typeface="Arial" pitchFamily="34" charset="0"/>
                <a:cs typeface="Arial" pitchFamily="34" charset="0"/>
              </a:rPr>
              <a:t>IPR Management Guidelines</a:t>
            </a:r>
            <a:endParaRPr lang="en-GB" sz="2000" b="1" dirty="0">
              <a:solidFill>
                <a:srgbClr val="002060"/>
              </a:solidFill>
              <a:latin typeface="Arial" pitchFamily="34" charset="0"/>
              <a:cs typeface="Arial" pitchFamily="34" charset="0"/>
            </a:endParaRPr>
          </a:p>
        </p:txBody>
      </p:sp>
      <p:sp>
        <p:nvSpPr>
          <p:cNvPr id="4" name="Rettangolo 2"/>
          <p:cNvSpPr/>
          <p:nvPr/>
        </p:nvSpPr>
        <p:spPr>
          <a:xfrm>
            <a:off x="20144" y="4149080"/>
            <a:ext cx="8568952" cy="2152384"/>
          </a:xfrm>
          <a:prstGeom prst="rect">
            <a:avLst/>
          </a:prstGeom>
        </p:spPr>
        <p:txBody>
          <a:bodyPr wrap="square">
            <a:spAutoFit/>
          </a:bodyPr>
          <a:lstStyle/>
          <a:p>
            <a:pPr marL="92075" algn="just">
              <a:lnSpc>
                <a:spcPct val="120000"/>
              </a:lnSpc>
            </a:pPr>
            <a:r>
              <a:rPr lang="en-US" sz="1600" b="1" i="0" dirty="0" smtClean="0">
                <a:solidFill>
                  <a:srgbClr val="002060"/>
                </a:solidFill>
              </a:rPr>
              <a:t>Guidelines for management of IPR:</a:t>
            </a:r>
            <a:endParaRPr lang="en-US" sz="1600" b="0" i="0" dirty="0" smtClean="0">
              <a:solidFill>
                <a:srgbClr val="002060"/>
              </a:solidFill>
            </a:endParaRPr>
          </a:p>
          <a:p>
            <a:pPr marL="714375" lvl="1" indent="-350838" algn="just">
              <a:lnSpc>
                <a:spcPct val="120000"/>
              </a:lnSpc>
              <a:buFont typeface="Arial" pitchFamily="34" charset="0"/>
              <a:buChar char="•"/>
            </a:pPr>
            <a:r>
              <a:rPr lang="en-US" sz="1600" dirty="0" smtClean="0">
                <a:solidFill>
                  <a:srgbClr val="002060"/>
                </a:solidFill>
              </a:rPr>
              <a:t>The signature of a IPR </a:t>
            </a:r>
            <a:r>
              <a:rPr lang="en-US" sz="1600" dirty="0">
                <a:solidFill>
                  <a:srgbClr val="002060"/>
                </a:solidFill>
              </a:rPr>
              <a:t>A</a:t>
            </a:r>
            <a:r>
              <a:rPr lang="en-US" sz="1600" dirty="0" smtClean="0">
                <a:solidFill>
                  <a:srgbClr val="002060"/>
                </a:solidFill>
              </a:rPr>
              <a:t>greement between the user and the node of the network delivering the service is required </a:t>
            </a:r>
            <a:r>
              <a:rPr lang="en-US" sz="1600" b="1" u="sng" dirty="0" smtClean="0">
                <a:solidFill>
                  <a:srgbClr val="002060"/>
                </a:solidFill>
              </a:rPr>
              <a:t>before starting </a:t>
            </a:r>
            <a:r>
              <a:rPr lang="en-US" sz="1600" dirty="0" smtClean="0">
                <a:solidFill>
                  <a:srgbClr val="002060"/>
                </a:solidFill>
              </a:rPr>
              <a:t>each project</a:t>
            </a:r>
            <a:r>
              <a:rPr lang="en-US" sz="1600" dirty="0">
                <a:solidFill>
                  <a:srgbClr val="002060"/>
                </a:solidFill>
              </a:rPr>
              <a:t> </a:t>
            </a:r>
            <a:r>
              <a:rPr lang="en-US" sz="1600" dirty="0" smtClean="0">
                <a:solidFill>
                  <a:srgbClr val="002060"/>
                </a:solidFill>
              </a:rPr>
              <a:t>delivery. </a:t>
            </a:r>
          </a:p>
          <a:p>
            <a:pPr marL="714375" lvl="1" indent="-350838" algn="just">
              <a:lnSpc>
                <a:spcPct val="120000"/>
              </a:lnSpc>
              <a:buFont typeface="Arial" pitchFamily="34" charset="0"/>
              <a:buChar char="•"/>
            </a:pPr>
            <a:r>
              <a:rPr lang="en-US" sz="1600" b="0" i="0" dirty="0" smtClean="0">
                <a:solidFill>
                  <a:srgbClr val="002060"/>
                </a:solidFill>
              </a:rPr>
              <a:t>If a user intends to keep the full rights on the foreground knowledge, a </a:t>
            </a:r>
            <a:r>
              <a:rPr lang="en-US" sz="1600" b="1" i="0" u="sng" dirty="0" smtClean="0">
                <a:solidFill>
                  <a:srgbClr val="002060"/>
                </a:solidFill>
              </a:rPr>
              <a:t>specific fee</a:t>
            </a:r>
            <a:r>
              <a:rPr lang="en-US" sz="1600" b="0" i="0" dirty="0" smtClean="0">
                <a:solidFill>
                  <a:srgbClr val="002060"/>
                </a:solidFill>
              </a:rPr>
              <a:t> shall be negotiated (function of the revenues).</a:t>
            </a:r>
          </a:p>
          <a:p>
            <a:pPr marL="714375" lvl="1" indent="-350838" algn="just">
              <a:lnSpc>
                <a:spcPct val="120000"/>
              </a:lnSpc>
              <a:buFont typeface="Arial" pitchFamily="34" charset="0"/>
              <a:buChar char="•"/>
            </a:pPr>
            <a:r>
              <a:rPr lang="en-US" sz="1600" dirty="0" smtClean="0">
                <a:solidFill>
                  <a:srgbClr val="002060"/>
                </a:solidFill>
              </a:rPr>
              <a:t>If the pilot keeps the IPR on the foreground knowledge, it will constitute the </a:t>
            </a:r>
            <a:r>
              <a:rPr lang="en-US" sz="1600" b="1" u="sng" dirty="0" smtClean="0">
                <a:solidFill>
                  <a:srgbClr val="002060"/>
                </a:solidFill>
              </a:rPr>
              <a:t>“best practices” </a:t>
            </a:r>
            <a:r>
              <a:rPr lang="en-US" sz="1600" dirty="0" smtClean="0">
                <a:solidFill>
                  <a:srgbClr val="002060"/>
                </a:solidFill>
              </a:rPr>
              <a:t>knowledge base, at disposal of the whole network</a:t>
            </a:r>
            <a:r>
              <a:rPr lang="en-US" sz="1600" b="0" i="0" dirty="0" smtClean="0">
                <a:solidFill>
                  <a:srgbClr val="002060"/>
                </a:solidFill>
              </a:rPr>
              <a:t>.</a:t>
            </a:r>
          </a:p>
        </p:txBody>
      </p:sp>
      <p:pic>
        <p:nvPicPr>
          <p:cNvPr id="3" name="Immagine 2"/>
          <p:cNvPicPr>
            <a:picLocks noChangeAspect="1"/>
          </p:cNvPicPr>
          <p:nvPr/>
        </p:nvPicPr>
        <p:blipFill>
          <a:blip r:embed="rId3"/>
          <a:stretch>
            <a:fillRect/>
          </a:stretch>
        </p:blipFill>
        <p:spPr>
          <a:xfrm>
            <a:off x="467544" y="908720"/>
            <a:ext cx="6120680" cy="3230358"/>
          </a:xfrm>
          <a:prstGeom prst="rect">
            <a:avLst/>
          </a:prstGeom>
        </p:spPr>
      </p:pic>
      <p:sp>
        <p:nvSpPr>
          <p:cNvPr id="5" name="Rettangolo 4"/>
          <p:cNvSpPr/>
          <p:nvPr/>
        </p:nvSpPr>
        <p:spPr>
          <a:xfrm>
            <a:off x="6318448" y="1484784"/>
            <a:ext cx="2718048" cy="2152384"/>
          </a:xfrm>
          <a:prstGeom prst="rect">
            <a:avLst/>
          </a:prstGeom>
        </p:spPr>
        <p:txBody>
          <a:bodyPr wrap="square">
            <a:spAutoFit/>
          </a:bodyPr>
          <a:lstStyle/>
          <a:p>
            <a:pPr marL="363537" lvl="1" algn="just">
              <a:lnSpc>
                <a:spcPct val="120000"/>
              </a:lnSpc>
            </a:pPr>
            <a:r>
              <a:rPr lang="en-US" sz="1600" dirty="0">
                <a:solidFill>
                  <a:srgbClr val="002060"/>
                </a:solidFill>
              </a:rPr>
              <a:t>IPR claim is justified when the activities made possible by the platform have led to de-risking private investment in industrial upscale and new market </a:t>
            </a:r>
            <a:r>
              <a:rPr lang="en-US" sz="1600" dirty="0" smtClean="0">
                <a:solidFill>
                  <a:srgbClr val="002060"/>
                </a:solidFill>
              </a:rPr>
              <a:t>access.</a:t>
            </a:r>
            <a:endParaRPr lang="en-US" sz="1600" dirty="0">
              <a:solidFill>
                <a:srgbClr val="002060"/>
              </a:solidFill>
            </a:endParaRPr>
          </a:p>
        </p:txBody>
      </p:sp>
    </p:spTree>
    <p:extLst>
      <p:ext uri="{BB962C8B-B14F-4D97-AF65-F5344CB8AC3E}">
        <p14:creationId xmlns:p14="http://schemas.microsoft.com/office/powerpoint/2010/main" val="304647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p:cNvSpPr txBox="1"/>
          <p:nvPr/>
        </p:nvSpPr>
        <p:spPr>
          <a:xfrm>
            <a:off x="179512" y="292586"/>
            <a:ext cx="7632848" cy="400110"/>
          </a:xfrm>
          <a:prstGeom prst="rect">
            <a:avLst/>
          </a:prstGeom>
          <a:noFill/>
        </p:spPr>
        <p:txBody>
          <a:bodyPr wrap="square" rtlCol="0">
            <a:spAutoFit/>
          </a:bodyPr>
          <a:lstStyle/>
          <a:p>
            <a:r>
              <a:rPr lang="en-GB" sz="2000" b="1" dirty="0">
                <a:solidFill>
                  <a:srgbClr val="002060"/>
                </a:solidFill>
                <a:latin typeface="Arial" pitchFamily="34" charset="0"/>
                <a:cs typeface="Arial" pitchFamily="34" charset="0"/>
              </a:rPr>
              <a:t>Industrial Participants and investors.</a:t>
            </a:r>
          </a:p>
        </p:txBody>
      </p:sp>
      <p:sp>
        <p:nvSpPr>
          <p:cNvPr id="3" name="Rectangle 2"/>
          <p:cNvSpPr/>
          <p:nvPr/>
        </p:nvSpPr>
        <p:spPr>
          <a:xfrm>
            <a:off x="179512" y="908720"/>
            <a:ext cx="8640960" cy="584776"/>
          </a:xfrm>
          <a:prstGeom prst="rect">
            <a:avLst/>
          </a:prstGeom>
        </p:spPr>
        <p:txBody>
          <a:bodyPr wrap="square">
            <a:spAutoFit/>
          </a:bodyPr>
          <a:lstStyle/>
          <a:p>
            <a:pPr algn="just"/>
            <a:r>
              <a:rPr lang="en-GB" sz="1600" dirty="0" smtClean="0"/>
              <a:t>More </a:t>
            </a:r>
            <a:r>
              <a:rPr lang="en-GB" sz="1600" dirty="0"/>
              <a:t>than 60 </a:t>
            </a:r>
            <a:r>
              <a:rPr lang="en-GB" sz="1600" dirty="0" smtClean="0"/>
              <a:t>European companies, </a:t>
            </a:r>
            <a:r>
              <a:rPr lang="en-GB" sz="1600" dirty="0"/>
              <a:t>with a cumulative </a:t>
            </a:r>
            <a:r>
              <a:rPr lang="en-GB" sz="1600" b="1" i="1" dirty="0">
                <a:solidFill>
                  <a:srgbClr val="0070C0"/>
                </a:solidFill>
              </a:rPr>
              <a:t>turnover of 32 B€</a:t>
            </a:r>
            <a:r>
              <a:rPr lang="en-GB" sz="1600" dirty="0"/>
              <a:t> and with some </a:t>
            </a:r>
            <a:r>
              <a:rPr lang="en-GB" sz="1600" b="1" i="1" dirty="0">
                <a:solidFill>
                  <a:srgbClr val="0070C0"/>
                </a:solidFill>
              </a:rPr>
              <a:t>175,000 employees</a:t>
            </a:r>
            <a:r>
              <a:rPr lang="en-GB" sz="1600" dirty="0"/>
              <a:t>, and 69 universities and RTOs distributed among the involved regions </a:t>
            </a:r>
            <a:r>
              <a:rPr lang="en-GB" sz="1600" dirty="0" smtClean="0"/>
              <a:t>are involved. </a:t>
            </a:r>
            <a:endParaRPr lang="it-IT" sz="1600" dirty="0"/>
          </a:p>
        </p:txBody>
      </p:sp>
      <p:graphicFrame>
        <p:nvGraphicFramePr>
          <p:cNvPr id="5" name="Table 4"/>
          <p:cNvGraphicFramePr>
            <a:graphicFrameLocks noGrp="1"/>
          </p:cNvGraphicFramePr>
          <p:nvPr>
            <p:extLst>
              <p:ext uri="{D42A27DB-BD31-4B8C-83A1-F6EECF244321}">
                <p14:modId xmlns:p14="http://schemas.microsoft.com/office/powerpoint/2010/main" val="2382463583"/>
              </p:ext>
            </p:extLst>
          </p:nvPr>
        </p:nvGraphicFramePr>
        <p:xfrm>
          <a:off x="251520" y="1571733"/>
          <a:ext cx="1446319" cy="3672840"/>
        </p:xfrm>
        <a:graphic>
          <a:graphicData uri="http://schemas.openxmlformats.org/drawingml/2006/table">
            <a:tbl>
              <a:tblPr/>
              <a:tblGrid>
                <a:gridCol w="1446319">
                  <a:extLst>
                    <a:ext uri="{9D8B030D-6E8A-4147-A177-3AD203B41FA5}">
                      <a16:colId xmlns="" xmlns:a16="http://schemas.microsoft.com/office/drawing/2014/main" val="20000"/>
                    </a:ext>
                  </a:extLst>
                </a:gridCol>
              </a:tblGrid>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Electorlux</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2"/>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Candy</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3"/>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RoldElectronics</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4"/>
                  </a:ext>
                </a:extLst>
              </a:tr>
              <a:tr h="155091">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TP Vision</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5"/>
                  </a:ext>
                </a:extLst>
              </a:tr>
              <a:tr h="3619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Barco</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006"/>
                  </a:ext>
                </a:extLst>
              </a:tr>
              <a:tr h="3619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Worldilne</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7"/>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Whirlpool</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008"/>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Cargotec Finland Oy </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10"/>
                  </a:ext>
                </a:extLst>
              </a:tr>
              <a:tr h="36195">
                <a:tc>
                  <a:txBody>
                    <a:bodyPr/>
                    <a:lstStyle/>
                    <a:p>
                      <a:pPr>
                        <a:spcAft>
                          <a:spcPts val="0"/>
                        </a:spcAft>
                      </a:pPr>
                      <a:r>
                        <a:rPr lang="en-US" sz="1100" dirty="0" err="1">
                          <a:effectLst/>
                          <a:latin typeface="+mn-lt"/>
                          <a:ea typeface="MS Mincho" panose="02020609040205080304" pitchFamily="49" charset="-128"/>
                          <a:cs typeface="Times New Roman" panose="02020603050405020304" pitchFamily="18" charset="0"/>
                        </a:rPr>
                        <a:t>Sandvik</a:t>
                      </a:r>
                      <a:r>
                        <a:rPr lang="en-US" sz="1100" dirty="0">
                          <a:effectLst/>
                          <a:latin typeface="+mn-lt"/>
                          <a:ea typeface="MS Mincho" panose="02020609040205080304" pitchFamily="49" charset="-128"/>
                          <a:cs typeface="Times New Roman" panose="02020603050405020304" pitchFamily="18" charset="0"/>
                        </a:rPr>
                        <a:t> Mining and Construction Oy</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1"/>
                  </a:ext>
                </a:extLst>
              </a:tr>
              <a:tr h="36195">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Metso Minerals Oy</a:t>
                      </a:r>
                      <a:endParaRPr lang="it-IT" sz="240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12"/>
                  </a:ext>
                </a:extLst>
              </a:tr>
              <a:tr h="36195">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Valmet Power Oy </a:t>
                      </a:r>
                      <a:endParaRPr lang="it-IT" sz="240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3"/>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John Deere Forestry Oy </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14"/>
                  </a:ext>
                </a:extLst>
              </a:tr>
              <a:tr h="36195">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Bronto Skylift Oy Ab </a:t>
                      </a:r>
                      <a:endParaRPr lang="it-IT" sz="240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5"/>
                  </a:ext>
                </a:extLst>
              </a:tr>
              <a:tr h="36195">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Avant Tecno Oy </a:t>
                      </a:r>
                      <a:endParaRPr lang="it-IT" sz="240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16"/>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Magneti Marelli</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018"/>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Cannon</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19"/>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Mercedes</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20"/>
                  </a:ext>
                </a:extLst>
              </a:tr>
              <a:tr h="36195">
                <a:tc>
                  <a:txBody>
                    <a:bodyPr/>
                    <a:lstStyle/>
                    <a:p>
                      <a:pPr algn="just">
                        <a:spcAft>
                          <a:spcPts val="0"/>
                        </a:spcAft>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Tenova</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36195">
                <a:tc>
                  <a:txBody>
                    <a:bodyPr/>
                    <a:lstStyle/>
                    <a:p>
                      <a:pPr algn="just">
                        <a:spcAft>
                          <a:spcPts val="0"/>
                        </a:spcAft>
                      </a:pPr>
                      <a:r>
                        <a:rPr lang="it-IT" sz="1100" kern="1200" dirty="0" smtClean="0">
                          <a:solidFill>
                            <a:schemeClr val="tx1"/>
                          </a:solidFill>
                          <a:effectLst/>
                          <a:latin typeface="+mn-lt"/>
                          <a:ea typeface="MS Mincho" panose="02020609040205080304" pitchFamily="49" charset="-128"/>
                          <a:cs typeface="Times New Roman" panose="02020603050405020304" pitchFamily="18" charset="0"/>
                        </a:rPr>
                        <a:t>Maier</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36195">
                <a:tc>
                  <a:txBody>
                    <a:bodyPr/>
                    <a:lstStyle/>
                    <a:p>
                      <a:pPr algn="just">
                        <a:spcAft>
                          <a:spcPts val="0"/>
                        </a:spcAft>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Indeva</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308757275"/>
              </p:ext>
            </p:extLst>
          </p:nvPr>
        </p:nvGraphicFramePr>
        <p:xfrm>
          <a:off x="1752498" y="1556792"/>
          <a:ext cx="1265283" cy="3726350"/>
        </p:xfrm>
        <a:graphic>
          <a:graphicData uri="http://schemas.openxmlformats.org/drawingml/2006/table">
            <a:tbl>
              <a:tblPr/>
              <a:tblGrid>
                <a:gridCol w="1265283">
                  <a:extLst>
                    <a:ext uri="{9D8B030D-6E8A-4147-A177-3AD203B41FA5}">
                      <a16:colId xmlns="" xmlns:a16="http://schemas.microsoft.com/office/drawing/2014/main" val="20000"/>
                    </a:ext>
                  </a:extLst>
                </a:gridCol>
              </a:tblGrid>
              <a:tr h="173762">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Filartex Spa</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2"/>
                  </a:ext>
                </a:extLst>
              </a:tr>
              <a:tr h="173762">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Gafitex</a:t>
                      </a:r>
                      <a:endParaRPr lang="it-IT" sz="240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3"/>
                  </a:ext>
                </a:extLst>
              </a:tr>
              <a:tr h="173762">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Pass Maglia</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4"/>
                  </a:ext>
                </a:extLst>
              </a:tr>
              <a:tr h="173762">
                <a:tc>
                  <a:txBody>
                    <a:bodyPr/>
                    <a:lstStyle/>
                    <a:p>
                      <a:pPr algn="just">
                        <a:spcAft>
                          <a:spcPts val="0"/>
                        </a:spcAft>
                      </a:pPr>
                      <a:r>
                        <a:rPr lang="it-IT" sz="1100" dirty="0" err="1">
                          <a:effectLst/>
                          <a:latin typeface="+mn-lt"/>
                          <a:ea typeface="MS Mincho" panose="02020609040205080304" pitchFamily="49" charset="-128"/>
                          <a:cs typeface="Times New Roman" panose="02020603050405020304" pitchFamily="18" charset="0"/>
                        </a:rPr>
                        <a:t>Samatex</a:t>
                      </a:r>
                      <a:r>
                        <a:rPr lang="it-IT" sz="1100" dirty="0">
                          <a:effectLst/>
                          <a:latin typeface="+mn-lt"/>
                          <a:ea typeface="MS Mincho" panose="02020609040205080304" pitchFamily="49" charset="-128"/>
                          <a:cs typeface="Times New Roman" panose="02020603050405020304" pitchFamily="18" charset="0"/>
                        </a:rPr>
                        <a:t> </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5"/>
                  </a:ext>
                </a:extLst>
              </a:tr>
              <a:tr h="173762">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PTMT PANTER</a:t>
                      </a:r>
                      <a:endParaRPr lang="it-IT" sz="240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6"/>
                  </a:ext>
                </a:extLst>
              </a:tr>
              <a:tr h="173762">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Rivierasca</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8"/>
                  </a:ext>
                </a:extLst>
              </a:tr>
              <a:tr h="173762">
                <a:tc>
                  <a:txBody>
                    <a:bodyPr/>
                    <a:lstStyle/>
                    <a:p>
                      <a:pPr algn="l">
                        <a:spcAft>
                          <a:spcPts val="0"/>
                        </a:spcAft>
                      </a:pPr>
                      <a:r>
                        <a:rPr lang="it-IT" sz="1100" dirty="0">
                          <a:effectLst/>
                          <a:latin typeface="+mn-lt"/>
                          <a:ea typeface="MS Mincho" panose="02020609040205080304" pitchFamily="49" charset="-128"/>
                          <a:cs typeface="Times New Roman" panose="02020603050405020304" pitchFamily="18" charset="0"/>
                        </a:rPr>
                        <a:t>Brianza Plastica S.p.A.</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009"/>
                  </a:ext>
                </a:extLst>
              </a:tr>
              <a:tr h="173762">
                <a:tc>
                  <a:txBody>
                    <a:bodyPr/>
                    <a:lstStyle/>
                    <a:p>
                      <a:pPr algn="just">
                        <a:spcAft>
                          <a:spcPts val="0"/>
                        </a:spcAft>
                      </a:pPr>
                      <a:r>
                        <a:rPr lang="it-IT" sz="1100" dirty="0" err="1">
                          <a:effectLst/>
                          <a:latin typeface="+mn-lt"/>
                          <a:ea typeface="MS Mincho" panose="02020609040205080304" pitchFamily="49" charset="-128"/>
                          <a:cs typeface="Times New Roman" panose="02020603050405020304" pitchFamily="18" charset="0"/>
                        </a:rPr>
                        <a:t>Sintostamp</a:t>
                      </a:r>
                      <a:r>
                        <a:rPr lang="it-IT" sz="1100" dirty="0">
                          <a:effectLst/>
                          <a:latin typeface="+mn-lt"/>
                          <a:ea typeface="MS Mincho" panose="02020609040205080304" pitchFamily="49" charset="-128"/>
                          <a:cs typeface="Times New Roman" panose="02020603050405020304" pitchFamily="18" charset="0"/>
                        </a:rPr>
                        <a:t> S.r.l.</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10"/>
                  </a:ext>
                </a:extLst>
              </a:tr>
              <a:tr h="173762">
                <a:tc>
                  <a:txBody>
                    <a:bodyPr/>
                    <a:lstStyle/>
                    <a:p>
                      <a:pPr algn="just">
                        <a:spcAft>
                          <a:spcPts val="0"/>
                        </a:spcAft>
                      </a:pPr>
                      <a:r>
                        <a:rPr lang="it-IT" sz="1100" dirty="0" err="1">
                          <a:effectLst/>
                          <a:latin typeface="+mn-lt"/>
                          <a:ea typeface="MS Mincho" panose="02020609040205080304" pitchFamily="49" charset="-128"/>
                          <a:cs typeface="Times New Roman" panose="02020603050405020304" pitchFamily="18" charset="0"/>
                        </a:rPr>
                        <a:t>Magniplast</a:t>
                      </a:r>
                      <a:r>
                        <a:rPr lang="it-IT" sz="1100" dirty="0">
                          <a:effectLst/>
                          <a:latin typeface="+mn-lt"/>
                          <a:ea typeface="MS Mincho" panose="02020609040205080304" pitchFamily="49" charset="-128"/>
                          <a:cs typeface="Times New Roman" panose="02020603050405020304" pitchFamily="18" charset="0"/>
                        </a:rPr>
                        <a:t> S.p.A.</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011"/>
                  </a:ext>
                </a:extLst>
              </a:tr>
              <a:tr h="173762">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OCV </a:t>
                      </a:r>
                      <a:r>
                        <a:rPr lang="it-IT" sz="1100" dirty="0" err="1">
                          <a:effectLst/>
                          <a:latin typeface="+mn-lt"/>
                          <a:ea typeface="MS Mincho" panose="02020609040205080304" pitchFamily="49" charset="-128"/>
                          <a:cs typeface="Times New Roman" panose="02020603050405020304" pitchFamily="18" charset="0"/>
                        </a:rPr>
                        <a:t>Owenscorning</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12"/>
                  </a:ext>
                </a:extLst>
              </a:tr>
              <a:tr h="173762">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Covestro</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3"/>
                  </a:ext>
                </a:extLst>
              </a:tr>
              <a:tr h="173762">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Campine</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14"/>
                  </a:ext>
                </a:extLst>
              </a:tr>
              <a:tr h="173762">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Galloo Plastics</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5"/>
                  </a:ext>
                </a:extLst>
              </a:tr>
              <a:tr h="173762">
                <a:tc>
                  <a:txBody>
                    <a:bodyPr/>
                    <a:lstStyle/>
                    <a:p>
                      <a:pPr algn="just">
                        <a:spcAft>
                          <a:spcPts val="0"/>
                        </a:spcAft>
                      </a:pPr>
                      <a:r>
                        <a:rPr lang="it-IT" sz="1100" dirty="0" err="1">
                          <a:effectLst/>
                          <a:latin typeface="+mn-lt"/>
                          <a:ea typeface="MS Mincho" panose="02020609040205080304" pitchFamily="49" charset="-128"/>
                          <a:cs typeface="Times New Roman" panose="02020603050405020304" pitchFamily="18" charset="0"/>
                        </a:rPr>
                        <a:t>Kokkola</a:t>
                      </a:r>
                      <a:r>
                        <a:rPr lang="it-IT" sz="1100" dirty="0">
                          <a:effectLst/>
                          <a:latin typeface="+mn-lt"/>
                          <a:ea typeface="MS Mincho" panose="02020609040205080304" pitchFamily="49" charset="-128"/>
                          <a:cs typeface="Times New Roman" panose="02020603050405020304" pitchFamily="18" charset="0"/>
                        </a:rPr>
                        <a:t> LCC </a:t>
                      </a:r>
                      <a:r>
                        <a:rPr lang="it-IT" sz="1100" dirty="0" err="1">
                          <a:effectLst/>
                          <a:latin typeface="+mn-lt"/>
                          <a:ea typeface="MS Mincho" panose="02020609040205080304" pitchFamily="49" charset="-128"/>
                          <a:cs typeface="Times New Roman" panose="02020603050405020304" pitchFamily="18" charset="0"/>
                        </a:rPr>
                        <a:t>Oy</a:t>
                      </a:r>
                      <a:r>
                        <a:rPr lang="it-IT" sz="1100" dirty="0">
                          <a:effectLst/>
                          <a:latin typeface="+mn-lt"/>
                          <a:ea typeface="MS Mincho" panose="02020609040205080304" pitchFamily="49" charset="-128"/>
                          <a:cs typeface="Times New Roman" panose="02020603050405020304" pitchFamily="18" charset="0"/>
                        </a:rPr>
                        <a:t> </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7"/>
                  </a:ext>
                </a:extLst>
              </a:tr>
              <a:tr h="173762">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A2A Ambiente</a:t>
                      </a:r>
                      <a:endParaRPr lang="it-IT" sz="240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18"/>
                  </a:ext>
                </a:extLst>
              </a:tr>
              <a:tr h="173762">
                <a:tc>
                  <a:txBody>
                    <a:bodyPr/>
                    <a:lstStyle/>
                    <a:p>
                      <a:pPr>
                        <a:spcAft>
                          <a:spcPts val="0"/>
                        </a:spcAft>
                      </a:pPr>
                      <a:r>
                        <a:rPr lang="it-IT" sz="1100" dirty="0">
                          <a:effectLst/>
                          <a:latin typeface="+mn-lt"/>
                          <a:ea typeface="MS Mincho" panose="02020609040205080304" pitchFamily="49" charset="-128"/>
                          <a:cs typeface="Times New Roman" panose="02020603050405020304" pitchFamily="18" charset="0"/>
                        </a:rPr>
                        <a:t>Relight</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9"/>
                  </a:ext>
                </a:extLst>
              </a:tr>
              <a:tr h="173762">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Fincoat OY</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20"/>
                  </a:ext>
                </a:extLst>
              </a:tr>
              <a:tr h="1930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a:solidFill>
                            <a:schemeClr val="tx1"/>
                          </a:solidFill>
                          <a:effectLst/>
                          <a:latin typeface="+mn-lt"/>
                          <a:ea typeface="MS Mincho" panose="02020609040205080304" pitchFamily="49" charset="-128"/>
                          <a:cs typeface="Times New Roman" panose="02020603050405020304" pitchFamily="18" charset="0"/>
                        </a:rPr>
                        <a:t>Telatek Oy</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21"/>
                  </a:ext>
                </a:extLst>
              </a:tr>
              <a:tr h="1930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smtClean="0">
                          <a:solidFill>
                            <a:schemeClr val="tx1"/>
                          </a:solidFill>
                          <a:effectLst/>
                          <a:latin typeface="+mn-lt"/>
                          <a:ea typeface="MS Mincho" panose="02020609040205080304" pitchFamily="49" charset="-128"/>
                          <a:cs typeface="Times New Roman" panose="02020603050405020304" pitchFamily="18" charset="0"/>
                        </a:rPr>
                        <a:t>Marzotto</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1930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Batz</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1930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Ki</a:t>
                      </a:r>
                      <a:r>
                        <a:rPr lang="it-IT" sz="1100" kern="1200" dirty="0" smtClean="0">
                          <a:solidFill>
                            <a:schemeClr val="tx1"/>
                          </a:solidFill>
                          <a:effectLst/>
                          <a:latin typeface="+mn-lt"/>
                          <a:ea typeface="MS Mincho" panose="02020609040205080304" pitchFamily="49" charset="-128"/>
                          <a:cs typeface="Times New Roman" panose="02020603050405020304" pitchFamily="18" charset="0"/>
                        </a:rPr>
                        <a:t>-lab</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584993641"/>
              </p:ext>
            </p:extLst>
          </p:nvPr>
        </p:nvGraphicFramePr>
        <p:xfrm>
          <a:off x="3085822" y="1577544"/>
          <a:ext cx="1169564" cy="3684473"/>
        </p:xfrm>
        <a:graphic>
          <a:graphicData uri="http://schemas.openxmlformats.org/drawingml/2006/table">
            <a:tbl>
              <a:tblPr/>
              <a:tblGrid>
                <a:gridCol w="1169564">
                  <a:extLst>
                    <a:ext uri="{9D8B030D-6E8A-4147-A177-3AD203B41FA5}">
                      <a16:colId xmlns="" xmlns:a16="http://schemas.microsoft.com/office/drawing/2014/main" val="20000"/>
                    </a:ext>
                  </a:extLst>
                </a:gridCol>
              </a:tblGrid>
              <a:tr h="18174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Gamesa</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2"/>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Xnext</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4"/>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Lot Quantum Design</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5"/>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MH Systems</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6"/>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Holonix</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7"/>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Idealtech</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8"/>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Cosberg</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9"/>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Giasini</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0"/>
                  </a:ext>
                </a:extLst>
              </a:tr>
              <a:tr h="1817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a:solidFill>
                            <a:schemeClr val="tx1"/>
                          </a:solidFill>
                          <a:effectLst/>
                          <a:latin typeface="+mn-lt"/>
                          <a:ea typeface="MS Mincho" panose="02020609040205080304" pitchFamily="49" charset="-128"/>
                          <a:cs typeface="Times New Roman" panose="02020603050405020304" pitchFamily="18" charset="0"/>
                        </a:rPr>
                        <a:t>AERNNOVA</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12"/>
                  </a:ext>
                </a:extLst>
              </a:tr>
              <a:tr h="1817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a:solidFill>
                            <a:schemeClr val="tx1"/>
                          </a:solidFill>
                          <a:effectLst/>
                          <a:latin typeface="+mn-lt"/>
                          <a:ea typeface="MS Mincho" panose="02020609040205080304" pitchFamily="49" charset="-128"/>
                          <a:cs typeface="Times New Roman" panose="02020603050405020304" pitchFamily="18" charset="0"/>
                        </a:rPr>
                        <a:t>ITP</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013"/>
                  </a:ext>
                </a:extLst>
              </a:tr>
              <a:tr h="1817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a:solidFill>
                            <a:schemeClr val="tx1"/>
                          </a:solidFill>
                          <a:effectLst/>
                          <a:latin typeface="+mn-lt"/>
                          <a:ea typeface="MS Mincho" panose="02020609040205080304" pitchFamily="49" charset="-128"/>
                          <a:cs typeface="Times New Roman" panose="02020603050405020304" pitchFamily="18" charset="0"/>
                        </a:rPr>
                        <a:t>Galloo</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2165197760"/>
                  </a:ext>
                </a:extLst>
              </a:tr>
              <a:tr h="1817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a:solidFill>
                            <a:schemeClr val="tx1"/>
                          </a:solidFill>
                          <a:effectLst/>
                          <a:latin typeface="+mn-lt"/>
                          <a:ea typeface="MS Mincho" panose="02020609040205080304" pitchFamily="49" charset="-128"/>
                          <a:cs typeface="Times New Roman" panose="02020603050405020304" pitchFamily="18" charset="0"/>
                        </a:rPr>
                        <a:t>Van Gansewinkel</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11320983"/>
                  </a:ext>
                </a:extLst>
              </a:tr>
              <a:tr h="1817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a:solidFill>
                            <a:schemeClr val="tx1"/>
                          </a:solidFill>
                          <a:effectLst/>
                          <a:latin typeface="+mn-lt"/>
                          <a:ea typeface="MS Mincho" panose="02020609040205080304" pitchFamily="49" charset="-128"/>
                          <a:cs typeface="Times New Roman" panose="02020603050405020304" pitchFamily="18" charset="0"/>
                        </a:rPr>
                        <a:t>TKM TTT Finland Oy</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3825622210"/>
                  </a:ext>
                </a:extLst>
              </a:tr>
              <a:tr h="190007">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IRIZAR</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483313502"/>
                  </a:ext>
                </a:extLst>
              </a:tr>
              <a:tr h="371753">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Meleghy Automotive</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853293814"/>
                  </a:ext>
                </a:extLst>
              </a:tr>
              <a:tr h="190007">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GKN</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2391832747"/>
                  </a:ext>
                </a:extLst>
              </a:tr>
              <a:tr h="190007">
                <a:tc>
                  <a:txBody>
                    <a:bodyPr/>
                    <a:lstStyle/>
                    <a:p>
                      <a:pPr algn="just">
                        <a:spcAft>
                          <a:spcPts val="0"/>
                        </a:spcAft>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Enginsoft</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190007">
                <a:tc>
                  <a:txBody>
                    <a:bodyPr/>
                    <a:lstStyle/>
                    <a:p>
                      <a:pPr algn="just">
                        <a:spcAft>
                          <a:spcPts val="0"/>
                        </a:spcAft>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Engineering</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190007">
                <a:tc>
                  <a:txBody>
                    <a:bodyPr/>
                    <a:lstStyle/>
                    <a:p>
                      <a:pPr algn="just">
                        <a:spcAft>
                          <a:spcPts val="0"/>
                        </a:spcAft>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Cobat</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bl>
          </a:graphicData>
        </a:graphic>
      </p:graphicFrame>
      <p:grpSp>
        <p:nvGrpSpPr>
          <p:cNvPr id="10" name="Gruppo 9"/>
          <p:cNvGrpSpPr/>
          <p:nvPr/>
        </p:nvGrpSpPr>
        <p:grpSpPr>
          <a:xfrm>
            <a:off x="4534556" y="1628800"/>
            <a:ext cx="4588684" cy="3600400"/>
            <a:chOff x="4534556" y="1628800"/>
            <a:chExt cx="4588684" cy="3600400"/>
          </a:xfrm>
        </p:grpSpPr>
        <p:pic>
          <p:nvPicPr>
            <p:cNvPr id="9" name="Immagine 8"/>
            <p:cNvPicPr/>
            <p:nvPr/>
          </p:nvPicPr>
          <p:blipFill rotWithShape="1">
            <a:blip r:embed="rId3" cstate="print">
              <a:extLst>
                <a:ext uri="{28A0092B-C50C-407E-A947-70E740481C1C}">
                  <a14:useLocalDpi xmlns:a14="http://schemas.microsoft.com/office/drawing/2010/main" val="0"/>
                </a:ext>
              </a:extLst>
            </a:blip>
            <a:srcRect l="6201" r="16456"/>
            <a:stretch/>
          </p:blipFill>
          <p:spPr bwMode="auto">
            <a:xfrm rot="5400000">
              <a:off x="8076009" y="1955098"/>
              <a:ext cx="1138245" cy="657431"/>
            </a:xfrm>
            <a:prstGeom prst="rect">
              <a:avLst/>
            </a:prstGeom>
            <a:ln>
              <a:noFill/>
            </a:ln>
            <a:extLst>
              <a:ext uri="{53640926-AAD7-44d8-BBD7-CCE9431645EC}">
                <a14:shadowObscured xmlns:a14="http://schemas.microsoft.com/office/drawing/2010/main"/>
              </a:ext>
            </a:extLst>
          </p:spPr>
        </p:pic>
        <p:pic>
          <p:nvPicPr>
            <p:cNvPr id="15" name="Picture 17"/>
            <p:cNvPicPr>
              <a:picLocks noChangeAspect="1"/>
            </p:cNvPicPr>
            <p:nvPr/>
          </p:nvPicPr>
          <p:blipFill rotWithShape="1">
            <a:blip r:embed="rId4"/>
            <a:srcRect l="50489" t="34034" r="11148" b="18764"/>
            <a:stretch/>
          </p:blipFill>
          <p:spPr>
            <a:xfrm>
              <a:off x="7425791" y="4077072"/>
              <a:ext cx="1538697" cy="1008112"/>
            </a:xfrm>
            <a:prstGeom prst="rect">
              <a:avLst/>
            </a:prstGeom>
          </p:spPr>
        </p:pic>
        <p:pic>
          <p:nvPicPr>
            <p:cNvPr id="4" name="Immagine 3" descr="win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4556" y="1628800"/>
              <a:ext cx="1045556" cy="1584176"/>
            </a:xfrm>
            <a:prstGeom prst="rect">
              <a:avLst/>
            </a:prstGeom>
          </p:spPr>
        </p:pic>
        <p:pic>
          <p:nvPicPr>
            <p:cNvPr id="18" name="Picture 2"/>
            <p:cNvPicPr/>
            <p:nvPr/>
          </p:nvPicPr>
          <p:blipFill rotWithShape="1">
            <a:blip r:embed="rId6" cstate="print">
              <a:extLst>
                <a:ext uri="{28A0092B-C50C-407E-A947-70E740481C1C}">
                  <a14:useLocalDpi xmlns:a14="http://schemas.microsoft.com/office/drawing/2010/main" val="0"/>
                </a:ext>
              </a:extLst>
            </a:blip>
            <a:srcRect t="19581" r="30851" b="1106"/>
            <a:stretch/>
          </p:blipFill>
          <p:spPr bwMode="auto">
            <a:xfrm>
              <a:off x="6012160" y="3789040"/>
              <a:ext cx="1080120" cy="728168"/>
            </a:xfrm>
            <a:prstGeom prst="rect">
              <a:avLst/>
            </a:prstGeom>
            <a:noFill/>
            <a:ln>
              <a:noFill/>
            </a:ln>
            <a:effectLst/>
            <a:extLst>
              <a:ext uri="{53640926-AAD7-44d8-BBD7-CCE9431645EC}">
                <a14:shadowObscured xmlns:a14="http://schemas.microsoft.com/office/drawing/2010/main"/>
              </a:ext>
            </a:extLst>
          </p:spPr>
        </p:pic>
        <p:pic>
          <p:nvPicPr>
            <p:cNvPr id="21" name="Immagine 20" descr="3top.jpg"/>
            <p:cNvPicPr>
              <a:picLocks noChangeAspect="1"/>
            </p:cNvPicPr>
            <p:nvPr/>
          </p:nvPicPr>
          <p:blipFill rotWithShape="1">
            <a:blip r:embed="rId7" cstate="print">
              <a:extLst>
                <a:ext uri="{28A0092B-C50C-407E-A947-70E740481C1C}">
                  <a14:useLocalDpi xmlns:a14="http://schemas.microsoft.com/office/drawing/2010/main" val="0"/>
                </a:ext>
              </a:extLst>
            </a:blip>
            <a:srcRect l="27393" t="6779" r="21486" b="8161"/>
            <a:stretch/>
          </p:blipFill>
          <p:spPr>
            <a:xfrm>
              <a:off x="8186839" y="3056655"/>
              <a:ext cx="936401" cy="876401"/>
            </a:xfrm>
            <a:prstGeom prst="rect">
              <a:avLst/>
            </a:prstGeom>
          </p:spPr>
        </p:pic>
        <p:pic>
          <p:nvPicPr>
            <p:cNvPr id="17" name="Immagine 16" descr="solar.jpg"/>
            <p:cNvPicPr>
              <a:picLocks noChangeAspect="1"/>
            </p:cNvPicPr>
            <p:nvPr/>
          </p:nvPicPr>
          <p:blipFill rotWithShape="1">
            <a:blip r:embed="rId8">
              <a:extLst>
                <a:ext uri="{28A0092B-C50C-407E-A947-70E740481C1C}">
                  <a14:useLocalDpi xmlns:a14="http://schemas.microsoft.com/office/drawing/2010/main" val="0"/>
                </a:ext>
              </a:extLst>
            </a:blip>
            <a:srcRect l="40950"/>
            <a:stretch/>
          </p:blipFill>
          <p:spPr>
            <a:xfrm>
              <a:off x="5796136" y="1642851"/>
              <a:ext cx="1440160" cy="1219444"/>
            </a:xfrm>
            <a:prstGeom prst="rect">
              <a:avLst/>
            </a:prstGeom>
          </p:spPr>
        </p:pic>
        <p:pic>
          <p:nvPicPr>
            <p:cNvPr id="22" name="Imagen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2000" y="3284984"/>
              <a:ext cx="1080120" cy="1176318"/>
            </a:xfrm>
            <a:prstGeom prst="rect">
              <a:avLst/>
            </a:prstGeom>
            <a:ln w="19050">
              <a:solidFill>
                <a:schemeClr val="tx1"/>
              </a:solidFill>
            </a:ln>
          </p:spPr>
        </p:pic>
        <p:pic>
          <p:nvPicPr>
            <p:cNvPr id="23" name="1 Imagen" descr="cid:image022.jpg@01D0028C.C7538180"/>
            <p:cNvPicPr>
              <a:picLocks noChangeAspect="1" noChangeArrowheads="1"/>
            </p:cNvPicPr>
            <p:nvPr/>
          </p:nvPicPr>
          <p:blipFill>
            <a:blip r:embed="rId10" cstate="print">
              <a:extLst>
                <a:ext uri="{28A0092B-C50C-407E-A947-70E740481C1C}">
                  <a14:useLocalDpi xmlns:a14="http://schemas.microsoft.com/office/drawing/2010/main" val="0"/>
                </a:ext>
              </a:extLst>
            </a:blip>
            <a:srcRect b="33148"/>
            <a:stretch>
              <a:fillRect/>
            </a:stretch>
          </p:blipFill>
          <p:spPr bwMode="auto">
            <a:xfrm>
              <a:off x="4915989" y="4630297"/>
              <a:ext cx="2032275" cy="59890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 name="Immagine 23" descr="refri.jpg"/>
            <p:cNvPicPr>
              <a:picLocks noChangeAspect="1"/>
            </p:cNvPicPr>
            <p:nvPr/>
          </p:nvPicPr>
          <p:blipFill rotWithShape="1">
            <a:blip r:embed="rId11">
              <a:extLst>
                <a:ext uri="{28A0092B-C50C-407E-A947-70E740481C1C}">
                  <a14:useLocalDpi xmlns:a14="http://schemas.microsoft.com/office/drawing/2010/main" val="0"/>
                </a:ext>
              </a:extLst>
            </a:blip>
            <a:srcRect l="20588" r="22389"/>
            <a:stretch/>
          </p:blipFill>
          <p:spPr>
            <a:xfrm>
              <a:off x="7236296" y="2040384"/>
              <a:ext cx="956072" cy="1676648"/>
            </a:xfrm>
            <a:prstGeom prst="rect">
              <a:avLst/>
            </a:prstGeom>
          </p:spPr>
        </p:pic>
        <p:pic>
          <p:nvPicPr>
            <p:cNvPr id="25" name="Immagine 24" descr="forestry.jpg"/>
            <p:cNvPicPr>
              <a:picLocks noChangeAspect="1"/>
            </p:cNvPicPr>
            <p:nvPr/>
          </p:nvPicPr>
          <p:blipFill rotWithShape="1">
            <a:blip r:embed="rId12">
              <a:extLst>
                <a:ext uri="{28A0092B-C50C-407E-A947-70E740481C1C}">
                  <a14:useLocalDpi xmlns:a14="http://schemas.microsoft.com/office/drawing/2010/main" val="0"/>
                </a:ext>
              </a:extLst>
            </a:blip>
            <a:srcRect t="12825" b="15103"/>
            <a:stretch/>
          </p:blipFill>
          <p:spPr>
            <a:xfrm>
              <a:off x="5724128" y="2934303"/>
              <a:ext cx="1567516" cy="746436"/>
            </a:xfrm>
            <a:prstGeom prst="rect">
              <a:avLst/>
            </a:prstGeom>
          </p:spPr>
        </p:pic>
      </p:grpSp>
      <p:sp>
        <p:nvSpPr>
          <p:cNvPr id="8" name="Rettangolo 7"/>
          <p:cNvSpPr/>
          <p:nvPr/>
        </p:nvSpPr>
        <p:spPr>
          <a:xfrm>
            <a:off x="251520" y="5388157"/>
            <a:ext cx="8856984" cy="830997"/>
          </a:xfrm>
          <a:prstGeom prst="rect">
            <a:avLst/>
          </a:prstGeom>
        </p:spPr>
        <p:txBody>
          <a:bodyPr wrap="square">
            <a:spAutoFit/>
          </a:bodyPr>
          <a:lstStyle/>
          <a:p>
            <a:pPr algn="just"/>
            <a:r>
              <a:rPr lang="en-GB" sz="1600" dirty="0" smtClean="0"/>
              <a:t>The stakeholders </a:t>
            </a:r>
            <a:r>
              <a:rPr lang="en-GB" sz="1600" dirty="0"/>
              <a:t>have agreed to sign </a:t>
            </a:r>
            <a:r>
              <a:rPr lang="en-GB" sz="1600" b="1" i="1" dirty="0" smtClean="0">
                <a:solidFill>
                  <a:srgbClr val="0070C0"/>
                </a:solidFill>
              </a:rPr>
              <a:t>Letters </a:t>
            </a:r>
            <a:r>
              <a:rPr lang="en-GB" sz="1600" b="1" i="1" dirty="0">
                <a:solidFill>
                  <a:srgbClr val="0070C0"/>
                </a:solidFill>
              </a:rPr>
              <a:t>of Intent </a:t>
            </a:r>
            <a:r>
              <a:rPr lang="en-GB" sz="1600" dirty="0"/>
              <a:t>to participate to the definition of this Pilot Network and, in the case of future end-users, to access the pilot network and to carry on industrial take-up, in case of positive evaluation of the developed </a:t>
            </a:r>
            <a:r>
              <a:rPr lang="en-GB" sz="1600" dirty="0" smtClean="0"/>
              <a:t>solution. </a:t>
            </a:r>
            <a:endParaRPr lang="en-GB" sz="1600" dirty="0"/>
          </a:p>
        </p:txBody>
      </p:sp>
      <p:pic>
        <p:nvPicPr>
          <p:cNvPr id="11" name="Immagine 10" descr="LOIs.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53270" y="1772816"/>
            <a:ext cx="4239210" cy="3446512"/>
          </a:xfrm>
          <a:prstGeom prst="rect">
            <a:avLst/>
          </a:prstGeom>
        </p:spPr>
      </p:pic>
    </p:spTree>
    <p:extLst>
      <p:ext uri="{BB962C8B-B14F-4D97-AF65-F5344CB8AC3E}">
        <p14:creationId xmlns:p14="http://schemas.microsoft.com/office/powerpoint/2010/main" val="1144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p:cNvSpPr txBox="1"/>
          <p:nvPr/>
        </p:nvSpPr>
        <p:spPr>
          <a:xfrm>
            <a:off x="179512" y="332656"/>
            <a:ext cx="7632848" cy="400110"/>
          </a:xfrm>
          <a:prstGeom prst="rect">
            <a:avLst/>
          </a:prstGeom>
          <a:noFill/>
        </p:spPr>
        <p:txBody>
          <a:bodyPr wrap="square" rtlCol="0">
            <a:spAutoFit/>
          </a:bodyPr>
          <a:lstStyle/>
          <a:p>
            <a:r>
              <a:rPr lang="en-GB" sz="2000" b="1" dirty="0" smtClean="0">
                <a:solidFill>
                  <a:srgbClr val="002060"/>
                </a:solidFill>
                <a:latin typeface="Arial" pitchFamily="34" charset="0"/>
                <a:cs typeface="Arial" pitchFamily="34" charset="0"/>
              </a:rPr>
              <a:t>From Use Cases to the Business Model of the Pilot Network</a:t>
            </a:r>
            <a:endParaRPr lang="en-GB" sz="2000" b="1" dirty="0">
              <a:solidFill>
                <a:srgbClr val="002060"/>
              </a:solidFill>
              <a:latin typeface="Arial" pitchFamily="34" charset="0"/>
              <a:cs typeface="Arial" pitchFamily="34" charset="0"/>
            </a:endParaRPr>
          </a:p>
        </p:txBody>
      </p:sp>
      <p:sp>
        <p:nvSpPr>
          <p:cNvPr id="6" name="Rectangle 5"/>
          <p:cNvSpPr/>
          <p:nvPr/>
        </p:nvSpPr>
        <p:spPr>
          <a:xfrm>
            <a:off x="188195" y="1022698"/>
            <a:ext cx="7850188" cy="339725"/>
          </a:xfrm>
          <a:prstGeom prst="rect">
            <a:avLst/>
          </a:prstGeom>
        </p:spPr>
        <p:txBody>
          <a:bodyPr>
            <a:spAutoFit/>
          </a:bodyPr>
          <a:lstStyle/>
          <a:p>
            <a:pPr algn="just" eaLnBrk="1" fontAlgn="auto" hangingPunct="1">
              <a:spcBef>
                <a:spcPts val="0"/>
              </a:spcBef>
              <a:spcAft>
                <a:spcPts val="0"/>
              </a:spcAft>
              <a:defRPr/>
            </a:pPr>
            <a:r>
              <a:rPr lang="en-GB" sz="1600" b="1" kern="0" dirty="0">
                <a:solidFill>
                  <a:srgbClr val="002060"/>
                </a:solidFill>
                <a:latin typeface="+mn-lt"/>
                <a:ea typeface="MS Gothic" panose="020B0609070205080204" pitchFamily="49" charset="-128"/>
                <a:cs typeface="Times New Roman" panose="02020603050405020304" pitchFamily="18" charset="0"/>
              </a:rPr>
              <a:t>Procedure for Business Model development</a:t>
            </a:r>
            <a:endParaRPr lang="it-IT" sz="1600" b="1" kern="0" dirty="0">
              <a:solidFill>
                <a:srgbClr val="002060"/>
              </a:solidFill>
              <a:latin typeface="+mn-lt"/>
              <a:ea typeface="MS Gothic" panose="020B0609070205080204" pitchFamily="49" charset="-128"/>
              <a:cs typeface="Times New Roman" panose="02020603050405020304" pitchFamily="18" charset="0"/>
            </a:endParaRPr>
          </a:p>
        </p:txBody>
      </p:sp>
      <p:pic>
        <p:nvPicPr>
          <p:cNvPr id="7" name="Picture 485"/>
          <p:cNvPicPr>
            <a:picLocks noChangeAspect="1" noChangeArrowheads="1"/>
          </p:cNvPicPr>
          <p:nvPr/>
        </p:nvPicPr>
        <p:blipFill>
          <a:blip r:embed="rId3">
            <a:extLst>
              <a:ext uri="{28A0092B-C50C-407E-A947-70E740481C1C}">
                <a14:useLocalDpi xmlns:a14="http://schemas.microsoft.com/office/drawing/2010/main" val="0"/>
              </a:ext>
            </a:extLst>
          </a:blip>
          <a:srcRect l="30678" t="28127" r="14314" b="10812"/>
          <a:stretch>
            <a:fillRect/>
          </a:stretch>
        </p:blipFill>
        <p:spPr bwMode="auto">
          <a:xfrm>
            <a:off x="539552" y="1387475"/>
            <a:ext cx="8129967" cy="4857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23377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p:cNvSpPr txBox="1"/>
          <p:nvPr/>
        </p:nvSpPr>
        <p:spPr>
          <a:xfrm>
            <a:off x="179512" y="364594"/>
            <a:ext cx="7632848" cy="400110"/>
          </a:xfrm>
          <a:prstGeom prst="rect">
            <a:avLst/>
          </a:prstGeom>
          <a:noFill/>
        </p:spPr>
        <p:txBody>
          <a:bodyPr wrap="square" rtlCol="0">
            <a:spAutoFit/>
          </a:bodyPr>
          <a:lstStyle/>
          <a:p>
            <a:r>
              <a:rPr lang="en-US" sz="2000" b="1" dirty="0" smtClean="0">
                <a:solidFill>
                  <a:srgbClr val="002060"/>
                </a:solidFill>
                <a:latin typeface="Arial" pitchFamily="34" charset="0"/>
                <a:cs typeface="Arial" pitchFamily="34" charset="0"/>
              </a:rPr>
              <a:t>Partners </a:t>
            </a:r>
            <a:r>
              <a:rPr lang="en-US" sz="2000" b="1" dirty="0">
                <a:solidFill>
                  <a:srgbClr val="002060"/>
                </a:solidFill>
                <a:latin typeface="Arial" pitchFamily="34" charset="0"/>
                <a:cs typeface="Arial" pitchFamily="34" charset="0"/>
              </a:rPr>
              <a:t>&amp; Role</a:t>
            </a:r>
            <a:r>
              <a:rPr lang="en-GB" sz="2000" b="1" dirty="0">
                <a:solidFill>
                  <a:srgbClr val="002060"/>
                </a:solidFill>
                <a:latin typeface="Arial" pitchFamily="34" charset="0"/>
                <a:cs typeface="Arial" pitchFamily="34" charset="0"/>
              </a:rPr>
              <a:t> </a:t>
            </a:r>
          </a:p>
        </p:txBody>
      </p:sp>
      <p:sp>
        <p:nvSpPr>
          <p:cNvPr id="5" name="Rectangle 4"/>
          <p:cNvSpPr/>
          <p:nvPr/>
        </p:nvSpPr>
        <p:spPr>
          <a:xfrm>
            <a:off x="323528" y="1340768"/>
            <a:ext cx="8280920" cy="4632037"/>
          </a:xfrm>
          <a:prstGeom prst="rect">
            <a:avLst/>
          </a:prstGeom>
        </p:spPr>
        <p:txBody>
          <a:bodyPr wrap="square">
            <a:spAutoFit/>
          </a:bodyPr>
          <a:lstStyle/>
          <a:p>
            <a:pPr marL="285750" lvl="0" indent="-285750" algn="just">
              <a:buFont typeface="Wingdings" panose="05000000000000000000" pitchFamily="2" charset="2"/>
              <a:buChar char="q"/>
            </a:pPr>
            <a:r>
              <a:rPr lang="it-IT" b="1" i="1" dirty="0" smtClean="0">
                <a:solidFill>
                  <a:srgbClr val="0070C0"/>
                </a:solidFill>
                <a:latin typeface="Calibri" panose="020F0502020204030204" pitchFamily="34" charset="0"/>
                <a:ea typeface="MS Mincho" panose="02020609040205080304" pitchFamily="49" charset="-128"/>
                <a:cs typeface="Times New Roman" panose="02020603050405020304" pitchFamily="18" charset="0"/>
              </a:rPr>
              <a:t>60 </a:t>
            </a:r>
            <a:r>
              <a:rPr lang="it-IT" b="1" i="1" dirty="0">
                <a:solidFill>
                  <a:srgbClr val="0070C0"/>
                </a:solidFill>
                <a:latin typeface="Calibri" panose="020F0502020204030204" pitchFamily="34" charset="0"/>
                <a:ea typeface="MS Mincho" panose="02020609040205080304" pitchFamily="49" charset="-128"/>
                <a:cs typeface="Times New Roman" panose="02020603050405020304" pitchFamily="18" charset="0"/>
              </a:rPr>
              <a:t>Industrial partners (</a:t>
            </a:r>
            <a:r>
              <a:rPr lang="en-GB" b="1" i="1" dirty="0">
                <a:solidFill>
                  <a:srgbClr val="0070C0"/>
                </a:solidFill>
                <a:latin typeface="Calibri" panose="020F0502020204030204" pitchFamily="34" charset="0"/>
                <a:ea typeface="MS Mincho" panose="02020609040205080304" pitchFamily="49" charset="-128"/>
                <a:cs typeface="Times New Roman" panose="02020603050405020304" pitchFamily="18" charset="0"/>
              </a:rPr>
              <a:t>both large companies and SMEs)</a:t>
            </a:r>
            <a:r>
              <a:rPr lang="it-IT" b="1" i="1" dirty="0">
                <a:solidFill>
                  <a:srgbClr val="0070C0"/>
                </a:solidFill>
                <a:latin typeface="Calibri" panose="020F0502020204030204" pitchFamily="34" charset="0"/>
                <a:ea typeface="MS Mincho" panose="02020609040205080304" pitchFamily="49" charset="-128"/>
                <a:cs typeface="Times New Roman" panose="02020603050405020304" pitchFamily="18" charset="0"/>
              </a:rPr>
              <a:t>: cumulative turnover of </a:t>
            </a:r>
            <a:r>
              <a:rPr lang="it-IT" b="1" i="1" dirty="0" smtClean="0">
                <a:solidFill>
                  <a:srgbClr val="0070C0"/>
                </a:solidFill>
                <a:latin typeface="Calibri" panose="020F0502020204030204" pitchFamily="34" charset="0"/>
                <a:ea typeface="MS Mincho" panose="02020609040205080304" pitchFamily="49" charset="-128"/>
                <a:cs typeface="Times New Roman" panose="02020603050405020304" pitchFamily="18" charset="0"/>
              </a:rPr>
              <a:t>32 </a:t>
            </a:r>
            <a:r>
              <a:rPr lang="it-IT" b="1" i="1" dirty="0">
                <a:solidFill>
                  <a:srgbClr val="0070C0"/>
                </a:solidFill>
                <a:latin typeface="Calibri" panose="020F0502020204030204" pitchFamily="34" charset="0"/>
                <a:ea typeface="MS Mincho" panose="02020609040205080304" pitchFamily="49" charset="-128"/>
                <a:cs typeface="Times New Roman" panose="02020603050405020304" pitchFamily="18" charset="0"/>
              </a:rPr>
              <a:t>B</a:t>
            </a:r>
            <a:r>
              <a:rPr lang="en-US" b="1" i="1" dirty="0">
                <a:solidFill>
                  <a:srgbClr val="0070C0"/>
                </a:solidFill>
                <a:latin typeface="Calibri" panose="020F0502020204030204" pitchFamily="34" charset="0"/>
                <a:ea typeface="MS Mincho" panose="02020609040205080304" pitchFamily="49" charset="-128"/>
                <a:cs typeface="Times New Roman" panose="02020603050405020304" pitchFamily="18" charset="0"/>
              </a:rPr>
              <a:t>€; </a:t>
            </a:r>
            <a:r>
              <a:rPr lang="en-US" b="1" i="1" dirty="0" smtClean="0">
                <a:solidFill>
                  <a:srgbClr val="0070C0"/>
                </a:solidFill>
                <a:latin typeface="Calibri" panose="020F0502020204030204" pitchFamily="34" charset="0"/>
                <a:ea typeface="MS Mincho" panose="02020609040205080304" pitchFamily="49" charset="-128"/>
                <a:cs typeface="Times New Roman" panose="02020603050405020304" pitchFamily="18" charset="0"/>
              </a:rPr>
              <a:t>175.000 </a:t>
            </a:r>
            <a:r>
              <a:rPr lang="en-US" b="1" i="1" dirty="0">
                <a:solidFill>
                  <a:srgbClr val="0070C0"/>
                </a:solidFill>
                <a:latin typeface="Calibri" panose="020F0502020204030204" pitchFamily="34" charset="0"/>
                <a:ea typeface="MS Mincho" panose="02020609040205080304" pitchFamily="49" charset="-128"/>
                <a:cs typeface="Times New Roman" panose="02020603050405020304" pitchFamily="18" charset="0"/>
              </a:rPr>
              <a:t>employees</a:t>
            </a:r>
          </a:p>
          <a:p>
            <a:pPr marL="268288" lvl="0" algn="just">
              <a:spcBef>
                <a:spcPts val="600"/>
              </a:spcBef>
              <a:spcAft>
                <a:spcPts val="600"/>
              </a:spcAft>
            </a:pPr>
            <a:r>
              <a:rPr lang="en-US" dirty="0"/>
              <a:t>9</a:t>
            </a:r>
            <a:r>
              <a:rPr lang="en-US" dirty="0" smtClean="0"/>
              <a:t> </a:t>
            </a:r>
            <a:r>
              <a:rPr lang="en-US" dirty="0"/>
              <a:t>Industrial sectors: Electric and </a:t>
            </a:r>
            <a:r>
              <a:rPr lang="en-US" dirty="0" smtClean="0"/>
              <a:t>Electronic </a:t>
            </a:r>
            <a:r>
              <a:rPr lang="en-US" dirty="0"/>
              <a:t>Equipment &amp; White Goods, Automotive &amp; Transport, Composite </a:t>
            </a:r>
            <a:r>
              <a:rPr lang="en-US" dirty="0" smtClean="0"/>
              <a:t>Manufacturing, Recycling Industry, Heavy Machinery, Metal Processing Industry, Textile Industry, Wind Energy Industry, Aeronautic.</a:t>
            </a:r>
          </a:p>
          <a:p>
            <a:pPr marL="742950" lvl="1" indent="-285750" algn="just">
              <a:buFont typeface="Wingdings" panose="05000000000000000000" pitchFamily="2" charset="2"/>
              <a:buChar char="§"/>
            </a:pPr>
            <a:r>
              <a:rPr lang="en-GB" i="1" u="sng" dirty="0" smtClean="0">
                <a:solidFill>
                  <a:srgbClr val="0070C0"/>
                </a:solidFill>
              </a:rPr>
              <a:t>Manufacturers.</a:t>
            </a:r>
            <a:endParaRPr lang="en-GB" dirty="0" smtClean="0"/>
          </a:p>
          <a:p>
            <a:pPr marL="742950" lvl="1" indent="-285750" algn="just">
              <a:buFont typeface="Wingdings" panose="05000000000000000000" pitchFamily="2" charset="2"/>
              <a:buChar char="§"/>
            </a:pPr>
            <a:r>
              <a:rPr lang="en-GB" i="1" u="sng" dirty="0" smtClean="0">
                <a:solidFill>
                  <a:srgbClr val="0070C0"/>
                </a:solidFill>
              </a:rPr>
              <a:t>Technology Providers.</a:t>
            </a:r>
          </a:p>
          <a:p>
            <a:pPr marL="742950" lvl="1" indent="-285750" algn="just">
              <a:buFont typeface="Wingdings" panose="05000000000000000000" pitchFamily="2" charset="2"/>
              <a:buChar char="§"/>
            </a:pPr>
            <a:r>
              <a:rPr lang="en-GB" i="1" u="sng" dirty="0" smtClean="0">
                <a:solidFill>
                  <a:srgbClr val="0070C0"/>
                </a:solidFill>
              </a:rPr>
              <a:t>Recyclers and Remanufacturers.</a:t>
            </a:r>
          </a:p>
          <a:p>
            <a:pPr marL="742950" lvl="1" indent="-285750" algn="just">
              <a:buFont typeface="Wingdings" panose="05000000000000000000" pitchFamily="2" charset="2"/>
              <a:buChar char="§"/>
            </a:pPr>
            <a:endParaRPr lang="en-GB" b="1" i="1" u="sng" dirty="0">
              <a:solidFill>
                <a:srgbClr val="0070C0"/>
              </a:solidFill>
              <a:latin typeface="Calibri" panose="020F0502020204030204" pitchFamily="34" charset="0"/>
              <a:ea typeface="MS Mincho" panose="02020609040205080304" pitchFamily="49" charset="-128"/>
              <a:cs typeface="Times New Roman" panose="02020603050405020304" pitchFamily="18" charset="0"/>
            </a:endParaRPr>
          </a:p>
          <a:p>
            <a:pPr marL="285750" indent="-285750" algn="just">
              <a:buFont typeface="Wingdings" panose="05000000000000000000" pitchFamily="2" charset="2"/>
              <a:buChar char="q"/>
            </a:pPr>
            <a:r>
              <a:rPr lang="en-US" b="1" i="1" dirty="0" smtClean="0">
                <a:solidFill>
                  <a:srgbClr val="0070C0"/>
                </a:solidFill>
                <a:latin typeface="Calibri" panose="020F0502020204030204" pitchFamily="34" charset="0"/>
                <a:ea typeface="MS Mincho" panose="02020609040205080304" pitchFamily="49" charset="-128"/>
                <a:cs typeface="Times New Roman" panose="02020603050405020304" pitchFamily="18" charset="0"/>
              </a:rPr>
              <a:t>69 </a:t>
            </a:r>
            <a:r>
              <a:rPr lang="en-US" b="1" i="1" dirty="0">
                <a:solidFill>
                  <a:srgbClr val="0070C0"/>
                </a:solidFill>
                <a:latin typeface="Calibri" panose="020F0502020204030204" pitchFamily="34" charset="0"/>
                <a:ea typeface="MS Mincho" panose="02020609040205080304" pitchFamily="49" charset="-128"/>
                <a:cs typeface="Times New Roman" panose="02020603050405020304" pitchFamily="18" charset="0"/>
              </a:rPr>
              <a:t>Universities and RTOs</a:t>
            </a:r>
          </a:p>
          <a:p>
            <a:pPr marL="273050" lvl="0" algn="just">
              <a:spcBef>
                <a:spcPts val="600"/>
              </a:spcBef>
              <a:spcAft>
                <a:spcPts val="600"/>
              </a:spcAft>
            </a:pPr>
            <a:r>
              <a:rPr lang="en-GB" dirty="0" smtClean="0"/>
              <a:t>They will </a:t>
            </a:r>
            <a:r>
              <a:rPr lang="en-GB" dirty="0"/>
              <a:t>conduct specific research activities to bring the pilot technologies and methods to the required </a:t>
            </a:r>
            <a:r>
              <a:rPr lang="en-GB" i="1" dirty="0">
                <a:solidFill>
                  <a:srgbClr val="0070C0"/>
                </a:solidFill>
              </a:rPr>
              <a:t>TRL level (7-8) </a:t>
            </a:r>
            <a:r>
              <a:rPr lang="en-GB" dirty="0"/>
              <a:t>and will support the long‐term sustainability of the pilot network through education (students) and training (professionals</a:t>
            </a:r>
            <a:r>
              <a:rPr lang="en-GB" dirty="0" smtClean="0"/>
              <a:t>).</a:t>
            </a:r>
          </a:p>
          <a:p>
            <a:pPr marL="265113" indent="-265113" algn="just">
              <a:spcBef>
                <a:spcPts val="600"/>
              </a:spcBef>
              <a:spcAft>
                <a:spcPts val="600"/>
              </a:spcAft>
              <a:buFont typeface="Wingdings" panose="05000000000000000000" pitchFamily="2" charset="2"/>
              <a:buChar char="q"/>
            </a:pPr>
            <a:r>
              <a:rPr lang="en-GB" b="1" i="1" dirty="0">
                <a:solidFill>
                  <a:srgbClr val="0070C0"/>
                </a:solidFill>
                <a:latin typeface="Calibri" panose="020F0502020204030204" pitchFamily="34" charset="0"/>
                <a:ea typeface="MS Mincho" panose="02020609040205080304" pitchFamily="49" charset="-128"/>
                <a:cs typeface="Times New Roman" panose="02020603050405020304" pitchFamily="18" charset="0"/>
              </a:rPr>
              <a:t>Public </a:t>
            </a:r>
            <a:r>
              <a:rPr lang="en-GB" b="1" i="1" dirty="0" smtClean="0">
                <a:solidFill>
                  <a:srgbClr val="0070C0"/>
                </a:solidFill>
                <a:latin typeface="Calibri" panose="020F0502020204030204" pitchFamily="34" charset="0"/>
                <a:ea typeface="MS Mincho" panose="02020609040205080304" pitchFamily="49" charset="-128"/>
                <a:cs typeface="Times New Roman" panose="02020603050405020304" pitchFamily="18" charset="0"/>
              </a:rPr>
              <a:t>authorities</a:t>
            </a:r>
            <a:r>
              <a:rPr lang="en-GB" dirty="0" smtClean="0"/>
              <a:t>, </a:t>
            </a:r>
            <a:r>
              <a:rPr lang="en-GB" dirty="0"/>
              <a:t>as well as </a:t>
            </a:r>
            <a:r>
              <a:rPr lang="en-GB" b="1" i="1" dirty="0">
                <a:solidFill>
                  <a:srgbClr val="0070C0"/>
                </a:solidFill>
                <a:latin typeface="Calibri" panose="020F0502020204030204" pitchFamily="34" charset="0"/>
                <a:ea typeface="MS Mincho" panose="02020609040205080304" pitchFamily="49" charset="-128"/>
                <a:cs typeface="Times New Roman" panose="02020603050405020304" pitchFamily="18" charset="0"/>
              </a:rPr>
              <a:t>T</a:t>
            </a:r>
            <a:r>
              <a:rPr lang="en-GB" b="1" i="1" dirty="0" smtClean="0">
                <a:solidFill>
                  <a:srgbClr val="0070C0"/>
                </a:solidFill>
                <a:latin typeface="Calibri" panose="020F0502020204030204" pitchFamily="34" charset="0"/>
                <a:ea typeface="MS Mincho" panose="02020609040205080304" pitchFamily="49" charset="-128"/>
                <a:cs typeface="Times New Roman" panose="02020603050405020304" pitchFamily="18" charset="0"/>
              </a:rPr>
              <a:t>echnology Clusters and industrial associations</a:t>
            </a:r>
            <a:r>
              <a:rPr lang="en-GB" dirty="0" smtClean="0"/>
              <a:t>, at EU and local level.</a:t>
            </a:r>
            <a:endParaRPr lang="en-US" dirty="0" smtClean="0"/>
          </a:p>
        </p:txBody>
      </p:sp>
    </p:spTree>
    <p:extLst>
      <p:ext uri="{BB962C8B-B14F-4D97-AF65-F5344CB8AC3E}">
        <p14:creationId xmlns:p14="http://schemas.microsoft.com/office/powerpoint/2010/main" val="307465979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p:cNvSpPr txBox="1"/>
          <p:nvPr/>
        </p:nvSpPr>
        <p:spPr>
          <a:xfrm>
            <a:off x="179512" y="364594"/>
            <a:ext cx="7632848" cy="400110"/>
          </a:xfrm>
          <a:prstGeom prst="rect">
            <a:avLst/>
          </a:prstGeom>
          <a:noFill/>
        </p:spPr>
        <p:txBody>
          <a:bodyPr wrap="square" rtlCol="0">
            <a:spAutoFit/>
          </a:bodyPr>
          <a:lstStyle/>
          <a:p>
            <a:r>
              <a:rPr lang="en-GB" sz="2000" b="1" dirty="0" smtClean="0">
                <a:solidFill>
                  <a:srgbClr val="002060"/>
                </a:solidFill>
                <a:latin typeface="Arial" pitchFamily="34" charset="0"/>
                <a:cs typeface="Arial" pitchFamily="34" charset="0"/>
              </a:rPr>
              <a:t>Impacts</a:t>
            </a:r>
            <a:endParaRPr lang="en-GB" sz="2000" b="1" dirty="0">
              <a:solidFill>
                <a:srgbClr val="002060"/>
              </a:solidFill>
              <a:latin typeface="Arial" pitchFamily="34" charset="0"/>
              <a:cs typeface="Arial" pitchFamily="34" charset="0"/>
            </a:endParaRPr>
          </a:p>
        </p:txBody>
      </p:sp>
      <p:sp>
        <p:nvSpPr>
          <p:cNvPr id="7" name="TextBox 6"/>
          <p:cNvSpPr txBox="1"/>
          <p:nvPr/>
        </p:nvSpPr>
        <p:spPr>
          <a:xfrm>
            <a:off x="311953" y="948561"/>
            <a:ext cx="8424935" cy="2808461"/>
          </a:xfrm>
          <a:prstGeom prst="rect">
            <a:avLst/>
          </a:prstGeom>
        </p:spPr>
        <p:txBody>
          <a:bodyPr wrap="square">
            <a:spAutoFit/>
          </a:bodyPr>
          <a:lstStyle>
            <a:defPPr>
              <a:defRPr lang="es-ES"/>
            </a:defPPr>
            <a:lvl1pPr algn="just">
              <a:defRPr>
                <a:solidFill>
                  <a:srgbClr val="002060"/>
                </a:solidFill>
                <a:ea typeface="MS Mincho" panose="02020609040205080304" pitchFamily="49" charset="-128"/>
              </a:defRPr>
            </a:lvl1pPr>
          </a:lstStyle>
          <a:p>
            <a:r>
              <a:rPr lang="en-GB" b="1" i="1" dirty="0" smtClean="0"/>
              <a:t>Example for Electric </a:t>
            </a:r>
            <a:r>
              <a:rPr lang="en-GB" b="1" i="1" dirty="0"/>
              <a:t>and Electronic Equipment and white </a:t>
            </a:r>
            <a:r>
              <a:rPr lang="en-GB" b="1" i="1" dirty="0" smtClean="0"/>
              <a:t>goods industry</a:t>
            </a:r>
          </a:p>
          <a:p>
            <a:endParaRPr lang="en-GB" sz="1000" b="1" i="1" dirty="0"/>
          </a:p>
          <a:p>
            <a:pPr marL="285750" indent="-285750">
              <a:spcAft>
                <a:spcPts val="300"/>
              </a:spcAft>
              <a:buBlip>
                <a:blip r:embed="rId3"/>
              </a:buBlip>
            </a:pPr>
            <a:r>
              <a:rPr lang="it-IT" sz="1700" dirty="0" smtClean="0"/>
              <a:t>New </a:t>
            </a:r>
            <a:r>
              <a:rPr lang="it-IT" sz="1700" dirty="0"/>
              <a:t>jobs: 12000 (</a:t>
            </a:r>
            <a:r>
              <a:rPr lang="it-IT" sz="1700" dirty="0" smtClean="0"/>
              <a:t>2020)</a:t>
            </a:r>
          </a:p>
          <a:p>
            <a:pPr marL="285750" indent="-285750">
              <a:spcAft>
                <a:spcPts val="300"/>
              </a:spcAft>
              <a:buBlip>
                <a:blip r:embed="rId3"/>
              </a:buBlip>
            </a:pPr>
            <a:r>
              <a:rPr lang="it-IT" sz="1700" dirty="0" smtClean="0"/>
              <a:t>Value </a:t>
            </a:r>
            <a:r>
              <a:rPr lang="it-IT" sz="1700" dirty="0"/>
              <a:t>added: 2,5BEuro (</a:t>
            </a:r>
            <a:r>
              <a:rPr lang="it-IT" sz="1700" dirty="0" smtClean="0"/>
              <a:t>2020)</a:t>
            </a:r>
          </a:p>
          <a:p>
            <a:pPr marL="285750" indent="-285750">
              <a:spcAft>
                <a:spcPts val="300"/>
              </a:spcAft>
              <a:buBlip>
                <a:blip r:embed="rId3"/>
              </a:buBlip>
            </a:pPr>
            <a:r>
              <a:rPr lang="en-GB" sz="1700" dirty="0" smtClean="0"/>
              <a:t>CO</a:t>
            </a:r>
            <a:r>
              <a:rPr lang="en-GB" sz="1700" baseline="50000" dirty="0" smtClean="0"/>
              <a:t>2</a:t>
            </a:r>
            <a:r>
              <a:rPr lang="en-GB" sz="1700" dirty="0" smtClean="0"/>
              <a:t> </a:t>
            </a:r>
            <a:r>
              <a:rPr lang="en-GB" sz="1700" dirty="0"/>
              <a:t>emissions: </a:t>
            </a:r>
            <a:r>
              <a:rPr lang="en-GB" sz="1700" dirty="0" smtClean="0"/>
              <a:t>-15%</a:t>
            </a:r>
          </a:p>
          <a:p>
            <a:pPr marL="285750" indent="-285750">
              <a:spcAft>
                <a:spcPts val="300"/>
              </a:spcAft>
              <a:buBlip>
                <a:blip r:embed="rId3"/>
              </a:buBlip>
            </a:pPr>
            <a:r>
              <a:rPr lang="en-GB" sz="1700" dirty="0" smtClean="0"/>
              <a:t>Energy </a:t>
            </a:r>
            <a:r>
              <a:rPr lang="en-GB" sz="1700" dirty="0"/>
              <a:t>consumption: </a:t>
            </a:r>
            <a:r>
              <a:rPr lang="en-GB" sz="1700" dirty="0" smtClean="0"/>
              <a:t>-25%</a:t>
            </a:r>
          </a:p>
          <a:p>
            <a:pPr marL="285750" indent="-285750">
              <a:spcAft>
                <a:spcPts val="300"/>
              </a:spcAft>
              <a:buBlip>
                <a:blip r:embed="rId3"/>
              </a:buBlip>
            </a:pPr>
            <a:r>
              <a:rPr lang="en-GB" sz="1700" dirty="0" smtClean="0"/>
              <a:t>Materials recovery: </a:t>
            </a:r>
            <a:r>
              <a:rPr lang="en-GB" sz="1700" dirty="0"/>
              <a:t>70% recovery of critical raw </a:t>
            </a:r>
            <a:r>
              <a:rPr lang="en-GB" sz="1700" dirty="0" smtClean="0"/>
              <a:t>materials (rare </a:t>
            </a:r>
            <a:r>
              <a:rPr lang="en-GB" sz="1700" dirty="0"/>
              <a:t>earth </a:t>
            </a:r>
            <a:r>
              <a:rPr lang="en-GB" sz="1700" dirty="0" smtClean="0"/>
              <a:t>and </a:t>
            </a:r>
            <a:r>
              <a:rPr lang="en-GB" sz="1700" dirty="0"/>
              <a:t>valuable </a:t>
            </a:r>
            <a:r>
              <a:rPr lang="en-GB" sz="1700" dirty="0" smtClean="0"/>
              <a:t>metals). </a:t>
            </a:r>
            <a:r>
              <a:rPr lang="en-GB" sz="1700" dirty="0"/>
              <a:t>70% recovery of black plastics and 35% re-use of these plastics in high-tech </a:t>
            </a:r>
            <a:r>
              <a:rPr lang="en-GB" sz="1700" dirty="0" smtClean="0"/>
              <a:t>sectors.</a:t>
            </a:r>
          </a:p>
          <a:p>
            <a:pPr marL="285750" indent="-285750">
              <a:spcAft>
                <a:spcPts val="300"/>
              </a:spcAft>
              <a:buBlip>
                <a:blip r:embed="rId3"/>
              </a:buBlip>
            </a:pPr>
            <a:r>
              <a:rPr lang="en-GB" sz="1700" dirty="0" smtClean="0"/>
              <a:t>Natural </a:t>
            </a:r>
            <a:r>
              <a:rPr lang="en-GB" sz="1700" dirty="0"/>
              <a:t>resource consumption: -10% in water use </a:t>
            </a:r>
            <a:endParaRPr lang="it-IT" sz="1700" dirty="0"/>
          </a:p>
        </p:txBody>
      </p:sp>
      <p:graphicFrame>
        <p:nvGraphicFramePr>
          <p:cNvPr id="8" name="Chart 7"/>
          <p:cNvGraphicFramePr/>
          <p:nvPr>
            <p:extLst>
              <p:ext uri="{D42A27DB-BD31-4B8C-83A1-F6EECF244321}">
                <p14:modId xmlns:p14="http://schemas.microsoft.com/office/powerpoint/2010/main" val="3384048476"/>
              </p:ext>
            </p:extLst>
          </p:nvPr>
        </p:nvGraphicFramePr>
        <p:xfrm>
          <a:off x="2051720" y="3645024"/>
          <a:ext cx="5040560" cy="27363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5841604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9" name="34 Conector recto"/>
          <p:cNvCxnSpPr/>
          <p:nvPr/>
        </p:nvCxnSpPr>
        <p:spPr bwMode="auto">
          <a:xfrm flipH="1" flipV="1">
            <a:off x="8972679" y="1811805"/>
            <a:ext cx="33337" cy="3924300"/>
          </a:xfrm>
          <a:prstGeom prst="line">
            <a:avLst/>
          </a:prstGeom>
          <a:solidFill>
            <a:srgbClr val="00B8FF"/>
          </a:solidFill>
          <a:ln w="12700" cap="flat" cmpd="sng" algn="ctr">
            <a:solidFill>
              <a:schemeClr val="bg1">
                <a:lumMod val="50000"/>
              </a:schemeClr>
            </a:solidFill>
            <a:prstDash val="solid"/>
            <a:round/>
            <a:headEnd type="none" w="med" len="med"/>
            <a:tailEnd type="none" w="med" len="med"/>
          </a:ln>
          <a:effectLst/>
          <a:extLst/>
        </p:spPr>
      </p:cxnSp>
      <p:sp>
        <p:nvSpPr>
          <p:cNvPr id="56" name="3 CuadroTexto"/>
          <p:cNvSpPr txBox="1"/>
          <p:nvPr/>
        </p:nvSpPr>
        <p:spPr>
          <a:xfrm>
            <a:off x="179512" y="960983"/>
            <a:ext cx="7632848" cy="307777"/>
          </a:xfrm>
          <a:prstGeom prst="rect">
            <a:avLst/>
          </a:prstGeom>
          <a:noFill/>
        </p:spPr>
        <p:txBody>
          <a:bodyPr wrap="square" rtlCol="0">
            <a:spAutoFit/>
          </a:bodyPr>
          <a:lstStyle/>
          <a:p>
            <a:r>
              <a:rPr lang="en-GB" sz="1400" b="1" i="1" dirty="0" smtClean="0">
                <a:solidFill>
                  <a:srgbClr val="002060"/>
                </a:solidFill>
                <a:latin typeface="Arial" pitchFamily="34" charset="0"/>
                <a:cs typeface="Arial" pitchFamily="34" charset="0"/>
              </a:rPr>
              <a:t>Pilot Idea: work done &amp; next step</a:t>
            </a:r>
            <a:endParaRPr lang="en-GB" sz="1400" b="1" i="1" dirty="0">
              <a:solidFill>
                <a:srgbClr val="002060"/>
              </a:solidFill>
              <a:latin typeface="Arial" pitchFamily="34" charset="0"/>
              <a:cs typeface="Arial" pitchFamily="34" charset="0"/>
            </a:endParaRPr>
          </a:p>
        </p:txBody>
      </p:sp>
      <p:sp>
        <p:nvSpPr>
          <p:cNvPr id="63" name="3 CuadroTexto"/>
          <p:cNvSpPr txBox="1"/>
          <p:nvPr/>
        </p:nvSpPr>
        <p:spPr>
          <a:xfrm>
            <a:off x="179512" y="364594"/>
            <a:ext cx="7632848" cy="400110"/>
          </a:xfrm>
          <a:prstGeom prst="rect">
            <a:avLst/>
          </a:prstGeom>
          <a:noFill/>
        </p:spPr>
        <p:txBody>
          <a:bodyPr wrap="square" rtlCol="0">
            <a:spAutoFit/>
          </a:bodyPr>
          <a:lstStyle/>
          <a:p>
            <a:r>
              <a:rPr lang="en-GB" sz="2000" b="1" dirty="0" smtClean="0">
                <a:solidFill>
                  <a:srgbClr val="002060"/>
                </a:solidFill>
                <a:latin typeface="Arial" pitchFamily="34" charset="0"/>
                <a:cs typeface="Arial" pitchFamily="34" charset="0"/>
              </a:rPr>
              <a:t>Pilot progress and ongoing activities</a:t>
            </a:r>
            <a:endParaRPr lang="en-GB" sz="2000" b="1" dirty="0">
              <a:solidFill>
                <a:srgbClr val="002060"/>
              </a:solidFill>
              <a:latin typeface="Arial" pitchFamily="34" charset="0"/>
              <a:cs typeface="Arial" pitchFamily="34" charset="0"/>
            </a:endParaRPr>
          </a:p>
        </p:txBody>
      </p:sp>
      <p:grpSp>
        <p:nvGrpSpPr>
          <p:cNvPr id="179" name="Group 10"/>
          <p:cNvGrpSpPr>
            <a:grpSpLocks/>
          </p:cNvGrpSpPr>
          <p:nvPr/>
        </p:nvGrpSpPr>
        <p:grpSpPr bwMode="auto">
          <a:xfrm>
            <a:off x="945515" y="1695922"/>
            <a:ext cx="7534275" cy="4338637"/>
            <a:chOff x="1511393" y="1409896"/>
            <a:chExt cx="7534275" cy="4338668"/>
          </a:xfrm>
        </p:grpSpPr>
        <p:grpSp>
          <p:nvGrpSpPr>
            <p:cNvPr id="180" name="Group 11"/>
            <p:cNvGrpSpPr>
              <a:grpSpLocks/>
            </p:cNvGrpSpPr>
            <p:nvPr/>
          </p:nvGrpSpPr>
          <p:grpSpPr bwMode="auto">
            <a:xfrm>
              <a:off x="1511393" y="1409896"/>
              <a:ext cx="7534275" cy="4338668"/>
              <a:chOff x="1511393" y="1409896"/>
              <a:chExt cx="7534275" cy="4338668"/>
            </a:xfrm>
          </p:grpSpPr>
          <p:pic>
            <p:nvPicPr>
              <p:cNvPr id="182" name="Picture 181"/>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311" t="3141" r="5730" b="2661"/>
              <a:stretch/>
            </p:blipFill>
            <p:spPr>
              <a:xfrm>
                <a:off x="1511393" y="1409896"/>
                <a:ext cx="7387511" cy="4338668"/>
              </a:xfrm>
              <a:prstGeom prst="rect">
                <a:avLst/>
              </a:prstGeom>
            </p:spPr>
          </p:pic>
          <p:sp>
            <p:nvSpPr>
              <p:cNvPr id="183" name="Rectangle 182"/>
              <p:cNvSpPr/>
              <p:nvPr/>
            </p:nvSpPr>
            <p:spPr>
              <a:xfrm>
                <a:off x="8397968" y="5519962"/>
                <a:ext cx="647700" cy="21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84" name="Rectangle 183"/>
              <p:cNvSpPr/>
              <p:nvPr/>
            </p:nvSpPr>
            <p:spPr>
              <a:xfrm>
                <a:off x="8388443" y="2798968"/>
                <a:ext cx="647700" cy="1831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181" name="Rectangle 180"/>
            <p:cNvSpPr/>
            <p:nvPr/>
          </p:nvSpPr>
          <p:spPr>
            <a:xfrm rot="17272776">
              <a:off x="8505916" y="1638498"/>
              <a:ext cx="647705"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185" name="141 Rectángulo"/>
          <p:cNvSpPr>
            <a:spLocks noChangeArrowheads="1"/>
          </p:cNvSpPr>
          <p:nvPr/>
        </p:nvSpPr>
        <p:spPr bwMode="auto">
          <a:xfrm>
            <a:off x="693103" y="1634009"/>
            <a:ext cx="8432800" cy="4341813"/>
          </a:xfrm>
          <a:prstGeom prst="rect">
            <a:avLst/>
          </a:prstGeom>
          <a:solidFill>
            <a:schemeClr val="bg1">
              <a:alpha val="80000"/>
            </a:schemeClr>
          </a:solidFill>
          <a:ln>
            <a:noFill/>
          </a:ln>
          <a:extLst/>
        </p:spPr>
        <p:txBody>
          <a:bodyPr/>
          <a:lstStyle/>
          <a:p>
            <a:pPr>
              <a:defRPr/>
            </a:pPr>
            <a:endParaRPr lang="es-ES" sz="1661"/>
          </a:p>
        </p:txBody>
      </p:sp>
      <p:sp>
        <p:nvSpPr>
          <p:cNvPr id="186" name="14 Pentágono"/>
          <p:cNvSpPr/>
          <p:nvPr/>
        </p:nvSpPr>
        <p:spPr bwMode="auto">
          <a:xfrm>
            <a:off x="10478" y="3258022"/>
            <a:ext cx="836612" cy="931862"/>
          </a:xfrm>
          <a:prstGeom prst="homePlate">
            <a:avLst>
              <a:gd name="adj" fmla="val 19483"/>
            </a:avLst>
          </a:prstGeom>
          <a:solidFill>
            <a:schemeClr val="bg1">
              <a:lumMod val="95000"/>
            </a:schemeClr>
          </a:solidFill>
          <a:ln w="9525" cap="flat" cmpd="sng" algn="ctr">
            <a:solidFill>
              <a:srgbClr val="002060"/>
            </a:solidFill>
            <a:prstDash val="solid"/>
            <a:round/>
            <a:headEnd type="none" w="med" len="med"/>
            <a:tailEnd type="none" w="med" len="med"/>
          </a:ln>
          <a:effectLst>
            <a:outerShdw blurRad="50800" dist="38100" dir="2700000" algn="tl" rotWithShape="0">
              <a:prstClr val="black">
                <a:alpha val="40000"/>
              </a:prstClr>
            </a:outerShdw>
          </a:effectLst>
          <a:extLst/>
        </p:spPr>
        <p:txBody>
          <a:bodyPr/>
          <a:lstStyle/>
          <a:p>
            <a:pPr>
              <a:buFont typeface="Times New Roman" pitchFamily="16" charset="0"/>
              <a:buNone/>
              <a:defRPr/>
            </a:pPr>
            <a:endParaRPr lang="es-ES" sz="1000" i="1">
              <a:latin typeface="Arial" charset="0"/>
            </a:endParaRPr>
          </a:p>
        </p:txBody>
      </p:sp>
      <p:sp>
        <p:nvSpPr>
          <p:cNvPr id="187" name="15 Pentágono"/>
          <p:cNvSpPr/>
          <p:nvPr/>
        </p:nvSpPr>
        <p:spPr bwMode="auto">
          <a:xfrm>
            <a:off x="10478" y="4642322"/>
            <a:ext cx="836612" cy="930275"/>
          </a:xfrm>
          <a:prstGeom prst="homePlate">
            <a:avLst>
              <a:gd name="adj" fmla="val 19483"/>
            </a:avLst>
          </a:prstGeom>
          <a:solidFill>
            <a:schemeClr val="bg1">
              <a:lumMod val="95000"/>
            </a:schemeClr>
          </a:solidFill>
          <a:ln w="9525" cap="flat" cmpd="sng" algn="ctr">
            <a:solidFill>
              <a:srgbClr val="002060"/>
            </a:solidFill>
            <a:prstDash val="solid"/>
            <a:round/>
            <a:headEnd type="none" w="med" len="med"/>
            <a:tailEnd type="none" w="med" len="med"/>
          </a:ln>
          <a:effectLst>
            <a:outerShdw blurRad="50800" dist="38100" dir="2700000" algn="tl" rotWithShape="0">
              <a:prstClr val="black">
                <a:alpha val="40000"/>
              </a:prstClr>
            </a:outerShdw>
          </a:effectLst>
          <a:extLst/>
        </p:spPr>
        <p:txBody>
          <a:bodyPr/>
          <a:lstStyle/>
          <a:p>
            <a:pPr>
              <a:buFont typeface="Times New Roman" pitchFamily="16" charset="0"/>
              <a:buNone/>
              <a:defRPr/>
            </a:pPr>
            <a:endParaRPr lang="es-ES" sz="1000" i="1">
              <a:latin typeface="Arial" charset="0"/>
            </a:endParaRPr>
          </a:p>
        </p:txBody>
      </p:sp>
      <p:sp>
        <p:nvSpPr>
          <p:cNvPr id="189" name="3 CuadroTexto"/>
          <p:cNvSpPr txBox="1">
            <a:spLocks noChangeArrowheads="1"/>
          </p:cNvSpPr>
          <p:nvPr/>
        </p:nvSpPr>
        <p:spPr bwMode="auto">
          <a:xfrm>
            <a:off x="632778" y="5694834"/>
            <a:ext cx="1263650" cy="260350"/>
          </a:xfrm>
          <a:prstGeom prst="rect">
            <a:avLst/>
          </a:prstGeom>
          <a:noFill/>
          <a:ln>
            <a:noFill/>
          </a:ln>
          <a:extLst/>
        </p:spPr>
        <p:txBody>
          <a:bodyPr>
            <a:spAutoFit/>
          </a:bodyPr>
          <a:lstStyle/>
          <a:p>
            <a:pPr algn="ctr">
              <a:spcBef>
                <a:spcPts val="277"/>
              </a:spcBef>
              <a:defRPr/>
            </a:pPr>
            <a:r>
              <a:rPr lang="es-ES" sz="1100" b="1" i="1" dirty="0">
                <a:solidFill>
                  <a:schemeClr val="tx2">
                    <a:lumMod val="75000"/>
                  </a:schemeClr>
                </a:solidFill>
              </a:rPr>
              <a:t>Nov/</a:t>
            </a:r>
            <a:r>
              <a:rPr lang="es-ES" sz="1100" b="1" i="1" dirty="0" err="1">
                <a:solidFill>
                  <a:schemeClr val="tx2">
                    <a:lumMod val="75000"/>
                  </a:schemeClr>
                </a:solidFill>
              </a:rPr>
              <a:t>Dec</a:t>
            </a:r>
            <a:endParaRPr lang="en-GB" sz="1100" b="1" i="1" dirty="0">
              <a:solidFill>
                <a:schemeClr val="tx2">
                  <a:lumMod val="75000"/>
                </a:schemeClr>
              </a:solidFill>
            </a:endParaRPr>
          </a:p>
        </p:txBody>
      </p:sp>
      <p:sp>
        <p:nvSpPr>
          <p:cNvPr id="190" name="3 CuadroTexto"/>
          <p:cNvSpPr txBox="1">
            <a:spLocks noChangeArrowheads="1"/>
          </p:cNvSpPr>
          <p:nvPr/>
        </p:nvSpPr>
        <p:spPr bwMode="auto">
          <a:xfrm>
            <a:off x="-2222" y="4872509"/>
            <a:ext cx="8096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ES" altLang="it-IT" sz="1000" b="1" i="1">
                <a:solidFill>
                  <a:srgbClr val="0070C0"/>
                </a:solidFill>
              </a:rPr>
              <a:t>LOMBARDY REGIONAL LEVEL</a:t>
            </a:r>
            <a:endParaRPr lang="en-GB" altLang="it-IT" sz="1000" b="1" i="1">
              <a:solidFill>
                <a:srgbClr val="0070C0"/>
              </a:solidFill>
            </a:endParaRPr>
          </a:p>
        </p:txBody>
      </p:sp>
      <p:cxnSp>
        <p:nvCxnSpPr>
          <p:cNvPr id="191" name="12 Conector recto"/>
          <p:cNvCxnSpPr/>
          <p:nvPr/>
        </p:nvCxnSpPr>
        <p:spPr bwMode="auto">
          <a:xfrm>
            <a:off x="551815" y="4364509"/>
            <a:ext cx="8494713" cy="15875"/>
          </a:xfrm>
          <a:prstGeom prst="line">
            <a:avLst/>
          </a:prstGeom>
          <a:solidFill>
            <a:srgbClr val="00B8FF"/>
          </a:solidFill>
          <a:ln w="3175" cap="flat" cmpd="sng" algn="ctr">
            <a:solidFill>
              <a:schemeClr val="bg1">
                <a:lumMod val="75000"/>
              </a:schemeClr>
            </a:solidFill>
            <a:prstDash val="dash"/>
            <a:round/>
            <a:headEnd type="none" w="med" len="med"/>
            <a:tailEnd type="none" w="med" len="med"/>
          </a:ln>
          <a:effectLst/>
          <a:extLst/>
        </p:spPr>
      </p:cxnSp>
      <p:sp>
        <p:nvSpPr>
          <p:cNvPr id="192" name="3 CuadroTexto"/>
          <p:cNvSpPr txBox="1">
            <a:spLocks noChangeArrowheads="1"/>
          </p:cNvSpPr>
          <p:nvPr/>
        </p:nvSpPr>
        <p:spPr bwMode="auto">
          <a:xfrm>
            <a:off x="4012565" y="5704359"/>
            <a:ext cx="1262063" cy="261938"/>
          </a:xfrm>
          <a:prstGeom prst="rect">
            <a:avLst/>
          </a:prstGeom>
          <a:noFill/>
          <a:ln>
            <a:noFill/>
          </a:ln>
          <a:extLst/>
        </p:spPr>
        <p:txBody>
          <a:bodyPr>
            <a:spAutoFit/>
          </a:bodyPr>
          <a:lstStyle/>
          <a:p>
            <a:pPr algn="ctr">
              <a:spcBef>
                <a:spcPts val="277"/>
              </a:spcBef>
              <a:defRPr/>
            </a:pPr>
            <a:r>
              <a:rPr lang="es-ES" sz="1100" b="1" i="1" dirty="0">
                <a:solidFill>
                  <a:schemeClr val="tx2">
                    <a:lumMod val="75000"/>
                  </a:schemeClr>
                </a:solidFill>
              </a:rPr>
              <a:t>Jul/</a:t>
            </a:r>
            <a:r>
              <a:rPr lang="es-ES" sz="1100" b="1" i="1" dirty="0" err="1">
                <a:solidFill>
                  <a:schemeClr val="tx2">
                    <a:lumMod val="75000"/>
                  </a:schemeClr>
                </a:solidFill>
              </a:rPr>
              <a:t>Ago</a:t>
            </a:r>
            <a:endParaRPr lang="en-GB" sz="1100" b="1" i="1" dirty="0">
              <a:solidFill>
                <a:schemeClr val="tx2">
                  <a:lumMod val="75000"/>
                </a:schemeClr>
              </a:solidFill>
            </a:endParaRPr>
          </a:p>
        </p:txBody>
      </p:sp>
      <p:sp>
        <p:nvSpPr>
          <p:cNvPr id="193" name="22 Rectángulo redondeado"/>
          <p:cNvSpPr>
            <a:spLocks noChangeArrowheads="1"/>
          </p:cNvSpPr>
          <p:nvPr/>
        </p:nvSpPr>
        <p:spPr bwMode="auto">
          <a:xfrm>
            <a:off x="739140" y="2816697"/>
            <a:ext cx="671513" cy="84613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ES" altLang="it-IT" sz="900" i="1"/>
              <a:t>ESM Pilot Concept note Catalonia-Lombardy</a:t>
            </a:r>
            <a:endParaRPr lang="en-GB" altLang="it-IT" sz="900" i="1"/>
          </a:p>
        </p:txBody>
      </p:sp>
      <p:sp>
        <p:nvSpPr>
          <p:cNvPr id="194" name="3 CuadroTexto"/>
          <p:cNvSpPr txBox="1">
            <a:spLocks noChangeArrowheads="1"/>
          </p:cNvSpPr>
          <p:nvPr/>
        </p:nvSpPr>
        <p:spPr bwMode="auto">
          <a:xfrm>
            <a:off x="2213928" y="5705947"/>
            <a:ext cx="1262062" cy="261937"/>
          </a:xfrm>
          <a:prstGeom prst="rect">
            <a:avLst/>
          </a:prstGeom>
          <a:noFill/>
          <a:ln>
            <a:noFill/>
          </a:ln>
          <a:extLst/>
        </p:spPr>
        <p:txBody>
          <a:bodyPr>
            <a:spAutoFit/>
          </a:bodyPr>
          <a:lstStyle/>
          <a:p>
            <a:pPr algn="ctr">
              <a:spcBef>
                <a:spcPts val="277"/>
              </a:spcBef>
              <a:defRPr/>
            </a:pPr>
            <a:r>
              <a:rPr lang="es-ES" sz="1100" b="1" i="1" dirty="0">
                <a:solidFill>
                  <a:schemeClr val="tx2">
                    <a:lumMod val="75000"/>
                  </a:schemeClr>
                </a:solidFill>
              </a:rPr>
              <a:t>Mar/</a:t>
            </a:r>
            <a:r>
              <a:rPr lang="es-ES" sz="1100" b="1" i="1" dirty="0" err="1">
                <a:solidFill>
                  <a:schemeClr val="tx2">
                    <a:lumMod val="75000"/>
                  </a:schemeClr>
                </a:solidFill>
              </a:rPr>
              <a:t>Apr</a:t>
            </a:r>
            <a:endParaRPr lang="en-GB" sz="1100" b="1" i="1" dirty="0">
              <a:solidFill>
                <a:schemeClr val="tx2">
                  <a:lumMod val="75000"/>
                </a:schemeClr>
              </a:solidFill>
            </a:endParaRPr>
          </a:p>
        </p:txBody>
      </p:sp>
      <p:cxnSp>
        <p:nvCxnSpPr>
          <p:cNvPr id="195" name="28 Conector recto"/>
          <p:cNvCxnSpPr/>
          <p:nvPr/>
        </p:nvCxnSpPr>
        <p:spPr bwMode="auto">
          <a:xfrm flipH="1" flipV="1">
            <a:off x="1680528" y="1776884"/>
            <a:ext cx="31750" cy="3924300"/>
          </a:xfrm>
          <a:prstGeom prst="line">
            <a:avLst/>
          </a:prstGeom>
          <a:solidFill>
            <a:srgbClr val="00B8FF"/>
          </a:solidFill>
          <a:ln w="12700" cap="flat" cmpd="sng" algn="ctr">
            <a:solidFill>
              <a:schemeClr val="bg1">
                <a:lumMod val="50000"/>
              </a:schemeClr>
            </a:solidFill>
            <a:prstDash val="solid"/>
            <a:round/>
            <a:headEnd type="none" w="med" len="med"/>
            <a:tailEnd type="none" w="med" len="med"/>
          </a:ln>
          <a:effectLst/>
          <a:extLst/>
        </p:spPr>
      </p:cxnSp>
      <p:cxnSp>
        <p:nvCxnSpPr>
          <p:cNvPr id="196" name="33 Conector recto"/>
          <p:cNvCxnSpPr/>
          <p:nvPr/>
        </p:nvCxnSpPr>
        <p:spPr bwMode="auto">
          <a:xfrm flipH="1" flipV="1">
            <a:off x="2364740" y="1778472"/>
            <a:ext cx="31750" cy="3924300"/>
          </a:xfrm>
          <a:prstGeom prst="line">
            <a:avLst/>
          </a:prstGeom>
          <a:solidFill>
            <a:srgbClr val="00B8FF"/>
          </a:solidFill>
          <a:ln w="12700" cap="flat" cmpd="sng" algn="ctr">
            <a:solidFill>
              <a:schemeClr val="bg1">
                <a:lumMod val="50000"/>
              </a:schemeClr>
            </a:solidFill>
            <a:prstDash val="solid"/>
            <a:round/>
            <a:headEnd type="none" w="med" len="med"/>
            <a:tailEnd type="none" w="med" len="med"/>
          </a:ln>
          <a:effectLst/>
          <a:extLst/>
        </p:spPr>
      </p:cxnSp>
      <p:cxnSp>
        <p:nvCxnSpPr>
          <p:cNvPr id="197" name="34 Conector recto"/>
          <p:cNvCxnSpPr/>
          <p:nvPr/>
        </p:nvCxnSpPr>
        <p:spPr bwMode="auto">
          <a:xfrm flipH="1" flipV="1">
            <a:off x="3288665" y="1770534"/>
            <a:ext cx="33338" cy="3924300"/>
          </a:xfrm>
          <a:prstGeom prst="line">
            <a:avLst/>
          </a:prstGeom>
          <a:solidFill>
            <a:srgbClr val="00B8FF"/>
          </a:solidFill>
          <a:ln w="12700" cap="flat" cmpd="sng" algn="ctr">
            <a:solidFill>
              <a:schemeClr val="bg1">
                <a:lumMod val="50000"/>
              </a:schemeClr>
            </a:solidFill>
            <a:prstDash val="solid"/>
            <a:round/>
            <a:headEnd type="none" w="med" len="med"/>
            <a:tailEnd type="none" w="med" len="med"/>
          </a:ln>
          <a:effectLst/>
          <a:extLst/>
        </p:spPr>
      </p:cxnSp>
      <p:sp>
        <p:nvSpPr>
          <p:cNvPr id="198" name="3 CuadroTexto"/>
          <p:cNvSpPr txBox="1">
            <a:spLocks noChangeArrowheads="1"/>
          </p:cNvSpPr>
          <p:nvPr/>
        </p:nvSpPr>
        <p:spPr bwMode="auto">
          <a:xfrm>
            <a:off x="1402715" y="5696422"/>
            <a:ext cx="1263650" cy="260350"/>
          </a:xfrm>
          <a:prstGeom prst="rect">
            <a:avLst/>
          </a:prstGeom>
          <a:noFill/>
          <a:ln>
            <a:noFill/>
          </a:ln>
          <a:extLst/>
        </p:spPr>
        <p:txBody>
          <a:bodyPr>
            <a:spAutoFit/>
          </a:bodyPr>
          <a:lstStyle/>
          <a:p>
            <a:pPr algn="ctr">
              <a:spcBef>
                <a:spcPts val="277"/>
              </a:spcBef>
              <a:defRPr/>
            </a:pPr>
            <a:r>
              <a:rPr lang="en-GB" sz="1100" b="1" i="1" dirty="0">
                <a:solidFill>
                  <a:schemeClr val="tx2">
                    <a:lumMod val="75000"/>
                  </a:schemeClr>
                </a:solidFill>
              </a:rPr>
              <a:t>Jan/Feb</a:t>
            </a:r>
          </a:p>
        </p:txBody>
      </p:sp>
      <p:sp>
        <p:nvSpPr>
          <p:cNvPr id="200" name="3 CuadroTexto"/>
          <p:cNvSpPr txBox="1">
            <a:spLocks noChangeArrowheads="1"/>
          </p:cNvSpPr>
          <p:nvPr/>
        </p:nvSpPr>
        <p:spPr bwMode="auto">
          <a:xfrm>
            <a:off x="8605203" y="1500659"/>
            <a:ext cx="596900" cy="263525"/>
          </a:xfrm>
          <a:prstGeom prst="rect">
            <a:avLst/>
          </a:prstGeom>
          <a:noFill/>
          <a:ln>
            <a:noFill/>
          </a:ln>
          <a:extLst/>
        </p:spPr>
        <p:txBody>
          <a:bodyPr>
            <a:spAutoFit/>
          </a:bodyPr>
          <a:lstStyle/>
          <a:p>
            <a:pPr algn="ctr">
              <a:defRPr/>
            </a:pPr>
            <a:r>
              <a:rPr lang="es-ES" sz="1107" b="1" dirty="0">
                <a:solidFill>
                  <a:srgbClr val="FF0000"/>
                </a:solidFill>
              </a:rPr>
              <a:t>NOW</a:t>
            </a:r>
            <a:endParaRPr lang="en-GB" sz="1107" b="1" i="1" dirty="0">
              <a:solidFill>
                <a:srgbClr val="FF0000"/>
              </a:solidFill>
            </a:endParaRPr>
          </a:p>
        </p:txBody>
      </p:sp>
      <p:sp>
        <p:nvSpPr>
          <p:cNvPr id="201" name="41 Pentágono"/>
          <p:cNvSpPr/>
          <p:nvPr/>
        </p:nvSpPr>
        <p:spPr bwMode="auto">
          <a:xfrm>
            <a:off x="10478" y="1743547"/>
            <a:ext cx="836612" cy="930275"/>
          </a:xfrm>
          <a:prstGeom prst="homePlate">
            <a:avLst>
              <a:gd name="adj" fmla="val 19483"/>
            </a:avLst>
          </a:prstGeom>
          <a:solidFill>
            <a:schemeClr val="bg1">
              <a:lumMod val="95000"/>
            </a:schemeClr>
          </a:solidFill>
          <a:ln w="9525" cap="flat" cmpd="sng" algn="ctr">
            <a:solidFill>
              <a:srgbClr val="002060"/>
            </a:solidFill>
            <a:prstDash val="solid"/>
            <a:round/>
            <a:headEnd type="none" w="med" len="med"/>
            <a:tailEnd type="none" w="med" len="med"/>
          </a:ln>
          <a:effectLst>
            <a:outerShdw blurRad="50800" dist="38100" dir="2700000" algn="tl" rotWithShape="0">
              <a:prstClr val="black">
                <a:alpha val="40000"/>
              </a:prstClr>
            </a:outerShdw>
          </a:effectLst>
          <a:extLst/>
        </p:spPr>
        <p:txBody>
          <a:bodyPr/>
          <a:lstStyle/>
          <a:p>
            <a:pPr>
              <a:buFont typeface="Times New Roman" pitchFamily="16" charset="0"/>
              <a:buNone/>
              <a:defRPr/>
            </a:pPr>
            <a:endParaRPr lang="es-ES" sz="1000" i="1">
              <a:latin typeface="Arial" charset="0"/>
            </a:endParaRPr>
          </a:p>
        </p:txBody>
      </p:sp>
      <p:sp>
        <p:nvSpPr>
          <p:cNvPr id="202" name="3 CuadroTexto"/>
          <p:cNvSpPr txBox="1">
            <a:spLocks noChangeArrowheads="1"/>
          </p:cNvSpPr>
          <p:nvPr/>
        </p:nvSpPr>
        <p:spPr bwMode="auto">
          <a:xfrm>
            <a:off x="-156210" y="1881659"/>
            <a:ext cx="10191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ES" altLang="it-IT" sz="1000" b="1" i="1">
                <a:solidFill>
                  <a:srgbClr val="0070C0"/>
                </a:solidFill>
              </a:rPr>
              <a:t>OTHER EUROPEAN INITIATIVES</a:t>
            </a:r>
            <a:endParaRPr lang="en-GB" altLang="it-IT" sz="1000" b="1" i="1">
              <a:solidFill>
                <a:srgbClr val="0070C0"/>
              </a:solidFill>
            </a:endParaRPr>
          </a:p>
        </p:txBody>
      </p:sp>
      <p:cxnSp>
        <p:nvCxnSpPr>
          <p:cNvPr id="203" name="43 Conector recto"/>
          <p:cNvCxnSpPr/>
          <p:nvPr/>
        </p:nvCxnSpPr>
        <p:spPr bwMode="auto">
          <a:xfrm flipV="1">
            <a:off x="551815" y="2907184"/>
            <a:ext cx="8494713" cy="25400"/>
          </a:xfrm>
          <a:prstGeom prst="line">
            <a:avLst/>
          </a:prstGeom>
          <a:solidFill>
            <a:srgbClr val="00B8FF"/>
          </a:solidFill>
          <a:ln w="3175" cap="flat" cmpd="sng" algn="ctr">
            <a:solidFill>
              <a:schemeClr val="bg1">
                <a:lumMod val="75000"/>
              </a:schemeClr>
            </a:solidFill>
            <a:prstDash val="dash"/>
            <a:round/>
            <a:headEnd type="none" w="med" len="med"/>
            <a:tailEnd type="none" w="med" len="med"/>
          </a:ln>
          <a:effectLst/>
          <a:extLst/>
        </p:spPr>
      </p:cxnSp>
      <p:cxnSp>
        <p:nvCxnSpPr>
          <p:cNvPr id="204" name="48 Conector recto"/>
          <p:cNvCxnSpPr/>
          <p:nvPr/>
        </p:nvCxnSpPr>
        <p:spPr bwMode="auto">
          <a:xfrm flipH="1" flipV="1">
            <a:off x="4592003" y="1783234"/>
            <a:ext cx="34925" cy="3922713"/>
          </a:xfrm>
          <a:prstGeom prst="line">
            <a:avLst/>
          </a:prstGeom>
          <a:solidFill>
            <a:srgbClr val="00B8FF"/>
          </a:solidFill>
          <a:ln w="3175" cap="flat" cmpd="sng" algn="ctr">
            <a:solidFill>
              <a:schemeClr val="bg1">
                <a:lumMod val="75000"/>
              </a:schemeClr>
            </a:solidFill>
            <a:prstDash val="dash"/>
            <a:round/>
            <a:headEnd type="none" w="med" len="med"/>
            <a:tailEnd type="none" w="med" len="med"/>
          </a:ln>
          <a:effectLst/>
          <a:extLst/>
        </p:spPr>
      </p:cxnSp>
      <p:cxnSp>
        <p:nvCxnSpPr>
          <p:cNvPr id="205" name="47 Conector recto"/>
          <p:cNvCxnSpPr/>
          <p:nvPr/>
        </p:nvCxnSpPr>
        <p:spPr bwMode="auto">
          <a:xfrm flipH="1" flipV="1">
            <a:off x="2793365" y="1787997"/>
            <a:ext cx="31750" cy="3924300"/>
          </a:xfrm>
          <a:prstGeom prst="line">
            <a:avLst/>
          </a:prstGeom>
          <a:solidFill>
            <a:srgbClr val="00B8FF"/>
          </a:solidFill>
          <a:ln w="3175" cap="flat" cmpd="sng" algn="ctr">
            <a:solidFill>
              <a:schemeClr val="bg1">
                <a:lumMod val="75000"/>
              </a:schemeClr>
            </a:solidFill>
            <a:prstDash val="dash"/>
            <a:round/>
            <a:headEnd type="none" w="med" len="med"/>
            <a:tailEnd type="none" w="med" len="med"/>
          </a:ln>
          <a:effectLst/>
          <a:extLst/>
        </p:spPr>
      </p:cxnSp>
      <p:cxnSp>
        <p:nvCxnSpPr>
          <p:cNvPr id="206" name="33 Conector recto"/>
          <p:cNvCxnSpPr/>
          <p:nvPr/>
        </p:nvCxnSpPr>
        <p:spPr bwMode="auto">
          <a:xfrm flipH="1" flipV="1">
            <a:off x="4158615" y="1789584"/>
            <a:ext cx="31750" cy="3924300"/>
          </a:xfrm>
          <a:prstGeom prst="line">
            <a:avLst/>
          </a:prstGeom>
          <a:solidFill>
            <a:srgbClr val="00B8FF"/>
          </a:solidFill>
          <a:ln w="12700" cap="flat" cmpd="sng" algn="ctr">
            <a:solidFill>
              <a:schemeClr val="bg1">
                <a:lumMod val="50000"/>
              </a:schemeClr>
            </a:solidFill>
            <a:prstDash val="solid"/>
            <a:round/>
            <a:headEnd type="none" w="med" len="med"/>
            <a:tailEnd type="none" w="med" len="med"/>
          </a:ln>
          <a:effectLst/>
          <a:extLst/>
        </p:spPr>
      </p:cxnSp>
      <p:sp>
        <p:nvSpPr>
          <p:cNvPr id="207" name="3 CuadroTexto"/>
          <p:cNvSpPr txBox="1">
            <a:spLocks noChangeArrowheads="1"/>
          </p:cNvSpPr>
          <p:nvPr/>
        </p:nvSpPr>
        <p:spPr bwMode="auto">
          <a:xfrm>
            <a:off x="3133090" y="5712297"/>
            <a:ext cx="1262063" cy="260350"/>
          </a:xfrm>
          <a:prstGeom prst="rect">
            <a:avLst/>
          </a:prstGeom>
          <a:noFill/>
          <a:ln>
            <a:noFill/>
          </a:ln>
          <a:extLst/>
        </p:spPr>
        <p:txBody>
          <a:bodyPr>
            <a:spAutoFit/>
          </a:bodyPr>
          <a:lstStyle/>
          <a:p>
            <a:pPr algn="ctr">
              <a:spcBef>
                <a:spcPts val="277"/>
              </a:spcBef>
              <a:defRPr/>
            </a:pPr>
            <a:r>
              <a:rPr lang="es-ES" sz="1100" b="1" i="1" dirty="0" err="1">
                <a:solidFill>
                  <a:schemeClr val="tx2">
                    <a:lumMod val="75000"/>
                  </a:schemeClr>
                </a:solidFill>
              </a:rPr>
              <a:t>May</a:t>
            </a:r>
            <a:r>
              <a:rPr lang="es-ES" sz="1100" b="1" i="1" dirty="0">
                <a:solidFill>
                  <a:schemeClr val="tx2">
                    <a:lumMod val="75000"/>
                  </a:schemeClr>
                </a:solidFill>
              </a:rPr>
              <a:t>/Jun</a:t>
            </a:r>
            <a:endParaRPr lang="en-GB" sz="1100" b="1" i="1" dirty="0">
              <a:solidFill>
                <a:schemeClr val="tx2">
                  <a:lumMod val="75000"/>
                </a:schemeClr>
              </a:solidFill>
            </a:endParaRPr>
          </a:p>
        </p:txBody>
      </p:sp>
      <p:cxnSp>
        <p:nvCxnSpPr>
          <p:cNvPr id="208" name="47 Conector recto"/>
          <p:cNvCxnSpPr/>
          <p:nvPr/>
        </p:nvCxnSpPr>
        <p:spPr bwMode="auto">
          <a:xfrm flipH="1" flipV="1">
            <a:off x="3734753" y="1786409"/>
            <a:ext cx="31750" cy="3924300"/>
          </a:xfrm>
          <a:prstGeom prst="line">
            <a:avLst/>
          </a:prstGeom>
          <a:solidFill>
            <a:srgbClr val="00B8FF"/>
          </a:solidFill>
          <a:ln w="3175" cap="flat" cmpd="sng" algn="ctr">
            <a:solidFill>
              <a:schemeClr val="bg1">
                <a:lumMod val="75000"/>
              </a:schemeClr>
            </a:solidFill>
            <a:prstDash val="dash"/>
            <a:round/>
            <a:headEnd type="none" w="med" len="med"/>
            <a:tailEnd type="none" w="med" len="med"/>
          </a:ln>
          <a:effectLst/>
          <a:extLst/>
        </p:spPr>
      </p:cxnSp>
      <p:sp>
        <p:nvSpPr>
          <p:cNvPr id="209" name="3 CuadroTexto"/>
          <p:cNvSpPr txBox="1">
            <a:spLocks noChangeArrowheads="1"/>
          </p:cNvSpPr>
          <p:nvPr/>
        </p:nvSpPr>
        <p:spPr bwMode="auto">
          <a:xfrm>
            <a:off x="-2222" y="3524722"/>
            <a:ext cx="814387"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ES" altLang="it-IT" sz="1000" b="1" i="1">
                <a:solidFill>
                  <a:srgbClr val="0070C0"/>
                </a:solidFill>
              </a:rPr>
              <a:t>VANGUARD LEVEL</a:t>
            </a:r>
            <a:endParaRPr lang="en-GB" altLang="it-IT" sz="1000" b="1" i="1">
              <a:solidFill>
                <a:srgbClr val="0070C0"/>
              </a:solidFill>
            </a:endParaRPr>
          </a:p>
        </p:txBody>
      </p:sp>
      <p:sp>
        <p:nvSpPr>
          <p:cNvPr id="210" name="22 Rectángulo redondeado"/>
          <p:cNvSpPr>
            <a:spLocks noChangeArrowheads="1"/>
          </p:cNvSpPr>
          <p:nvPr/>
        </p:nvSpPr>
        <p:spPr bwMode="auto">
          <a:xfrm>
            <a:off x="720090" y="4223222"/>
            <a:ext cx="673100" cy="70802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ES" altLang="it-IT" sz="900" i="1"/>
              <a:t>Meeting AFIL among the affiliated companies</a:t>
            </a:r>
            <a:endParaRPr lang="en-GB" altLang="it-IT" sz="900" i="1"/>
          </a:p>
        </p:txBody>
      </p:sp>
      <p:cxnSp>
        <p:nvCxnSpPr>
          <p:cNvPr id="211" name="71 Conector curvado"/>
          <p:cNvCxnSpPr>
            <a:cxnSpLocks noChangeShapeType="1"/>
          </p:cNvCxnSpPr>
          <p:nvPr/>
        </p:nvCxnSpPr>
        <p:spPr bwMode="auto">
          <a:xfrm rot="16200000" flipH="1">
            <a:off x="762159" y="3922391"/>
            <a:ext cx="661987" cy="0"/>
          </a:xfrm>
          <a:prstGeom prst="curvedConnector3">
            <a:avLst>
              <a:gd name="adj1" fmla="val 50000"/>
            </a:avLst>
          </a:prstGeom>
          <a:noFill/>
          <a:ln w="9525" algn="ctr">
            <a:solidFill>
              <a:schemeClr val="tx1">
                <a:lumMod val="50000"/>
                <a:lumOff val="50000"/>
              </a:schemeClr>
            </a:solidFill>
            <a:round/>
            <a:headEnd/>
            <a:tailEnd type="stealth" w="med" len="sm"/>
          </a:ln>
          <a:effectLst/>
          <a:extLst/>
        </p:spPr>
      </p:cxnSp>
      <p:sp>
        <p:nvSpPr>
          <p:cNvPr id="212" name="21 Rectángulo redondeado"/>
          <p:cNvSpPr>
            <a:spLocks noChangeArrowheads="1"/>
          </p:cNvSpPr>
          <p:nvPr/>
        </p:nvSpPr>
        <p:spPr bwMode="auto">
          <a:xfrm>
            <a:off x="1351915" y="2016597"/>
            <a:ext cx="1098550" cy="86836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it-IT" sz="900" i="1"/>
              <a:t>Steering Committee Announcement:</a:t>
            </a:r>
          </a:p>
          <a:p>
            <a:pPr algn="ctr">
              <a:spcBef>
                <a:spcPct val="0"/>
              </a:spcBef>
              <a:buFontTx/>
              <a:buNone/>
            </a:pPr>
            <a:r>
              <a:rPr lang="en-GB" altLang="it-IT" sz="900" i="1"/>
              <a:t>3 Categories</a:t>
            </a:r>
          </a:p>
          <a:p>
            <a:pPr algn="ctr">
              <a:spcBef>
                <a:spcPct val="0"/>
              </a:spcBef>
              <a:buFontTx/>
              <a:buNone/>
            </a:pPr>
            <a:r>
              <a:rPr lang="en-GB" altLang="it-IT" sz="900" i="1"/>
              <a:t>11 Topics</a:t>
            </a:r>
          </a:p>
          <a:p>
            <a:pPr algn="ctr">
              <a:spcBef>
                <a:spcPct val="0"/>
              </a:spcBef>
              <a:buFontTx/>
              <a:buNone/>
            </a:pPr>
            <a:r>
              <a:rPr lang="en-GB" altLang="it-IT" sz="900" i="1"/>
              <a:t>11 Working Groups</a:t>
            </a:r>
          </a:p>
        </p:txBody>
      </p:sp>
      <p:sp>
        <p:nvSpPr>
          <p:cNvPr id="213" name="21 Rectángulo redondeado"/>
          <p:cNvSpPr>
            <a:spLocks noChangeArrowheads="1"/>
          </p:cNvSpPr>
          <p:nvPr/>
        </p:nvSpPr>
        <p:spPr bwMode="auto">
          <a:xfrm>
            <a:off x="2510790" y="3667597"/>
            <a:ext cx="963613" cy="7143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it-IT" sz="900" i="1"/>
              <a:t>Updated version of document on  Demanufacturing Pilot</a:t>
            </a:r>
          </a:p>
        </p:txBody>
      </p:sp>
      <p:cxnSp>
        <p:nvCxnSpPr>
          <p:cNvPr id="214" name="Elbow Connector 3151"/>
          <p:cNvCxnSpPr/>
          <p:nvPr/>
        </p:nvCxnSpPr>
        <p:spPr>
          <a:xfrm flipV="1">
            <a:off x="2256790" y="2910359"/>
            <a:ext cx="190500" cy="684213"/>
          </a:xfrm>
          <a:prstGeom prst="curvedConnector2">
            <a:avLst/>
          </a:prstGeom>
          <a:noFill/>
          <a:ln w="9525" algn="ctr">
            <a:solidFill>
              <a:schemeClr val="tx1">
                <a:lumMod val="50000"/>
                <a:lumOff val="50000"/>
              </a:schemeClr>
            </a:solidFill>
            <a:round/>
            <a:headEnd/>
            <a:tailEnd type="stealth" w="med" len="sm"/>
          </a:ln>
          <a:effectLst/>
          <a:extLst/>
        </p:spPr>
      </p:cxnSp>
      <p:cxnSp>
        <p:nvCxnSpPr>
          <p:cNvPr id="215" name="Elbow Connector 3164"/>
          <p:cNvCxnSpPr/>
          <p:nvPr/>
        </p:nvCxnSpPr>
        <p:spPr>
          <a:xfrm rot="16200000" flipH="1">
            <a:off x="836771" y="5070153"/>
            <a:ext cx="382588" cy="31750"/>
          </a:xfrm>
          <a:prstGeom prst="curvedConnector3">
            <a:avLst>
              <a:gd name="adj1" fmla="val 50000"/>
            </a:avLst>
          </a:prstGeom>
          <a:noFill/>
          <a:ln w="9525" algn="ctr">
            <a:solidFill>
              <a:schemeClr val="tx1">
                <a:lumMod val="50000"/>
                <a:lumOff val="50000"/>
              </a:schemeClr>
            </a:solidFill>
            <a:round/>
            <a:headEnd/>
            <a:tailEnd type="stealth" w="med" len="sm"/>
          </a:ln>
          <a:effectLst/>
          <a:extLst/>
        </p:spPr>
      </p:cxnSp>
      <p:cxnSp>
        <p:nvCxnSpPr>
          <p:cNvPr id="216" name="33 Conector recto"/>
          <p:cNvCxnSpPr/>
          <p:nvPr/>
        </p:nvCxnSpPr>
        <p:spPr bwMode="auto">
          <a:xfrm flipH="1" flipV="1">
            <a:off x="5033328" y="1778472"/>
            <a:ext cx="31750" cy="3924300"/>
          </a:xfrm>
          <a:prstGeom prst="line">
            <a:avLst/>
          </a:prstGeom>
          <a:solidFill>
            <a:srgbClr val="00B8FF"/>
          </a:solidFill>
          <a:ln w="12700" cap="flat" cmpd="sng" algn="ctr">
            <a:solidFill>
              <a:schemeClr val="bg1">
                <a:lumMod val="50000"/>
              </a:schemeClr>
            </a:solidFill>
            <a:prstDash val="solid"/>
            <a:round/>
            <a:headEnd type="none" w="med" len="med"/>
            <a:tailEnd type="none" w="med" len="med"/>
          </a:ln>
          <a:effectLst/>
          <a:extLst/>
        </p:spPr>
      </p:cxnSp>
      <p:sp>
        <p:nvSpPr>
          <p:cNvPr id="217" name="22 Rectángulo redondeado"/>
          <p:cNvSpPr>
            <a:spLocks noChangeArrowheads="1"/>
          </p:cNvSpPr>
          <p:nvPr/>
        </p:nvSpPr>
        <p:spPr bwMode="auto">
          <a:xfrm>
            <a:off x="2937828" y="1645122"/>
            <a:ext cx="2681287" cy="5619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it-IT" sz="900" i="1">
                <a:solidFill>
                  <a:srgbClr val="0070C0"/>
                </a:solidFill>
              </a:rPr>
              <a:t>Deadline: Call for Ideas - Pilot / demonstration projects</a:t>
            </a:r>
          </a:p>
          <a:p>
            <a:pPr algn="ctr">
              <a:spcBef>
                <a:spcPct val="0"/>
              </a:spcBef>
              <a:buFontTx/>
              <a:buNone/>
            </a:pPr>
            <a:r>
              <a:rPr lang="fr-FR" altLang="it-IT" sz="900" i="1">
                <a:solidFill>
                  <a:srgbClr val="0070C0"/>
                </a:solidFill>
              </a:rPr>
              <a:t>HORIZON 2020 - Climate Action, Environment,</a:t>
            </a:r>
          </a:p>
          <a:p>
            <a:pPr algn="ctr">
              <a:spcBef>
                <a:spcPct val="0"/>
              </a:spcBef>
              <a:buFontTx/>
              <a:buNone/>
            </a:pPr>
            <a:r>
              <a:rPr lang="en-US" altLang="it-IT" sz="900" i="1">
                <a:solidFill>
                  <a:srgbClr val="0070C0"/>
                </a:solidFill>
              </a:rPr>
              <a:t>Resource Efficiency and Raw Materials</a:t>
            </a:r>
            <a:endParaRPr lang="en-GB" altLang="it-IT" sz="900" i="1">
              <a:solidFill>
                <a:srgbClr val="0070C0"/>
              </a:solidFill>
            </a:endParaRPr>
          </a:p>
        </p:txBody>
      </p:sp>
      <p:sp>
        <p:nvSpPr>
          <p:cNvPr id="218" name="21 Rectángulo redondeado"/>
          <p:cNvSpPr>
            <a:spLocks noChangeArrowheads="1"/>
          </p:cNvSpPr>
          <p:nvPr/>
        </p:nvSpPr>
        <p:spPr bwMode="auto">
          <a:xfrm>
            <a:off x="2606040" y="4305772"/>
            <a:ext cx="1031875" cy="71596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it-IT" sz="900" i="1">
                <a:solidFill>
                  <a:srgbClr val="0070C0"/>
                </a:solidFill>
              </a:rPr>
              <a:t>Elaboration of a report at regional level for the Call for Ideas</a:t>
            </a:r>
          </a:p>
        </p:txBody>
      </p:sp>
      <p:cxnSp>
        <p:nvCxnSpPr>
          <p:cNvPr id="219" name="60 Conector curvado"/>
          <p:cNvCxnSpPr>
            <a:cxnSpLocks noChangeShapeType="1"/>
            <a:stCxn id="218" idx="3"/>
          </p:cNvCxnSpPr>
          <p:nvPr/>
        </p:nvCxnSpPr>
        <p:spPr bwMode="auto">
          <a:xfrm flipV="1">
            <a:off x="3637915" y="2162647"/>
            <a:ext cx="512763" cy="2500312"/>
          </a:xfrm>
          <a:prstGeom prst="curvedConnector2">
            <a:avLst/>
          </a:prstGeom>
          <a:noFill/>
          <a:ln w="9525" algn="ctr">
            <a:solidFill>
              <a:srgbClr val="0070C0"/>
            </a:solidFill>
            <a:round/>
            <a:headEnd/>
            <a:tailEnd type="stealth" w="med" len="sm"/>
          </a:ln>
          <a:extLst>
            <a:ext uri="{909E8E84-426E-40dd-AFC4-6F175D3DCCD1}">
              <a14:hiddenFill xmlns:a14="http://schemas.microsoft.com/office/drawing/2010/main">
                <a:noFill/>
              </a14:hiddenFill>
            </a:ext>
          </a:extLst>
        </p:spPr>
      </p:cxnSp>
      <p:sp>
        <p:nvSpPr>
          <p:cNvPr id="220" name="21 Rectángulo redondeado"/>
          <p:cNvSpPr>
            <a:spLocks noChangeArrowheads="1"/>
          </p:cNvSpPr>
          <p:nvPr/>
        </p:nvSpPr>
        <p:spPr bwMode="auto">
          <a:xfrm>
            <a:off x="3106103" y="3137372"/>
            <a:ext cx="950912" cy="71596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it-IT" sz="900" i="1"/>
              <a:t>Elaboration of a progress report for Demanufacturing Pilot</a:t>
            </a:r>
          </a:p>
        </p:txBody>
      </p:sp>
      <p:sp>
        <p:nvSpPr>
          <p:cNvPr id="221" name="21 Rectángulo redondeado"/>
          <p:cNvSpPr>
            <a:spLocks noChangeArrowheads="1"/>
          </p:cNvSpPr>
          <p:nvPr/>
        </p:nvSpPr>
        <p:spPr bwMode="auto">
          <a:xfrm>
            <a:off x="1780540" y="3111972"/>
            <a:ext cx="669925" cy="40798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it-IT" sz="900" i="1"/>
              <a:t>Scotland meeting</a:t>
            </a:r>
          </a:p>
        </p:txBody>
      </p:sp>
      <p:sp>
        <p:nvSpPr>
          <p:cNvPr id="222" name="Rectangle 59"/>
          <p:cNvSpPr>
            <a:spLocks noChangeArrowheads="1"/>
          </p:cNvSpPr>
          <p:nvPr/>
        </p:nvSpPr>
        <p:spPr bwMode="auto">
          <a:xfrm>
            <a:off x="2480628" y="3015134"/>
            <a:ext cx="6191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900" i="1"/>
              <a:t>Vanguard ESM Steering Committee</a:t>
            </a:r>
          </a:p>
        </p:txBody>
      </p:sp>
      <p:cxnSp>
        <p:nvCxnSpPr>
          <p:cNvPr id="223" name="Elbow Connector 3193"/>
          <p:cNvCxnSpPr>
            <a:endCxn id="220" idx="0"/>
          </p:cNvCxnSpPr>
          <p:nvPr/>
        </p:nvCxnSpPr>
        <p:spPr>
          <a:xfrm rot="16200000" flipH="1">
            <a:off x="3150552" y="2707160"/>
            <a:ext cx="47625" cy="812800"/>
          </a:xfrm>
          <a:prstGeom prst="curvedConnector3">
            <a:avLst>
              <a:gd name="adj1" fmla="val -208829"/>
            </a:avLst>
          </a:prstGeom>
          <a:noFill/>
          <a:ln w="9525" algn="ctr">
            <a:solidFill>
              <a:schemeClr val="tx1">
                <a:lumMod val="50000"/>
                <a:lumOff val="50000"/>
              </a:schemeClr>
            </a:solidFill>
            <a:round/>
            <a:headEnd/>
            <a:tailEnd type="stealth" w="med" len="sm"/>
          </a:ln>
          <a:effectLst/>
          <a:extLst/>
        </p:spPr>
      </p:cxnSp>
      <p:cxnSp>
        <p:nvCxnSpPr>
          <p:cNvPr id="224" name="Elbow Connector 62"/>
          <p:cNvCxnSpPr/>
          <p:nvPr/>
        </p:nvCxnSpPr>
        <p:spPr>
          <a:xfrm rot="5400000" flipH="1" flipV="1">
            <a:off x="2657634" y="3523928"/>
            <a:ext cx="236537" cy="174625"/>
          </a:xfrm>
          <a:prstGeom prst="curvedConnector3">
            <a:avLst>
              <a:gd name="adj1" fmla="val 50000"/>
            </a:avLst>
          </a:prstGeom>
          <a:noFill/>
          <a:ln w="9525" algn="ctr">
            <a:solidFill>
              <a:schemeClr val="tx1">
                <a:lumMod val="50000"/>
                <a:lumOff val="50000"/>
              </a:schemeClr>
            </a:solidFill>
            <a:round/>
            <a:headEnd/>
            <a:tailEnd type="stealth" w="med" len="sm"/>
          </a:ln>
          <a:effectLst/>
          <a:extLst/>
        </p:spPr>
      </p:cxnSp>
      <p:sp>
        <p:nvSpPr>
          <p:cNvPr id="225" name="21 Rectángulo redondeado"/>
          <p:cNvSpPr>
            <a:spLocks noChangeArrowheads="1"/>
          </p:cNvSpPr>
          <p:nvPr/>
        </p:nvSpPr>
        <p:spPr bwMode="auto">
          <a:xfrm>
            <a:off x="2331403" y="2162647"/>
            <a:ext cx="1377950" cy="86836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it-IT" sz="900" i="1"/>
              <a:t>Bruxelles meeting for Pilot presentation and  Delivery of an integrated version on  Demanufacturing Pilot</a:t>
            </a:r>
          </a:p>
          <a:p>
            <a:pPr algn="ctr">
              <a:spcBef>
                <a:spcPct val="0"/>
              </a:spcBef>
              <a:buFontTx/>
              <a:buNone/>
            </a:pPr>
            <a:endParaRPr lang="en-GB" altLang="it-IT" sz="900" i="1"/>
          </a:p>
        </p:txBody>
      </p:sp>
      <p:sp>
        <p:nvSpPr>
          <p:cNvPr id="226" name="21 Rectángulo redondeado"/>
          <p:cNvSpPr>
            <a:spLocks noChangeArrowheads="1"/>
          </p:cNvSpPr>
          <p:nvPr/>
        </p:nvSpPr>
        <p:spPr bwMode="auto">
          <a:xfrm>
            <a:off x="1315403" y="2699222"/>
            <a:ext cx="1206500" cy="5619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it-IT" sz="900" b="1" i="1">
                <a:solidFill>
                  <a:srgbClr val="0070C0"/>
                </a:solidFill>
              </a:rPr>
              <a:t>Lombardy coordinator for Demanufacturing topic</a:t>
            </a:r>
          </a:p>
        </p:txBody>
      </p:sp>
      <p:sp>
        <p:nvSpPr>
          <p:cNvPr id="227" name="21 Rectángulo redondeado"/>
          <p:cNvSpPr>
            <a:spLocks noChangeArrowheads="1"/>
          </p:cNvSpPr>
          <p:nvPr/>
        </p:nvSpPr>
        <p:spPr bwMode="auto">
          <a:xfrm>
            <a:off x="847090" y="1484784"/>
            <a:ext cx="1258888" cy="5619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it-IT" sz="900" i="1">
                <a:solidFill>
                  <a:srgbClr val="0070C0"/>
                </a:solidFill>
              </a:rPr>
              <a:t>Call for Ideas - Pilot / demonstration projects</a:t>
            </a:r>
          </a:p>
          <a:p>
            <a:pPr algn="ctr">
              <a:spcBef>
                <a:spcPct val="0"/>
              </a:spcBef>
              <a:buFontTx/>
              <a:buNone/>
            </a:pPr>
            <a:r>
              <a:rPr lang="fr-FR" altLang="it-IT" sz="900" i="1">
                <a:solidFill>
                  <a:srgbClr val="0070C0"/>
                </a:solidFill>
              </a:rPr>
              <a:t>HORIZON 2020</a:t>
            </a:r>
            <a:endParaRPr lang="en-GB" altLang="it-IT" sz="900" i="1">
              <a:solidFill>
                <a:srgbClr val="0070C0"/>
              </a:solidFill>
            </a:endParaRPr>
          </a:p>
        </p:txBody>
      </p:sp>
      <p:cxnSp>
        <p:nvCxnSpPr>
          <p:cNvPr id="228" name="60 Conector curvado"/>
          <p:cNvCxnSpPr>
            <a:cxnSpLocks noChangeShapeType="1"/>
          </p:cNvCxnSpPr>
          <p:nvPr/>
        </p:nvCxnSpPr>
        <p:spPr bwMode="auto">
          <a:xfrm rot="16200000" flipV="1">
            <a:off x="2330609" y="1460178"/>
            <a:ext cx="296862" cy="939800"/>
          </a:xfrm>
          <a:prstGeom prst="curvedConnector2">
            <a:avLst/>
          </a:prstGeom>
          <a:noFill/>
          <a:ln w="9525" algn="ctr">
            <a:solidFill>
              <a:srgbClr val="0070C0"/>
            </a:solidFill>
            <a:round/>
            <a:headEnd/>
            <a:tailEnd type="stealth" w="med" len="sm"/>
          </a:ln>
          <a:extLst>
            <a:ext uri="{909E8E84-426E-40dd-AFC4-6F175D3DCCD1}">
              <a14:hiddenFill xmlns:a14="http://schemas.microsoft.com/office/drawing/2010/main">
                <a:noFill/>
              </a14:hiddenFill>
            </a:ext>
          </a:extLst>
        </p:spPr>
      </p:cxnSp>
      <p:cxnSp>
        <p:nvCxnSpPr>
          <p:cNvPr id="229" name="48 Conector recto"/>
          <p:cNvCxnSpPr/>
          <p:nvPr/>
        </p:nvCxnSpPr>
        <p:spPr bwMode="auto">
          <a:xfrm flipH="1" flipV="1">
            <a:off x="5457190" y="1781647"/>
            <a:ext cx="33338" cy="3924300"/>
          </a:xfrm>
          <a:prstGeom prst="line">
            <a:avLst/>
          </a:prstGeom>
          <a:solidFill>
            <a:srgbClr val="00B8FF"/>
          </a:solidFill>
          <a:ln w="3175" cap="flat" cmpd="sng" algn="ctr">
            <a:solidFill>
              <a:schemeClr val="bg1">
                <a:lumMod val="75000"/>
              </a:schemeClr>
            </a:solidFill>
            <a:prstDash val="dash"/>
            <a:round/>
            <a:headEnd type="none" w="med" len="med"/>
            <a:tailEnd type="none" w="med" len="med"/>
          </a:ln>
          <a:effectLst/>
          <a:extLst/>
        </p:spPr>
      </p:cxnSp>
      <p:cxnSp>
        <p:nvCxnSpPr>
          <p:cNvPr id="230" name="33 Conector recto"/>
          <p:cNvCxnSpPr/>
          <p:nvPr/>
        </p:nvCxnSpPr>
        <p:spPr bwMode="auto">
          <a:xfrm flipH="1" flipV="1">
            <a:off x="5888990" y="1786409"/>
            <a:ext cx="31750" cy="3924300"/>
          </a:xfrm>
          <a:prstGeom prst="line">
            <a:avLst/>
          </a:prstGeom>
          <a:solidFill>
            <a:srgbClr val="00B8FF"/>
          </a:solidFill>
          <a:ln w="12700" cap="flat" cmpd="sng" algn="ctr">
            <a:solidFill>
              <a:schemeClr val="bg1">
                <a:lumMod val="50000"/>
              </a:schemeClr>
            </a:solidFill>
            <a:prstDash val="solid"/>
            <a:round/>
            <a:headEnd type="none" w="med" len="med"/>
            <a:tailEnd type="none" w="med" len="med"/>
          </a:ln>
          <a:effectLst/>
          <a:extLst/>
        </p:spPr>
      </p:cxnSp>
      <p:sp>
        <p:nvSpPr>
          <p:cNvPr id="231" name="3 CuadroTexto"/>
          <p:cNvSpPr txBox="1">
            <a:spLocks noChangeArrowheads="1"/>
          </p:cNvSpPr>
          <p:nvPr/>
        </p:nvSpPr>
        <p:spPr bwMode="auto">
          <a:xfrm>
            <a:off x="4850765" y="5683722"/>
            <a:ext cx="1262063" cy="261937"/>
          </a:xfrm>
          <a:prstGeom prst="rect">
            <a:avLst/>
          </a:prstGeom>
          <a:noFill/>
          <a:ln>
            <a:noFill/>
          </a:ln>
          <a:extLst/>
        </p:spPr>
        <p:txBody>
          <a:bodyPr>
            <a:spAutoFit/>
          </a:bodyPr>
          <a:lstStyle/>
          <a:p>
            <a:pPr algn="ctr">
              <a:spcBef>
                <a:spcPts val="277"/>
              </a:spcBef>
              <a:defRPr/>
            </a:pPr>
            <a:r>
              <a:rPr lang="es-ES" sz="1100" b="1" i="1" dirty="0" err="1">
                <a:solidFill>
                  <a:schemeClr val="tx2">
                    <a:lumMod val="75000"/>
                  </a:schemeClr>
                </a:solidFill>
              </a:rPr>
              <a:t>Sep</a:t>
            </a:r>
            <a:r>
              <a:rPr lang="es-ES" sz="1100" b="1" i="1" dirty="0">
                <a:solidFill>
                  <a:schemeClr val="tx2">
                    <a:lumMod val="75000"/>
                  </a:schemeClr>
                </a:solidFill>
              </a:rPr>
              <a:t>/Oct</a:t>
            </a:r>
            <a:endParaRPr lang="en-GB" sz="1100" b="1" i="1" dirty="0">
              <a:solidFill>
                <a:schemeClr val="tx2">
                  <a:lumMod val="75000"/>
                </a:schemeClr>
              </a:solidFill>
            </a:endParaRPr>
          </a:p>
        </p:txBody>
      </p:sp>
      <p:sp>
        <p:nvSpPr>
          <p:cNvPr id="232" name="21 Rectángulo redondeado"/>
          <p:cNvSpPr>
            <a:spLocks noChangeArrowheads="1"/>
          </p:cNvSpPr>
          <p:nvPr/>
        </p:nvSpPr>
        <p:spPr bwMode="auto">
          <a:xfrm>
            <a:off x="2606040" y="4916959"/>
            <a:ext cx="717550" cy="25558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it-IT" sz="900" i="1"/>
              <a:t>AFIL meeting</a:t>
            </a:r>
          </a:p>
        </p:txBody>
      </p:sp>
      <p:cxnSp>
        <p:nvCxnSpPr>
          <p:cNvPr id="233" name="Straight Arrow Connector 232"/>
          <p:cNvCxnSpPr/>
          <p:nvPr/>
        </p:nvCxnSpPr>
        <p:spPr>
          <a:xfrm>
            <a:off x="1759903" y="3197697"/>
            <a:ext cx="19050" cy="366712"/>
          </a:xfrm>
          <a:prstGeom prst="straightConnector1">
            <a:avLst/>
          </a:prstGeom>
          <a:noFill/>
          <a:ln w="9525" algn="ctr">
            <a:solidFill>
              <a:schemeClr val="tx1">
                <a:lumMod val="50000"/>
                <a:lumOff val="50000"/>
              </a:schemeClr>
            </a:solidFill>
            <a:round/>
            <a:headEnd/>
            <a:tailEnd type="stealth" w="med" len="sm"/>
          </a:ln>
          <a:effectLst/>
          <a:extLst/>
        </p:spPr>
      </p:cxnSp>
      <p:sp>
        <p:nvSpPr>
          <p:cNvPr id="234" name="3 CuadroTexto"/>
          <p:cNvSpPr txBox="1">
            <a:spLocks noChangeArrowheads="1"/>
          </p:cNvSpPr>
          <p:nvPr/>
        </p:nvSpPr>
        <p:spPr bwMode="auto">
          <a:xfrm>
            <a:off x="5722303" y="5704359"/>
            <a:ext cx="1262062" cy="261938"/>
          </a:xfrm>
          <a:prstGeom prst="rect">
            <a:avLst/>
          </a:prstGeom>
          <a:noFill/>
          <a:ln>
            <a:noFill/>
          </a:ln>
          <a:extLst/>
        </p:spPr>
        <p:txBody>
          <a:bodyPr>
            <a:spAutoFit/>
          </a:bodyPr>
          <a:lstStyle/>
          <a:p>
            <a:pPr algn="ctr">
              <a:spcBef>
                <a:spcPts val="277"/>
              </a:spcBef>
              <a:defRPr/>
            </a:pPr>
            <a:r>
              <a:rPr lang="es-ES" sz="1100" b="1" i="1" dirty="0">
                <a:solidFill>
                  <a:schemeClr val="tx2">
                    <a:lumMod val="75000"/>
                  </a:schemeClr>
                </a:solidFill>
              </a:rPr>
              <a:t>Nov/</a:t>
            </a:r>
            <a:r>
              <a:rPr lang="es-ES" sz="1100" b="1" i="1" dirty="0" err="1">
                <a:solidFill>
                  <a:schemeClr val="tx2">
                    <a:lumMod val="75000"/>
                  </a:schemeClr>
                </a:solidFill>
              </a:rPr>
              <a:t>Dec</a:t>
            </a:r>
            <a:endParaRPr lang="en-GB" sz="1100" b="1" i="1" dirty="0">
              <a:solidFill>
                <a:schemeClr val="tx2">
                  <a:lumMod val="75000"/>
                </a:schemeClr>
              </a:solidFill>
            </a:endParaRPr>
          </a:p>
        </p:txBody>
      </p:sp>
      <p:sp>
        <p:nvSpPr>
          <p:cNvPr id="235" name="3 CuadroTexto"/>
          <p:cNvSpPr txBox="1">
            <a:spLocks noChangeArrowheads="1"/>
          </p:cNvSpPr>
          <p:nvPr/>
        </p:nvSpPr>
        <p:spPr bwMode="auto">
          <a:xfrm>
            <a:off x="6592253" y="5691659"/>
            <a:ext cx="1260475" cy="261938"/>
          </a:xfrm>
          <a:prstGeom prst="rect">
            <a:avLst/>
          </a:prstGeom>
          <a:noFill/>
          <a:ln>
            <a:noFill/>
          </a:ln>
          <a:extLst/>
        </p:spPr>
        <p:txBody>
          <a:bodyPr>
            <a:spAutoFit/>
          </a:bodyPr>
          <a:lstStyle/>
          <a:p>
            <a:pPr algn="ctr">
              <a:spcBef>
                <a:spcPts val="277"/>
              </a:spcBef>
              <a:defRPr/>
            </a:pPr>
            <a:r>
              <a:rPr lang="es-ES" sz="1100" b="1" i="1" dirty="0" err="1">
                <a:solidFill>
                  <a:schemeClr val="tx2">
                    <a:lumMod val="75000"/>
                  </a:schemeClr>
                </a:solidFill>
              </a:rPr>
              <a:t>Jan</a:t>
            </a:r>
            <a:r>
              <a:rPr lang="es-ES" sz="1100" b="1" i="1" dirty="0">
                <a:solidFill>
                  <a:schemeClr val="tx2">
                    <a:lumMod val="75000"/>
                  </a:schemeClr>
                </a:solidFill>
              </a:rPr>
              <a:t>/Feb</a:t>
            </a:r>
            <a:endParaRPr lang="en-GB" sz="1100" b="1" i="1" dirty="0">
              <a:solidFill>
                <a:schemeClr val="tx2">
                  <a:lumMod val="75000"/>
                </a:schemeClr>
              </a:solidFill>
            </a:endParaRPr>
          </a:p>
        </p:txBody>
      </p:sp>
      <p:cxnSp>
        <p:nvCxnSpPr>
          <p:cNvPr id="236" name="34 Conector recto"/>
          <p:cNvCxnSpPr/>
          <p:nvPr/>
        </p:nvCxnSpPr>
        <p:spPr bwMode="auto">
          <a:xfrm flipH="1" flipV="1">
            <a:off x="6774815" y="1787997"/>
            <a:ext cx="33338" cy="3924300"/>
          </a:xfrm>
          <a:prstGeom prst="line">
            <a:avLst/>
          </a:prstGeom>
          <a:solidFill>
            <a:srgbClr val="00B8FF"/>
          </a:solidFill>
          <a:ln w="12700" cap="flat" cmpd="sng" algn="ctr">
            <a:solidFill>
              <a:schemeClr val="bg1">
                <a:lumMod val="50000"/>
              </a:schemeClr>
            </a:solidFill>
            <a:prstDash val="solid"/>
            <a:round/>
            <a:headEnd type="none" w="med" len="med"/>
            <a:tailEnd type="none" w="med" len="med"/>
          </a:ln>
          <a:effectLst/>
          <a:extLst/>
        </p:spPr>
      </p:cxnSp>
      <p:cxnSp>
        <p:nvCxnSpPr>
          <p:cNvPr id="237" name="48 Conector recto"/>
          <p:cNvCxnSpPr/>
          <p:nvPr/>
        </p:nvCxnSpPr>
        <p:spPr bwMode="auto">
          <a:xfrm flipH="1" flipV="1">
            <a:off x="6322378" y="1778472"/>
            <a:ext cx="33337" cy="3924300"/>
          </a:xfrm>
          <a:prstGeom prst="line">
            <a:avLst/>
          </a:prstGeom>
          <a:solidFill>
            <a:srgbClr val="00B8FF"/>
          </a:solidFill>
          <a:ln w="3175" cap="flat" cmpd="sng" algn="ctr">
            <a:solidFill>
              <a:schemeClr val="bg1">
                <a:lumMod val="75000"/>
              </a:schemeClr>
            </a:solidFill>
            <a:prstDash val="dash"/>
            <a:round/>
            <a:headEnd type="none" w="med" len="med"/>
            <a:tailEnd type="none" w="med" len="med"/>
          </a:ln>
          <a:effectLst/>
          <a:extLst/>
        </p:spPr>
      </p:cxnSp>
      <p:cxnSp>
        <p:nvCxnSpPr>
          <p:cNvPr id="238" name="48 Conector recto"/>
          <p:cNvCxnSpPr/>
          <p:nvPr/>
        </p:nvCxnSpPr>
        <p:spPr bwMode="auto">
          <a:xfrm flipH="1" flipV="1">
            <a:off x="7184390" y="1784822"/>
            <a:ext cx="34925" cy="3924300"/>
          </a:xfrm>
          <a:prstGeom prst="line">
            <a:avLst/>
          </a:prstGeom>
          <a:solidFill>
            <a:srgbClr val="00B8FF"/>
          </a:solidFill>
          <a:ln w="3175" cap="flat" cmpd="sng" algn="ctr">
            <a:solidFill>
              <a:schemeClr val="bg1">
                <a:lumMod val="75000"/>
              </a:schemeClr>
            </a:solidFill>
            <a:prstDash val="dash"/>
            <a:round/>
            <a:headEnd type="none" w="med" len="med"/>
            <a:tailEnd type="none" w="med" len="med"/>
          </a:ln>
          <a:effectLst/>
          <a:extLst/>
        </p:spPr>
      </p:cxnSp>
      <p:sp>
        <p:nvSpPr>
          <p:cNvPr id="239" name="3 CuadroTexto"/>
          <p:cNvSpPr txBox="1">
            <a:spLocks noChangeArrowheads="1"/>
          </p:cNvSpPr>
          <p:nvPr/>
        </p:nvSpPr>
        <p:spPr bwMode="auto">
          <a:xfrm>
            <a:off x="3641090" y="5882159"/>
            <a:ext cx="1263650" cy="260350"/>
          </a:xfrm>
          <a:prstGeom prst="rect">
            <a:avLst/>
          </a:prstGeom>
          <a:noFill/>
          <a:ln>
            <a:noFill/>
          </a:ln>
          <a:extLst/>
        </p:spPr>
        <p:txBody>
          <a:bodyPr>
            <a:spAutoFit/>
          </a:bodyPr>
          <a:lstStyle/>
          <a:p>
            <a:pPr algn="ctr">
              <a:spcBef>
                <a:spcPts val="277"/>
              </a:spcBef>
              <a:defRPr/>
            </a:pPr>
            <a:r>
              <a:rPr lang="es-ES" sz="1050" b="1" i="1" dirty="0">
                <a:solidFill>
                  <a:schemeClr val="tx2">
                    <a:lumMod val="75000"/>
                  </a:schemeClr>
                </a:solidFill>
              </a:rPr>
              <a:t>2015</a:t>
            </a:r>
            <a:endParaRPr lang="en-GB" sz="1050" b="1" i="1" dirty="0">
              <a:solidFill>
                <a:schemeClr val="tx2">
                  <a:lumMod val="75000"/>
                </a:schemeClr>
              </a:solidFill>
            </a:endParaRPr>
          </a:p>
        </p:txBody>
      </p:sp>
      <p:sp>
        <p:nvSpPr>
          <p:cNvPr id="240" name="3 CuadroTexto"/>
          <p:cNvSpPr txBox="1">
            <a:spLocks noChangeArrowheads="1"/>
          </p:cNvSpPr>
          <p:nvPr/>
        </p:nvSpPr>
        <p:spPr bwMode="auto">
          <a:xfrm>
            <a:off x="6897053" y="5882159"/>
            <a:ext cx="1262062" cy="260350"/>
          </a:xfrm>
          <a:prstGeom prst="rect">
            <a:avLst/>
          </a:prstGeom>
          <a:noFill/>
          <a:ln>
            <a:noFill/>
          </a:ln>
          <a:extLst/>
        </p:spPr>
        <p:txBody>
          <a:bodyPr>
            <a:spAutoFit/>
          </a:bodyPr>
          <a:lstStyle/>
          <a:p>
            <a:pPr algn="ctr">
              <a:spcBef>
                <a:spcPts val="277"/>
              </a:spcBef>
              <a:defRPr/>
            </a:pPr>
            <a:r>
              <a:rPr lang="es-ES" sz="1050" b="1" i="1" dirty="0">
                <a:solidFill>
                  <a:schemeClr val="tx2">
                    <a:lumMod val="75000"/>
                  </a:schemeClr>
                </a:solidFill>
              </a:rPr>
              <a:t>2016</a:t>
            </a:r>
            <a:endParaRPr lang="en-GB" sz="1050" b="1" i="1" dirty="0">
              <a:solidFill>
                <a:schemeClr val="tx2">
                  <a:lumMod val="75000"/>
                </a:schemeClr>
              </a:solidFill>
            </a:endParaRPr>
          </a:p>
        </p:txBody>
      </p:sp>
      <p:cxnSp>
        <p:nvCxnSpPr>
          <p:cNvPr id="241" name="Curved Connector 240"/>
          <p:cNvCxnSpPr>
            <a:endCxn id="212" idx="1"/>
          </p:cNvCxnSpPr>
          <p:nvPr/>
        </p:nvCxnSpPr>
        <p:spPr>
          <a:xfrm rot="16200000" flipV="1">
            <a:off x="247015" y="3554884"/>
            <a:ext cx="2251075" cy="41275"/>
          </a:xfrm>
          <a:prstGeom prst="curvedConnector4">
            <a:avLst>
              <a:gd name="adj1" fmla="val 14620"/>
              <a:gd name="adj2" fmla="val 360475"/>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2" name="21 Rectángulo redondeado"/>
          <p:cNvSpPr>
            <a:spLocks noChangeArrowheads="1"/>
          </p:cNvSpPr>
          <p:nvPr/>
        </p:nvSpPr>
        <p:spPr bwMode="auto">
          <a:xfrm>
            <a:off x="4203065" y="2835747"/>
            <a:ext cx="949325" cy="8667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it-IT" sz="900" i="1"/>
              <a:t>Elaboration and delivery to SC of the Business Document for the Pilot Network</a:t>
            </a:r>
          </a:p>
        </p:txBody>
      </p:sp>
      <p:cxnSp>
        <p:nvCxnSpPr>
          <p:cNvPr id="243" name="34 Conector recto"/>
          <p:cNvCxnSpPr/>
          <p:nvPr/>
        </p:nvCxnSpPr>
        <p:spPr bwMode="auto">
          <a:xfrm flipH="1" flipV="1">
            <a:off x="7574915" y="1797522"/>
            <a:ext cx="34925" cy="3922712"/>
          </a:xfrm>
          <a:prstGeom prst="line">
            <a:avLst/>
          </a:prstGeom>
          <a:solidFill>
            <a:srgbClr val="00B8FF"/>
          </a:solidFill>
          <a:ln w="12700" cap="flat" cmpd="sng" algn="ctr">
            <a:solidFill>
              <a:schemeClr val="bg1">
                <a:lumMod val="50000"/>
              </a:schemeClr>
            </a:solidFill>
            <a:prstDash val="solid"/>
            <a:round/>
            <a:headEnd type="none" w="med" len="med"/>
            <a:tailEnd type="none" w="med" len="med"/>
          </a:ln>
          <a:effectLst/>
          <a:extLst/>
        </p:spPr>
      </p:cxnSp>
      <p:sp>
        <p:nvSpPr>
          <p:cNvPr id="244" name="3 CuadroTexto"/>
          <p:cNvSpPr txBox="1">
            <a:spLocks noChangeArrowheads="1"/>
          </p:cNvSpPr>
          <p:nvPr/>
        </p:nvSpPr>
        <p:spPr bwMode="auto">
          <a:xfrm>
            <a:off x="7370128" y="5691659"/>
            <a:ext cx="1260475" cy="261938"/>
          </a:xfrm>
          <a:prstGeom prst="rect">
            <a:avLst/>
          </a:prstGeom>
          <a:noFill/>
          <a:ln>
            <a:noFill/>
          </a:ln>
          <a:extLst/>
        </p:spPr>
        <p:txBody>
          <a:bodyPr>
            <a:spAutoFit/>
          </a:bodyPr>
          <a:lstStyle/>
          <a:p>
            <a:pPr algn="ctr">
              <a:spcBef>
                <a:spcPts val="277"/>
              </a:spcBef>
              <a:defRPr/>
            </a:pPr>
            <a:r>
              <a:rPr lang="es-ES" sz="1100" b="1" i="1" dirty="0">
                <a:solidFill>
                  <a:schemeClr val="tx2">
                    <a:lumMod val="75000"/>
                  </a:schemeClr>
                </a:solidFill>
              </a:rPr>
              <a:t>Mar/</a:t>
            </a:r>
            <a:r>
              <a:rPr lang="es-ES" sz="1100" b="1" i="1" dirty="0" err="1">
                <a:solidFill>
                  <a:schemeClr val="tx2">
                    <a:lumMod val="75000"/>
                  </a:schemeClr>
                </a:solidFill>
              </a:rPr>
              <a:t>Apr</a:t>
            </a:r>
            <a:endParaRPr lang="en-GB" sz="1100" b="1" i="1" dirty="0">
              <a:solidFill>
                <a:schemeClr val="tx2">
                  <a:lumMod val="75000"/>
                </a:schemeClr>
              </a:solidFill>
            </a:endParaRPr>
          </a:p>
        </p:txBody>
      </p:sp>
      <p:sp>
        <p:nvSpPr>
          <p:cNvPr id="245" name="22 Rectángulo redondeado"/>
          <p:cNvSpPr>
            <a:spLocks noChangeArrowheads="1"/>
          </p:cNvSpPr>
          <p:nvPr/>
        </p:nvSpPr>
        <p:spPr bwMode="auto">
          <a:xfrm>
            <a:off x="7452320" y="2132856"/>
            <a:ext cx="1285875" cy="50958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it-IT" sz="1200" b="1" i="1" dirty="0">
                <a:solidFill>
                  <a:srgbClr val="0070C0"/>
                </a:solidFill>
              </a:rPr>
              <a:t>H2020 Calls CIRC 01, CIRC 03</a:t>
            </a:r>
            <a:endParaRPr lang="en-GB" altLang="it-IT" sz="1200" b="1" i="1" dirty="0">
              <a:solidFill>
                <a:srgbClr val="0070C0"/>
              </a:solidFill>
            </a:endParaRPr>
          </a:p>
        </p:txBody>
      </p:sp>
      <p:sp>
        <p:nvSpPr>
          <p:cNvPr id="246" name="22 Rectángulo redondeado"/>
          <p:cNvSpPr>
            <a:spLocks noChangeArrowheads="1"/>
          </p:cNvSpPr>
          <p:nvPr/>
        </p:nvSpPr>
        <p:spPr bwMode="auto">
          <a:xfrm>
            <a:off x="6635115" y="3465984"/>
            <a:ext cx="1166813" cy="7143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it-IT" sz="1200" b="1" i="1" dirty="0">
                <a:solidFill>
                  <a:srgbClr val="0070C0"/>
                </a:solidFill>
              </a:rPr>
              <a:t>Vanguard Brokerage Event in Brussels</a:t>
            </a:r>
            <a:endParaRPr lang="en-GB" altLang="it-IT" sz="1200" b="1" i="1" dirty="0">
              <a:solidFill>
                <a:srgbClr val="0070C0"/>
              </a:solidFill>
            </a:endParaRPr>
          </a:p>
        </p:txBody>
      </p:sp>
      <p:sp>
        <p:nvSpPr>
          <p:cNvPr id="247" name="21 Rectángulo redondeado"/>
          <p:cNvSpPr>
            <a:spLocks noChangeArrowheads="1"/>
          </p:cNvSpPr>
          <p:nvPr/>
        </p:nvSpPr>
        <p:spPr bwMode="auto">
          <a:xfrm>
            <a:off x="5722303" y="3259609"/>
            <a:ext cx="949325" cy="71596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it-IT" sz="900" i="1" dirty="0"/>
              <a:t>Updated version of the Business Document for the Pilot Network</a:t>
            </a:r>
          </a:p>
        </p:txBody>
      </p:sp>
      <p:sp>
        <p:nvSpPr>
          <p:cNvPr id="248" name="21 Rectángulo redondeado"/>
          <p:cNvSpPr>
            <a:spLocks noChangeArrowheads="1"/>
          </p:cNvSpPr>
          <p:nvPr/>
        </p:nvSpPr>
        <p:spPr bwMode="auto">
          <a:xfrm>
            <a:off x="5212715" y="4377209"/>
            <a:ext cx="669925" cy="4095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it-IT" sz="900" i="1"/>
              <a:t>AFIL</a:t>
            </a:r>
          </a:p>
          <a:p>
            <a:pPr algn="ctr">
              <a:spcBef>
                <a:spcPct val="0"/>
              </a:spcBef>
              <a:buFontTx/>
              <a:buNone/>
            </a:pPr>
            <a:r>
              <a:rPr lang="en-GB" altLang="it-IT" sz="900" i="1"/>
              <a:t>meeting</a:t>
            </a:r>
          </a:p>
        </p:txBody>
      </p:sp>
      <p:sp>
        <p:nvSpPr>
          <p:cNvPr id="249" name="21 Rectángulo redondeado"/>
          <p:cNvSpPr>
            <a:spLocks noChangeArrowheads="1"/>
          </p:cNvSpPr>
          <p:nvPr/>
        </p:nvSpPr>
        <p:spPr bwMode="auto">
          <a:xfrm>
            <a:off x="2375853" y="5194772"/>
            <a:ext cx="917575" cy="5619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it-IT" sz="900" i="1"/>
              <a:t>3° Regional Lombardy Meeting</a:t>
            </a:r>
          </a:p>
        </p:txBody>
      </p:sp>
      <p:sp>
        <p:nvSpPr>
          <p:cNvPr id="250" name="21 Rectángulo redondeado"/>
          <p:cNvSpPr>
            <a:spLocks noChangeArrowheads="1"/>
          </p:cNvSpPr>
          <p:nvPr/>
        </p:nvSpPr>
        <p:spPr bwMode="auto">
          <a:xfrm>
            <a:off x="3272790" y="5001097"/>
            <a:ext cx="952500" cy="5619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it-IT" sz="900" i="1"/>
              <a:t>4° and 5° Regional Lombardy Meeting</a:t>
            </a:r>
          </a:p>
        </p:txBody>
      </p:sp>
      <p:sp>
        <p:nvSpPr>
          <p:cNvPr id="251" name="21 Rectángulo redondeado"/>
          <p:cNvSpPr>
            <a:spLocks noChangeArrowheads="1"/>
          </p:cNvSpPr>
          <p:nvPr/>
        </p:nvSpPr>
        <p:spPr bwMode="auto">
          <a:xfrm>
            <a:off x="4091940" y="5202709"/>
            <a:ext cx="1030288" cy="5619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it-IT" sz="900" i="1"/>
              <a:t>6° and 7° Regional Lombardy Meeting</a:t>
            </a:r>
          </a:p>
        </p:txBody>
      </p:sp>
      <p:sp>
        <p:nvSpPr>
          <p:cNvPr id="252" name="21 Rectángulo redondeado"/>
          <p:cNvSpPr>
            <a:spLocks noChangeArrowheads="1"/>
          </p:cNvSpPr>
          <p:nvPr/>
        </p:nvSpPr>
        <p:spPr bwMode="auto">
          <a:xfrm>
            <a:off x="5001578" y="4913784"/>
            <a:ext cx="971550" cy="5619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it-IT" sz="900" i="1"/>
              <a:t>8° and 9° Regional Lombardy Meeting</a:t>
            </a:r>
          </a:p>
        </p:txBody>
      </p:sp>
      <p:sp>
        <p:nvSpPr>
          <p:cNvPr id="253" name="21 Rectángulo redondeado"/>
          <p:cNvSpPr>
            <a:spLocks noChangeArrowheads="1"/>
          </p:cNvSpPr>
          <p:nvPr/>
        </p:nvSpPr>
        <p:spPr bwMode="auto">
          <a:xfrm>
            <a:off x="5885815" y="5232872"/>
            <a:ext cx="1046163" cy="5619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it-IT" sz="900" i="1"/>
              <a:t>10° and 11° Regional Lombardy Meeting</a:t>
            </a:r>
          </a:p>
        </p:txBody>
      </p:sp>
      <p:cxnSp>
        <p:nvCxnSpPr>
          <p:cNvPr id="254" name="Straight Connector 253"/>
          <p:cNvCxnSpPr/>
          <p:nvPr/>
        </p:nvCxnSpPr>
        <p:spPr>
          <a:xfrm flipH="1">
            <a:off x="1712278" y="5702772"/>
            <a:ext cx="1587" cy="32385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a:off x="6803390" y="5702772"/>
            <a:ext cx="1588" cy="32385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56" name="Rectangle 94"/>
          <p:cNvSpPr>
            <a:spLocks noChangeArrowheads="1"/>
          </p:cNvSpPr>
          <p:nvPr/>
        </p:nvSpPr>
        <p:spPr bwMode="auto">
          <a:xfrm>
            <a:off x="4880928" y="3680297"/>
            <a:ext cx="873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it-IT" altLang="it-IT" sz="900" i="1"/>
              <a:t>Meeting with Flanders, Scotland and South Netherlands</a:t>
            </a:r>
          </a:p>
        </p:txBody>
      </p:sp>
      <p:cxnSp>
        <p:nvCxnSpPr>
          <p:cNvPr id="257" name="48 Conector recto"/>
          <p:cNvCxnSpPr/>
          <p:nvPr/>
        </p:nvCxnSpPr>
        <p:spPr bwMode="auto">
          <a:xfrm flipH="1" flipV="1">
            <a:off x="7976553" y="1794347"/>
            <a:ext cx="34925" cy="3924300"/>
          </a:xfrm>
          <a:prstGeom prst="line">
            <a:avLst/>
          </a:prstGeom>
          <a:solidFill>
            <a:srgbClr val="00B8FF"/>
          </a:solidFill>
          <a:ln w="3175" cap="flat" cmpd="sng" algn="ctr">
            <a:solidFill>
              <a:schemeClr val="bg1">
                <a:lumMod val="75000"/>
              </a:schemeClr>
            </a:solidFill>
            <a:prstDash val="dash"/>
            <a:round/>
            <a:headEnd type="none" w="med" len="med"/>
            <a:tailEnd type="none" w="med" len="med"/>
          </a:ln>
          <a:effectLst/>
          <a:extLst/>
        </p:spPr>
      </p:cxnSp>
      <p:cxnSp>
        <p:nvCxnSpPr>
          <p:cNvPr id="258" name="47 Conector recto"/>
          <p:cNvCxnSpPr/>
          <p:nvPr/>
        </p:nvCxnSpPr>
        <p:spPr bwMode="auto">
          <a:xfrm flipH="1" flipV="1">
            <a:off x="1174115" y="1784822"/>
            <a:ext cx="33338" cy="3922712"/>
          </a:xfrm>
          <a:prstGeom prst="line">
            <a:avLst/>
          </a:prstGeom>
          <a:solidFill>
            <a:srgbClr val="00B8FF"/>
          </a:solidFill>
          <a:ln w="3175" cap="flat" cmpd="sng" algn="ctr">
            <a:solidFill>
              <a:schemeClr val="bg1">
                <a:lumMod val="75000"/>
              </a:schemeClr>
            </a:solidFill>
            <a:prstDash val="dash"/>
            <a:round/>
            <a:headEnd type="none" w="med" len="med"/>
            <a:tailEnd type="none" w="med" len="med"/>
          </a:ln>
          <a:effectLst/>
          <a:extLst/>
        </p:spPr>
      </p:cxnSp>
      <p:cxnSp>
        <p:nvCxnSpPr>
          <p:cNvPr id="259" name="47 Conector recto"/>
          <p:cNvCxnSpPr/>
          <p:nvPr/>
        </p:nvCxnSpPr>
        <p:spPr bwMode="auto">
          <a:xfrm flipH="1" flipV="1">
            <a:off x="2028190" y="1776884"/>
            <a:ext cx="31750" cy="3924300"/>
          </a:xfrm>
          <a:prstGeom prst="line">
            <a:avLst/>
          </a:prstGeom>
          <a:solidFill>
            <a:srgbClr val="00B8FF"/>
          </a:solidFill>
          <a:ln w="3175" cap="flat" cmpd="sng" algn="ctr">
            <a:solidFill>
              <a:schemeClr val="bg1">
                <a:lumMod val="75000"/>
              </a:schemeClr>
            </a:solidFill>
            <a:prstDash val="dash"/>
            <a:round/>
            <a:headEnd type="none" w="med" len="med"/>
            <a:tailEnd type="none" w="med" len="med"/>
          </a:ln>
          <a:effectLst/>
          <a:extLst/>
        </p:spPr>
      </p:cxnSp>
      <p:sp>
        <p:nvSpPr>
          <p:cNvPr id="260" name="21 Rectángulo redondeado"/>
          <p:cNvSpPr>
            <a:spLocks noChangeArrowheads="1"/>
          </p:cNvSpPr>
          <p:nvPr/>
        </p:nvSpPr>
        <p:spPr bwMode="auto">
          <a:xfrm>
            <a:off x="1393190" y="3473922"/>
            <a:ext cx="1179513" cy="86836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it-IT" sz="900" i="1"/>
              <a:t>Interaction with other European regions: Tampere, Norte, Basque Country, Scotland</a:t>
            </a:r>
          </a:p>
        </p:txBody>
      </p:sp>
      <p:sp>
        <p:nvSpPr>
          <p:cNvPr id="261" name="23 Rectángulo redondeado"/>
          <p:cNvSpPr>
            <a:spLocks noChangeArrowheads="1"/>
          </p:cNvSpPr>
          <p:nvPr/>
        </p:nvSpPr>
        <p:spPr bwMode="auto">
          <a:xfrm>
            <a:off x="793115" y="5191597"/>
            <a:ext cx="1225550" cy="5619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ES" altLang="it-IT" sz="900" i="1"/>
              <a:t>1° Meeting for partners interested in Demanufacturing Pilot</a:t>
            </a:r>
            <a:endParaRPr lang="en-GB" altLang="it-IT" sz="900" i="1"/>
          </a:p>
        </p:txBody>
      </p:sp>
      <p:sp>
        <p:nvSpPr>
          <p:cNvPr id="262" name="21 Rectángulo redondeado"/>
          <p:cNvSpPr>
            <a:spLocks noChangeArrowheads="1"/>
          </p:cNvSpPr>
          <p:nvPr/>
        </p:nvSpPr>
        <p:spPr bwMode="auto">
          <a:xfrm>
            <a:off x="1288415" y="4713759"/>
            <a:ext cx="1062038" cy="71596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it-IT" sz="900" i="1"/>
              <a:t>Delivery of the first version for Lombardy (Excel+Word)</a:t>
            </a:r>
          </a:p>
        </p:txBody>
      </p:sp>
      <p:sp>
        <p:nvSpPr>
          <p:cNvPr id="263" name="21 Rectángulo redondeado"/>
          <p:cNvSpPr>
            <a:spLocks noChangeArrowheads="1"/>
          </p:cNvSpPr>
          <p:nvPr/>
        </p:nvSpPr>
        <p:spPr bwMode="auto">
          <a:xfrm>
            <a:off x="1339215" y="4229572"/>
            <a:ext cx="1331913" cy="5619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it-IT" sz="900" i="1"/>
              <a:t>2° Meeting among lombardy companies to define the progress report </a:t>
            </a:r>
          </a:p>
        </p:txBody>
      </p:sp>
      <p:cxnSp>
        <p:nvCxnSpPr>
          <p:cNvPr id="264" name="34 Conector recto"/>
          <p:cNvCxnSpPr/>
          <p:nvPr/>
        </p:nvCxnSpPr>
        <p:spPr bwMode="auto">
          <a:xfrm flipH="1" flipV="1">
            <a:off x="8332153" y="1781647"/>
            <a:ext cx="33337" cy="3924300"/>
          </a:xfrm>
          <a:prstGeom prst="line">
            <a:avLst/>
          </a:prstGeom>
          <a:solidFill>
            <a:srgbClr val="00B8FF"/>
          </a:solidFill>
          <a:ln w="12700" cap="flat" cmpd="sng" algn="ctr">
            <a:solidFill>
              <a:schemeClr val="bg1">
                <a:lumMod val="50000"/>
              </a:schemeClr>
            </a:solidFill>
            <a:prstDash val="solid"/>
            <a:round/>
            <a:headEnd type="none" w="med" len="med"/>
            <a:tailEnd type="none" w="med" len="med"/>
          </a:ln>
          <a:effectLst/>
          <a:extLst/>
        </p:spPr>
      </p:cxnSp>
      <p:sp>
        <p:nvSpPr>
          <p:cNvPr id="265" name="21 Rectángulo redondeado"/>
          <p:cNvSpPr>
            <a:spLocks noChangeArrowheads="1"/>
          </p:cNvSpPr>
          <p:nvPr/>
        </p:nvSpPr>
        <p:spPr bwMode="auto">
          <a:xfrm>
            <a:off x="6679565" y="4931247"/>
            <a:ext cx="1046163" cy="5619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it-IT" sz="900" i="1"/>
              <a:t>12° and 13° Regional Lombardy Meeting</a:t>
            </a:r>
          </a:p>
        </p:txBody>
      </p:sp>
      <p:sp>
        <p:nvSpPr>
          <p:cNvPr id="266" name="21 Rectángulo redondeado"/>
          <p:cNvSpPr>
            <a:spLocks noChangeArrowheads="1"/>
          </p:cNvSpPr>
          <p:nvPr/>
        </p:nvSpPr>
        <p:spPr bwMode="auto">
          <a:xfrm>
            <a:off x="7614603" y="5220172"/>
            <a:ext cx="1046162" cy="5619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it-IT" sz="900" i="1"/>
              <a:t>14° , 15°and 16° Regional Lombardy Meeting</a:t>
            </a:r>
          </a:p>
        </p:txBody>
      </p:sp>
      <p:sp>
        <p:nvSpPr>
          <p:cNvPr id="267" name="3 CuadroTexto"/>
          <p:cNvSpPr txBox="1">
            <a:spLocks noChangeArrowheads="1"/>
          </p:cNvSpPr>
          <p:nvPr/>
        </p:nvSpPr>
        <p:spPr bwMode="auto">
          <a:xfrm>
            <a:off x="8108315" y="5699597"/>
            <a:ext cx="1262063" cy="261937"/>
          </a:xfrm>
          <a:prstGeom prst="rect">
            <a:avLst/>
          </a:prstGeom>
          <a:noFill/>
          <a:ln>
            <a:noFill/>
          </a:ln>
          <a:extLst/>
        </p:spPr>
        <p:txBody>
          <a:bodyPr>
            <a:spAutoFit/>
          </a:bodyPr>
          <a:lstStyle/>
          <a:p>
            <a:pPr algn="ctr">
              <a:spcBef>
                <a:spcPts val="277"/>
              </a:spcBef>
              <a:defRPr/>
            </a:pPr>
            <a:r>
              <a:rPr lang="es-ES" sz="1100" b="1" i="1" dirty="0" err="1">
                <a:solidFill>
                  <a:schemeClr val="tx2">
                    <a:lumMod val="75000"/>
                  </a:schemeClr>
                </a:solidFill>
              </a:rPr>
              <a:t>May</a:t>
            </a:r>
            <a:r>
              <a:rPr lang="es-ES" sz="1100" b="1" i="1" dirty="0">
                <a:solidFill>
                  <a:schemeClr val="tx2">
                    <a:lumMod val="75000"/>
                  </a:schemeClr>
                </a:solidFill>
              </a:rPr>
              <a:t>/Jun</a:t>
            </a:r>
            <a:endParaRPr lang="en-GB" sz="1100" b="1" i="1" dirty="0">
              <a:solidFill>
                <a:schemeClr val="tx2">
                  <a:lumMod val="75000"/>
                </a:schemeClr>
              </a:solidFill>
            </a:endParaRPr>
          </a:p>
        </p:txBody>
      </p:sp>
      <p:cxnSp>
        <p:nvCxnSpPr>
          <p:cNvPr id="268" name="48 Conector recto"/>
          <p:cNvCxnSpPr/>
          <p:nvPr/>
        </p:nvCxnSpPr>
        <p:spPr bwMode="auto">
          <a:xfrm flipH="1" flipV="1">
            <a:off x="8670867" y="1798796"/>
            <a:ext cx="34925" cy="3924300"/>
          </a:xfrm>
          <a:prstGeom prst="line">
            <a:avLst/>
          </a:prstGeom>
          <a:solidFill>
            <a:srgbClr val="00B8FF"/>
          </a:solidFill>
          <a:ln w="3175" cap="flat" cmpd="sng" algn="ctr">
            <a:solidFill>
              <a:schemeClr val="bg1">
                <a:lumMod val="75000"/>
              </a:schemeClr>
            </a:solidFill>
            <a:prstDash val="dash"/>
            <a:round/>
            <a:headEnd type="none" w="med" len="med"/>
            <a:tailEnd type="none" w="med" len="med"/>
          </a:ln>
          <a:effectLst/>
          <a:extLst/>
        </p:spPr>
      </p:cxnSp>
      <p:sp>
        <p:nvSpPr>
          <p:cNvPr id="270" name="3 CuadroTexto"/>
          <p:cNvSpPr txBox="1">
            <a:spLocks noChangeArrowheads="1"/>
          </p:cNvSpPr>
          <p:nvPr/>
        </p:nvSpPr>
        <p:spPr bwMode="auto">
          <a:xfrm>
            <a:off x="601155" y="5867872"/>
            <a:ext cx="1263650" cy="260350"/>
          </a:xfrm>
          <a:prstGeom prst="rect">
            <a:avLst/>
          </a:prstGeom>
          <a:noFill/>
          <a:ln>
            <a:noFill/>
          </a:ln>
          <a:extLst/>
        </p:spPr>
        <p:txBody>
          <a:bodyPr>
            <a:spAutoFit/>
          </a:bodyPr>
          <a:lstStyle/>
          <a:p>
            <a:pPr algn="ctr">
              <a:spcBef>
                <a:spcPts val="277"/>
              </a:spcBef>
              <a:defRPr/>
            </a:pPr>
            <a:r>
              <a:rPr lang="es-ES" sz="1050" b="1" i="1" dirty="0" smtClean="0">
                <a:solidFill>
                  <a:schemeClr val="tx2">
                    <a:lumMod val="75000"/>
                  </a:schemeClr>
                </a:solidFill>
              </a:rPr>
              <a:t>2014</a:t>
            </a:r>
            <a:endParaRPr lang="en-GB" sz="1050" b="1" i="1" dirty="0">
              <a:solidFill>
                <a:schemeClr val="tx2">
                  <a:lumMod val="75000"/>
                </a:schemeClr>
              </a:solidFill>
            </a:endParaRPr>
          </a:p>
        </p:txBody>
      </p:sp>
      <p:cxnSp>
        <p:nvCxnSpPr>
          <p:cNvPr id="271" name="34 Conector recto"/>
          <p:cNvCxnSpPr/>
          <p:nvPr/>
        </p:nvCxnSpPr>
        <p:spPr bwMode="auto">
          <a:xfrm flipH="1" flipV="1">
            <a:off x="8972679" y="1793267"/>
            <a:ext cx="33337" cy="3924300"/>
          </a:xfrm>
          <a:prstGeom prst="line">
            <a:avLst/>
          </a:prstGeom>
          <a:solidFill>
            <a:srgbClr val="00B8FF"/>
          </a:solidFill>
          <a:ln w="12700" cap="flat" cmpd="sng" algn="ctr">
            <a:solidFill>
              <a:schemeClr val="bg1">
                <a:lumMod val="50000"/>
              </a:schemeClr>
            </a:solidFill>
            <a:prstDash val="solid"/>
            <a:round/>
            <a:headEnd type="none" w="med" len="med"/>
            <a:tailEnd type="none" w="med" len="med"/>
          </a:ln>
          <a:effectLst/>
          <a:extLst/>
        </p:spPr>
      </p:cxnSp>
      <p:cxnSp>
        <p:nvCxnSpPr>
          <p:cNvPr id="199" name="36 Conector recto"/>
          <p:cNvCxnSpPr>
            <a:cxnSpLocks noChangeShapeType="1"/>
          </p:cNvCxnSpPr>
          <p:nvPr/>
        </p:nvCxnSpPr>
        <p:spPr bwMode="auto">
          <a:xfrm flipH="1" flipV="1">
            <a:off x="8970333" y="1788505"/>
            <a:ext cx="31750" cy="3924300"/>
          </a:xfrm>
          <a:prstGeom prst="line">
            <a:avLst/>
          </a:prstGeom>
          <a:noFill/>
          <a:ln w="22225" algn="ctr">
            <a:solidFill>
              <a:srgbClr val="FF5050"/>
            </a:solidFill>
            <a:prstDash val="lgDashDot"/>
            <a:round/>
            <a:headEnd/>
            <a:tailEnd/>
          </a:ln>
          <a:extLst>
            <a:ext uri="{909E8E84-426E-40dd-AFC4-6F175D3DCCD1}">
              <a14:hiddenFill xmlns:a14="http://schemas.microsoft.com/office/drawing/2010/main">
                <a:noFill/>
              </a14:hiddenFill>
            </a:ext>
          </a:extLst>
        </p:spPr>
      </p:cxnSp>
      <p:cxnSp>
        <p:nvCxnSpPr>
          <p:cNvPr id="188" name="3 Conector recto de flecha"/>
          <p:cNvCxnSpPr>
            <a:cxnSpLocks noChangeShapeType="1"/>
          </p:cNvCxnSpPr>
          <p:nvPr/>
        </p:nvCxnSpPr>
        <p:spPr bwMode="auto">
          <a:xfrm>
            <a:off x="656590" y="5707534"/>
            <a:ext cx="8447088" cy="12700"/>
          </a:xfrm>
          <a:prstGeom prst="straightConnector1">
            <a:avLst/>
          </a:prstGeom>
          <a:noFill/>
          <a:ln w="22225" algn="ctr">
            <a:solidFill>
              <a:schemeClr val="tx2"/>
            </a:solidFill>
            <a:round/>
            <a:headEnd/>
            <a:tailEnd type="stealth" w="lg" len="lg"/>
          </a:ln>
          <a:extLst>
            <a:ext uri="{909E8E84-426E-40dd-AFC4-6F175D3DCCD1}">
              <a14:hiddenFill xmlns:a14="http://schemas.microsoft.com/office/drawing/2010/main">
                <a:noFill/>
              </a14:hiddenFill>
            </a:ext>
          </a:extLst>
        </p:spPr>
      </p:cxnSp>
      <p:sp>
        <p:nvSpPr>
          <p:cNvPr id="97" name="22 Rectángulo redondeado"/>
          <p:cNvSpPr>
            <a:spLocks noChangeArrowheads="1"/>
          </p:cNvSpPr>
          <p:nvPr/>
        </p:nvSpPr>
        <p:spPr bwMode="auto">
          <a:xfrm>
            <a:off x="7801536" y="3607112"/>
            <a:ext cx="972815" cy="40862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rIns="0">
            <a:spAutoFit/>
          </a:bodyPr>
          <a:lstStyle/>
          <a:p>
            <a:pPr algn="ctr">
              <a:spcBef>
                <a:spcPct val="0"/>
              </a:spcBef>
            </a:pPr>
            <a:r>
              <a:rPr lang="en-US" altLang="it-IT" sz="900" i="1" dirty="0" smtClean="0">
                <a:latin typeface="Calibri" panose="020F0502020204030204" pitchFamily="34" charset="0"/>
                <a:ea typeface="MS PGothic" panose="020B0600070205080204" pitchFamily="34" charset="-128"/>
              </a:rPr>
              <a:t>New regional partner: Flanders</a:t>
            </a:r>
            <a:endParaRPr lang="en-GB" altLang="it-IT" sz="900" i="1" dirty="0">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530034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p:cNvSpPr txBox="1"/>
          <p:nvPr/>
        </p:nvSpPr>
        <p:spPr>
          <a:xfrm>
            <a:off x="179512" y="364594"/>
            <a:ext cx="7632848" cy="400110"/>
          </a:xfrm>
          <a:prstGeom prst="rect">
            <a:avLst/>
          </a:prstGeom>
          <a:noFill/>
        </p:spPr>
        <p:txBody>
          <a:bodyPr wrap="square" rtlCol="0">
            <a:spAutoFit/>
          </a:bodyPr>
          <a:lstStyle/>
          <a:p>
            <a:r>
              <a:rPr lang="en-GB" sz="2000" b="1" dirty="0" smtClean="0">
                <a:solidFill>
                  <a:srgbClr val="002060"/>
                </a:solidFill>
                <a:latin typeface="Arial" pitchFamily="34" charset="0"/>
                <a:cs typeface="Arial" pitchFamily="34" charset="0"/>
              </a:rPr>
              <a:t>Implementation Plan</a:t>
            </a:r>
            <a:endParaRPr lang="en-GB" sz="2000" b="1" dirty="0">
              <a:solidFill>
                <a:srgbClr val="002060"/>
              </a:solidFill>
              <a:latin typeface="Arial" pitchFamily="34" charset="0"/>
              <a:cs typeface="Arial" pitchFamily="34" charset="0"/>
            </a:endParaRPr>
          </a:p>
        </p:txBody>
      </p:sp>
      <p:sp>
        <p:nvSpPr>
          <p:cNvPr id="3" name="TextBox 2"/>
          <p:cNvSpPr txBox="1"/>
          <p:nvPr/>
        </p:nvSpPr>
        <p:spPr>
          <a:xfrm>
            <a:off x="311953" y="948561"/>
            <a:ext cx="8424935" cy="5324535"/>
          </a:xfrm>
          <a:prstGeom prst="rect">
            <a:avLst/>
          </a:prstGeom>
        </p:spPr>
        <p:txBody>
          <a:bodyPr wrap="square">
            <a:spAutoFit/>
          </a:bodyPr>
          <a:lstStyle>
            <a:defPPr>
              <a:defRPr lang="es-ES"/>
            </a:defPPr>
            <a:lvl1pPr algn="just">
              <a:defRPr>
                <a:solidFill>
                  <a:srgbClr val="002060"/>
                </a:solidFill>
                <a:ea typeface="MS Mincho" panose="02020609040205080304" pitchFamily="49" charset="-128"/>
              </a:defRPr>
            </a:lvl1pPr>
          </a:lstStyle>
          <a:p>
            <a:r>
              <a:rPr lang="en-GB" b="1" i="1" dirty="0" smtClean="0"/>
              <a:t>Four Phases of implementation have been predicted</a:t>
            </a:r>
          </a:p>
          <a:p>
            <a:endParaRPr lang="en-GB" sz="1600" b="1" i="1" dirty="0" smtClean="0"/>
          </a:p>
          <a:p>
            <a:endParaRPr lang="en-GB" sz="1000" b="1" i="1" dirty="0"/>
          </a:p>
          <a:p>
            <a:pPr marL="285750" indent="-285750">
              <a:spcAft>
                <a:spcPts val="300"/>
              </a:spcAft>
              <a:buBlip>
                <a:blip r:embed="rId3"/>
              </a:buBlip>
            </a:pPr>
            <a:r>
              <a:rPr lang="it-IT" sz="1700" b="1" dirty="0" smtClean="0"/>
              <a:t>Phase 1 – Concept &amp; Business Plan. </a:t>
            </a:r>
            <a:r>
              <a:rPr lang="it-IT" sz="1600" dirty="0" smtClean="0"/>
              <a:t>The </a:t>
            </a:r>
            <a:r>
              <a:rPr lang="it-IT" sz="1600" dirty="0"/>
              <a:t>technical and business context related requirements for the large pilot technologies will be gathered, targeting the solution to the considered European sectors. In this phase, the barriers and opportunities for the proposed circular economy approach will also be </a:t>
            </a:r>
            <a:r>
              <a:rPr lang="it-IT" sz="1600" dirty="0" smtClean="0"/>
              <a:t>identified</a:t>
            </a:r>
            <a:r>
              <a:rPr lang="it-IT" sz="1600" dirty="0"/>
              <a:t> </a:t>
            </a:r>
            <a:r>
              <a:rPr lang="it-IT" sz="1600" dirty="0" smtClean="0"/>
              <a:t>(Required time: 12 months. Achivied in 2015 with co-funding).</a:t>
            </a:r>
          </a:p>
          <a:p>
            <a:pPr marL="285750" indent="-285750">
              <a:spcAft>
                <a:spcPts val="300"/>
              </a:spcAft>
              <a:buBlip>
                <a:blip r:embed="rId3"/>
              </a:buBlip>
            </a:pPr>
            <a:endParaRPr lang="it-IT" sz="1700" dirty="0" smtClean="0"/>
          </a:p>
          <a:p>
            <a:pPr marL="285750" indent="-285750">
              <a:spcAft>
                <a:spcPts val="300"/>
              </a:spcAft>
              <a:buBlip>
                <a:blip r:embed="rId3"/>
              </a:buBlip>
            </a:pPr>
            <a:r>
              <a:rPr lang="it-IT" sz="1700" b="1" dirty="0" smtClean="0"/>
              <a:t>Phase 2 – Detailed Design. </a:t>
            </a:r>
            <a:r>
              <a:rPr lang="it-IT" sz="1600" dirty="0"/>
              <a:t>The second phase will deal </a:t>
            </a:r>
            <a:r>
              <a:rPr lang="it-IT" sz="1600" dirty="0" smtClean="0"/>
              <a:t>with the engineering of </a:t>
            </a:r>
            <a:r>
              <a:rPr lang="it-IT" sz="1600" dirty="0"/>
              <a:t>the pilot plant technological solutions. </a:t>
            </a:r>
            <a:r>
              <a:rPr lang="it-IT" sz="1600" dirty="0" smtClean="0"/>
              <a:t>The </a:t>
            </a:r>
            <a:r>
              <a:rPr lang="it-IT" sz="1600" dirty="0"/>
              <a:t>control solutions to provide the plant the required level of flexibility enabling to treat different industrial problems in the same settings will be </a:t>
            </a:r>
            <a:r>
              <a:rPr lang="it-IT" sz="1600" dirty="0" smtClean="0"/>
              <a:t>developed</a:t>
            </a:r>
            <a:r>
              <a:rPr lang="it-IT" sz="1600" dirty="0"/>
              <a:t> </a:t>
            </a:r>
            <a:r>
              <a:rPr lang="it-IT" sz="1600" dirty="0" smtClean="0"/>
              <a:t>(Required time: 9 months).</a:t>
            </a:r>
          </a:p>
          <a:p>
            <a:pPr marL="285750" indent="-285750">
              <a:spcAft>
                <a:spcPts val="300"/>
              </a:spcAft>
              <a:buBlip>
                <a:blip r:embed="rId3"/>
              </a:buBlip>
            </a:pPr>
            <a:endParaRPr lang="it-IT" sz="1700" dirty="0" smtClean="0"/>
          </a:p>
          <a:p>
            <a:pPr marL="285750" indent="-285750">
              <a:spcAft>
                <a:spcPts val="300"/>
              </a:spcAft>
              <a:buBlip>
                <a:blip r:embed="rId3"/>
              </a:buBlip>
            </a:pPr>
            <a:r>
              <a:rPr lang="it-IT" sz="1700" b="1" dirty="0" smtClean="0"/>
              <a:t>Phase 3 – Installation &amp; Commissioning. </a:t>
            </a:r>
            <a:r>
              <a:rPr lang="it-IT" sz="1600" dirty="0"/>
              <a:t>I</a:t>
            </a:r>
            <a:r>
              <a:rPr lang="it-IT" sz="1600" dirty="0" smtClean="0"/>
              <a:t>nstallation </a:t>
            </a:r>
            <a:r>
              <a:rPr lang="it-IT" sz="1600" dirty="0"/>
              <a:t>and </a:t>
            </a:r>
            <a:r>
              <a:rPr lang="it-IT" sz="1600" dirty="0" smtClean="0"/>
              <a:t>set‐</a:t>
            </a:r>
            <a:r>
              <a:rPr lang="it-IT" sz="1600" dirty="0"/>
              <a:t>up of the designed pilot plant in the designated </a:t>
            </a:r>
            <a:r>
              <a:rPr lang="it-IT" sz="1600" dirty="0" smtClean="0"/>
              <a:t>areas</a:t>
            </a:r>
            <a:r>
              <a:rPr lang="it-IT" sz="1600" dirty="0"/>
              <a:t> </a:t>
            </a:r>
            <a:r>
              <a:rPr lang="it-IT" sz="1600" dirty="0" smtClean="0"/>
              <a:t>(Required time: 15 months).</a:t>
            </a:r>
          </a:p>
          <a:p>
            <a:pPr marL="285750" indent="-285750">
              <a:spcAft>
                <a:spcPts val="300"/>
              </a:spcAft>
              <a:buBlip>
                <a:blip r:embed="rId3"/>
              </a:buBlip>
            </a:pPr>
            <a:endParaRPr lang="it-IT" sz="1700" dirty="0" smtClean="0"/>
          </a:p>
          <a:p>
            <a:pPr marL="285750" indent="-285750">
              <a:spcAft>
                <a:spcPts val="300"/>
              </a:spcAft>
              <a:buBlip>
                <a:blip r:embed="rId3"/>
              </a:buBlip>
            </a:pPr>
            <a:r>
              <a:rPr lang="it-IT" sz="1700" b="1" dirty="0" smtClean="0"/>
              <a:t>Phase 4 – Marketing &amp; Launch. </a:t>
            </a:r>
            <a:r>
              <a:rPr lang="it-IT" sz="1600" dirty="0"/>
              <a:t>The activities will cover marketing, dissemination and exploitation of the generated best practices, in order to achieve the target impact of the </a:t>
            </a:r>
            <a:r>
              <a:rPr lang="it-IT" sz="1600" dirty="0" smtClean="0"/>
              <a:t>pilot</a:t>
            </a:r>
            <a:r>
              <a:rPr lang="it-IT" sz="1600" dirty="0"/>
              <a:t> </a:t>
            </a:r>
            <a:r>
              <a:rPr lang="it-IT" sz="1600" dirty="0" smtClean="0"/>
              <a:t>(Required time: 3 months).</a:t>
            </a:r>
            <a:endParaRPr lang="it-IT" sz="1600" dirty="0"/>
          </a:p>
        </p:txBody>
      </p:sp>
      <p:sp>
        <p:nvSpPr>
          <p:cNvPr id="4" name="Rettangolo 1"/>
          <p:cNvSpPr/>
          <p:nvPr/>
        </p:nvSpPr>
        <p:spPr>
          <a:xfrm>
            <a:off x="311953" y="1591222"/>
            <a:ext cx="8580527" cy="1368152"/>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1573739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p:cNvSpPr txBox="1"/>
          <p:nvPr/>
        </p:nvSpPr>
        <p:spPr>
          <a:xfrm>
            <a:off x="179512" y="364594"/>
            <a:ext cx="7632848" cy="400110"/>
          </a:xfrm>
          <a:prstGeom prst="rect">
            <a:avLst/>
          </a:prstGeom>
          <a:noFill/>
        </p:spPr>
        <p:txBody>
          <a:bodyPr wrap="square" rtlCol="0">
            <a:spAutoFit/>
          </a:bodyPr>
          <a:lstStyle/>
          <a:p>
            <a:r>
              <a:rPr lang="en-GB" sz="2000" b="1" dirty="0" smtClean="0">
                <a:solidFill>
                  <a:srgbClr val="002060"/>
                </a:solidFill>
                <a:latin typeface="Arial" pitchFamily="34" charset="0"/>
                <a:cs typeface="Arial" pitchFamily="34" charset="0"/>
              </a:rPr>
              <a:t>Phase 1: Implementation &amp; Investment Plans</a:t>
            </a:r>
            <a:endParaRPr lang="en-GB" sz="2000" b="1" dirty="0">
              <a:solidFill>
                <a:srgbClr val="002060"/>
              </a:solidFill>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410665646"/>
              </p:ext>
            </p:extLst>
          </p:nvPr>
        </p:nvGraphicFramePr>
        <p:xfrm>
          <a:off x="683568" y="3573016"/>
          <a:ext cx="7776864" cy="2426550"/>
        </p:xfrm>
        <a:graphic>
          <a:graphicData uri="http://schemas.openxmlformats.org/drawingml/2006/table">
            <a:tbl>
              <a:tblPr firstRow="1" firstCol="1" bandRow="1">
                <a:tableStyleId>{5C22544A-7EE6-4342-B048-85BDC9FD1C3A}</a:tableStyleId>
              </a:tblPr>
              <a:tblGrid>
                <a:gridCol w="1123634"/>
                <a:gridCol w="1412592"/>
                <a:gridCol w="1123634"/>
                <a:gridCol w="1701552"/>
                <a:gridCol w="1395595"/>
                <a:gridCol w="1019857"/>
              </a:tblGrid>
              <a:tr h="565010">
                <a:tc>
                  <a:txBody>
                    <a:bodyPr/>
                    <a:lstStyle/>
                    <a:p>
                      <a:pPr algn="l" fontAlgn="b">
                        <a:spcBef>
                          <a:spcPts val="300"/>
                        </a:spcBef>
                        <a:spcAft>
                          <a:spcPts val="300"/>
                        </a:spcAft>
                      </a:pPr>
                      <a:r>
                        <a:rPr lang="it-IT" sz="1600" i="1" kern="1200" dirty="0">
                          <a:effectLst/>
                        </a:rPr>
                        <a:t>Phase</a:t>
                      </a:r>
                      <a:endParaRPr lang="it-IT" sz="2400" i="1" dirty="0">
                        <a:effectLst/>
                        <a:latin typeface="Arial" panose="020B0604020202020204" pitchFamily="34" charset="0"/>
                        <a:ea typeface="MS Mincho" panose="02020609040205080304" pitchFamily="49" charset="-128"/>
                      </a:endParaRPr>
                    </a:p>
                  </a:txBody>
                  <a:tcPr marL="44450" marR="44450" marT="0" marB="0" anchor="ctr"/>
                </a:tc>
                <a:tc>
                  <a:txBody>
                    <a:bodyPr/>
                    <a:lstStyle/>
                    <a:p>
                      <a:pPr algn="ctr" fontAlgn="b">
                        <a:spcBef>
                          <a:spcPts val="0"/>
                        </a:spcBef>
                        <a:spcAft>
                          <a:spcPts val="0"/>
                        </a:spcAft>
                      </a:pPr>
                      <a:r>
                        <a:rPr lang="it-IT" sz="1600" i="1" kern="1200" dirty="0" smtClean="0">
                          <a:effectLst/>
                        </a:rPr>
                        <a:t>1</a:t>
                      </a:r>
                    </a:p>
                    <a:p>
                      <a:pPr algn="ctr" fontAlgn="b">
                        <a:spcBef>
                          <a:spcPts val="0"/>
                        </a:spcBef>
                        <a:spcAft>
                          <a:spcPts val="0"/>
                        </a:spcAft>
                      </a:pPr>
                      <a:r>
                        <a:rPr lang="it-IT" sz="1600" i="1" kern="1200" dirty="0" smtClean="0">
                          <a:effectLst/>
                        </a:rPr>
                        <a:t>Concept </a:t>
                      </a:r>
                      <a:r>
                        <a:rPr lang="it-IT" sz="1600" i="1" kern="1200" dirty="0">
                          <a:effectLst/>
                        </a:rPr>
                        <a:t>&amp; Business Plan</a:t>
                      </a:r>
                      <a:endParaRPr lang="it-IT" sz="2400" i="1" dirty="0">
                        <a:effectLst/>
                        <a:latin typeface="Arial" panose="020B0604020202020204" pitchFamily="34" charset="0"/>
                        <a:ea typeface="MS Mincho" panose="02020609040205080304" pitchFamily="49" charset="-128"/>
                      </a:endParaRPr>
                    </a:p>
                  </a:txBody>
                  <a:tcPr marL="44450" marR="44450" marT="0" marB="0" anchor="ctr"/>
                </a:tc>
                <a:tc>
                  <a:txBody>
                    <a:bodyPr/>
                    <a:lstStyle/>
                    <a:p>
                      <a:pPr marL="0" algn="ctr" defTabSz="914400" rtl="0" eaLnBrk="1" fontAlgn="b" latinLnBrk="0" hangingPunct="1">
                        <a:spcBef>
                          <a:spcPts val="0"/>
                        </a:spcBef>
                        <a:spcAft>
                          <a:spcPts val="0"/>
                        </a:spcAft>
                      </a:pPr>
                      <a:r>
                        <a:rPr lang="it-IT" sz="1600" b="1" i="1" kern="1200" dirty="0" smtClean="0">
                          <a:solidFill>
                            <a:schemeClr val="lt1"/>
                          </a:solidFill>
                          <a:effectLst/>
                          <a:latin typeface="+mn-lt"/>
                          <a:ea typeface="+mn-ea"/>
                          <a:cs typeface="+mn-cs"/>
                        </a:rPr>
                        <a:t>2</a:t>
                      </a:r>
                    </a:p>
                    <a:p>
                      <a:pPr marL="0" algn="ctr" defTabSz="914400" rtl="0" eaLnBrk="1" fontAlgn="b" latinLnBrk="0" hangingPunct="1">
                        <a:spcBef>
                          <a:spcPts val="0"/>
                        </a:spcBef>
                        <a:spcAft>
                          <a:spcPts val="0"/>
                        </a:spcAft>
                      </a:pPr>
                      <a:r>
                        <a:rPr lang="it-IT" sz="1600" b="1" i="1" kern="1200" dirty="0" smtClean="0">
                          <a:solidFill>
                            <a:schemeClr val="lt1"/>
                          </a:solidFill>
                          <a:effectLst/>
                          <a:latin typeface="+mn-lt"/>
                          <a:ea typeface="+mn-ea"/>
                          <a:cs typeface="+mn-cs"/>
                        </a:rPr>
                        <a:t>Detailed </a:t>
                      </a:r>
                      <a:r>
                        <a:rPr lang="it-IT" sz="1600" b="1" i="1" kern="1200" dirty="0">
                          <a:solidFill>
                            <a:schemeClr val="lt1"/>
                          </a:solidFill>
                          <a:effectLst/>
                          <a:latin typeface="+mn-lt"/>
                          <a:ea typeface="+mn-ea"/>
                          <a:cs typeface="+mn-cs"/>
                        </a:rPr>
                        <a:t>Design</a:t>
                      </a:r>
                    </a:p>
                  </a:txBody>
                  <a:tcPr marL="44450" marR="44450" marT="0" marB="0" anchor="ctr"/>
                </a:tc>
                <a:tc>
                  <a:txBody>
                    <a:bodyPr/>
                    <a:lstStyle/>
                    <a:p>
                      <a:pPr marL="0" algn="ctr" defTabSz="914400" rtl="0" eaLnBrk="1" fontAlgn="b" latinLnBrk="0" hangingPunct="1">
                        <a:spcBef>
                          <a:spcPts val="0"/>
                        </a:spcBef>
                        <a:spcAft>
                          <a:spcPts val="0"/>
                        </a:spcAft>
                      </a:pPr>
                      <a:r>
                        <a:rPr lang="it-IT" sz="1600" b="1" i="1" kern="1200" dirty="0" smtClean="0">
                          <a:solidFill>
                            <a:schemeClr val="lt1"/>
                          </a:solidFill>
                          <a:effectLst/>
                          <a:latin typeface="+mn-lt"/>
                          <a:ea typeface="+mn-ea"/>
                          <a:cs typeface="+mn-cs"/>
                        </a:rPr>
                        <a:t>3</a:t>
                      </a:r>
                    </a:p>
                    <a:p>
                      <a:pPr marL="0" algn="ctr" defTabSz="914400" rtl="0" eaLnBrk="1" fontAlgn="b" latinLnBrk="0" hangingPunct="1">
                        <a:spcBef>
                          <a:spcPts val="0"/>
                        </a:spcBef>
                        <a:spcAft>
                          <a:spcPts val="0"/>
                        </a:spcAft>
                      </a:pPr>
                      <a:r>
                        <a:rPr lang="it-IT" sz="1600" b="1" i="1" kern="1200" dirty="0" smtClean="0">
                          <a:solidFill>
                            <a:schemeClr val="lt1"/>
                          </a:solidFill>
                          <a:effectLst/>
                          <a:latin typeface="+mn-lt"/>
                          <a:ea typeface="+mn-ea"/>
                          <a:cs typeface="+mn-cs"/>
                        </a:rPr>
                        <a:t>Installation </a:t>
                      </a:r>
                      <a:r>
                        <a:rPr lang="it-IT" sz="1600" b="1" i="1" kern="1200" dirty="0">
                          <a:solidFill>
                            <a:schemeClr val="lt1"/>
                          </a:solidFill>
                          <a:effectLst/>
                          <a:latin typeface="+mn-lt"/>
                          <a:ea typeface="+mn-ea"/>
                          <a:cs typeface="+mn-cs"/>
                        </a:rPr>
                        <a:t>&amp; Commissioning</a:t>
                      </a:r>
                    </a:p>
                  </a:txBody>
                  <a:tcPr marL="44450" marR="44450" marT="0" marB="0" anchor="ctr"/>
                </a:tc>
                <a:tc>
                  <a:txBody>
                    <a:bodyPr/>
                    <a:lstStyle/>
                    <a:p>
                      <a:pPr marL="0" algn="ctr" defTabSz="914400" rtl="0" eaLnBrk="1" fontAlgn="b" latinLnBrk="0" hangingPunct="1">
                        <a:spcBef>
                          <a:spcPts val="0"/>
                        </a:spcBef>
                        <a:spcAft>
                          <a:spcPts val="0"/>
                        </a:spcAft>
                      </a:pPr>
                      <a:r>
                        <a:rPr lang="it-IT" sz="1600" b="1" i="1" kern="1200" dirty="0" smtClean="0">
                          <a:solidFill>
                            <a:schemeClr val="lt1"/>
                          </a:solidFill>
                          <a:effectLst/>
                          <a:latin typeface="+mn-lt"/>
                          <a:ea typeface="+mn-ea"/>
                          <a:cs typeface="+mn-cs"/>
                        </a:rPr>
                        <a:t>4</a:t>
                      </a:r>
                    </a:p>
                    <a:p>
                      <a:pPr marL="0" algn="ctr" defTabSz="914400" rtl="0" eaLnBrk="1" fontAlgn="b" latinLnBrk="0" hangingPunct="1">
                        <a:spcBef>
                          <a:spcPts val="0"/>
                        </a:spcBef>
                        <a:spcAft>
                          <a:spcPts val="0"/>
                        </a:spcAft>
                      </a:pPr>
                      <a:r>
                        <a:rPr lang="it-IT" sz="1600" b="1" i="1" kern="1200" dirty="0" smtClean="0">
                          <a:solidFill>
                            <a:schemeClr val="lt1"/>
                          </a:solidFill>
                          <a:effectLst/>
                          <a:latin typeface="+mn-lt"/>
                          <a:ea typeface="+mn-ea"/>
                          <a:cs typeface="+mn-cs"/>
                        </a:rPr>
                        <a:t>Marketing </a:t>
                      </a:r>
                      <a:r>
                        <a:rPr lang="it-IT" sz="1600" b="1" i="1" kern="1200" dirty="0">
                          <a:solidFill>
                            <a:schemeClr val="lt1"/>
                          </a:solidFill>
                          <a:effectLst/>
                          <a:latin typeface="+mn-lt"/>
                          <a:ea typeface="+mn-ea"/>
                          <a:cs typeface="+mn-cs"/>
                        </a:rPr>
                        <a:t>&amp; Launch</a:t>
                      </a:r>
                    </a:p>
                  </a:txBody>
                  <a:tcPr marL="44450" marR="44450" marT="0" marB="0" anchor="ctr"/>
                </a:tc>
                <a:tc>
                  <a:txBody>
                    <a:bodyPr/>
                    <a:lstStyle/>
                    <a:p>
                      <a:pPr marL="0" algn="ctr" defTabSz="914400" rtl="0" eaLnBrk="1" fontAlgn="b" latinLnBrk="0" hangingPunct="1">
                        <a:spcBef>
                          <a:spcPts val="0"/>
                        </a:spcBef>
                        <a:spcAft>
                          <a:spcPts val="0"/>
                        </a:spcAft>
                      </a:pPr>
                      <a:r>
                        <a:rPr lang="it-IT" sz="1600" b="1" i="1" kern="1200" dirty="0">
                          <a:solidFill>
                            <a:schemeClr val="lt1"/>
                          </a:solidFill>
                          <a:effectLst/>
                          <a:latin typeface="+mn-lt"/>
                          <a:ea typeface="+mn-ea"/>
                          <a:cs typeface="+mn-cs"/>
                        </a:rPr>
                        <a:t>Total</a:t>
                      </a:r>
                    </a:p>
                  </a:txBody>
                  <a:tcPr marL="44450" marR="44450" marT="0" marB="0" anchor="ctr"/>
                </a:tc>
              </a:tr>
              <a:tr h="339006">
                <a:tc>
                  <a:txBody>
                    <a:bodyPr/>
                    <a:lstStyle/>
                    <a:p>
                      <a:pPr algn="l">
                        <a:spcBef>
                          <a:spcPts val="600"/>
                        </a:spcBef>
                        <a:spcAft>
                          <a:spcPts val="0"/>
                        </a:spcAft>
                      </a:pPr>
                      <a:r>
                        <a:rPr lang="it-IT" sz="1600" i="1" dirty="0">
                          <a:effectLst/>
                        </a:rPr>
                        <a:t>Funding</a:t>
                      </a:r>
                      <a:endParaRPr lang="it-IT" sz="1800" i="1" dirty="0">
                        <a:effectLst/>
                        <a:latin typeface="Arial" panose="020B0604020202020204" pitchFamily="34" charset="0"/>
                        <a:ea typeface="MS Mincho" panose="02020609040205080304" pitchFamily="49" charset="-128"/>
                      </a:endParaRPr>
                    </a:p>
                  </a:txBody>
                  <a:tcPr marL="44450" marR="44450" marT="0" marB="0" anchor="ctr"/>
                </a:tc>
                <a:tc>
                  <a:txBody>
                    <a:bodyPr/>
                    <a:lstStyle/>
                    <a:p>
                      <a:pPr algn="ctr">
                        <a:spcBef>
                          <a:spcPts val="600"/>
                        </a:spcBef>
                        <a:spcAft>
                          <a:spcPts val="0"/>
                        </a:spcAft>
                      </a:pPr>
                      <a:r>
                        <a:rPr lang="it-IT" sz="1600">
                          <a:effectLst/>
                        </a:rPr>
                        <a:t>0</a:t>
                      </a:r>
                      <a:endParaRPr lang="it-IT" sz="1800">
                        <a:effectLst/>
                        <a:latin typeface="Arial" panose="020B0604020202020204" pitchFamily="34" charset="0"/>
                        <a:ea typeface="MS Mincho" panose="02020609040205080304" pitchFamily="49" charset="-128"/>
                      </a:endParaRPr>
                    </a:p>
                  </a:txBody>
                  <a:tcPr marL="44450" marR="44450" marT="0" marB="0" anchor="ctr"/>
                </a:tc>
                <a:tc>
                  <a:txBody>
                    <a:bodyPr/>
                    <a:lstStyle/>
                    <a:p>
                      <a:pPr algn="ctr">
                        <a:spcBef>
                          <a:spcPts val="600"/>
                        </a:spcBef>
                        <a:spcAft>
                          <a:spcPts val="0"/>
                        </a:spcAft>
                      </a:pPr>
                      <a:r>
                        <a:rPr lang="it-IT" sz="1600" dirty="0" smtClean="0">
                          <a:effectLst/>
                          <a:latin typeface="+mn-lt"/>
                          <a:ea typeface="+mn-ea"/>
                        </a:rPr>
                        <a:t>3.15</a:t>
                      </a:r>
                      <a:endParaRPr lang="it-IT" sz="1800" dirty="0">
                        <a:effectLst/>
                        <a:latin typeface="Arial" panose="020B0604020202020204" pitchFamily="34" charset="0"/>
                        <a:ea typeface="MS Mincho" panose="02020609040205080304" pitchFamily="49" charset="-128"/>
                      </a:endParaRPr>
                    </a:p>
                  </a:txBody>
                  <a:tcPr marL="44450" marR="44450" marT="0" marB="0" anchor="ctr"/>
                </a:tc>
                <a:tc>
                  <a:txBody>
                    <a:bodyPr/>
                    <a:lstStyle/>
                    <a:p>
                      <a:pPr algn="ctr">
                        <a:spcBef>
                          <a:spcPts val="600"/>
                        </a:spcBef>
                        <a:spcAft>
                          <a:spcPts val="0"/>
                        </a:spcAft>
                      </a:pPr>
                      <a:r>
                        <a:rPr lang="it-IT" sz="1600" dirty="0" smtClean="0">
                          <a:effectLst/>
                        </a:rPr>
                        <a:t>24.5</a:t>
                      </a:r>
                      <a:endParaRPr lang="it-IT" sz="1800" dirty="0">
                        <a:effectLst/>
                        <a:latin typeface="Arial" panose="020B0604020202020204" pitchFamily="34" charset="0"/>
                        <a:ea typeface="MS Mincho" panose="02020609040205080304" pitchFamily="49" charset="-128"/>
                      </a:endParaRPr>
                    </a:p>
                  </a:txBody>
                  <a:tcPr marL="44450" marR="44450" marT="0" marB="0" anchor="ctr"/>
                </a:tc>
                <a:tc>
                  <a:txBody>
                    <a:bodyPr/>
                    <a:lstStyle/>
                    <a:p>
                      <a:pPr algn="ctr">
                        <a:spcBef>
                          <a:spcPts val="600"/>
                        </a:spcBef>
                        <a:spcAft>
                          <a:spcPts val="0"/>
                        </a:spcAft>
                      </a:pPr>
                      <a:r>
                        <a:rPr lang="it-IT" sz="1600" dirty="0" smtClean="0">
                          <a:effectLst/>
                        </a:rPr>
                        <a:t>0.35</a:t>
                      </a:r>
                      <a:endParaRPr lang="it-IT" sz="1800" dirty="0">
                        <a:effectLst/>
                        <a:latin typeface="Arial" panose="020B0604020202020204" pitchFamily="34" charset="0"/>
                        <a:ea typeface="MS Mincho" panose="02020609040205080304" pitchFamily="49" charset="-128"/>
                      </a:endParaRPr>
                    </a:p>
                  </a:txBody>
                  <a:tcPr marL="44450" marR="44450" marT="0" marB="0" anchor="ctr"/>
                </a:tc>
                <a:tc>
                  <a:txBody>
                    <a:bodyPr/>
                    <a:lstStyle/>
                    <a:p>
                      <a:pPr algn="ctr">
                        <a:spcBef>
                          <a:spcPts val="600"/>
                        </a:spcBef>
                        <a:spcAft>
                          <a:spcPts val="0"/>
                        </a:spcAft>
                      </a:pPr>
                      <a:r>
                        <a:rPr lang="it-IT" sz="1600" dirty="0">
                          <a:effectLst/>
                        </a:rPr>
                        <a:t>2</a:t>
                      </a:r>
                      <a:r>
                        <a:rPr lang="it-IT" sz="1600" dirty="0" smtClean="0">
                          <a:effectLst/>
                        </a:rPr>
                        <a:t>8</a:t>
                      </a:r>
                      <a:endParaRPr lang="it-IT" sz="1800" dirty="0">
                        <a:effectLst/>
                        <a:latin typeface="Arial" panose="020B0604020202020204" pitchFamily="34" charset="0"/>
                        <a:ea typeface="MS Mincho" panose="02020609040205080304" pitchFamily="49" charset="-128"/>
                      </a:endParaRPr>
                    </a:p>
                  </a:txBody>
                  <a:tcPr marL="44450" marR="44450" marT="0" marB="0" anchor="ctr"/>
                </a:tc>
              </a:tr>
              <a:tr h="339006">
                <a:tc>
                  <a:txBody>
                    <a:bodyPr/>
                    <a:lstStyle/>
                    <a:p>
                      <a:pPr algn="l">
                        <a:spcBef>
                          <a:spcPts val="600"/>
                        </a:spcBef>
                        <a:spcAft>
                          <a:spcPts val="0"/>
                        </a:spcAft>
                      </a:pPr>
                      <a:r>
                        <a:rPr lang="it-IT" sz="1600" i="1">
                          <a:effectLst/>
                        </a:rPr>
                        <a:t>Co-funding</a:t>
                      </a:r>
                      <a:endParaRPr lang="it-IT" sz="1800" i="1">
                        <a:effectLst/>
                        <a:latin typeface="Arial" panose="020B0604020202020204" pitchFamily="34" charset="0"/>
                        <a:ea typeface="MS Mincho" panose="02020609040205080304" pitchFamily="49" charset="-128"/>
                      </a:endParaRPr>
                    </a:p>
                  </a:txBody>
                  <a:tcPr marL="44450" marR="44450" marT="0" marB="0" anchor="ctr"/>
                </a:tc>
                <a:tc>
                  <a:txBody>
                    <a:bodyPr/>
                    <a:lstStyle/>
                    <a:p>
                      <a:pPr algn="ctr">
                        <a:spcBef>
                          <a:spcPts val="600"/>
                        </a:spcBef>
                        <a:spcAft>
                          <a:spcPts val="0"/>
                        </a:spcAft>
                      </a:pPr>
                      <a:r>
                        <a:rPr lang="it-IT" sz="1600" dirty="0" smtClean="0">
                          <a:effectLst/>
                          <a:latin typeface="+mn-lt"/>
                          <a:ea typeface="+mn-ea"/>
                        </a:rPr>
                        <a:t>0.5</a:t>
                      </a:r>
                      <a:endParaRPr lang="it-IT" sz="1800" dirty="0">
                        <a:effectLst/>
                        <a:latin typeface="Arial" panose="020B0604020202020204" pitchFamily="34" charset="0"/>
                        <a:ea typeface="MS Mincho" panose="02020609040205080304" pitchFamily="49" charset="-128"/>
                      </a:endParaRPr>
                    </a:p>
                  </a:txBody>
                  <a:tcPr marL="44450" marR="44450" marT="0" marB="0" anchor="ctr"/>
                </a:tc>
                <a:tc>
                  <a:txBody>
                    <a:bodyPr/>
                    <a:lstStyle/>
                    <a:p>
                      <a:pPr algn="ctr">
                        <a:spcBef>
                          <a:spcPts val="600"/>
                        </a:spcBef>
                        <a:spcAft>
                          <a:spcPts val="0"/>
                        </a:spcAft>
                      </a:pPr>
                      <a:r>
                        <a:rPr lang="it-IT" sz="1600" dirty="0" smtClean="0">
                          <a:effectLst/>
                          <a:latin typeface="+mn-lt"/>
                          <a:ea typeface="+mn-ea"/>
                        </a:rPr>
                        <a:t>0.85</a:t>
                      </a:r>
                      <a:endParaRPr lang="it-IT" sz="1800" dirty="0">
                        <a:effectLst/>
                        <a:latin typeface="Arial" panose="020B0604020202020204" pitchFamily="34" charset="0"/>
                        <a:ea typeface="MS Mincho" panose="02020609040205080304" pitchFamily="49" charset="-128"/>
                      </a:endParaRPr>
                    </a:p>
                  </a:txBody>
                  <a:tcPr marL="44450" marR="44450" marT="0" marB="0" anchor="ctr"/>
                </a:tc>
                <a:tc>
                  <a:txBody>
                    <a:bodyPr/>
                    <a:lstStyle/>
                    <a:p>
                      <a:pPr algn="ctr">
                        <a:spcBef>
                          <a:spcPts val="600"/>
                        </a:spcBef>
                        <a:spcAft>
                          <a:spcPts val="0"/>
                        </a:spcAft>
                      </a:pPr>
                      <a:r>
                        <a:rPr lang="it-IT" sz="1600" dirty="0" smtClean="0">
                          <a:effectLst/>
                        </a:rPr>
                        <a:t>10.5</a:t>
                      </a:r>
                      <a:endParaRPr lang="it-IT" sz="1800" dirty="0">
                        <a:effectLst/>
                        <a:latin typeface="Arial" panose="020B0604020202020204" pitchFamily="34" charset="0"/>
                        <a:ea typeface="MS Mincho" panose="02020609040205080304" pitchFamily="49" charset="-128"/>
                      </a:endParaRPr>
                    </a:p>
                  </a:txBody>
                  <a:tcPr marL="44450" marR="44450" marT="0" marB="0" anchor="ctr"/>
                </a:tc>
                <a:tc>
                  <a:txBody>
                    <a:bodyPr/>
                    <a:lstStyle/>
                    <a:p>
                      <a:pPr algn="ctr">
                        <a:spcBef>
                          <a:spcPts val="600"/>
                        </a:spcBef>
                        <a:spcAft>
                          <a:spcPts val="0"/>
                        </a:spcAft>
                      </a:pPr>
                      <a:r>
                        <a:rPr lang="it-IT" sz="1600" dirty="0" smtClean="0">
                          <a:effectLst/>
                        </a:rPr>
                        <a:t>0.15</a:t>
                      </a:r>
                      <a:endParaRPr lang="it-IT" sz="1800" dirty="0">
                        <a:effectLst/>
                        <a:latin typeface="Arial" panose="020B0604020202020204" pitchFamily="34" charset="0"/>
                        <a:ea typeface="MS Mincho" panose="02020609040205080304" pitchFamily="49" charset="-128"/>
                      </a:endParaRPr>
                    </a:p>
                  </a:txBody>
                  <a:tcPr marL="44450" marR="44450" marT="0" marB="0" anchor="ctr"/>
                </a:tc>
                <a:tc>
                  <a:txBody>
                    <a:bodyPr/>
                    <a:lstStyle/>
                    <a:p>
                      <a:pPr algn="ctr">
                        <a:spcBef>
                          <a:spcPts val="600"/>
                        </a:spcBef>
                        <a:spcAft>
                          <a:spcPts val="0"/>
                        </a:spcAft>
                      </a:pPr>
                      <a:r>
                        <a:rPr lang="it-IT" sz="1600" dirty="0">
                          <a:effectLst/>
                        </a:rPr>
                        <a:t>12</a:t>
                      </a:r>
                      <a:endParaRPr lang="it-IT" sz="1800" dirty="0">
                        <a:effectLst/>
                        <a:latin typeface="Arial" panose="020B0604020202020204" pitchFamily="34" charset="0"/>
                        <a:ea typeface="MS Mincho" panose="02020609040205080304" pitchFamily="49" charset="-128"/>
                      </a:endParaRPr>
                    </a:p>
                  </a:txBody>
                  <a:tcPr marL="44450" marR="44450" marT="0" marB="0" anchor="ctr"/>
                </a:tc>
              </a:tr>
              <a:tr h="339006">
                <a:tc>
                  <a:txBody>
                    <a:bodyPr/>
                    <a:lstStyle/>
                    <a:p>
                      <a:pPr algn="l">
                        <a:spcBef>
                          <a:spcPts val="600"/>
                        </a:spcBef>
                        <a:spcAft>
                          <a:spcPts val="0"/>
                        </a:spcAft>
                      </a:pPr>
                      <a:r>
                        <a:rPr lang="it-IT" sz="1600" i="1">
                          <a:effectLst/>
                        </a:rPr>
                        <a:t>Total</a:t>
                      </a:r>
                      <a:endParaRPr lang="it-IT" sz="1800" i="1">
                        <a:effectLst/>
                        <a:latin typeface="Arial" panose="020B0604020202020204" pitchFamily="34" charset="0"/>
                        <a:ea typeface="MS Mincho" panose="02020609040205080304" pitchFamily="49" charset="-128"/>
                      </a:endParaRPr>
                    </a:p>
                  </a:txBody>
                  <a:tcPr marL="44450" marR="44450" marT="0" marB="0" anchor="ctr"/>
                </a:tc>
                <a:tc>
                  <a:txBody>
                    <a:bodyPr/>
                    <a:lstStyle/>
                    <a:p>
                      <a:pPr algn="ctr">
                        <a:spcBef>
                          <a:spcPts val="600"/>
                        </a:spcBef>
                        <a:spcAft>
                          <a:spcPts val="0"/>
                        </a:spcAft>
                      </a:pPr>
                      <a:r>
                        <a:rPr lang="it-IT" sz="1600" dirty="0" smtClean="0">
                          <a:effectLst/>
                          <a:latin typeface="+mn-lt"/>
                          <a:ea typeface="+mn-ea"/>
                        </a:rPr>
                        <a:t>0.5</a:t>
                      </a:r>
                      <a:endParaRPr lang="it-IT" sz="1800" dirty="0">
                        <a:effectLst/>
                        <a:latin typeface="Arial" panose="020B0604020202020204" pitchFamily="34" charset="0"/>
                        <a:ea typeface="MS Mincho" panose="02020609040205080304" pitchFamily="49" charset="-128"/>
                      </a:endParaRPr>
                    </a:p>
                  </a:txBody>
                  <a:tcPr marL="44450" marR="44450" marT="0" marB="0" anchor="ctr"/>
                </a:tc>
                <a:tc>
                  <a:txBody>
                    <a:bodyPr/>
                    <a:lstStyle/>
                    <a:p>
                      <a:pPr algn="ctr">
                        <a:spcBef>
                          <a:spcPts val="600"/>
                        </a:spcBef>
                        <a:spcAft>
                          <a:spcPts val="0"/>
                        </a:spcAft>
                      </a:pPr>
                      <a:r>
                        <a:rPr lang="it-IT" sz="1600" dirty="0" smtClean="0">
                          <a:effectLst/>
                          <a:latin typeface="+mn-lt"/>
                          <a:ea typeface="+mn-ea"/>
                        </a:rPr>
                        <a:t>4</a:t>
                      </a:r>
                      <a:endParaRPr lang="it-IT" sz="1800" dirty="0">
                        <a:effectLst/>
                        <a:latin typeface="Arial" panose="020B0604020202020204" pitchFamily="34" charset="0"/>
                        <a:ea typeface="MS Mincho" panose="02020609040205080304" pitchFamily="49" charset="-128"/>
                      </a:endParaRPr>
                    </a:p>
                  </a:txBody>
                  <a:tcPr marL="44450" marR="44450" marT="0" marB="0" anchor="ctr"/>
                </a:tc>
                <a:tc>
                  <a:txBody>
                    <a:bodyPr/>
                    <a:lstStyle/>
                    <a:p>
                      <a:pPr algn="ctr">
                        <a:spcBef>
                          <a:spcPts val="600"/>
                        </a:spcBef>
                        <a:spcAft>
                          <a:spcPts val="0"/>
                        </a:spcAft>
                      </a:pPr>
                      <a:r>
                        <a:rPr lang="it-IT" sz="1600" dirty="0" smtClean="0">
                          <a:effectLst/>
                          <a:latin typeface="+mn-lt"/>
                          <a:ea typeface="+mn-ea"/>
                        </a:rPr>
                        <a:t>35</a:t>
                      </a:r>
                      <a:endParaRPr lang="it-IT" sz="1800" dirty="0">
                        <a:effectLst/>
                        <a:latin typeface="Arial" panose="020B0604020202020204" pitchFamily="34" charset="0"/>
                        <a:ea typeface="MS Mincho" panose="02020609040205080304" pitchFamily="49" charset="-128"/>
                      </a:endParaRPr>
                    </a:p>
                  </a:txBody>
                  <a:tcPr marL="44450" marR="44450" marT="0" marB="0" anchor="ctr"/>
                </a:tc>
                <a:tc>
                  <a:txBody>
                    <a:bodyPr/>
                    <a:lstStyle/>
                    <a:p>
                      <a:pPr algn="ctr">
                        <a:spcBef>
                          <a:spcPts val="600"/>
                        </a:spcBef>
                        <a:spcAft>
                          <a:spcPts val="0"/>
                        </a:spcAft>
                      </a:pPr>
                      <a:r>
                        <a:rPr lang="it-IT" sz="1600" dirty="0" smtClean="0">
                          <a:effectLst/>
                        </a:rPr>
                        <a:t>0.5</a:t>
                      </a:r>
                      <a:endParaRPr lang="it-IT" sz="1800" dirty="0">
                        <a:effectLst/>
                        <a:latin typeface="Arial" panose="020B0604020202020204" pitchFamily="34" charset="0"/>
                        <a:ea typeface="MS Mincho" panose="02020609040205080304" pitchFamily="49" charset="-128"/>
                      </a:endParaRPr>
                    </a:p>
                  </a:txBody>
                  <a:tcPr marL="44450" marR="44450" marT="0" marB="0" anchor="ctr"/>
                </a:tc>
                <a:tc>
                  <a:txBody>
                    <a:bodyPr/>
                    <a:lstStyle/>
                    <a:p>
                      <a:pPr algn="ctr">
                        <a:spcBef>
                          <a:spcPts val="600"/>
                        </a:spcBef>
                        <a:spcAft>
                          <a:spcPts val="0"/>
                        </a:spcAft>
                      </a:pPr>
                      <a:r>
                        <a:rPr lang="it-IT" sz="1600" dirty="0">
                          <a:effectLst/>
                        </a:rPr>
                        <a:t>4</a:t>
                      </a:r>
                      <a:r>
                        <a:rPr lang="it-IT" sz="1600" dirty="0" smtClean="0">
                          <a:effectLst/>
                        </a:rPr>
                        <a:t>0</a:t>
                      </a:r>
                      <a:endParaRPr lang="it-IT" sz="1800" dirty="0">
                        <a:effectLst/>
                        <a:latin typeface="Arial" panose="020B0604020202020204" pitchFamily="34" charset="0"/>
                        <a:ea typeface="MS Mincho" panose="02020609040205080304" pitchFamily="49" charset="-128"/>
                      </a:endParaRPr>
                    </a:p>
                  </a:txBody>
                  <a:tcPr marL="44450" marR="44450" marT="0" marB="0" anchor="ctr"/>
                </a:tc>
              </a:tr>
              <a:tr h="339006">
                <a:tc>
                  <a:txBody>
                    <a:bodyPr/>
                    <a:lstStyle/>
                    <a:p>
                      <a:endParaRPr lang="it-IT" sz="1200" i="1" dirty="0">
                        <a:effectLst/>
                        <a:latin typeface="Cambria" panose="02040503050406030204" pitchFamily="18" charset="0"/>
                      </a:endParaRPr>
                    </a:p>
                  </a:txBody>
                  <a:tcPr marL="44450" marR="44450" marT="0" marB="0" anchor="ctr"/>
                </a:tc>
                <a:tc>
                  <a:txBody>
                    <a:bodyPr/>
                    <a:lstStyle/>
                    <a:p>
                      <a:endParaRPr lang="it-IT" sz="1200" dirty="0">
                        <a:effectLst/>
                        <a:latin typeface="Cambria" panose="02040503050406030204" pitchFamily="18" charset="0"/>
                      </a:endParaRPr>
                    </a:p>
                  </a:txBody>
                  <a:tcPr marL="44450" marR="44450" marT="0" marB="0" anchor="ctr"/>
                </a:tc>
                <a:tc>
                  <a:txBody>
                    <a:bodyPr/>
                    <a:lstStyle/>
                    <a:p>
                      <a:endParaRPr lang="it-IT" sz="1200" dirty="0">
                        <a:effectLst/>
                        <a:latin typeface="Cambria" panose="02040503050406030204" pitchFamily="18" charset="0"/>
                      </a:endParaRPr>
                    </a:p>
                  </a:txBody>
                  <a:tcPr marL="44450" marR="44450" marT="0" marB="0" anchor="ctr"/>
                </a:tc>
                <a:tc>
                  <a:txBody>
                    <a:bodyPr/>
                    <a:lstStyle/>
                    <a:p>
                      <a:endParaRPr lang="it-IT" sz="1200" dirty="0">
                        <a:effectLst/>
                        <a:latin typeface="Cambria" panose="02040503050406030204" pitchFamily="18" charset="0"/>
                      </a:endParaRPr>
                    </a:p>
                  </a:txBody>
                  <a:tcPr marL="44450" marR="44450" marT="0" marB="0" anchor="ctr"/>
                </a:tc>
                <a:tc>
                  <a:txBody>
                    <a:bodyPr/>
                    <a:lstStyle/>
                    <a:p>
                      <a:endParaRPr lang="it-IT" sz="1200" dirty="0">
                        <a:effectLst/>
                        <a:latin typeface="Cambria" panose="02040503050406030204" pitchFamily="18" charset="0"/>
                      </a:endParaRPr>
                    </a:p>
                  </a:txBody>
                  <a:tcPr marL="44450" marR="44450" marT="0" marB="0" anchor="ctr"/>
                </a:tc>
                <a:tc>
                  <a:txBody>
                    <a:bodyPr/>
                    <a:lstStyle/>
                    <a:p>
                      <a:endParaRPr lang="it-IT" sz="1200" dirty="0">
                        <a:effectLst/>
                        <a:latin typeface="Cambria" panose="02040503050406030204" pitchFamily="18" charset="0"/>
                      </a:endParaRPr>
                    </a:p>
                  </a:txBody>
                  <a:tcPr marL="44450" marR="44450" marT="0" marB="0" anchor="ctr"/>
                </a:tc>
              </a:tr>
              <a:tr h="339006">
                <a:tc>
                  <a:txBody>
                    <a:bodyPr/>
                    <a:lstStyle/>
                    <a:p>
                      <a:pPr algn="l">
                        <a:spcBef>
                          <a:spcPts val="600"/>
                        </a:spcBef>
                        <a:spcAft>
                          <a:spcPts val="0"/>
                        </a:spcAft>
                      </a:pPr>
                      <a:r>
                        <a:rPr lang="it-IT" sz="1600" i="1" dirty="0">
                          <a:effectLst/>
                        </a:rPr>
                        <a:t>Schedule</a:t>
                      </a:r>
                      <a:endParaRPr lang="it-IT" sz="1800" i="1" dirty="0">
                        <a:effectLst/>
                        <a:latin typeface="Arial" panose="020B0604020202020204" pitchFamily="34" charset="0"/>
                        <a:ea typeface="MS Mincho" panose="02020609040205080304" pitchFamily="49" charset="-128"/>
                      </a:endParaRPr>
                    </a:p>
                  </a:txBody>
                  <a:tcPr marL="44450" marR="44450" marT="0" marB="0" anchor="ctr"/>
                </a:tc>
                <a:tc>
                  <a:txBody>
                    <a:bodyPr/>
                    <a:lstStyle/>
                    <a:p>
                      <a:pPr algn="ctr">
                        <a:spcBef>
                          <a:spcPts val="600"/>
                        </a:spcBef>
                        <a:spcAft>
                          <a:spcPts val="0"/>
                        </a:spcAft>
                      </a:pPr>
                      <a:r>
                        <a:rPr lang="it-IT" sz="1600" i="1" dirty="0">
                          <a:effectLst/>
                        </a:rPr>
                        <a:t>Achieved 2015</a:t>
                      </a:r>
                      <a:endParaRPr lang="it-IT" sz="1800" i="1" dirty="0">
                        <a:effectLst/>
                        <a:latin typeface="Arial" panose="020B0604020202020204" pitchFamily="34" charset="0"/>
                        <a:ea typeface="MS Mincho" panose="02020609040205080304" pitchFamily="49" charset="-128"/>
                      </a:endParaRPr>
                    </a:p>
                  </a:txBody>
                  <a:tcPr marL="44450" marR="44450" marT="0" marB="0" anchor="ctr"/>
                </a:tc>
                <a:tc>
                  <a:txBody>
                    <a:bodyPr/>
                    <a:lstStyle/>
                    <a:p>
                      <a:pPr algn="ctr">
                        <a:spcBef>
                          <a:spcPts val="600"/>
                        </a:spcBef>
                        <a:spcAft>
                          <a:spcPts val="0"/>
                        </a:spcAft>
                      </a:pPr>
                      <a:r>
                        <a:rPr lang="it-IT" sz="1600" i="1" dirty="0">
                          <a:effectLst/>
                        </a:rPr>
                        <a:t>M1-M9</a:t>
                      </a:r>
                      <a:endParaRPr lang="it-IT" sz="1800" i="1" dirty="0">
                        <a:effectLst/>
                        <a:latin typeface="Arial" panose="020B0604020202020204" pitchFamily="34" charset="0"/>
                        <a:ea typeface="MS Mincho" panose="02020609040205080304" pitchFamily="49" charset="-128"/>
                      </a:endParaRPr>
                    </a:p>
                  </a:txBody>
                  <a:tcPr marL="44450" marR="44450" marT="0" marB="0" anchor="ctr"/>
                </a:tc>
                <a:tc>
                  <a:txBody>
                    <a:bodyPr/>
                    <a:lstStyle/>
                    <a:p>
                      <a:pPr algn="ctr">
                        <a:spcBef>
                          <a:spcPts val="600"/>
                        </a:spcBef>
                        <a:spcAft>
                          <a:spcPts val="0"/>
                        </a:spcAft>
                      </a:pPr>
                      <a:r>
                        <a:rPr lang="it-IT" sz="1600" i="1" dirty="0">
                          <a:effectLst/>
                        </a:rPr>
                        <a:t>M6-M21</a:t>
                      </a:r>
                      <a:endParaRPr lang="it-IT" sz="1800" i="1" dirty="0">
                        <a:effectLst/>
                        <a:latin typeface="Arial" panose="020B0604020202020204" pitchFamily="34" charset="0"/>
                        <a:ea typeface="MS Mincho" panose="02020609040205080304" pitchFamily="49" charset="-128"/>
                      </a:endParaRPr>
                    </a:p>
                  </a:txBody>
                  <a:tcPr marL="44450" marR="44450" marT="0" marB="0" anchor="ctr"/>
                </a:tc>
                <a:tc>
                  <a:txBody>
                    <a:bodyPr/>
                    <a:lstStyle/>
                    <a:p>
                      <a:pPr algn="ctr">
                        <a:spcBef>
                          <a:spcPts val="600"/>
                        </a:spcBef>
                        <a:spcAft>
                          <a:spcPts val="0"/>
                        </a:spcAft>
                      </a:pPr>
                      <a:r>
                        <a:rPr lang="it-IT" sz="1600" i="1" dirty="0">
                          <a:effectLst/>
                        </a:rPr>
                        <a:t>M18-M24</a:t>
                      </a:r>
                      <a:endParaRPr lang="it-IT" sz="1800" i="1" dirty="0">
                        <a:effectLst/>
                        <a:latin typeface="Arial" panose="020B0604020202020204" pitchFamily="34" charset="0"/>
                        <a:ea typeface="MS Mincho" panose="02020609040205080304" pitchFamily="49" charset="-128"/>
                      </a:endParaRPr>
                    </a:p>
                  </a:txBody>
                  <a:tcPr marL="44450" marR="44450" marT="0" marB="0" anchor="ctr"/>
                </a:tc>
                <a:tc>
                  <a:txBody>
                    <a:bodyPr/>
                    <a:lstStyle/>
                    <a:p>
                      <a:endParaRPr lang="it-IT" sz="1200" dirty="0">
                        <a:effectLst/>
                        <a:latin typeface="Cambria" panose="02040503050406030204" pitchFamily="18" charset="0"/>
                      </a:endParaRPr>
                    </a:p>
                  </a:txBody>
                  <a:tcPr marL="44450" marR="44450" marT="0" marB="0" anchor="ctr"/>
                </a:tc>
              </a:tr>
            </a:tbl>
          </a:graphicData>
        </a:graphic>
      </p:graphicFrame>
      <p:pic>
        <p:nvPicPr>
          <p:cNvPr id="6" name="Picture 5"/>
          <p:cNvPicPr>
            <a:picLocks noChangeAspect="1"/>
          </p:cNvPicPr>
          <p:nvPr/>
        </p:nvPicPr>
        <p:blipFill rotWithShape="1">
          <a:blip r:embed="rId3"/>
          <a:srcRect l="22596" t="42099" r="11255" b="26272"/>
          <a:stretch/>
        </p:blipFill>
        <p:spPr>
          <a:xfrm>
            <a:off x="606629" y="1124744"/>
            <a:ext cx="7835582" cy="2016224"/>
          </a:xfrm>
          <a:prstGeom prst="rect">
            <a:avLst/>
          </a:prstGeom>
        </p:spPr>
      </p:pic>
      <p:sp>
        <p:nvSpPr>
          <p:cNvPr id="4" name="Mostrina 3"/>
          <p:cNvSpPr/>
          <p:nvPr/>
        </p:nvSpPr>
        <p:spPr>
          <a:xfrm>
            <a:off x="2699792" y="2564904"/>
            <a:ext cx="3744416" cy="648072"/>
          </a:xfrm>
          <a:prstGeom prst="chevron">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smtClean="0">
                <a:solidFill>
                  <a:schemeClr val="bg1"/>
                </a:solidFill>
              </a:rPr>
              <a:t>Integration of </a:t>
            </a:r>
            <a:r>
              <a:rPr lang="it-IT" dirty="0" err="1" smtClean="0">
                <a:solidFill>
                  <a:schemeClr val="bg1"/>
                </a:solidFill>
              </a:rPr>
              <a:t>existing</a:t>
            </a:r>
            <a:r>
              <a:rPr lang="it-IT" dirty="0" smtClean="0">
                <a:solidFill>
                  <a:schemeClr val="bg1"/>
                </a:solidFill>
              </a:rPr>
              <a:t>, new and </a:t>
            </a:r>
            <a:r>
              <a:rPr lang="it-IT" dirty="0" err="1" smtClean="0">
                <a:solidFill>
                  <a:schemeClr val="bg1"/>
                </a:solidFill>
              </a:rPr>
              <a:t>upgraded</a:t>
            </a:r>
            <a:r>
              <a:rPr lang="it-IT" dirty="0" smtClean="0">
                <a:solidFill>
                  <a:schemeClr val="bg1"/>
                </a:solidFill>
              </a:rPr>
              <a:t> </a:t>
            </a:r>
            <a:r>
              <a:rPr lang="it-IT" dirty="0" err="1" smtClean="0">
                <a:solidFill>
                  <a:schemeClr val="bg1"/>
                </a:solidFill>
              </a:rPr>
              <a:t>facilities</a:t>
            </a:r>
            <a:endParaRPr lang="it-IT" dirty="0">
              <a:solidFill>
                <a:schemeClr val="bg1"/>
              </a:solidFill>
            </a:endParaRPr>
          </a:p>
        </p:txBody>
      </p:sp>
    </p:spTree>
    <p:extLst>
      <p:ext uri="{BB962C8B-B14F-4D97-AF65-F5344CB8AC3E}">
        <p14:creationId xmlns:p14="http://schemas.microsoft.com/office/powerpoint/2010/main" val="3493251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CuadroTexto"/>
          <p:cNvSpPr txBox="1"/>
          <p:nvPr/>
        </p:nvSpPr>
        <p:spPr>
          <a:xfrm>
            <a:off x="179512" y="364594"/>
            <a:ext cx="7632848" cy="400110"/>
          </a:xfrm>
          <a:prstGeom prst="rect">
            <a:avLst/>
          </a:prstGeom>
          <a:noFill/>
        </p:spPr>
        <p:txBody>
          <a:bodyPr wrap="square" rtlCol="0">
            <a:spAutoFit/>
          </a:bodyPr>
          <a:lstStyle/>
          <a:p>
            <a:r>
              <a:rPr lang="en-GB" sz="2000" b="1" dirty="0" smtClean="0">
                <a:solidFill>
                  <a:srgbClr val="002060"/>
                </a:solidFill>
                <a:latin typeface="Arial" pitchFamily="34" charset="0"/>
                <a:cs typeface="Arial" pitchFamily="34" charset="0"/>
              </a:rPr>
              <a:t>Economic Benefits of Circular Economy at large scale</a:t>
            </a:r>
            <a:endParaRPr lang="en-GB" sz="2000" b="1" dirty="0">
              <a:solidFill>
                <a:srgbClr val="002060"/>
              </a:solidFill>
              <a:latin typeface="Arial" pitchFamily="34" charset="0"/>
              <a:cs typeface="Arial" pitchFamily="34" charset="0"/>
            </a:endParaRPr>
          </a:p>
        </p:txBody>
      </p:sp>
      <p:sp>
        <p:nvSpPr>
          <p:cNvPr id="4" name="TextBox 4"/>
          <p:cNvSpPr txBox="1">
            <a:spLocks noChangeArrowheads="1"/>
          </p:cNvSpPr>
          <p:nvPr/>
        </p:nvSpPr>
        <p:spPr bwMode="auto">
          <a:xfrm>
            <a:off x="385587" y="5600925"/>
            <a:ext cx="8401050" cy="359073"/>
          </a:xfrm>
          <a:prstGeom prst="rect">
            <a:avLst/>
          </a:prstGeom>
          <a:noFill/>
          <a:ln>
            <a:noFill/>
          </a:ln>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110000"/>
              </a:lnSpc>
              <a:spcAft>
                <a:spcPts val="1200"/>
              </a:spcAft>
              <a:defRPr/>
            </a:pPr>
            <a:r>
              <a:rPr lang="en-US" sz="1600" b="1" dirty="0">
                <a:solidFill>
                  <a:srgbClr val="003458"/>
                </a:solidFill>
                <a:latin typeface="+mn-lt"/>
                <a:cs typeface="Arial" panose="020B0604020202020204" pitchFamily="34" charset="0"/>
              </a:rPr>
              <a:t>Annual total cost of producing and using primary resources, EU-27, euros trillion</a:t>
            </a:r>
            <a:endParaRPr lang="it-IT" sz="1600" b="1" dirty="0">
              <a:solidFill>
                <a:srgbClr val="003458"/>
              </a:solidFill>
              <a:latin typeface="+mn-lt"/>
              <a:cs typeface="Arial" panose="020B0604020202020204" pitchFamily="34" charset="0"/>
            </a:endParaRPr>
          </a:p>
        </p:txBody>
      </p:sp>
      <p:pic>
        <p:nvPicPr>
          <p:cNvPr id="6" name="Picture 1"/>
          <p:cNvPicPr>
            <a:picLocks noChangeAspect="1"/>
          </p:cNvPicPr>
          <p:nvPr/>
        </p:nvPicPr>
        <p:blipFill rotWithShape="1">
          <a:blip r:embed="rId3"/>
          <a:srcRect l="18134" t="33645" r="15217" b="7746"/>
          <a:stretch/>
        </p:blipFill>
        <p:spPr>
          <a:xfrm>
            <a:off x="468799" y="1721059"/>
            <a:ext cx="8167481" cy="3824469"/>
          </a:xfrm>
          <a:prstGeom prst="rect">
            <a:avLst/>
          </a:prstGeom>
        </p:spPr>
      </p:pic>
      <p:sp>
        <p:nvSpPr>
          <p:cNvPr id="8" name="TextBox 13"/>
          <p:cNvSpPr txBox="1">
            <a:spLocks noChangeArrowheads="1"/>
          </p:cNvSpPr>
          <p:nvPr/>
        </p:nvSpPr>
        <p:spPr bwMode="auto">
          <a:xfrm>
            <a:off x="4663860" y="5937915"/>
            <a:ext cx="440072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r>
              <a:rPr lang="en-US" sz="1100" dirty="0">
                <a:solidFill>
                  <a:srgbClr val="003458"/>
                </a:solidFill>
                <a:latin typeface="+mn-lt"/>
                <a:ea typeface="MS PGothic" panose="020B0600070205080204" pitchFamily="34" charset="-128"/>
                <a:cs typeface="Arial" panose="020B0604020202020204" pitchFamily="34" charset="0"/>
              </a:rPr>
              <a:t>Source: </a:t>
            </a:r>
            <a:r>
              <a:rPr lang="it-IT" sz="1100" dirty="0">
                <a:solidFill>
                  <a:srgbClr val="003458"/>
                </a:solidFill>
                <a:latin typeface="+mn-lt"/>
                <a:ea typeface="MS PGothic" panose="020B0600070205080204" pitchFamily="34" charset="-128"/>
                <a:cs typeface="Arial" panose="020B0604020202020204" pitchFamily="34" charset="0"/>
              </a:rPr>
              <a:t>Europe’s circular-economy opportunity</a:t>
            </a:r>
          </a:p>
          <a:p>
            <a:pPr algn="r"/>
            <a:r>
              <a:rPr lang="en-US" sz="1100" dirty="0">
                <a:solidFill>
                  <a:srgbClr val="003458"/>
                </a:solidFill>
                <a:latin typeface="+mn-lt"/>
                <a:ea typeface="MS PGothic" panose="020B0600070205080204" pitchFamily="34" charset="-128"/>
                <a:cs typeface="Arial" panose="020B0604020202020204" pitchFamily="34" charset="0"/>
              </a:rPr>
              <a:t>McKinsey Center for Business and Environment September 2015</a:t>
            </a:r>
          </a:p>
        </p:txBody>
      </p:sp>
      <p:sp>
        <p:nvSpPr>
          <p:cNvPr id="9" name="Rettangolo 6"/>
          <p:cNvSpPr/>
          <p:nvPr/>
        </p:nvSpPr>
        <p:spPr>
          <a:xfrm>
            <a:off x="448084" y="1019331"/>
            <a:ext cx="8208912" cy="646331"/>
          </a:xfrm>
          <a:prstGeom prst="rect">
            <a:avLst/>
          </a:prstGeom>
        </p:spPr>
        <p:txBody>
          <a:bodyPr wrap="square">
            <a:spAutoFit/>
          </a:bodyPr>
          <a:lstStyle/>
          <a:p>
            <a:pPr algn="ctr">
              <a:spcBef>
                <a:spcPts val="600"/>
              </a:spcBef>
              <a:spcAft>
                <a:spcPts val="600"/>
              </a:spcAft>
              <a:defRPr/>
            </a:pPr>
            <a:r>
              <a:rPr lang="en-US" dirty="0">
                <a:solidFill>
                  <a:srgbClr val="003458"/>
                </a:solidFill>
                <a:ea typeface="MS PGothic" panose="020B0600070205080204" pitchFamily="34" charset="-128"/>
                <a:cs typeface="Arial" panose="020B0604020202020204" pitchFamily="34" charset="0"/>
              </a:rPr>
              <a:t>Shifting toward a </a:t>
            </a:r>
            <a:r>
              <a:rPr lang="en-US" dirty="0" smtClean="0">
                <a:solidFill>
                  <a:srgbClr val="003458"/>
                </a:solidFill>
                <a:ea typeface="MS PGothic" panose="020B0600070205080204" pitchFamily="34" charset="-128"/>
                <a:cs typeface="Arial" panose="020B0604020202020204" pitchFamily="34" charset="0"/>
              </a:rPr>
              <a:t>circular economy model </a:t>
            </a:r>
            <a:r>
              <a:rPr lang="en-US" dirty="0">
                <a:solidFill>
                  <a:srgbClr val="003458"/>
                </a:solidFill>
                <a:ea typeface="MS PGothic" panose="020B0600070205080204" pitchFamily="34" charset="-128"/>
                <a:cs typeface="Arial" panose="020B0604020202020204" pitchFamily="34" charset="0"/>
              </a:rPr>
              <a:t>would deliver better outcomes for the European economy and yield annual benefits of up to €1.8 trillion by 2030.</a:t>
            </a:r>
          </a:p>
        </p:txBody>
      </p:sp>
    </p:spTree>
    <p:extLst>
      <p:ext uri="{BB962C8B-B14F-4D97-AF65-F5344CB8AC3E}">
        <p14:creationId xmlns:p14="http://schemas.microsoft.com/office/powerpoint/2010/main" val="83161076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p:cNvSpPr txBox="1"/>
          <p:nvPr/>
        </p:nvSpPr>
        <p:spPr>
          <a:xfrm>
            <a:off x="179512" y="364594"/>
            <a:ext cx="7632848" cy="400110"/>
          </a:xfrm>
          <a:prstGeom prst="rect">
            <a:avLst/>
          </a:prstGeom>
          <a:noFill/>
        </p:spPr>
        <p:txBody>
          <a:bodyPr wrap="square" rtlCol="0">
            <a:spAutoFit/>
          </a:bodyPr>
          <a:lstStyle/>
          <a:p>
            <a:r>
              <a:rPr lang="en-GB" sz="2000" b="1" dirty="0" smtClean="0">
                <a:solidFill>
                  <a:srgbClr val="002060"/>
                </a:solidFill>
                <a:latin typeface="Arial" pitchFamily="34" charset="0"/>
                <a:cs typeface="Arial" pitchFamily="34" charset="0"/>
              </a:rPr>
              <a:t>Example of Use Case</a:t>
            </a:r>
            <a:endParaRPr lang="en-GB" sz="2000" b="1" dirty="0">
              <a:solidFill>
                <a:srgbClr val="002060"/>
              </a:solidFill>
              <a:latin typeface="Arial" pitchFamily="34" charset="0"/>
              <a:cs typeface="Arial" pitchFamily="34" charset="0"/>
            </a:endParaRPr>
          </a:p>
        </p:txBody>
      </p:sp>
      <p:sp>
        <p:nvSpPr>
          <p:cNvPr id="5" name="Rectangle 5"/>
          <p:cNvSpPr/>
          <p:nvPr/>
        </p:nvSpPr>
        <p:spPr>
          <a:xfrm>
            <a:off x="146298" y="1518646"/>
            <a:ext cx="8712968" cy="584775"/>
          </a:xfrm>
          <a:prstGeom prst="rect">
            <a:avLst/>
          </a:prstGeom>
        </p:spPr>
        <p:txBody>
          <a:bodyPr wrap="square">
            <a:spAutoFit/>
          </a:bodyPr>
          <a:lstStyle/>
          <a:p>
            <a:r>
              <a:rPr lang="en-US" sz="1600" b="1" i="1" dirty="0">
                <a:solidFill>
                  <a:srgbClr val="0070C0"/>
                </a:solidFill>
              </a:rPr>
              <a:t>Problem </a:t>
            </a:r>
            <a:r>
              <a:rPr lang="en-US" sz="1600" b="1" i="1" dirty="0" smtClean="0">
                <a:solidFill>
                  <a:srgbClr val="0070C0"/>
                </a:solidFill>
              </a:rPr>
              <a:t>statement</a:t>
            </a:r>
            <a:endParaRPr lang="en-US" sz="1600" b="1" i="1" dirty="0">
              <a:solidFill>
                <a:srgbClr val="0070C0"/>
              </a:solidFill>
            </a:endParaRPr>
          </a:p>
          <a:p>
            <a:r>
              <a:rPr lang="en-US" sz="1600" dirty="0"/>
              <a:t>Key metals from </a:t>
            </a:r>
            <a:r>
              <a:rPr lang="en-US" sz="1600" dirty="0" smtClean="0"/>
              <a:t>TLC </a:t>
            </a:r>
            <a:r>
              <a:rPr lang="en-US" sz="1600" dirty="0"/>
              <a:t>Printed Circuit </a:t>
            </a:r>
            <a:r>
              <a:rPr lang="en-US" sz="1600" dirty="0" smtClean="0"/>
              <a:t>Boards</a:t>
            </a:r>
            <a:endParaRPr lang="en-US" sz="1600" dirty="0"/>
          </a:p>
        </p:txBody>
      </p:sp>
      <p:sp>
        <p:nvSpPr>
          <p:cNvPr id="6" name="Rectangle 10"/>
          <p:cNvSpPr/>
          <p:nvPr/>
        </p:nvSpPr>
        <p:spPr>
          <a:xfrm>
            <a:off x="151512" y="2132856"/>
            <a:ext cx="8707754" cy="1154162"/>
          </a:xfrm>
          <a:prstGeom prst="rect">
            <a:avLst/>
          </a:prstGeom>
        </p:spPr>
        <p:txBody>
          <a:bodyPr wrap="square">
            <a:spAutoFit/>
          </a:bodyPr>
          <a:lstStyle/>
          <a:p>
            <a:pPr algn="just"/>
            <a:r>
              <a:rPr lang="en-US" sz="1600" b="1" i="1" dirty="0" smtClean="0">
                <a:solidFill>
                  <a:srgbClr val="0070C0"/>
                </a:solidFill>
              </a:rPr>
              <a:t>Objective</a:t>
            </a:r>
            <a:r>
              <a:rPr lang="en-US" sz="1600" dirty="0" smtClean="0"/>
              <a:t>. </a:t>
            </a:r>
            <a:r>
              <a:rPr lang="en-US" sz="1600" dirty="0"/>
              <a:t>T</a:t>
            </a:r>
            <a:r>
              <a:rPr lang="en-US" sz="1600" dirty="0" smtClean="0"/>
              <a:t>he </a:t>
            </a:r>
            <a:r>
              <a:rPr lang="en-US" sz="1600" dirty="0"/>
              <a:t>main interest of the company </a:t>
            </a:r>
            <a:r>
              <a:rPr lang="en-US" sz="1600" dirty="0" smtClean="0"/>
              <a:t>are:</a:t>
            </a:r>
            <a:endParaRPr lang="en-US" sz="1600" dirty="0"/>
          </a:p>
          <a:p>
            <a:pPr marL="263525" indent="-263525" algn="just">
              <a:spcBef>
                <a:spcPts val="600"/>
              </a:spcBef>
              <a:buFont typeface="Arial" panose="020B0604020202020204" pitchFamily="34" charset="0"/>
              <a:buChar char="•"/>
            </a:pPr>
            <a:r>
              <a:rPr lang="en-US" sz="1600" dirty="0" smtClean="0"/>
              <a:t>To </a:t>
            </a:r>
            <a:r>
              <a:rPr lang="en-US" sz="1600" b="1" i="1" dirty="0" smtClean="0">
                <a:solidFill>
                  <a:srgbClr val="0070C0"/>
                </a:solidFill>
              </a:rPr>
              <a:t>investigate </a:t>
            </a:r>
            <a:r>
              <a:rPr lang="en-US" sz="1600" b="1" i="1" dirty="0">
                <a:solidFill>
                  <a:srgbClr val="0070C0"/>
                </a:solidFill>
              </a:rPr>
              <a:t>innovative de- and re-manufacturing process-chain</a:t>
            </a:r>
            <a:r>
              <a:rPr lang="en-US" sz="1600" dirty="0"/>
              <a:t> alternatives to recover functions and value from the their end-of-life </a:t>
            </a:r>
            <a:r>
              <a:rPr lang="en-US" sz="1600" dirty="0" smtClean="0"/>
              <a:t>product.</a:t>
            </a:r>
            <a:endParaRPr lang="en-US" sz="1600" dirty="0"/>
          </a:p>
          <a:p>
            <a:pPr lvl="0"/>
            <a:endParaRPr lang="en-US" sz="1600" dirty="0"/>
          </a:p>
        </p:txBody>
      </p:sp>
      <p:pic>
        <p:nvPicPr>
          <p:cNvPr id="7" name="Picture 13"/>
          <p:cNvPicPr>
            <a:picLocks noChangeAspect="1"/>
          </p:cNvPicPr>
          <p:nvPr/>
        </p:nvPicPr>
        <p:blipFill>
          <a:blip r:embed="rId3"/>
          <a:stretch>
            <a:fillRect/>
          </a:stretch>
        </p:blipFill>
        <p:spPr>
          <a:xfrm>
            <a:off x="144016" y="980728"/>
            <a:ext cx="1897885" cy="547189"/>
          </a:xfrm>
          <a:prstGeom prst="rect">
            <a:avLst/>
          </a:prstGeom>
        </p:spPr>
      </p:pic>
      <p:pic>
        <p:nvPicPr>
          <p:cNvPr id="8" name="Immagin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3630" y="993254"/>
            <a:ext cx="1680298" cy="1260000"/>
          </a:xfrm>
          <a:prstGeom prst="rect">
            <a:avLst/>
          </a:prstGeom>
        </p:spPr>
      </p:pic>
      <p:pic>
        <p:nvPicPr>
          <p:cNvPr id="9" name="Immagin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6777" y="993254"/>
            <a:ext cx="1856971" cy="1260000"/>
          </a:xfrm>
          <a:prstGeom prst="rect">
            <a:avLst/>
          </a:prstGeom>
          <a:extLst>
            <a:ext uri="{FAA26D3D-D897-4be2-8F04-BA451C77F1D7}">
              <ma14:placeholderFlag xmlns:ma14="http://schemas.microsoft.com/office/mac/drawingml/2011/main"/>
            </a:ext>
          </a:extLst>
        </p:spPr>
      </p:pic>
      <p:sp>
        <p:nvSpPr>
          <p:cNvPr id="10" name="Rectangle 16"/>
          <p:cNvSpPr/>
          <p:nvPr/>
        </p:nvSpPr>
        <p:spPr>
          <a:xfrm>
            <a:off x="6106501" y="2264096"/>
            <a:ext cx="1935017" cy="276999"/>
          </a:xfrm>
          <a:prstGeom prst="rect">
            <a:avLst/>
          </a:prstGeom>
        </p:spPr>
        <p:txBody>
          <a:bodyPr wrap="none">
            <a:spAutoFit/>
          </a:bodyPr>
          <a:lstStyle/>
          <a:p>
            <a:r>
              <a:rPr lang="en-GB"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TLC systems and HW boards</a:t>
            </a:r>
            <a:endParaRPr lang="it-IT" sz="1200" dirty="0"/>
          </a:p>
        </p:txBody>
      </p:sp>
      <p:pic>
        <p:nvPicPr>
          <p:cNvPr id="11" name="Immagine 10"/>
          <p:cNvPicPr>
            <a:picLocks noChangeAspect="1"/>
          </p:cNvPicPr>
          <p:nvPr/>
        </p:nvPicPr>
        <p:blipFill>
          <a:blip r:embed="rId6"/>
          <a:stretch>
            <a:fillRect/>
          </a:stretch>
        </p:blipFill>
        <p:spPr>
          <a:xfrm>
            <a:off x="1907704" y="3140968"/>
            <a:ext cx="5600700" cy="1892300"/>
          </a:xfrm>
          <a:prstGeom prst="rect">
            <a:avLst/>
          </a:prstGeom>
        </p:spPr>
      </p:pic>
      <p:sp>
        <p:nvSpPr>
          <p:cNvPr id="12" name="Rettangolo 11"/>
          <p:cNvSpPr/>
          <p:nvPr/>
        </p:nvSpPr>
        <p:spPr>
          <a:xfrm>
            <a:off x="6436" y="5157192"/>
            <a:ext cx="9505056" cy="1077218"/>
          </a:xfrm>
          <a:prstGeom prst="rect">
            <a:avLst/>
          </a:prstGeom>
        </p:spPr>
        <p:txBody>
          <a:bodyPr wrap="square">
            <a:spAutoFit/>
          </a:bodyPr>
          <a:lstStyle/>
          <a:p>
            <a:r>
              <a:rPr lang="en-US" sz="1600" i="1" dirty="0"/>
              <a:t>Regional </a:t>
            </a:r>
            <a:r>
              <a:rPr lang="en-US" sz="1600" i="1" dirty="0" smtClean="0"/>
              <a:t>partners:</a:t>
            </a:r>
          </a:p>
          <a:p>
            <a:r>
              <a:rPr lang="en-US" sz="1600" i="1" dirty="0" smtClean="0"/>
              <a:t>Manufacturers</a:t>
            </a:r>
            <a:r>
              <a:rPr lang="en-US" sz="1600" i="1" dirty="0"/>
              <a:t>/</a:t>
            </a:r>
            <a:r>
              <a:rPr lang="en-US" sz="1600" i="1" dirty="0" err="1"/>
              <a:t>Demanufacturers</a:t>
            </a:r>
            <a:r>
              <a:rPr lang="en-US" sz="1600" i="1" dirty="0"/>
              <a:t>: </a:t>
            </a:r>
            <a:r>
              <a:rPr lang="en-US" sz="1600" dirty="0" err="1"/>
              <a:t>Italtel</a:t>
            </a:r>
            <a:r>
              <a:rPr lang="en-US" sz="1600" dirty="0"/>
              <a:t>, </a:t>
            </a:r>
            <a:r>
              <a:rPr lang="en-US" sz="1600" dirty="0" err="1" smtClean="0"/>
              <a:t>Rivierasca</a:t>
            </a:r>
            <a:r>
              <a:rPr lang="en-US" sz="1600" dirty="0" smtClean="0"/>
              <a:t>.</a:t>
            </a:r>
            <a:endParaRPr lang="it-IT" sz="1600" dirty="0"/>
          </a:p>
          <a:p>
            <a:pPr lvl="0"/>
            <a:r>
              <a:rPr lang="en-US" sz="1600" i="1" dirty="0"/>
              <a:t>Technology Providers: </a:t>
            </a:r>
            <a:r>
              <a:rPr lang="en-US" sz="1600" dirty="0"/>
              <a:t>Relight, A2A, </a:t>
            </a:r>
            <a:r>
              <a:rPr lang="en-US" sz="1600" dirty="0" err="1"/>
              <a:t>Xnext</a:t>
            </a:r>
            <a:r>
              <a:rPr lang="en-US" sz="1600" dirty="0"/>
              <a:t>, LOT Quantum Design, </a:t>
            </a:r>
            <a:r>
              <a:rPr lang="en-US" sz="1600" dirty="0" err="1"/>
              <a:t>Holonix</a:t>
            </a:r>
            <a:r>
              <a:rPr lang="en-US" sz="1600" dirty="0"/>
              <a:t>, </a:t>
            </a:r>
            <a:r>
              <a:rPr lang="en-US" sz="1600" dirty="0" err="1"/>
              <a:t>PoliMI</a:t>
            </a:r>
            <a:r>
              <a:rPr lang="en-US" sz="1600" dirty="0"/>
              <a:t>-</a:t>
            </a:r>
            <a:r>
              <a:rPr lang="en-US" sz="1600" dirty="0" smtClean="0"/>
              <a:t>DIG.</a:t>
            </a:r>
            <a:endParaRPr lang="it-IT" sz="1600" dirty="0"/>
          </a:p>
          <a:p>
            <a:r>
              <a:rPr lang="en-US" sz="1600" i="1" dirty="0"/>
              <a:t>Universities/Research Centers:</a:t>
            </a:r>
            <a:r>
              <a:rPr lang="en-US" sz="1600" dirty="0"/>
              <a:t> </a:t>
            </a:r>
            <a:r>
              <a:rPr lang="en-US" sz="1600" dirty="0" err="1" smtClean="0"/>
              <a:t>Polimi</a:t>
            </a:r>
            <a:r>
              <a:rPr lang="en-US" sz="1600" dirty="0" smtClean="0"/>
              <a:t>-MECC, </a:t>
            </a:r>
            <a:r>
              <a:rPr lang="en-US" sz="1600" dirty="0" err="1"/>
              <a:t>Polimi</a:t>
            </a:r>
            <a:r>
              <a:rPr lang="en-US" sz="1600" dirty="0" smtClean="0"/>
              <a:t>-CHIM, ITIA</a:t>
            </a:r>
            <a:r>
              <a:rPr lang="en-US" sz="1600" dirty="0"/>
              <a:t>-CNR, IREA-CNR, </a:t>
            </a:r>
            <a:r>
              <a:rPr lang="en-US" sz="1600" dirty="0" smtClean="0"/>
              <a:t>RSE</a:t>
            </a:r>
            <a:r>
              <a:rPr lang="it-IT" sz="1600" dirty="0" smtClean="0"/>
              <a:t>.</a:t>
            </a:r>
            <a:endParaRPr lang="it-IT" sz="1600" dirty="0"/>
          </a:p>
        </p:txBody>
      </p:sp>
    </p:spTree>
    <p:extLst>
      <p:ext uri="{BB962C8B-B14F-4D97-AF65-F5344CB8AC3E}">
        <p14:creationId xmlns:p14="http://schemas.microsoft.com/office/powerpoint/2010/main" val="268550878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p:cNvSpPr txBox="1"/>
          <p:nvPr/>
        </p:nvSpPr>
        <p:spPr>
          <a:xfrm>
            <a:off x="179512" y="364594"/>
            <a:ext cx="7632848" cy="400110"/>
          </a:xfrm>
          <a:prstGeom prst="rect">
            <a:avLst/>
          </a:prstGeom>
          <a:noFill/>
        </p:spPr>
        <p:txBody>
          <a:bodyPr wrap="square" rtlCol="0">
            <a:spAutoFit/>
          </a:bodyPr>
          <a:lstStyle/>
          <a:p>
            <a:r>
              <a:rPr lang="en-GB" sz="2000" b="1" dirty="0" smtClean="0">
                <a:solidFill>
                  <a:srgbClr val="002060"/>
                </a:solidFill>
                <a:latin typeface="Arial" pitchFamily="34" charset="0"/>
                <a:cs typeface="Arial" pitchFamily="34" charset="0"/>
              </a:rPr>
              <a:t>Example of Use Case</a:t>
            </a:r>
            <a:endParaRPr lang="en-GB" sz="2000" b="1" dirty="0">
              <a:solidFill>
                <a:srgbClr val="002060"/>
              </a:solidFill>
              <a:latin typeface="Arial" pitchFamily="34" charset="0"/>
              <a:cs typeface="Arial" pitchFamily="34" charset="0"/>
            </a:endParaRPr>
          </a:p>
        </p:txBody>
      </p:sp>
      <p:sp>
        <p:nvSpPr>
          <p:cNvPr id="3" name="Rettangolo 2"/>
          <p:cNvSpPr/>
          <p:nvPr/>
        </p:nvSpPr>
        <p:spPr>
          <a:xfrm>
            <a:off x="251520" y="1124744"/>
            <a:ext cx="8568952" cy="646331"/>
          </a:xfrm>
          <a:prstGeom prst="rect">
            <a:avLst/>
          </a:prstGeom>
        </p:spPr>
        <p:txBody>
          <a:bodyPr wrap="square">
            <a:spAutoFit/>
          </a:bodyPr>
          <a:lstStyle/>
          <a:p>
            <a:pPr lvl="0"/>
            <a:r>
              <a:rPr lang="en-US" b="1" i="1" dirty="0" smtClean="0">
                <a:solidFill>
                  <a:srgbClr val="0070C0"/>
                </a:solidFill>
              </a:rPr>
              <a:t>Product. </a:t>
            </a:r>
            <a:r>
              <a:rPr lang="en-GB" dirty="0" smtClean="0"/>
              <a:t>The </a:t>
            </a:r>
            <a:r>
              <a:rPr lang="en-GB" dirty="0"/>
              <a:t>UT100 </a:t>
            </a:r>
            <a:r>
              <a:rPr lang="en-GB" dirty="0" smtClean="0"/>
              <a:t>(</a:t>
            </a:r>
            <a:r>
              <a:rPr lang="en-GB" dirty="0"/>
              <a:t>multiple layer PCB) has been taken into consideration as a reference </a:t>
            </a:r>
            <a:r>
              <a:rPr lang="en-GB" dirty="0" smtClean="0"/>
              <a:t>product, </a:t>
            </a:r>
            <a:r>
              <a:rPr lang="en-GB" dirty="0"/>
              <a:t>with </a:t>
            </a:r>
            <a:r>
              <a:rPr lang="en-US" i="1" dirty="0"/>
              <a:t>8 millions of boards </a:t>
            </a:r>
            <a:r>
              <a:rPr lang="en-US" dirty="0" smtClean="0"/>
              <a:t>expected </a:t>
            </a:r>
            <a:r>
              <a:rPr lang="en-US" dirty="0"/>
              <a:t>to be dismissed in the next years.</a:t>
            </a:r>
            <a:endParaRPr lang="it-IT" dirty="0"/>
          </a:p>
        </p:txBody>
      </p:sp>
      <p:sp>
        <p:nvSpPr>
          <p:cNvPr id="15" name="Rectangle 12"/>
          <p:cNvSpPr/>
          <p:nvPr/>
        </p:nvSpPr>
        <p:spPr>
          <a:xfrm>
            <a:off x="251520" y="1772816"/>
            <a:ext cx="7666062" cy="385490"/>
          </a:xfrm>
          <a:prstGeom prst="rect">
            <a:avLst/>
          </a:prstGeom>
        </p:spPr>
        <p:txBody>
          <a:bodyPr wrap="square">
            <a:spAutoFit/>
          </a:bodyPr>
          <a:lstStyle/>
          <a:p>
            <a:pPr lvl="0" algn="just">
              <a:lnSpc>
                <a:spcPct val="107000"/>
              </a:lnSpc>
              <a:spcAft>
                <a:spcPts val="0"/>
              </a:spcAft>
            </a:pPr>
            <a:r>
              <a:rPr lang="en-US" b="1" i="1" dirty="0" smtClean="0">
                <a:solidFill>
                  <a:srgbClr val="0070C0"/>
                </a:solidFill>
              </a:rPr>
              <a:t>Results</a:t>
            </a:r>
            <a:r>
              <a:rPr lang="en-US" dirty="0" smtClean="0"/>
              <a:t>. </a:t>
            </a:r>
            <a:r>
              <a:rPr lang="en-GB" dirty="0">
                <a:ea typeface="Times New Roman" panose="02020603050405020304" pitchFamily="18" charset="0"/>
                <a:cs typeface="Arial" panose="020B0604020202020204" pitchFamily="34" charset="0"/>
              </a:rPr>
              <a:t>Preliminary business plan for </a:t>
            </a:r>
            <a:r>
              <a:rPr lang="en-GB" dirty="0" smtClean="0">
                <a:ea typeface="Times New Roman" panose="02020603050405020304" pitchFamily="18" charset="0"/>
                <a:cs typeface="Arial" panose="020B0604020202020204" pitchFamily="34" charset="0"/>
              </a:rPr>
              <a:t>two investigated scenarios</a:t>
            </a:r>
            <a:endParaRPr lang="it-IT"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ttangolo 3"/>
          <p:cNvSpPr/>
          <p:nvPr/>
        </p:nvSpPr>
        <p:spPr>
          <a:xfrm>
            <a:off x="323528" y="2132856"/>
            <a:ext cx="8280920" cy="1477328"/>
          </a:xfrm>
          <a:prstGeom prst="rect">
            <a:avLst/>
          </a:prstGeom>
        </p:spPr>
        <p:txBody>
          <a:bodyPr wrap="square">
            <a:spAutoFit/>
          </a:bodyPr>
          <a:lstStyle/>
          <a:p>
            <a:pPr marL="285750" lvl="0" indent="-285750">
              <a:buFont typeface="Arial"/>
              <a:buChar char="•"/>
            </a:pPr>
            <a:r>
              <a:rPr lang="en-US" i="1" dirty="0"/>
              <a:t>Scenario 1. </a:t>
            </a:r>
            <a:r>
              <a:rPr lang="en-US" dirty="0"/>
              <a:t>All the PCBs are treated with mechanical process to separate metal and non-metal fraction. </a:t>
            </a:r>
            <a:r>
              <a:rPr lang="en-US" dirty="0" smtClean="0"/>
              <a:t>Metals </a:t>
            </a:r>
            <a:r>
              <a:rPr lang="en-US" dirty="0"/>
              <a:t>will be treated with hydrometallurgical </a:t>
            </a:r>
            <a:r>
              <a:rPr lang="en-US" dirty="0" smtClean="0"/>
              <a:t>processes, while non-metals </a:t>
            </a:r>
            <a:r>
              <a:rPr lang="en-US" dirty="0"/>
              <a:t>will be used as secondary raw </a:t>
            </a:r>
            <a:r>
              <a:rPr lang="en-US" dirty="0" smtClean="0"/>
              <a:t>materials </a:t>
            </a:r>
            <a:r>
              <a:rPr lang="en-US" dirty="0"/>
              <a:t>in </a:t>
            </a:r>
            <a:r>
              <a:rPr lang="en-US" dirty="0" smtClean="0"/>
              <a:t>construction industry.</a:t>
            </a:r>
            <a:endParaRPr lang="it-IT" dirty="0"/>
          </a:p>
          <a:p>
            <a:pPr marL="285750" indent="-285750">
              <a:buFont typeface="Arial"/>
              <a:buChar char="•"/>
            </a:pPr>
            <a:r>
              <a:rPr lang="en-US" i="1" dirty="0"/>
              <a:t>Scenario 2.</a:t>
            </a:r>
            <a:r>
              <a:rPr lang="en-US" dirty="0"/>
              <a:t> All the PCBs are tested: the working components are reused while the </a:t>
            </a:r>
            <a:r>
              <a:rPr lang="en-US" dirty="0" smtClean="0"/>
              <a:t>others are treated with the previous process-chain. </a:t>
            </a:r>
            <a:endParaRPr lang="it-IT" dirty="0"/>
          </a:p>
        </p:txBody>
      </p:sp>
      <p:grpSp>
        <p:nvGrpSpPr>
          <p:cNvPr id="18" name="Gruppo 17"/>
          <p:cNvGrpSpPr/>
          <p:nvPr/>
        </p:nvGrpSpPr>
        <p:grpSpPr>
          <a:xfrm>
            <a:off x="683568" y="3645024"/>
            <a:ext cx="8113354" cy="2795903"/>
            <a:chOff x="683568" y="3645024"/>
            <a:chExt cx="8113354" cy="2795903"/>
          </a:xfrm>
        </p:grpSpPr>
        <p:graphicFrame>
          <p:nvGraphicFramePr>
            <p:cNvPr id="13" name="Chart 18"/>
            <p:cNvGraphicFramePr>
              <a:graphicFrameLocks/>
            </p:cNvGraphicFramePr>
            <p:nvPr>
              <p:extLst>
                <p:ext uri="{D42A27DB-BD31-4B8C-83A1-F6EECF244321}">
                  <p14:modId xmlns:p14="http://schemas.microsoft.com/office/powerpoint/2010/main" val="912170080"/>
                </p:ext>
              </p:extLst>
            </p:nvPr>
          </p:nvGraphicFramePr>
          <p:xfrm>
            <a:off x="683568" y="3933056"/>
            <a:ext cx="3678838" cy="23675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9"/>
            <p:cNvGraphicFramePr>
              <a:graphicFrameLocks/>
            </p:cNvGraphicFramePr>
            <p:nvPr>
              <p:extLst>
                <p:ext uri="{D42A27DB-BD31-4B8C-83A1-F6EECF244321}">
                  <p14:modId xmlns:p14="http://schemas.microsoft.com/office/powerpoint/2010/main" val="1450464617"/>
                </p:ext>
              </p:extLst>
            </p:nvPr>
          </p:nvGraphicFramePr>
          <p:xfrm>
            <a:off x="5133630" y="3933056"/>
            <a:ext cx="3663292" cy="2507871"/>
          </p:xfrm>
          <a:graphic>
            <a:graphicData uri="http://schemas.openxmlformats.org/drawingml/2006/chart">
              <c:chart xmlns:c="http://schemas.openxmlformats.org/drawingml/2006/chart" xmlns:r="http://schemas.openxmlformats.org/officeDocument/2006/relationships" r:id="rId4"/>
            </a:graphicData>
          </a:graphic>
        </p:graphicFrame>
        <p:sp>
          <p:nvSpPr>
            <p:cNvPr id="16" name="Rettangolo 15"/>
            <p:cNvSpPr/>
            <p:nvPr/>
          </p:nvSpPr>
          <p:spPr>
            <a:xfrm>
              <a:off x="1979712" y="3717032"/>
              <a:ext cx="963575" cy="307777"/>
            </a:xfrm>
            <a:prstGeom prst="rect">
              <a:avLst/>
            </a:prstGeom>
          </p:spPr>
          <p:txBody>
            <a:bodyPr wrap="none">
              <a:spAutoFit/>
            </a:bodyPr>
            <a:lstStyle/>
            <a:p>
              <a:r>
                <a:rPr lang="en-US" sz="1400" b="1" i="1" dirty="0"/>
                <a:t>Scenario 1</a:t>
              </a:r>
              <a:endParaRPr lang="it-IT" sz="1400" b="1" dirty="0"/>
            </a:p>
          </p:txBody>
        </p:sp>
        <p:sp>
          <p:nvSpPr>
            <p:cNvPr id="17" name="Rettangolo 16"/>
            <p:cNvSpPr/>
            <p:nvPr/>
          </p:nvSpPr>
          <p:spPr>
            <a:xfrm>
              <a:off x="6300192" y="3645024"/>
              <a:ext cx="964377" cy="307777"/>
            </a:xfrm>
            <a:prstGeom prst="rect">
              <a:avLst/>
            </a:prstGeom>
          </p:spPr>
          <p:txBody>
            <a:bodyPr wrap="none">
              <a:spAutoFit/>
            </a:bodyPr>
            <a:lstStyle/>
            <a:p>
              <a:r>
                <a:rPr lang="en-US" sz="1400" b="1" i="1" dirty="0"/>
                <a:t>Scenario </a:t>
              </a:r>
              <a:r>
                <a:rPr lang="en-US" sz="1400" b="1" i="1" dirty="0" smtClean="0"/>
                <a:t>2</a:t>
              </a:r>
              <a:endParaRPr lang="it-IT" sz="1400" b="1" dirty="0"/>
            </a:p>
          </p:txBody>
        </p:sp>
      </p:grpSp>
      <p:sp>
        <p:nvSpPr>
          <p:cNvPr id="19" name="Rectangle 12"/>
          <p:cNvSpPr/>
          <p:nvPr/>
        </p:nvSpPr>
        <p:spPr>
          <a:xfrm>
            <a:off x="323528" y="3573016"/>
            <a:ext cx="7666062" cy="2163823"/>
          </a:xfrm>
          <a:prstGeom prst="rect">
            <a:avLst/>
          </a:prstGeom>
        </p:spPr>
        <p:txBody>
          <a:bodyPr wrap="square">
            <a:spAutoFit/>
          </a:bodyPr>
          <a:lstStyle/>
          <a:p>
            <a:pPr lvl="0" algn="just">
              <a:lnSpc>
                <a:spcPct val="107000"/>
              </a:lnSpc>
              <a:spcAft>
                <a:spcPts val="0"/>
              </a:spcAft>
            </a:pPr>
            <a:r>
              <a:rPr lang="en-US" b="1" i="1" dirty="0" smtClean="0">
                <a:solidFill>
                  <a:srgbClr val="0070C0"/>
                </a:solidFill>
              </a:rPr>
              <a:t>Data</a:t>
            </a:r>
            <a:r>
              <a:rPr lang="en-US" dirty="0" smtClean="0"/>
              <a:t>. </a:t>
            </a:r>
          </a:p>
          <a:p>
            <a:pPr marL="285750" lvl="0" indent="-285750" algn="just">
              <a:lnSpc>
                <a:spcPct val="107000"/>
              </a:lnSpc>
              <a:spcAft>
                <a:spcPts val="0"/>
              </a:spcAft>
              <a:buFont typeface="Arial"/>
              <a:buChar char="•"/>
            </a:pPr>
            <a:r>
              <a:rPr lang="en-US" i="1" dirty="0" smtClean="0">
                <a:latin typeface="Calibri" panose="020F0502020204030204" pitchFamily="34" charset="0"/>
                <a:ea typeface="Times New Roman" panose="02020603050405020304" pitchFamily="18" charset="0"/>
                <a:cs typeface="Times New Roman" panose="02020603050405020304" pitchFamily="18" charset="0"/>
              </a:rPr>
              <a:t>Technology installation costs: </a:t>
            </a:r>
            <a:r>
              <a:rPr lang="en-US" dirty="0" smtClean="0">
                <a:latin typeface="Calibri" panose="020F0502020204030204" pitchFamily="34" charset="0"/>
                <a:ea typeface="Times New Roman" panose="02020603050405020304" pitchFamily="18" charset="0"/>
                <a:cs typeface="Times New Roman" panose="02020603050405020304" pitchFamily="18" charset="0"/>
              </a:rPr>
              <a:t>(source: participants, publications).</a:t>
            </a:r>
          </a:p>
          <a:p>
            <a:pPr marL="285750" indent="-285750" algn="just">
              <a:lnSpc>
                <a:spcPct val="107000"/>
              </a:lnSpc>
              <a:buFont typeface="Arial"/>
              <a:buChar char="•"/>
            </a:pPr>
            <a:r>
              <a:rPr lang="en-US" i="1" dirty="0" smtClean="0">
                <a:latin typeface="Calibri" panose="020F0502020204030204" pitchFamily="34" charset="0"/>
                <a:ea typeface="Times New Roman" panose="02020603050405020304" pitchFamily="18" charset="0"/>
                <a:cs typeface="Times New Roman" panose="02020603050405020304" pitchFamily="18" charset="0"/>
              </a:rPr>
              <a:t>Operational costs</a:t>
            </a:r>
            <a:r>
              <a:rPr lang="en-US" dirty="0" smtClean="0">
                <a:latin typeface="Calibri" panose="020F0502020204030204" pitchFamily="34" charset="0"/>
                <a:ea typeface="Times New Roman" panose="02020603050405020304" pitchFamily="18" charset="0"/>
                <a:cs typeface="Times New Roman" panose="02020603050405020304" pitchFamily="18" charset="0"/>
              </a:rPr>
              <a:t> (personnel, </a:t>
            </a:r>
            <a:r>
              <a:rPr lang="en-US" dirty="0"/>
              <a:t>maintenance, </a:t>
            </a:r>
            <a:r>
              <a:rPr lang="en-US" dirty="0" err="1"/>
              <a:t>floorspace</a:t>
            </a:r>
            <a:r>
              <a:rPr lang="en-US" dirty="0"/>
              <a:t>, </a:t>
            </a:r>
            <a:r>
              <a:rPr lang="en-US" dirty="0" smtClean="0"/>
              <a:t>energy, </a:t>
            </a:r>
            <a:r>
              <a:rPr lang="en-US" dirty="0"/>
              <a:t>and </a:t>
            </a:r>
            <a:r>
              <a:rPr lang="en-US" dirty="0" smtClean="0"/>
              <a:t>consumables</a:t>
            </a:r>
            <a:r>
              <a:rPr lang="it-IT" dirty="0" smtClean="0"/>
              <a:t>):</a:t>
            </a:r>
            <a:r>
              <a:rPr lang="en-US" dirty="0" smtClean="0">
                <a:latin typeface="Calibri" panose="020F0502020204030204" pitchFamily="34" charset="0"/>
                <a:ea typeface="Times New Roman" panose="02020603050405020304" pitchFamily="18" charset="0"/>
                <a:cs typeface="Times New Roman" panose="02020603050405020304" pitchFamily="18" charset="0"/>
              </a:rPr>
              <a:t> </a:t>
            </a:r>
            <a:r>
              <a:rPr lang="en-US" dirty="0">
                <a:latin typeface="Calibri" panose="020F0502020204030204" pitchFamily="34" charset="0"/>
                <a:ea typeface="Times New Roman" panose="02020603050405020304" pitchFamily="18" charset="0"/>
                <a:cs typeface="Times New Roman" panose="02020603050405020304" pitchFamily="18" charset="0"/>
              </a:rPr>
              <a:t>(source: participants, publications)</a:t>
            </a:r>
            <a:r>
              <a:rPr lang="en-US" dirty="0" smtClean="0">
                <a:latin typeface="Calibri" panose="020F0502020204030204" pitchFamily="34" charset="0"/>
                <a:ea typeface="Times New Roman" panose="02020603050405020304" pitchFamily="18" charset="0"/>
                <a:cs typeface="Times New Roman" panose="02020603050405020304" pitchFamily="18" charset="0"/>
              </a:rPr>
              <a:t>.</a:t>
            </a:r>
            <a:endParaRPr lang="it-IT" dirty="0" smtClean="0"/>
          </a:p>
          <a:p>
            <a:pPr marL="285750" lvl="0" indent="-285750" algn="just">
              <a:lnSpc>
                <a:spcPct val="107000"/>
              </a:lnSpc>
              <a:spcAft>
                <a:spcPts val="0"/>
              </a:spcAft>
              <a:buFont typeface="Arial"/>
              <a:buChar char="•"/>
            </a:pPr>
            <a:r>
              <a:rPr lang="it-IT" i="1" dirty="0" err="1" smtClean="0">
                <a:latin typeface="Calibri" panose="020F0502020204030204" pitchFamily="34" charset="0"/>
                <a:ea typeface="Times New Roman" panose="02020603050405020304" pitchFamily="18" charset="0"/>
                <a:cs typeface="Times New Roman" panose="02020603050405020304" pitchFamily="18" charset="0"/>
              </a:rPr>
              <a:t>Material</a:t>
            </a:r>
            <a:r>
              <a:rPr lang="it-IT" i="1" dirty="0" smtClean="0">
                <a:latin typeface="Calibri" panose="020F0502020204030204" pitchFamily="34" charset="0"/>
                <a:ea typeface="Times New Roman" panose="02020603050405020304" pitchFamily="18" charset="0"/>
                <a:cs typeface="Times New Roman" panose="02020603050405020304" pitchFamily="18" charset="0"/>
              </a:rPr>
              <a:t> </a:t>
            </a:r>
            <a:r>
              <a:rPr lang="it-IT" i="1" dirty="0" err="1" smtClean="0">
                <a:latin typeface="Calibri" panose="020F0502020204030204" pitchFamily="34" charset="0"/>
                <a:ea typeface="Times New Roman" panose="02020603050405020304" pitchFamily="18" charset="0"/>
                <a:cs typeface="Times New Roman" panose="02020603050405020304" pitchFamily="18" charset="0"/>
              </a:rPr>
              <a:t>concentration</a:t>
            </a:r>
            <a:r>
              <a:rPr lang="it-IT" i="1" dirty="0" smtClean="0">
                <a:latin typeface="Calibri" panose="020F0502020204030204" pitchFamily="34" charset="0"/>
                <a:ea typeface="Times New Roman" panose="02020603050405020304" pitchFamily="18" charset="0"/>
                <a:cs typeface="Times New Roman" panose="02020603050405020304" pitchFamily="18" charset="0"/>
              </a:rPr>
              <a:t> in </a:t>
            </a:r>
            <a:r>
              <a:rPr lang="it-IT" i="1" dirty="0" err="1" smtClean="0">
                <a:latin typeface="Calibri" panose="020F0502020204030204" pitchFamily="34" charset="0"/>
                <a:ea typeface="Times New Roman" panose="02020603050405020304" pitchFamily="18" charset="0"/>
                <a:cs typeface="Times New Roman" panose="02020603050405020304" pitchFamily="18" charset="0"/>
              </a:rPr>
              <a:t>product</a:t>
            </a:r>
            <a:r>
              <a:rPr lang="it-IT" i="1" dirty="0" smtClean="0">
                <a:latin typeface="Calibri" panose="020F0502020204030204" pitchFamily="34" charset="0"/>
                <a:ea typeface="Times New Roman" panose="02020603050405020304" pitchFamily="18" charset="0"/>
                <a:cs typeface="Times New Roman" panose="02020603050405020304" pitchFamily="18" charset="0"/>
              </a:rPr>
              <a:t> </a:t>
            </a:r>
            <a:r>
              <a:rPr lang="it-IT" dirty="0" smtClean="0">
                <a:latin typeface="Calibri" panose="020F0502020204030204" pitchFamily="34" charset="0"/>
                <a:ea typeface="Times New Roman" panose="02020603050405020304" pitchFamily="18" charset="0"/>
                <a:cs typeface="Times New Roman" panose="02020603050405020304" pitchFamily="18" charset="0"/>
              </a:rPr>
              <a:t>(</a:t>
            </a:r>
            <a:r>
              <a:rPr lang="it-IT" dirty="0" err="1" smtClean="0">
                <a:latin typeface="Calibri" panose="020F0502020204030204" pitchFamily="34" charset="0"/>
                <a:ea typeface="Times New Roman" panose="02020603050405020304" pitchFamily="18" charset="0"/>
                <a:cs typeface="Times New Roman" panose="02020603050405020304" pitchFamily="18" charset="0"/>
              </a:rPr>
              <a:t>source:quantitative</a:t>
            </a:r>
            <a:r>
              <a:rPr lang="it-IT" dirty="0" smtClean="0">
                <a:latin typeface="Calibri" panose="020F0502020204030204" pitchFamily="34" charset="0"/>
                <a:ea typeface="Times New Roman" panose="02020603050405020304" pitchFamily="18" charset="0"/>
                <a:cs typeface="Times New Roman" panose="02020603050405020304" pitchFamily="18" charset="0"/>
              </a:rPr>
              <a:t> </a:t>
            </a:r>
            <a:r>
              <a:rPr lang="it-IT" dirty="0" err="1" smtClean="0">
                <a:latin typeface="Calibri" panose="020F0502020204030204" pitchFamily="34" charset="0"/>
                <a:ea typeface="Times New Roman" panose="02020603050405020304" pitchFamily="18" charset="0"/>
                <a:cs typeface="Times New Roman" panose="02020603050405020304" pitchFamily="18" charset="0"/>
              </a:rPr>
              <a:t>tests</a:t>
            </a:r>
            <a:r>
              <a:rPr lang="it-IT" dirty="0" smtClean="0">
                <a:latin typeface="Calibri" panose="020F0502020204030204" pitchFamily="34" charset="0"/>
                <a:ea typeface="Times New Roman" panose="02020603050405020304" pitchFamily="18" charset="0"/>
                <a:cs typeface="Times New Roman" panose="02020603050405020304" pitchFamily="18" charset="0"/>
              </a:rPr>
              <a:t> on </a:t>
            </a:r>
            <a:r>
              <a:rPr lang="it-IT" dirty="0" err="1" smtClean="0">
                <a:latin typeface="Calibri" panose="020F0502020204030204" pitchFamily="34" charset="0"/>
                <a:ea typeface="Times New Roman" panose="02020603050405020304" pitchFamily="18" charset="0"/>
                <a:cs typeface="Times New Roman" panose="02020603050405020304" pitchFamily="18" charset="0"/>
              </a:rPr>
              <a:t>samples</a:t>
            </a:r>
            <a:r>
              <a:rPr lang="it-IT" dirty="0" smtClean="0">
                <a:latin typeface="Calibri" panose="020F0502020204030204" pitchFamily="34" charset="0"/>
                <a:ea typeface="Times New Roman" panose="02020603050405020304" pitchFamily="18" charset="0"/>
                <a:cs typeface="Times New Roman" panose="02020603050405020304" pitchFamily="18" charset="0"/>
              </a:rPr>
              <a:t>)</a:t>
            </a:r>
          </a:p>
          <a:p>
            <a:pPr marL="285750" lvl="0" indent="-285750" algn="just">
              <a:lnSpc>
                <a:spcPct val="107000"/>
              </a:lnSpc>
              <a:spcAft>
                <a:spcPts val="0"/>
              </a:spcAft>
              <a:buFont typeface="Arial"/>
              <a:buChar char="•"/>
            </a:pPr>
            <a:r>
              <a:rPr lang="it-IT" i="1" dirty="0" err="1" smtClean="0">
                <a:latin typeface="Calibri" panose="020F0502020204030204" pitchFamily="34" charset="0"/>
                <a:ea typeface="Times New Roman" panose="02020603050405020304" pitchFamily="18" charset="0"/>
                <a:cs typeface="Times New Roman" panose="02020603050405020304" pitchFamily="18" charset="0"/>
              </a:rPr>
              <a:t>Revenues</a:t>
            </a:r>
            <a:r>
              <a:rPr lang="it-IT" i="1" dirty="0" smtClean="0">
                <a:latin typeface="Calibri" panose="020F0502020204030204" pitchFamily="34" charset="0"/>
                <a:ea typeface="Times New Roman" panose="02020603050405020304" pitchFamily="18" charset="0"/>
                <a:cs typeface="Times New Roman" panose="02020603050405020304" pitchFamily="18" charset="0"/>
              </a:rPr>
              <a:t>: </a:t>
            </a:r>
            <a:r>
              <a:rPr lang="it-IT" dirty="0" smtClean="0">
                <a:latin typeface="Calibri" panose="020F0502020204030204" pitchFamily="34" charset="0"/>
                <a:ea typeface="Times New Roman" panose="02020603050405020304" pitchFamily="18" charset="0"/>
                <a:cs typeface="Times New Roman" panose="02020603050405020304" pitchFamily="18" charset="0"/>
              </a:rPr>
              <a:t>(source: </a:t>
            </a:r>
            <a:r>
              <a:rPr lang="it-IT" dirty="0" err="1" smtClean="0">
                <a:latin typeface="Calibri" panose="020F0502020204030204" pitchFamily="34" charset="0"/>
                <a:ea typeface="Times New Roman" panose="02020603050405020304" pitchFamily="18" charset="0"/>
                <a:cs typeface="Times New Roman" panose="02020603050405020304" pitchFamily="18" charset="0"/>
              </a:rPr>
              <a:t>secondary</a:t>
            </a:r>
            <a:r>
              <a:rPr lang="it-IT" dirty="0" smtClean="0">
                <a:latin typeface="Calibri" panose="020F0502020204030204" pitchFamily="34" charset="0"/>
                <a:ea typeface="Times New Roman" panose="02020603050405020304" pitchFamily="18" charset="0"/>
                <a:cs typeface="Times New Roman" panose="02020603050405020304" pitchFamily="18" charset="0"/>
              </a:rPr>
              <a:t> </a:t>
            </a:r>
            <a:r>
              <a:rPr lang="it-IT" dirty="0" err="1" smtClean="0">
                <a:latin typeface="Calibri" panose="020F0502020204030204" pitchFamily="34" charset="0"/>
                <a:ea typeface="Times New Roman" panose="02020603050405020304" pitchFamily="18" charset="0"/>
                <a:cs typeface="Times New Roman" panose="02020603050405020304" pitchFamily="18" charset="0"/>
              </a:rPr>
              <a:t>material</a:t>
            </a:r>
            <a:r>
              <a:rPr lang="it-IT" dirty="0" smtClean="0">
                <a:latin typeface="Calibri" panose="020F0502020204030204" pitchFamily="34" charset="0"/>
                <a:ea typeface="Times New Roman" panose="02020603050405020304" pitchFamily="18" charset="0"/>
                <a:cs typeface="Times New Roman" panose="02020603050405020304" pitchFamily="18" charset="0"/>
              </a:rPr>
              <a:t> market)</a:t>
            </a:r>
          </a:p>
          <a:p>
            <a:pPr marL="285750" lvl="0" indent="-285750" algn="just">
              <a:lnSpc>
                <a:spcPct val="107000"/>
              </a:lnSpc>
              <a:spcAft>
                <a:spcPts val="0"/>
              </a:spcAft>
              <a:buFont typeface="Arial"/>
              <a:buChar char="•"/>
            </a:pPr>
            <a:r>
              <a:rPr lang="it-IT" i="1" dirty="0" smtClean="0">
                <a:latin typeface="Calibri" panose="020F0502020204030204" pitchFamily="34" charset="0"/>
                <a:ea typeface="Times New Roman" panose="02020603050405020304" pitchFamily="18" charset="0"/>
                <a:cs typeface="Times New Roman" panose="02020603050405020304" pitchFamily="18" charset="0"/>
              </a:rPr>
              <a:t>Product </a:t>
            </a:r>
            <a:r>
              <a:rPr lang="it-IT" i="1" dirty="0" err="1" smtClean="0">
                <a:latin typeface="Calibri" panose="020F0502020204030204" pitchFamily="34" charset="0"/>
                <a:ea typeface="Times New Roman" panose="02020603050405020304" pitchFamily="18" charset="0"/>
                <a:cs typeface="Times New Roman" panose="02020603050405020304" pitchFamily="18" charset="0"/>
              </a:rPr>
              <a:t>flows</a:t>
            </a:r>
            <a:r>
              <a:rPr lang="it-IT" i="1" dirty="0" smtClean="0">
                <a:latin typeface="Calibri" panose="020F0502020204030204" pitchFamily="34" charset="0"/>
                <a:ea typeface="Times New Roman" panose="02020603050405020304" pitchFamily="18" charset="0"/>
                <a:cs typeface="Times New Roman" panose="02020603050405020304" pitchFamily="18" charset="0"/>
              </a:rPr>
              <a:t>: </a:t>
            </a:r>
            <a:r>
              <a:rPr lang="it-IT" dirty="0" smtClean="0">
                <a:latin typeface="Calibri" panose="020F0502020204030204" pitchFamily="34" charset="0"/>
                <a:ea typeface="Times New Roman" panose="02020603050405020304" pitchFamily="18" charset="0"/>
                <a:cs typeface="Times New Roman" panose="02020603050405020304" pitchFamily="18" charset="0"/>
              </a:rPr>
              <a:t>(source: company </a:t>
            </a:r>
            <a:r>
              <a:rPr lang="it-IT" dirty="0" err="1" smtClean="0">
                <a:latin typeface="Calibri" panose="020F0502020204030204" pitchFamily="34" charset="0"/>
                <a:ea typeface="Times New Roman" panose="02020603050405020304" pitchFamily="18" charset="0"/>
                <a:cs typeface="Times New Roman" panose="02020603050405020304" pitchFamily="18" charset="0"/>
              </a:rPr>
              <a:t>estimates</a:t>
            </a:r>
            <a:r>
              <a:rPr lang="it-IT" dirty="0" smtClean="0">
                <a:latin typeface="Calibri" panose="020F0502020204030204" pitchFamily="34" charset="0"/>
                <a:ea typeface="Times New Roman" panose="02020603050405020304" pitchFamily="18" charset="0"/>
                <a:cs typeface="Times New Roman" panose="02020603050405020304" pitchFamily="18" charset="0"/>
              </a:rPr>
              <a:t>, </a:t>
            </a:r>
            <a:r>
              <a:rPr lang="it-IT" dirty="0" err="1" smtClean="0">
                <a:latin typeface="Calibri" panose="020F0502020204030204" pitchFamily="34" charset="0"/>
                <a:ea typeface="Times New Roman" panose="02020603050405020304" pitchFamily="18" charset="0"/>
                <a:cs typeface="Times New Roman" panose="02020603050405020304" pitchFamily="18" charset="0"/>
              </a:rPr>
              <a:t>based</a:t>
            </a:r>
            <a:r>
              <a:rPr lang="it-IT" dirty="0" smtClean="0">
                <a:latin typeface="Calibri" panose="020F0502020204030204" pitchFamily="34" charset="0"/>
                <a:ea typeface="Times New Roman" panose="02020603050405020304" pitchFamily="18" charset="0"/>
                <a:cs typeface="Times New Roman" panose="02020603050405020304" pitchFamily="18" charset="0"/>
              </a:rPr>
              <a:t> on </a:t>
            </a:r>
            <a:r>
              <a:rPr lang="it-IT" dirty="0" err="1" smtClean="0">
                <a:latin typeface="Calibri" panose="020F0502020204030204" pitchFamily="34" charset="0"/>
                <a:ea typeface="Times New Roman" panose="02020603050405020304" pitchFamily="18" charset="0"/>
                <a:cs typeface="Times New Roman" panose="02020603050405020304" pitchFamily="18" charset="0"/>
              </a:rPr>
              <a:t>installations</a:t>
            </a:r>
            <a:r>
              <a:rPr lang="it-IT" dirty="0" smtClean="0">
                <a:latin typeface="Calibri" panose="020F0502020204030204" pitchFamily="34" charset="0"/>
                <a:ea typeface="Times New Roman" panose="02020603050405020304" pitchFamily="18" charset="0"/>
                <a:cs typeface="Times New Roman" panose="02020603050405020304" pitchFamily="18" charset="0"/>
              </a:rPr>
              <a:t>).</a:t>
            </a:r>
            <a:endParaRPr lang="it-IT"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8892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19" grpId="0"/>
      <p:bldP spid="19"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3 CuadroTexto"/>
          <p:cNvSpPr txBox="1"/>
          <p:nvPr/>
        </p:nvSpPr>
        <p:spPr>
          <a:xfrm>
            <a:off x="179512" y="364594"/>
            <a:ext cx="7632848" cy="400110"/>
          </a:xfrm>
          <a:prstGeom prst="rect">
            <a:avLst/>
          </a:prstGeom>
          <a:noFill/>
        </p:spPr>
        <p:txBody>
          <a:bodyPr wrap="square" rtlCol="0">
            <a:spAutoFit/>
          </a:bodyPr>
          <a:lstStyle/>
          <a:p>
            <a:r>
              <a:rPr lang="en-GB" sz="2000" b="1" dirty="0" smtClean="0">
                <a:solidFill>
                  <a:srgbClr val="002060"/>
                </a:solidFill>
                <a:latin typeface="Arial" pitchFamily="34" charset="0"/>
                <a:cs typeface="Arial" pitchFamily="34" charset="0"/>
              </a:rPr>
              <a:t>Example of competences: </a:t>
            </a:r>
            <a:r>
              <a:rPr lang="en-GB" sz="2000" b="1" dirty="0" err="1" smtClean="0">
                <a:solidFill>
                  <a:srgbClr val="002060"/>
                </a:solidFill>
                <a:latin typeface="Arial" pitchFamily="34" charset="0"/>
                <a:cs typeface="Arial" pitchFamily="34" charset="0"/>
              </a:rPr>
              <a:t>reProd</a:t>
            </a:r>
            <a:r>
              <a:rPr lang="en-GB" sz="2000" b="1" baseline="30000" dirty="0" smtClean="0">
                <a:solidFill>
                  <a:srgbClr val="002060"/>
                </a:solidFill>
                <a:latin typeface="Arial" pitchFamily="34" charset="0"/>
                <a:cs typeface="Arial" pitchFamily="34" charset="0"/>
              </a:rPr>
              <a:t>® </a:t>
            </a:r>
            <a:r>
              <a:rPr lang="en-GB" sz="2000" b="1" dirty="0" smtClean="0">
                <a:solidFill>
                  <a:srgbClr val="002060"/>
                </a:solidFill>
                <a:latin typeface="Arial" pitchFamily="34" charset="0"/>
                <a:cs typeface="Arial" pitchFamily="34" charset="0"/>
              </a:rPr>
              <a:t>- </a:t>
            </a:r>
            <a:r>
              <a:rPr lang="en-GB" sz="2000" b="1" dirty="0" err="1" smtClean="0">
                <a:solidFill>
                  <a:srgbClr val="002060"/>
                </a:solidFill>
                <a:latin typeface="Arial" pitchFamily="34" charset="0"/>
                <a:cs typeface="Arial" pitchFamily="34" charset="0"/>
              </a:rPr>
              <a:t>Fraunhofer</a:t>
            </a:r>
            <a:endParaRPr lang="en-GB" sz="2000" b="1" baseline="30000" dirty="0">
              <a:solidFill>
                <a:srgbClr val="002060"/>
              </a:solidFill>
              <a:latin typeface="Arial" pitchFamily="34" charset="0"/>
              <a:cs typeface="Arial" pitchFamily="34" charset="0"/>
            </a:endParaRPr>
          </a:p>
        </p:txBody>
      </p:sp>
      <p:pic>
        <p:nvPicPr>
          <p:cNvPr id="8" name="Picture 7"/>
          <p:cNvPicPr>
            <a:picLocks noChangeAspect="1"/>
          </p:cNvPicPr>
          <p:nvPr/>
        </p:nvPicPr>
        <p:blipFill rotWithShape="1">
          <a:blip r:embed="rId3"/>
          <a:srcRect l="3696" t="11846" r="2751" b="3860"/>
          <a:stretch/>
        </p:blipFill>
        <p:spPr>
          <a:xfrm>
            <a:off x="675184" y="2098373"/>
            <a:ext cx="3885144" cy="1864084"/>
          </a:xfrm>
          <a:prstGeom prst="rect">
            <a:avLst/>
          </a:prstGeom>
        </p:spPr>
      </p:pic>
      <p:pic>
        <p:nvPicPr>
          <p:cNvPr id="9" name="Picture 8"/>
          <p:cNvPicPr>
            <a:picLocks noChangeAspect="1"/>
          </p:cNvPicPr>
          <p:nvPr/>
        </p:nvPicPr>
        <p:blipFill rotWithShape="1">
          <a:blip r:embed="rId4"/>
          <a:srcRect l="3223" t="12733" r="1806" b="3860"/>
          <a:stretch/>
        </p:blipFill>
        <p:spPr>
          <a:xfrm>
            <a:off x="675184" y="4254324"/>
            <a:ext cx="3916370" cy="1831535"/>
          </a:xfrm>
          <a:prstGeom prst="rect">
            <a:avLst/>
          </a:prstGeom>
        </p:spPr>
      </p:pic>
      <p:pic>
        <p:nvPicPr>
          <p:cNvPr id="10" name="Picture 9"/>
          <p:cNvPicPr>
            <a:picLocks noChangeAspect="1"/>
          </p:cNvPicPr>
          <p:nvPr/>
        </p:nvPicPr>
        <p:blipFill rotWithShape="1">
          <a:blip r:embed="rId5"/>
          <a:srcRect l="5586" t="33141" r="20705" b="26930"/>
          <a:stretch/>
        </p:blipFill>
        <p:spPr>
          <a:xfrm>
            <a:off x="364436" y="1123762"/>
            <a:ext cx="2053796" cy="592441"/>
          </a:xfrm>
          <a:prstGeom prst="rect">
            <a:avLst/>
          </a:prstGeom>
        </p:spPr>
      </p:pic>
      <p:sp>
        <p:nvSpPr>
          <p:cNvPr id="11" name="Rectangle 10"/>
          <p:cNvSpPr/>
          <p:nvPr/>
        </p:nvSpPr>
        <p:spPr>
          <a:xfrm>
            <a:off x="3521989" y="1038410"/>
            <a:ext cx="5750984" cy="523220"/>
          </a:xfrm>
          <a:prstGeom prst="rect">
            <a:avLst/>
          </a:prstGeom>
        </p:spPr>
        <p:txBody>
          <a:bodyPr wrap="square">
            <a:spAutoFit/>
          </a:bodyPr>
          <a:lstStyle/>
          <a:p>
            <a:r>
              <a:rPr lang="it-IT" sz="1400" i="1" dirty="0" smtClean="0">
                <a:latin typeface="Helvetica" panose="020B0604020202020204" pitchFamily="34" charset="0"/>
              </a:rPr>
              <a:t>Multiple usage of metal</a:t>
            </a:r>
          </a:p>
          <a:p>
            <a:r>
              <a:rPr lang="it-IT" sz="1400" i="1" dirty="0" smtClean="0">
                <a:latin typeface="Helvetica" panose="020B0604020202020204" pitchFamily="34" charset="0"/>
              </a:rPr>
              <a:t>Parts without the ‘detour of scrap’</a:t>
            </a:r>
            <a:endParaRPr lang="it-IT" sz="1400" i="1" dirty="0">
              <a:latin typeface="Helvetica" panose="020B0604020202020204" pitchFamily="34" charset="0"/>
            </a:endParaRPr>
          </a:p>
        </p:txBody>
      </p:sp>
      <p:sp>
        <p:nvSpPr>
          <p:cNvPr id="12" name="TextBox 11"/>
          <p:cNvSpPr txBox="1">
            <a:spLocks/>
          </p:cNvSpPr>
          <p:nvPr/>
        </p:nvSpPr>
        <p:spPr>
          <a:xfrm>
            <a:off x="179512" y="2270617"/>
            <a:ext cx="440313" cy="1357231"/>
          </a:xfrm>
          <a:prstGeom prst="rect">
            <a:avLst/>
          </a:prstGeom>
          <a:noFill/>
        </p:spPr>
        <p:txBody>
          <a:bodyPr vert="wordArtVert" wrap="none" rtlCol="0" anchor="ctr" anchorCtr="0">
            <a:spAutoFit/>
          </a:bodyPr>
          <a:lstStyle/>
          <a:p>
            <a:r>
              <a:rPr lang="it-IT" sz="1400" b="1" i="1" dirty="0" smtClean="0"/>
              <a:t>Today</a:t>
            </a:r>
            <a:endParaRPr lang="it-IT" sz="1400" b="1" i="1" dirty="0"/>
          </a:p>
        </p:txBody>
      </p:sp>
      <p:sp>
        <p:nvSpPr>
          <p:cNvPr id="14" name="TextBox 13"/>
          <p:cNvSpPr txBox="1">
            <a:spLocks/>
          </p:cNvSpPr>
          <p:nvPr/>
        </p:nvSpPr>
        <p:spPr>
          <a:xfrm>
            <a:off x="189737" y="3962457"/>
            <a:ext cx="440313" cy="2123402"/>
          </a:xfrm>
          <a:prstGeom prst="rect">
            <a:avLst/>
          </a:prstGeom>
          <a:noFill/>
        </p:spPr>
        <p:txBody>
          <a:bodyPr vert="wordArtVert" wrap="none" rtlCol="0" anchor="ctr" anchorCtr="0">
            <a:spAutoFit/>
          </a:bodyPr>
          <a:lstStyle/>
          <a:p>
            <a:r>
              <a:rPr lang="it-IT" sz="1400" b="1" i="1" dirty="0" smtClean="0"/>
              <a:t>Tomorrow</a:t>
            </a:r>
            <a:endParaRPr lang="it-IT" sz="1400" b="1" i="1" dirty="0"/>
          </a:p>
        </p:txBody>
      </p:sp>
      <p:pic>
        <p:nvPicPr>
          <p:cNvPr id="4" name="Picture 3"/>
          <p:cNvPicPr>
            <a:picLocks noChangeAspect="1"/>
          </p:cNvPicPr>
          <p:nvPr/>
        </p:nvPicPr>
        <p:blipFill rotWithShape="1">
          <a:blip r:embed="rId6"/>
          <a:srcRect l="13146" t="18057" r="52362" b="18944"/>
          <a:stretch/>
        </p:blipFill>
        <p:spPr>
          <a:xfrm>
            <a:off x="2771800" y="1008999"/>
            <a:ext cx="750189" cy="729636"/>
          </a:xfrm>
          <a:prstGeom prst="rect">
            <a:avLst/>
          </a:prstGeom>
        </p:spPr>
      </p:pic>
      <p:pic>
        <p:nvPicPr>
          <p:cNvPr id="13" name="Picture 12"/>
          <p:cNvPicPr>
            <a:picLocks noChangeAspect="1"/>
          </p:cNvPicPr>
          <p:nvPr/>
        </p:nvPicPr>
        <p:blipFill>
          <a:blip r:embed="rId7"/>
          <a:stretch>
            <a:fillRect/>
          </a:stretch>
        </p:blipFill>
        <p:spPr>
          <a:xfrm>
            <a:off x="4932040" y="1971048"/>
            <a:ext cx="1306137" cy="972000"/>
          </a:xfrm>
          <a:prstGeom prst="rect">
            <a:avLst/>
          </a:prstGeom>
        </p:spPr>
      </p:pic>
      <p:pic>
        <p:nvPicPr>
          <p:cNvPr id="15" name="Picture 14"/>
          <p:cNvPicPr>
            <a:picLocks noChangeAspect="1"/>
          </p:cNvPicPr>
          <p:nvPr/>
        </p:nvPicPr>
        <p:blipFill>
          <a:blip r:embed="rId8"/>
          <a:stretch>
            <a:fillRect/>
          </a:stretch>
        </p:blipFill>
        <p:spPr>
          <a:xfrm>
            <a:off x="6261475" y="1971048"/>
            <a:ext cx="1365508" cy="972000"/>
          </a:xfrm>
          <a:prstGeom prst="rect">
            <a:avLst/>
          </a:prstGeom>
        </p:spPr>
      </p:pic>
      <p:pic>
        <p:nvPicPr>
          <p:cNvPr id="16" name="Picture 15"/>
          <p:cNvPicPr>
            <a:picLocks noChangeAspect="1"/>
          </p:cNvPicPr>
          <p:nvPr/>
        </p:nvPicPr>
        <p:blipFill>
          <a:blip r:embed="rId9"/>
          <a:stretch>
            <a:fillRect/>
          </a:stretch>
        </p:blipFill>
        <p:spPr>
          <a:xfrm>
            <a:off x="7655438" y="1971048"/>
            <a:ext cx="1292944" cy="972000"/>
          </a:xfrm>
          <a:prstGeom prst="rect">
            <a:avLst/>
          </a:prstGeom>
        </p:spPr>
      </p:pic>
      <p:pic>
        <p:nvPicPr>
          <p:cNvPr id="17" name="Picture 16"/>
          <p:cNvPicPr>
            <a:picLocks noChangeAspect="1"/>
          </p:cNvPicPr>
          <p:nvPr/>
        </p:nvPicPr>
        <p:blipFill>
          <a:blip r:embed="rId10"/>
          <a:stretch>
            <a:fillRect/>
          </a:stretch>
        </p:blipFill>
        <p:spPr>
          <a:xfrm>
            <a:off x="5136751" y="3204149"/>
            <a:ext cx="1019425" cy="766376"/>
          </a:xfrm>
          <a:prstGeom prst="rect">
            <a:avLst/>
          </a:prstGeom>
        </p:spPr>
      </p:pic>
      <p:pic>
        <p:nvPicPr>
          <p:cNvPr id="18" name="Picture 17"/>
          <p:cNvPicPr>
            <a:picLocks noChangeAspect="1"/>
          </p:cNvPicPr>
          <p:nvPr/>
        </p:nvPicPr>
        <p:blipFill rotWithShape="1">
          <a:blip r:embed="rId11"/>
          <a:srcRect l="21178" t="25155" r="7475" b="3859"/>
          <a:stretch/>
        </p:blipFill>
        <p:spPr>
          <a:xfrm>
            <a:off x="5064743" y="4251763"/>
            <a:ext cx="3883639" cy="2057557"/>
          </a:xfrm>
          <a:prstGeom prst="rect">
            <a:avLst/>
          </a:prstGeom>
        </p:spPr>
      </p:pic>
      <p:pic>
        <p:nvPicPr>
          <p:cNvPr id="21" name="Picture 20"/>
          <p:cNvPicPr>
            <a:picLocks noChangeAspect="1"/>
          </p:cNvPicPr>
          <p:nvPr/>
        </p:nvPicPr>
        <p:blipFill rotWithShape="1">
          <a:blip r:embed="rId12"/>
          <a:srcRect l="8421" t="12732" r="33934" b="9184"/>
          <a:stretch/>
        </p:blipFill>
        <p:spPr>
          <a:xfrm>
            <a:off x="6454232" y="3206207"/>
            <a:ext cx="1062476" cy="766376"/>
          </a:xfrm>
          <a:prstGeom prst="rect">
            <a:avLst/>
          </a:prstGeom>
        </p:spPr>
      </p:pic>
      <p:pic>
        <p:nvPicPr>
          <p:cNvPr id="22" name="Picture 21"/>
          <p:cNvPicPr>
            <a:picLocks noChangeAspect="1"/>
          </p:cNvPicPr>
          <p:nvPr/>
        </p:nvPicPr>
        <p:blipFill rotWithShape="1">
          <a:blip r:embed="rId13"/>
          <a:srcRect l="17870" t="12733" r="26376" b="8296"/>
          <a:stretch/>
        </p:blipFill>
        <p:spPr>
          <a:xfrm>
            <a:off x="7747411" y="3202734"/>
            <a:ext cx="1027434" cy="774929"/>
          </a:xfrm>
          <a:prstGeom prst="rect">
            <a:avLst/>
          </a:prstGeom>
        </p:spPr>
      </p:pic>
      <p:cxnSp>
        <p:nvCxnSpPr>
          <p:cNvPr id="25" name="Straight Arrow Connector 24"/>
          <p:cNvCxnSpPr>
            <a:stCxn id="17" idx="3"/>
            <a:endCxn id="21" idx="1"/>
          </p:cNvCxnSpPr>
          <p:nvPr/>
        </p:nvCxnSpPr>
        <p:spPr>
          <a:xfrm>
            <a:off x="6156176" y="3587337"/>
            <a:ext cx="298056" cy="2058"/>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1" idx="3"/>
            <a:endCxn id="22" idx="1"/>
          </p:cNvCxnSpPr>
          <p:nvPr/>
        </p:nvCxnSpPr>
        <p:spPr>
          <a:xfrm>
            <a:off x="7516708" y="3589395"/>
            <a:ext cx="230703" cy="804"/>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67051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p:cNvSpPr txBox="1"/>
          <p:nvPr/>
        </p:nvSpPr>
        <p:spPr>
          <a:xfrm>
            <a:off x="179512" y="292586"/>
            <a:ext cx="7632848" cy="400110"/>
          </a:xfrm>
          <a:prstGeom prst="rect">
            <a:avLst/>
          </a:prstGeom>
          <a:noFill/>
        </p:spPr>
        <p:txBody>
          <a:bodyPr wrap="square" rtlCol="0">
            <a:spAutoFit/>
          </a:bodyPr>
          <a:lstStyle/>
          <a:p>
            <a:r>
              <a:rPr lang="en-GB" sz="2000" b="1" dirty="0">
                <a:solidFill>
                  <a:srgbClr val="002060"/>
                </a:solidFill>
                <a:latin typeface="Arial" pitchFamily="34" charset="0"/>
                <a:cs typeface="Arial" pitchFamily="34" charset="0"/>
              </a:rPr>
              <a:t>Industrial Participants and investors.</a:t>
            </a:r>
          </a:p>
        </p:txBody>
      </p:sp>
      <p:sp>
        <p:nvSpPr>
          <p:cNvPr id="3" name="Rectangle 2"/>
          <p:cNvSpPr/>
          <p:nvPr/>
        </p:nvSpPr>
        <p:spPr>
          <a:xfrm>
            <a:off x="179512" y="908720"/>
            <a:ext cx="8640960" cy="584776"/>
          </a:xfrm>
          <a:prstGeom prst="rect">
            <a:avLst/>
          </a:prstGeom>
        </p:spPr>
        <p:txBody>
          <a:bodyPr wrap="square">
            <a:spAutoFit/>
          </a:bodyPr>
          <a:lstStyle/>
          <a:p>
            <a:pPr algn="just"/>
            <a:r>
              <a:rPr lang="en-GB" sz="1600" dirty="0" smtClean="0"/>
              <a:t>More </a:t>
            </a:r>
            <a:r>
              <a:rPr lang="en-GB" sz="1600" dirty="0"/>
              <a:t>than 60 </a:t>
            </a:r>
            <a:r>
              <a:rPr lang="en-GB" sz="1600" dirty="0" smtClean="0"/>
              <a:t>European companies, </a:t>
            </a:r>
            <a:r>
              <a:rPr lang="en-GB" sz="1600" dirty="0"/>
              <a:t>with a cumulative </a:t>
            </a:r>
            <a:r>
              <a:rPr lang="en-GB" sz="1600" b="1" i="1" dirty="0">
                <a:solidFill>
                  <a:srgbClr val="0070C0"/>
                </a:solidFill>
              </a:rPr>
              <a:t>turnover of 32 B€</a:t>
            </a:r>
            <a:r>
              <a:rPr lang="en-GB" sz="1600" dirty="0"/>
              <a:t> and with some </a:t>
            </a:r>
            <a:r>
              <a:rPr lang="en-GB" sz="1600" b="1" i="1" dirty="0">
                <a:solidFill>
                  <a:srgbClr val="0070C0"/>
                </a:solidFill>
              </a:rPr>
              <a:t>175,000 employees</a:t>
            </a:r>
            <a:r>
              <a:rPr lang="en-GB" sz="1600" dirty="0"/>
              <a:t>, and 69 universities and RTOs distributed among the involved regions </a:t>
            </a:r>
            <a:r>
              <a:rPr lang="en-GB" sz="1600" dirty="0" smtClean="0"/>
              <a:t>are involved. </a:t>
            </a:r>
            <a:endParaRPr lang="it-IT" sz="1600" dirty="0"/>
          </a:p>
        </p:txBody>
      </p:sp>
      <p:graphicFrame>
        <p:nvGraphicFramePr>
          <p:cNvPr id="5" name="Table 4"/>
          <p:cNvGraphicFramePr>
            <a:graphicFrameLocks noGrp="1"/>
          </p:cNvGraphicFramePr>
          <p:nvPr>
            <p:extLst>
              <p:ext uri="{D42A27DB-BD31-4B8C-83A1-F6EECF244321}">
                <p14:modId xmlns:p14="http://schemas.microsoft.com/office/powerpoint/2010/main" val="917655924"/>
              </p:ext>
            </p:extLst>
          </p:nvPr>
        </p:nvGraphicFramePr>
        <p:xfrm>
          <a:off x="251520" y="1571733"/>
          <a:ext cx="1446319" cy="3672840"/>
        </p:xfrm>
        <a:graphic>
          <a:graphicData uri="http://schemas.openxmlformats.org/drawingml/2006/table">
            <a:tbl>
              <a:tblPr/>
              <a:tblGrid>
                <a:gridCol w="1446319">
                  <a:extLst>
                    <a:ext uri="{9D8B030D-6E8A-4147-A177-3AD203B41FA5}">
                      <a16:colId xmlns="" xmlns:a16="http://schemas.microsoft.com/office/drawing/2014/main" val="20000"/>
                    </a:ext>
                  </a:extLst>
                </a:gridCol>
              </a:tblGrid>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Electorlux</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2"/>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Candy</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3"/>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RoldElectronics</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4"/>
                  </a:ext>
                </a:extLst>
              </a:tr>
              <a:tr h="155091">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TP Vision</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5"/>
                  </a:ext>
                </a:extLst>
              </a:tr>
              <a:tr h="3619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Barco</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006"/>
                  </a:ext>
                </a:extLst>
              </a:tr>
              <a:tr h="3619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Worldilne</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7"/>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Whirlpool</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008"/>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Cargotec Finland Oy </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10"/>
                  </a:ext>
                </a:extLst>
              </a:tr>
              <a:tr h="36195">
                <a:tc>
                  <a:txBody>
                    <a:bodyPr/>
                    <a:lstStyle/>
                    <a:p>
                      <a:pPr>
                        <a:spcAft>
                          <a:spcPts val="0"/>
                        </a:spcAft>
                      </a:pPr>
                      <a:r>
                        <a:rPr lang="en-US" sz="1100" dirty="0" err="1">
                          <a:effectLst/>
                          <a:latin typeface="+mn-lt"/>
                          <a:ea typeface="MS Mincho" panose="02020609040205080304" pitchFamily="49" charset="-128"/>
                          <a:cs typeface="Times New Roman" panose="02020603050405020304" pitchFamily="18" charset="0"/>
                        </a:rPr>
                        <a:t>Sandvik</a:t>
                      </a:r>
                      <a:r>
                        <a:rPr lang="en-US" sz="1100" dirty="0">
                          <a:effectLst/>
                          <a:latin typeface="+mn-lt"/>
                          <a:ea typeface="MS Mincho" panose="02020609040205080304" pitchFamily="49" charset="-128"/>
                          <a:cs typeface="Times New Roman" panose="02020603050405020304" pitchFamily="18" charset="0"/>
                        </a:rPr>
                        <a:t> Mining and Construction Oy</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1"/>
                  </a:ext>
                </a:extLst>
              </a:tr>
              <a:tr h="36195">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Metso Minerals Oy</a:t>
                      </a:r>
                      <a:endParaRPr lang="it-IT" sz="240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12"/>
                  </a:ext>
                </a:extLst>
              </a:tr>
              <a:tr h="36195">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Valmet Power Oy </a:t>
                      </a:r>
                      <a:endParaRPr lang="it-IT" sz="240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3"/>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John Deere Forestry Oy </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14"/>
                  </a:ext>
                </a:extLst>
              </a:tr>
              <a:tr h="36195">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Bronto Skylift Oy Ab </a:t>
                      </a:r>
                      <a:endParaRPr lang="it-IT" sz="240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5"/>
                  </a:ext>
                </a:extLst>
              </a:tr>
              <a:tr h="36195">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Avant Tecno Oy </a:t>
                      </a:r>
                      <a:endParaRPr lang="it-IT" sz="240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16"/>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Magneti Marelli</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018"/>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Cannon</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19"/>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Mercedes</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20"/>
                  </a:ext>
                </a:extLst>
              </a:tr>
              <a:tr h="36195">
                <a:tc>
                  <a:txBody>
                    <a:bodyPr/>
                    <a:lstStyle/>
                    <a:p>
                      <a:pPr algn="just">
                        <a:spcAft>
                          <a:spcPts val="0"/>
                        </a:spcAft>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Tenova</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36195">
                <a:tc>
                  <a:txBody>
                    <a:bodyPr/>
                    <a:lstStyle/>
                    <a:p>
                      <a:pPr algn="just">
                        <a:spcAft>
                          <a:spcPts val="0"/>
                        </a:spcAft>
                      </a:pPr>
                      <a:r>
                        <a:rPr lang="it-IT" sz="1100" kern="1200" dirty="0" smtClean="0">
                          <a:solidFill>
                            <a:schemeClr val="tx1"/>
                          </a:solidFill>
                          <a:effectLst/>
                          <a:latin typeface="+mn-lt"/>
                          <a:ea typeface="MS Mincho" panose="02020609040205080304" pitchFamily="49" charset="-128"/>
                          <a:cs typeface="Times New Roman" panose="02020603050405020304" pitchFamily="18" charset="0"/>
                        </a:rPr>
                        <a:t>Maier</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36195">
                <a:tc>
                  <a:txBody>
                    <a:bodyPr/>
                    <a:lstStyle/>
                    <a:p>
                      <a:pPr algn="just">
                        <a:spcAft>
                          <a:spcPts val="0"/>
                        </a:spcAft>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Indeva</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006853528"/>
              </p:ext>
            </p:extLst>
          </p:nvPr>
        </p:nvGraphicFramePr>
        <p:xfrm>
          <a:off x="1752498" y="1556792"/>
          <a:ext cx="1265283" cy="3726350"/>
        </p:xfrm>
        <a:graphic>
          <a:graphicData uri="http://schemas.openxmlformats.org/drawingml/2006/table">
            <a:tbl>
              <a:tblPr/>
              <a:tblGrid>
                <a:gridCol w="1265283">
                  <a:extLst>
                    <a:ext uri="{9D8B030D-6E8A-4147-A177-3AD203B41FA5}">
                      <a16:colId xmlns="" xmlns:a16="http://schemas.microsoft.com/office/drawing/2014/main" val="20000"/>
                    </a:ext>
                  </a:extLst>
                </a:gridCol>
              </a:tblGrid>
              <a:tr h="173762">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Filartex Spa</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2"/>
                  </a:ext>
                </a:extLst>
              </a:tr>
              <a:tr h="173762">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Gafitex</a:t>
                      </a:r>
                      <a:endParaRPr lang="it-IT" sz="240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3"/>
                  </a:ext>
                </a:extLst>
              </a:tr>
              <a:tr h="173762">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Pass Maglia</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4"/>
                  </a:ext>
                </a:extLst>
              </a:tr>
              <a:tr h="173762">
                <a:tc>
                  <a:txBody>
                    <a:bodyPr/>
                    <a:lstStyle/>
                    <a:p>
                      <a:pPr algn="just">
                        <a:spcAft>
                          <a:spcPts val="0"/>
                        </a:spcAft>
                      </a:pPr>
                      <a:r>
                        <a:rPr lang="it-IT" sz="1100" dirty="0" err="1">
                          <a:effectLst/>
                          <a:latin typeface="+mn-lt"/>
                          <a:ea typeface="MS Mincho" panose="02020609040205080304" pitchFamily="49" charset="-128"/>
                          <a:cs typeface="Times New Roman" panose="02020603050405020304" pitchFamily="18" charset="0"/>
                        </a:rPr>
                        <a:t>Samatex</a:t>
                      </a:r>
                      <a:r>
                        <a:rPr lang="it-IT" sz="1100" dirty="0">
                          <a:effectLst/>
                          <a:latin typeface="+mn-lt"/>
                          <a:ea typeface="MS Mincho" panose="02020609040205080304" pitchFamily="49" charset="-128"/>
                          <a:cs typeface="Times New Roman" panose="02020603050405020304" pitchFamily="18" charset="0"/>
                        </a:rPr>
                        <a:t> </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5"/>
                  </a:ext>
                </a:extLst>
              </a:tr>
              <a:tr h="173762">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PTMT PANTER</a:t>
                      </a:r>
                      <a:endParaRPr lang="it-IT" sz="240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6"/>
                  </a:ext>
                </a:extLst>
              </a:tr>
              <a:tr h="173762">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Rivierasca</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8"/>
                  </a:ext>
                </a:extLst>
              </a:tr>
              <a:tr h="173762">
                <a:tc>
                  <a:txBody>
                    <a:bodyPr/>
                    <a:lstStyle/>
                    <a:p>
                      <a:pPr algn="l">
                        <a:spcAft>
                          <a:spcPts val="0"/>
                        </a:spcAft>
                      </a:pPr>
                      <a:r>
                        <a:rPr lang="it-IT" sz="1100" dirty="0">
                          <a:effectLst/>
                          <a:latin typeface="+mn-lt"/>
                          <a:ea typeface="MS Mincho" panose="02020609040205080304" pitchFamily="49" charset="-128"/>
                          <a:cs typeface="Times New Roman" panose="02020603050405020304" pitchFamily="18" charset="0"/>
                        </a:rPr>
                        <a:t>Brianza Plastica S.p.A.</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009"/>
                  </a:ext>
                </a:extLst>
              </a:tr>
              <a:tr h="173762">
                <a:tc>
                  <a:txBody>
                    <a:bodyPr/>
                    <a:lstStyle/>
                    <a:p>
                      <a:pPr algn="just">
                        <a:spcAft>
                          <a:spcPts val="0"/>
                        </a:spcAft>
                      </a:pPr>
                      <a:r>
                        <a:rPr lang="it-IT" sz="1100" dirty="0" err="1">
                          <a:effectLst/>
                          <a:latin typeface="+mn-lt"/>
                          <a:ea typeface="MS Mincho" panose="02020609040205080304" pitchFamily="49" charset="-128"/>
                          <a:cs typeface="Times New Roman" panose="02020603050405020304" pitchFamily="18" charset="0"/>
                        </a:rPr>
                        <a:t>Sintostamp</a:t>
                      </a:r>
                      <a:r>
                        <a:rPr lang="it-IT" sz="1100" dirty="0">
                          <a:effectLst/>
                          <a:latin typeface="+mn-lt"/>
                          <a:ea typeface="MS Mincho" panose="02020609040205080304" pitchFamily="49" charset="-128"/>
                          <a:cs typeface="Times New Roman" panose="02020603050405020304" pitchFamily="18" charset="0"/>
                        </a:rPr>
                        <a:t> S.r.l.</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10"/>
                  </a:ext>
                </a:extLst>
              </a:tr>
              <a:tr h="173762">
                <a:tc>
                  <a:txBody>
                    <a:bodyPr/>
                    <a:lstStyle/>
                    <a:p>
                      <a:pPr algn="just">
                        <a:spcAft>
                          <a:spcPts val="0"/>
                        </a:spcAft>
                      </a:pPr>
                      <a:r>
                        <a:rPr lang="it-IT" sz="1100" dirty="0" err="1">
                          <a:effectLst/>
                          <a:latin typeface="+mn-lt"/>
                          <a:ea typeface="MS Mincho" panose="02020609040205080304" pitchFamily="49" charset="-128"/>
                          <a:cs typeface="Times New Roman" panose="02020603050405020304" pitchFamily="18" charset="0"/>
                        </a:rPr>
                        <a:t>Magniplast</a:t>
                      </a:r>
                      <a:r>
                        <a:rPr lang="it-IT" sz="1100" dirty="0">
                          <a:effectLst/>
                          <a:latin typeface="+mn-lt"/>
                          <a:ea typeface="MS Mincho" panose="02020609040205080304" pitchFamily="49" charset="-128"/>
                          <a:cs typeface="Times New Roman" panose="02020603050405020304" pitchFamily="18" charset="0"/>
                        </a:rPr>
                        <a:t> S.p.A.</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011"/>
                  </a:ext>
                </a:extLst>
              </a:tr>
              <a:tr h="173762">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OCV </a:t>
                      </a:r>
                      <a:r>
                        <a:rPr lang="it-IT" sz="1100" dirty="0" err="1">
                          <a:effectLst/>
                          <a:latin typeface="+mn-lt"/>
                          <a:ea typeface="MS Mincho" panose="02020609040205080304" pitchFamily="49" charset="-128"/>
                          <a:cs typeface="Times New Roman" panose="02020603050405020304" pitchFamily="18" charset="0"/>
                        </a:rPr>
                        <a:t>Owenscorning</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12"/>
                  </a:ext>
                </a:extLst>
              </a:tr>
              <a:tr h="173762">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Covestro</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3"/>
                  </a:ext>
                </a:extLst>
              </a:tr>
              <a:tr h="173762">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Campine</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14"/>
                  </a:ext>
                </a:extLst>
              </a:tr>
              <a:tr h="173762">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Galloo Plastics</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5"/>
                  </a:ext>
                </a:extLst>
              </a:tr>
              <a:tr h="173762">
                <a:tc>
                  <a:txBody>
                    <a:bodyPr/>
                    <a:lstStyle/>
                    <a:p>
                      <a:pPr algn="just">
                        <a:spcAft>
                          <a:spcPts val="0"/>
                        </a:spcAft>
                      </a:pPr>
                      <a:r>
                        <a:rPr lang="it-IT" sz="1100" dirty="0" err="1">
                          <a:effectLst/>
                          <a:latin typeface="+mn-lt"/>
                          <a:ea typeface="MS Mincho" panose="02020609040205080304" pitchFamily="49" charset="-128"/>
                          <a:cs typeface="Times New Roman" panose="02020603050405020304" pitchFamily="18" charset="0"/>
                        </a:rPr>
                        <a:t>Kokkola</a:t>
                      </a:r>
                      <a:r>
                        <a:rPr lang="it-IT" sz="1100" dirty="0">
                          <a:effectLst/>
                          <a:latin typeface="+mn-lt"/>
                          <a:ea typeface="MS Mincho" panose="02020609040205080304" pitchFamily="49" charset="-128"/>
                          <a:cs typeface="Times New Roman" panose="02020603050405020304" pitchFamily="18" charset="0"/>
                        </a:rPr>
                        <a:t> LCC </a:t>
                      </a:r>
                      <a:r>
                        <a:rPr lang="it-IT" sz="1100" dirty="0" err="1">
                          <a:effectLst/>
                          <a:latin typeface="+mn-lt"/>
                          <a:ea typeface="MS Mincho" panose="02020609040205080304" pitchFamily="49" charset="-128"/>
                          <a:cs typeface="Times New Roman" panose="02020603050405020304" pitchFamily="18" charset="0"/>
                        </a:rPr>
                        <a:t>Oy</a:t>
                      </a:r>
                      <a:r>
                        <a:rPr lang="it-IT" sz="1100" dirty="0">
                          <a:effectLst/>
                          <a:latin typeface="+mn-lt"/>
                          <a:ea typeface="MS Mincho" panose="02020609040205080304" pitchFamily="49" charset="-128"/>
                          <a:cs typeface="Times New Roman" panose="02020603050405020304" pitchFamily="18" charset="0"/>
                        </a:rPr>
                        <a:t> </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7"/>
                  </a:ext>
                </a:extLst>
              </a:tr>
              <a:tr h="173762">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A2A Ambiente</a:t>
                      </a:r>
                      <a:endParaRPr lang="it-IT" sz="240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18"/>
                  </a:ext>
                </a:extLst>
              </a:tr>
              <a:tr h="173762">
                <a:tc>
                  <a:txBody>
                    <a:bodyPr/>
                    <a:lstStyle/>
                    <a:p>
                      <a:pPr>
                        <a:spcAft>
                          <a:spcPts val="0"/>
                        </a:spcAft>
                      </a:pPr>
                      <a:r>
                        <a:rPr lang="it-IT" sz="1100" dirty="0">
                          <a:effectLst/>
                          <a:latin typeface="+mn-lt"/>
                          <a:ea typeface="MS Mincho" panose="02020609040205080304" pitchFamily="49" charset="-128"/>
                          <a:cs typeface="Times New Roman" panose="02020603050405020304" pitchFamily="18" charset="0"/>
                        </a:rPr>
                        <a:t>Relight</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9"/>
                  </a:ext>
                </a:extLst>
              </a:tr>
              <a:tr h="173762">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Fincoat OY</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20"/>
                  </a:ext>
                </a:extLst>
              </a:tr>
              <a:tr h="1930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a:solidFill>
                            <a:schemeClr val="tx1"/>
                          </a:solidFill>
                          <a:effectLst/>
                          <a:latin typeface="+mn-lt"/>
                          <a:ea typeface="MS Mincho" panose="02020609040205080304" pitchFamily="49" charset="-128"/>
                          <a:cs typeface="Times New Roman" panose="02020603050405020304" pitchFamily="18" charset="0"/>
                        </a:rPr>
                        <a:t>Telatek Oy</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21"/>
                  </a:ext>
                </a:extLst>
              </a:tr>
              <a:tr h="1930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smtClean="0">
                          <a:solidFill>
                            <a:schemeClr val="tx1"/>
                          </a:solidFill>
                          <a:effectLst/>
                          <a:latin typeface="+mn-lt"/>
                          <a:ea typeface="MS Mincho" panose="02020609040205080304" pitchFamily="49" charset="-128"/>
                          <a:cs typeface="Times New Roman" panose="02020603050405020304" pitchFamily="18" charset="0"/>
                        </a:rPr>
                        <a:t>Marzotto</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1930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Batz</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1930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Ki</a:t>
                      </a:r>
                      <a:r>
                        <a:rPr lang="it-IT" sz="1100" kern="1200" dirty="0" smtClean="0">
                          <a:solidFill>
                            <a:schemeClr val="tx1"/>
                          </a:solidFill>
                          <a:effectLst/>
                          <a:latin typeface="+mn-lt"/>
                          <a:ea typeface="MS Mincho" panose="02020609040205080304" pitchFamily="49" charset="-128"/>
                          <a:cs typeface="Times New Roman" panose="02020603050405020304" pitchFamily="18" charset="0"/>
                        </a:rPr>
                        <a:t>-lab</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888344573"/>
              </p:ext>
            </p:extLst>
          </p:nvPr>
        </p:nvGraphicFramePr>
        <p:xfrm>
          <a:off x="3085822" y="1577544"/>
          <a:ext cx="1169564" cy="3684473"/>
        </p:xfrm>
        <a:graphic>
          <a:graphicData uri="http://schemas.openxmlformats.org/drawingml/2006/table">
            <a:tbl>
              <a:tblPr/>
              <a:tblGrid>
                <a:gridCol w="1169564">
                  <a:extLst>
                    <a:ext uri="{9D8B030D-6E8A-4147-A177-3AD203B41FA5}">
                      <a16:colId xmlns="" xmlns:a16="http://schemas.microsoft.com/office/drawing/2014/main" val="20000"/>
                    </a:ext>
                  </a:extLst>
                </a:gridCol>
              </a:tblGrid>
              <a:tr h="18174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Gamesa</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2"/>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Xnext</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4"/>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Lot Quantum Design</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5"/>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MH Systems</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6"/>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Holonix</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7"/>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Idealtech</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8"/>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Cosberg</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9"/>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Giasini</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0"/>
                  </a:ext>
                </a:extLst>
              </a:tr>
              <a:tr h="1817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a:solidFill>
                            <a:schemeClr val="tx1"/>
                          </a:solidFill>
                          <a:effectLst/>
                          <a:latin typeface="+mn-lt"/>
                          <a:ea typeface="MS Mincho" panose="02020609040205080304" pitchFamily="49" charset="-128"/>
                          <a:cs typeface="Times New Roman" panose="02020603050405020304" pitchFamily="18" charset="0"/>
                        </a:rPr>
                        <a:t>AERNNOVA</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12"/>
                  </a:ext>
                </a:extLst>
              </a:tr>
              <a:tr h="1817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a:solidFill>
                            <a:schemeClr val="tx1"/>
                          </a:solidFill>
                          <a:effectLst/>
                          <a:latin typeface="+mn-lt"/>
                          <a:ea typeface="MS Mincho" panose="02020609040205080304" pitchFamily="49" charset="-128"/>
                          <a:cs typeface="Times New Roman" panose="02020603050405020304" pitchFamily="18" charset="0"/>
                        </a:rPr>
                        <a:t>ITP</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013"/>
                  </a:ext>
                </a:extLst>
              </a:tr>
              <a:tr h="1817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a:solidFill>
                            <a:schemeClr val="tx1"/>
                          </a:solidFill>
                          <a:effectLst/>
                          <a:latin typeface="+mn-lt"/>
                          <a:ea typeface="MS Mincho" panose="02020609040205080304" pitchFamily="49" charset="-128"/>
                          <a:cs typeface="Times New Roman" panose="02020603050405020304" pitchFamily="18" charset="0"/>
                        </a:rPr>
                        <a:t>Galloo</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2165197760"/>
                  </a:ext>
                </a:extLst>
              </a:tr>
              <a:tr h="1817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a:solidFill>
                            <a:schemeClr val="tx1"/>
                          </a:solidFill>
                          <a:effectLst/>
                          <a:latin typeface="+mn-lt"/>
                          <a:ea typeface="MS Mincho" panose="02020609040205080304" pitchFamily="49" charset="-128"/>
                          <a:cs typeface="Times New Roman" panose="02020603050405020304" pitchFamily="18" charset="0"/>
                        </a:rPr>
                        <a:t>Van Gansewinkel</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11320983"/>
                  </a:ext>
                </a:extLst>
              </a:tr>
              <a:tr h="1817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a:solidFill>
                            <a:schemeClr val="tx1"/>
                          </a:solidFill>
                          <a:effectLst/>
                          <a:latin typeface="+mn-lt"/>
                          <a:ea typeface="MS Mincho" panose="02020609040205080304" pitchFamily="49" charset="-128"/>
                          <a:cs typeface="Times New Roman" panose="02020603050405020304" pitchFamily="18" charset="0"/>
                        </a:rPr>
                        <a:t>TKM TTT Finland Oy</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3825622210"/>
                  </a:ext>
                </a:extLst>
              </a:tr>
              <a:tr h="190007">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IRIZAR</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483313502"/>
                  </a:ext>
                </a:extLst>
              </a:tr>
              <a:tr h="371753">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Meleghy Automotive</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853293814"/>
                  </a:ext>
                </a:extLst>
              </a:tr>
              <a:tr h="190007">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GKN</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2391832747"/>
                  </a:ext>
                </a:extLst>
              </a:tr>
              <a:tr h="190007">
                <a:tc>
                  <a:txBody>
                    <a:bodyPr/>
                    <a:lstStyle/>
                    <a:p>
                      <a:pPr algn="just">
                        <a:spcAft>
                          <a:spcPts val="0"/>
                        </a:spcAft>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Enginsoft</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190007">
                <a:tc>
                  <a:txBody>
                    <a:bodyPr/>
                    <a:lstStyle/>
                    <a:p>
                      <a:pPr algn="just">
                        <a:spcAft>
                          <a:spcPts val="0"/>
                        </a:spcAft>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Engineering</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190007">
                <a:tc>
                  <a:txBody>
                    <a:bodyPr/>
                    <a:lstStyle/>
                    <a:p>
                      <a:pPr algn="just">
                        <a:spcAft>
                          <a:spcPts val="0"/>
                        </a:spcAft>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Cobat</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bl>
          </a:graphicData>
        </a:graphic>
      </p:graphicFrame>
      <p:pic>
        <p:nvPicPr>
          <p:cNvPr id="9" name="Immagine 8"/>
          <p:cNvPicPr/>
          <p:nvPr/>
        </p:nvPicPr>
        <p:blipFill rotWithShape="1">
          <a:blip r:embed="rId3" cstate="print">
            <a:extLst>
              <a:ext uri="{28A0092B-C50C-407E-A947-70E740481C1C}">
                <a14:useLocalDpi xmlns:a14="http://schemas.microsoft.com/office/drawing/2010/main" val="0"/>
              </a:ext>
            </a:extLst>
          </a:blip>
          <a:srcRect l="6201" r="16456"/>
          <a:stretch/>
        </p:blipFill>
        <p:spPr bwMode="auto">
          <a:xfrm rot="5400000">
            <a:off x="8076009" y="1955098"/>
            <a:ext cx="1138245" cy="657431"/>
          </a:xfrm>
          <a:prstGeom prst="rect">
            <a:avLst/>
          </a:prstGeom>
          <a:ln>
            <a:noFill/>
          </a:ln>
          <a:extLst>
            <a:ext uri="{53640926-AAD7-44d8-BBD7-CCE9431645EC}">
              <a14:shadowObscured xmlns:a14="http://schemas.microsoft.com/office/drawing/2010/main"/>
            </a:ext>
          </a:extLst>
        </p:spPr>
      </p:pic>
      <p:pic>
        <p:nvPicPr>
          <p:cNvPr id="15" name="Picture 17"/>
          <p:cNvPicPr>
            <a:picLocks noChangeAspect="1"/>
          </p:cNvPicPr>
          <p:nvPr/>
        </p:nvPicPr>
        <p:blipFill rotWithShape="1">
          <a:blip r:embed="rId4"/>
          <a:srcRect l="50489" t="34034" r="11148" b="18764"/>
          <a:stretch/>
        </p:blipFill>
        <p:spPr>
          <a:xfrm>
            <a:off x="7425791" y="4077072"/>
            <a:ext cx="1538697" cy="1008112"/>
          </a:xfrm>
          <a:prstGeom prst="rect">
            <a:avLst/>
          </a:prstGeom>
        </p:spPr>
      </p:pic>
      <p:pic>
        <p:nvPicPr>
          <p:cNvPr id="4" name="Immagine 3" descr="win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4556" y="1628800"/>
            <a:ext cx="1045556" cy="1584176"/>
          </a:xfrm>
          <a:prstGeom prst="rect">
            <a:avLst/>
          </a:prstGeom>
        </p:spPr>
      </p:pic>
      <p:pic>
        <p:nvPicPr>
          <p:cNvPr id="18" name="Picture 2"/>
          <p:cNvPicPr/>
          <p:nvPr/>
        </p:nvPicPr>
        <p:blipFill rotWithShape="1">
          <a:blip r:embed="rId6" cstate="print">
            <a:extLst>
              <a:ext uri="{28A0092B-C50C-407E-A947-70E740481C1C}">
                <a14:useLocalDpi xmlns:a14="http://schemas.microsoft.com/office/drawing/2010/main" val="0"/>
              </a:ext>
            </a:extLst>
          </a:blip>
          <a:srcRect t="19581" r="30851" b="1106"/>
          <a:stretch/>
        </p:blipFill>
        <p:spPr bwMode="auto">
          <a:xfrm>
            <a:off x="6012160" y="3789040"/>
            <a:ext cx="1080120" cy="728168"/>
          </a:xfrm>
          <a:prstGeom prst="rect">
            <a:avLst/>
          </a:prstGeom>
          <a:noFill/>
          <a:ln>
            <a:noFill/>
          </a:ln>
          <a:effectLst/>
          <a:extLst>
            <a:ext uri="{53640926-AAD7-44d8-BBD7-CCE9431645EC}">
              <a14:shadowObscured xmlns:a14="http://schemas.microsoft.com/office/drawing/2010/main"/>
            </a:ext>
          </a:extLst>
        </p:spPr>
      </p:pic>
      <p:pic>
        <p:nvPicPr>
          <p:cNvPr id="21" name="Immagine 20" descr="3top.jpg"/>
          <p:cNvPicPr>
            <a:picLocks noChangeAspect="1"/>
          </p:cNvPicPr>
          <p:nvPr/>
        </p:nvPicPr>
        <p:blipFill rotWithShape="1">
          <a:blip r:embed="rId7" cstate="print">
            <a:extLst>
              <a:ext uri="{28A0092B-C50C-407E-A947-70E740481C1C}">
                <a14:useLocalDpi xmlns:a14="http://schemas.microsoft.com/office/drawing/2010/main" val="0"/>
              </a:ext>
            </a:extLst>
          </a:blip>
          <a:srcRect l="27393" t="6779" r="21486" b="8161"/>
          <a:stretch/>
        </p:blipFill>
        <p:spPr>
          <a:xfrm>
            <a:off x="8186839" y="3056655"/>
            <a:ext cx="936401" cy="876401"/>
          </a:xfrm>
          <a:prstGeom prst="rect">
            <a:avLst/>
          </a:prstGeom>
        </p:spPr>
      </p:pic>
      <p:pic>
        <p:nvPicPr>
          <p:cNvPr id="17" name="Immagine 16" descr="solar.jpg"/>
          <p:cNvPicPr>
            <a:picLocks noChangeAspect="1"/>
          </p:cNvPicPr>
          <p:nvPr/>
        </p:nvPicPr>
        <p:blipFill rotWithShape="1">
          <a:blip r:embed="rId8">
            <a:extLst>
              <a:ext uri="{28A0092B-C50C-407E-A947-70E740481C1C}">
                <a14:useLocalDpi xmlns:a14="http://schemas.microsoft.com/office/drawing/2010/main" val="0"/>
              </a:ext>
            </a:extLst>
          </a:blip>
          <a:srcRect l="40950"/>
          <a:stretch/>
        </p:blipFill>
        <p:spPr>
          <a:xfrm>
            <a:off x="5796136" y="1642851"/>
            <a:ext cx="1440160" cy="1219444"/>
          </a:xfrm>
          <a:prstGeom prst="rect">
            <a:avLst/>
          </a:prstGeom>
        </p:spPr>
      </p:pic>
      <p:pic>
        <p:nvPicPr>
          <p:cNvPr id="22" name="Imagen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2000" y="3284984"/>
            <a:ext cx="1080120" cy="1176318"/>
          </a:xfrm>
          <a:prstGeom prst="rect">
            <a:avLst/>
          </a:prstGeom>
          <a:ln w="19050">
            <a:solidFill>
              <a:schemeClr val="tx1"/>
            </a:solidFill>
          </a:ln>
        </p:spPr>
      </p:pic>
      <p:pic>
        <p:nvPicPr>
          <p:cNvPr id="23" name="1 Imagen" descr="cid:image022.jpg@01D0028C.C7538180"/>
          <p:cNvPicPr>
            <a:picLocks noChangeAspect="1" noChangeArrowheads="1"/>
          </p:cNvPicPr>
          <p:nvPr/>
        </p:nvPicPr>
        <p:blipFill>
          <a:blip r:embed="rId10" cstate="print">
            <a:extLst>
              <a:ext uri="{28A0092B-C50C-407E-A947-70E740481C1C}">
                <a14:useLocalDpi xmlns:a14="http://schemas.microsoft.com/office/drawing/2010/main" val="0"/>
              </a:ext>
            </a:extLst>
          </a:blip>
          <a:srcRect b="33148"/>
          <a:stretch>
            <a:fillRect/>
          </a:stretch>
        </p:blipFill>
        <p:spPr bwMode="auto">
          <a:xfrm>
            <a:off x="4915989" y="4630297"/>
            <a:ext cx="2032275" cy="59890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 name="Immagine 23" descr="refri.jpg"/>
          <p:cNvPicPr>
            <a:picLocks noChangeAspect="1"/>
          </p:cNvPicPr>
          <p:nvPr/>
        </p:nvPicPr>
        <p:blipFill rotWithShape="1">
          <a:blip r:embed="rId11">
            <a:extLst>
              <a:ext uri="{28A0092B-C50C-407E-A947-70E740481C1C}">
                <a14:useLocalDpi xmlns:a14="http://schemas.microsoft.com/office/drawing/2010/main" val="0"/>
              </a:ext>
            </a:extLst>
          </a:blip>
          <a:srcRect l="20588" r="22389"/>
          <a:stretch/>
        </p:blipFill>
        <p:spPr>
          <a:xfrm>
            <a:off x="7236296" y="2040384"/>
            <a:ext cx="956072" cy="1676648"/>
          </a:xfrm>
          <a:prstGeom prst="rect">
            <a:avLst/>
          </a:prstGeom>
        </p:spPr>
      </p:pic>
      <p:pic>
        <p:nvPicPr>
          <p:cNvPr id="25" name="Immagine 24" descr="forestry.jpg"/>
          <p:cNvPicPr>
            <a:picLocks noChangeAspect="1"/>
          </p:cNvPicPr>
          <p:nvPr/>
        </p:nvPicPr>
        <p:blipFill rotWithShape="1">
          <a:blip r:embed="rId12">
            <a:extLst>
              <a:ext uri="{28A0092B-C50C-407E-A947-70E740481C1C}">
                <a14:useLocalDpi xmlns:a14="http://schemas.microsoft.com/office/drawing/2010/main" val="0"/>
              </a:ext>
            </a:extLst>
          </a:blip>
          <a:srcRect t="12825" b="15103"/>
          <a:stretch/>
        </p:blipFill>
        <p:spPr>
          <a:xfrm>
            <a:off x="5724128" y="2934303"/>
            <a:ext cx="1567516" cy="746436"/>
          </a:xfrm>
          <a:prstGeom prst="rect">
            <a:avLst/>
          </a:prstGeom>
        </p:spPr>
      </p:pic>
      <p:sp>
        <p:nvSpPr>
          <p:cNvPr id="8" name="Rettangolo 7"/>
          <p:cNvSpPr/>
          <p:nvPr/>
        </p:nvSpPr>
        <p:spPr>
          <a:xfrm>
            <a:off x="251520" y="5388157"/>
            <a:ext cx="8856984" cy="830997"/>
          </a:xfrm>
          <a:prstGeom prst="rect">
            <a:avLst/>
          </a:prstGeom>
        </p:spPr>
        <p:txBody>
          <a:bodyPr wrap="square">
            <a:spAutoFit/>
          </a:bodyPr>
          <a:lstStyle/>
          <a:p>
            <a:pPr algn="just"/>
            <a:r>
              <a:rPr lang="en-GB" sz="1600" dirty="0" smtClean="0"/>
              <a:t>The stakeholders </a:t>
            </a:r>
            <a:r>
              <a:rPr lang="en-GB" sz="1600" dirty="0"/>
              <a:t>have agreed to sign </a:t>
            </a:r>
            <a:r>
              <a:rPr lang="en-GB" sz="1600" b="1" i="1" dirty="0" smtClean="0">
                <a:solidFill>
                  <a:srgbClr val="0070C0"/>
                </a:solidFill>
              </a:rPr>
              <a:t>Letters </a:t>
            </a:r>
            <a:r>
              <a:rPr lang="en-GB" sz="1600" b="1" i="1" dirty="0">
                <a:solidFill>
                  <a:srgbClr val="0070C0"/>
                </a:solidFill>
              </a:rPr>
              <a:t>of Intent </a:t>
            </a:r>
            <a:r>
              <a:rPr lang="en-GB" sz="1600" dirty="0"/>
              <a:t>to participate to the definition of this Pilot Network and, in the case of future end-users, to access the pilot network and to carry on industrial take-up, in case of positive evaluation of the developed </a:t>
            </a:r>
            <a:r>
              <a:rPr lang="en-GB" sz="1600" dirty="0" smtClean="0"/>
              <a:t>solution. </a:t>
            </a:r>
            <a:endParaRPr lang="en-GB" sz="1600" dirty="0"/>
          </a:p>
        </p:txBody>
      </p:sp>
    </p:spTree>
    <p:extLst>
      <p:ext uri="{BB962C8B-B14F-4D97-AF65-F5344CB8AC3E}">
        <p14:creationId xmlns:p14="http://schemas.microsoft.com/office/powerpoint/2010/main" val="13010111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p:cNvSpPr txBox="1"/>
          <p:nvPr/>
        </p:nvSpPr>
        <p:spPr>
          <a:xfrm>
            <a:off x="179512" y="292586"/>
            <a:ext cx="7632848" cy="400110"/>
          </a:xfrm>
          <a:prstGeom prst="rect">
            <a:avLst/>
          </a:prstGeom>
          <a:noFill/>
        </p:spPr>
        <p:txBody>
          <a:bodyPr wrap="square" rtlCol="0">
            <a:spAutoFit/>
          </a:bodyPr>
          <a:lstStyle/>
          <a:p>
            <a:r>
              <a:rPr lang="en-GB" sz="2000" b="1" dirty="0">
                <a:solidFill>
                  <a:srgbClr val="002060"/>
                </a:solidFill>
                <a:latin typeface="Arial" pitchFamily="34" charset="0"/>
                <a:cs typeface="Arial" pitchFamily="34" charset="0"/>
              </a:rPr>
              <a:t>Industrial Participants and investors.</a:t>
            </a:r>
          </a:p>
        </p:txBody>
      </p:sp>
      <p:sp>
        <p:nvSpPr>
          <p:cNvPr id="3" name="Rectangle 2"/>
          <p:cNvSpPr/>
          <p:nvPr/>
        </p:nvSpPr>
        <p:spPr>
          <a:xfrm>
            <a:off x="179512" y="908720"/>
            <a:ext cx="8640960" cy="584776"/>
          </a:xfrm>
          <a:prstGeom prst="rect">
            <a:avLst/>
          </a:prstGeom>
        </p:spPr>
        <p:txBody>
          <a:bodyPr wrap="square">
            <a:spAutoFit/>
          </a:bodyPr>
          <a:lstStyle/>
          <a:p>
            <a:pPr algn="just"/>
            <a:r>
              <a:rPr lang="en-GB" sz="1600" dirty="0" smtClean="0"/>
              <a:t>More </a:t>
            </a:r>
            <a:r>
              <a:rPr lang="en-GB" sz="1600" dirty="0"/>
              <a:t>than 60 </a:t>
            </a:r>
            <a:r>
              <a:rPr lang="en-GB" sz="1600" dirty="0" smtClean="0"/>
              <a:t>European companies, </a:t>
            </a:r>
            <a:r>
              <a:rPr lang="en-GB" sz="1600" dirty="0"/>
              <a:t>with a cumulative </a:t>
            </a:r>
            <a:r>
              <a:rPr lang="en-GB" sz="1600" b="1" i="1" dirty="0">
                <a:solidFill>
                  <a:srgbClr val="0070C0"/>
                </a:solidFill>
              </a:rPr>
              <a:t>turnover of 32 B€</a:t>
            </a:r>
            <a:r>
              <a:rPr lang="en-GB" sz="1600" dirty="0"/>
              <a:t> and with some </a:t>
            </a:r>
            <a:r>
              <a:rPr lang="en-GB" sz="1600" b="1" i="1" dirty="0">
                <a:solidFill>
                  <a:srgbClr val="0070C0"/>
                </a:solidFill>
              </a:rPr>
              <a:t>175,000 employees</a:t>
            </a:r>
            <a:r>
              <a:rPr lang="en-GB" sz="1600" dirty="0"/>
              <a:t>, and 69 universities and RTOs distributed among the involved regions </a:t>
            </a:r>
            <a:r>
              <a:rPr lang="en-GB" sz="1600" dirty="0" smtClean="0"/>
              <a:t>are involved. </a:t>
            </a:r>
            <a:endParaRPr lang="it-IT" sz="1600" dirty="0"/>
          </a:p>
        </p:txBody>
      </p:sp>
      <p:graphicFrame>
        <p:nvGraphicFramePr>
          <p:cNvPr id="5" name="Table 4"/>
          <p:cNvGraphicFramePr>
            <a:graphicFrameLocks noGrp="1"/>
          </p:cNvGraphicFramePr>
          <p:nvPr>
            <p:extLst>
              <p:ext uri="{D42A27DB-BD31-4B8C-83A1-F6EECF244321}">
                <p14:modId xmlns:p14="http://schemas.microsoft.com/office/powerpoint/2010/main" val="3218418215"/>
              </p:ext>
            </p:extLst>
          </p:nvPr>
        </p:nvGraphicFramePr>
        <p:xfrm>
          <a:off x="251520" y="1571733"/>
          <a:ext cx="1446319" cy="3672840"/>
        </p:xfrm>
        <a:graphic>
          <a:graphicData uri="http://schemas.openxmlformats.org/drawingml/2006/table">
            <a:tbl>
              <a:tblPr/>
              <a:tblGrid>
                <a:gridCol w="1446319">
                  <a:extLst>
                    <a:ext uri="{9D8B030D-6E8A-4147-A177-3AD203B41FA5}">
                      <a16:colId xmlns="" xmlns:a16="http://schemas.microsoft.com/office/drawing/2014/main" val="20000"/>
                    </a:ext>
                  </a:extLst>
                </a:gridCol>
              </a:tblGrid>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Electorlux</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2"/>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Candy</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3"/>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RoldElectronics</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4"/>
                  </a:ext>
                </a:extLst>
              </a:tr>
              <a:tr h="155091">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TP Vision</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5"/>
                  </a:ext>
                </a:extLst>
              </a:tr>
              <a:tr h="3619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Barco</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006"/>
                  </a:ext>
                </a:extLst>
              </a:tr>
              <a:tr h="3619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Worldilne</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7"/>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Whirlpool</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008"/>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Cargotec Finland Oy </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10"/>
                  </a:ext>
                </a:extLst>
              </a:tr>
              <a:tr h="36195">
                <a:tc>
                  <a:txBody>
                    <a:bodyPr/>
                    <a:lstStyle/>
                    <a:p>
                      <a:pPr>
                        <a:spcAft>
                          <a:spcPts val="0"/>
                        </a:spcAft>
                      </a:pPr>
                      <a:r>
                        <a:rPr lang="en-US" sz="1100" dirty="0" err="1">
                          <a:effectLst/>
                          <a:latin typeface="+mn-lt"/>
                          <a:ea typeface="MS Mincho" panose="02020609040205080304" pitchFamily="49" charset="-128"/>
                          <a:cs typeface="Times New Roman" panose="02020603050405020304" pitchFamily="18" charset="0"/>
                        </a:rPr>
                        <a:t>Sandvik</a:t>
                      </a:r>
                      <a:r>
                        <a:rPr lang="en-US" sz="1100" dirty="0">
                          <a:effectLst/>
                          <a:latin typeface="+mn-lt"/>
                          <a:ea typeface="MS Mincho" panose="02020609040205080304" pitchFamily="49" charset="-128"/>
                          <a:cs typeface="Times New Roman" panose="02020603050405020304" pitchFamily="18" charset="0"/>
                        </a:rPr>
                        <a:t> Mining and Construction Oy</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1"/>
                  </a:ext>
                </a:extLst>
              </a:tr>
              <a:tr h="36195">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Metso Minerals Oy</a:t>
                      </a:r>
                      <a:endParaRPr lang="it-IT" sz="240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12"/>
                  </a:ext>
                </a:extLst>
              </a:tr>
              <a:tr h="36195">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Valmet Power Oy </a:t>
                      </a:r>
                      <a:endParaRPr lang="it-IT" sz="240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3"/>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John Deere Forestry Oy </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14"/>
                  </a:ext>
                </a:extLst>
              </a:tr>
              <a:tr h="36195">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Bronto Skylift Oy Ab </a:t>
                      </a:r>
                      <a:endParaRPr lang="it-IT" sz="240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5"/>
                  </a:ext>
                </a:extLst>
              </a:tr>
              <a:tr h="36195">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Avant Tecno Oy </a:t>
                      </a:r>
                      <a:endParaRPr lang="it-IT" sz="240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16"/>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Magneti Marelli</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018"/>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Cannon</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19"/>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Mercedes</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20"/>
                  </a:ext>
                </a:extLst>
              </a:tr>
              <a:tr h="36195">
                <a:tc>
                  <a:txBody>
                    <a:bodyPr/>
                    <a:lstStyle/>
                    <a:p>
                      <a:pPr algn="just">
                        <a:spcAft>
                          <a:spcPts val="0"/>
                        </a:spcAft>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Tenova</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36195">
                <a:tc>
                  <a:txBody>
                    <a:bodyPr/>
                    <a:lstStyle/>
                    <a:p>
                      <a:pPr algn="just">
                        <a:spcAft>
                          <a:spcPts val="0"/>
                        </a:spcAft>
                      </a:pPr>
                      <a:r>
                        <a:rPr lang="it-IT" sz="1100" kern="1200" dirty="0" smtClean="0">
                          <a:solidFill>
                            <a:schemeClr val="tx1"/>
                          </a:solidFill>
                          <a:effectLst/>
                          <a:latin typeface="+mn-lt"/>
                          <a:ea typeface="MS Mincho" panose="02020609040205080304" pitchFamily="49" charset="-128"/>
                          <a:cs typeface="Times New Roman" panose="02020603050405020304" pitchFamily="18" charset="0"/>
                        </a:rPr>
                        <a:t>Maier</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36195">
                <a:tc>
                  <a:txBody>
                    <a:bodyPr/>
                    <a:lstStyle/>
                    <a:p>
                      <a:pPr algn="just">
                        <a:spcAft>
                          <a:spcPts val="0"/>
                        </a:spcAft>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Indeva</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328864169"/>
              </p:ext>
            </p:extLst>
          </p:nvPr>
        </p:nvGraphicFramePr>
        <p:xfrm>
          <a:off x="1752498" y="1556792"/>
          <a:ext cx="1265283" cy="3726350"/>
        </p:xfrm>
        <a:graphic>
          <a:graphicData uri="http://schemas.openxmlformats.org/drawingml/2006/table">
            <a:tbl>
              <a:tblPr/>
              <a:tblGrid>
                <a:gridCol w="1265283">
                  <a:extLst>
                    <a:ext uri="{9D8B030D-6E8A-4147-A177-3AD203B41FA5}">
                      <a16:colId xmlns="" xmlns:a16="http://schemas.microsoft.com/office/drawing/2014/main" val="20000"/>
                    </a:ext>
                  </a:extLst>
                </a:gridCol>
              </a:tblGrid>
              <a:tr h="173762">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Filartex Spa</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2"/>
                  </a:ext>
                </a:extLst>
              </a:tr>
              <a:tr h="173762">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Gafitex</a:t>
                      </a:r>
                      <a:endParaRPr lang="it-IT" sz="240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3"/>
                  </a:ext>
                </a:extLst>
              </a:tr>
              <a:tr h="173762">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Pass Maglia</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4"/>
                  </a:ext>
                </a:extLst>
              </a:tr>
              <a:tr h="173762">
                <a:tc>
                  <a:txBody>
                    <a:bodyPr/>
                    <a:lstStyle/>
                    <a:p>
                      <a:pPr algn="just">
                        <a:spcAft>
                          <a:spcPts val="0"/>
                        </a:spcAft>
                      </a:pPr>
                      <a:r>
                        <a:rPr lang="it-IT" sz="1100" dirty="0" err="1">
                          <a:effectLst/>
                          <a:latin typeface="+mn-lt"/>
                          <a:ea typeface="MS Mincho" panose="02020609040205080304" pitchFamily="49" charset="-128"/>
                          <a:cs typeface="Times New Roman" panose="02020603050405020304" pitchFamily="18" charset="0"/>
                        </a:rPr>
                        <a:t>Samatex</a:t>
                      </a:r>
                      <a:r>
                        <a:rPr lang="it-IT" sz="1100" dirty="0">
                          <a:effectLst/>
                          <a:latin typeface="+mn-lt"/>
                          <a:ea typeface="MS Mincho" panose="02020609040205080304" pitchFamily="49" charset="-128"/>
                          <a:cs typeface="Times New Roman" panose="02020603050405020304" pitchFamily="18" charset="0"/>
                        </a:rPr>
                        <a:t> </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5"/>
                  </a:ext>
                </a:extLst>
              </a:tr>
              <a:tr h="173762">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PTMT PANTER</a:t>
                      </a:r>
                      <a:endParaRPr lang="it-IT" sz="240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6"/>
                  </a:ext>
                </a:extLst>
              </a:tr>
              <a:tr h="173762">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Rivierasca</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8"/>
                  </a:ext>
                </a:extLst>
              </a:tr>
              <a:tr h="173762">
                <a:tc>
                  <a:txBody>
                    <a:bodyPr/>
                    <a:lstStyle/>
                    <a:p>
                      <a:pPr algn="l">
                        <a:spcAft>
                          <a:spcPts val="0"/>
                        </a:spcAft>
                      </a:pPr>
                      <a:r>
                        <a:rPr lang="it-IT" sz="1100" dirty="0">
                          <a:effectLst/>
                          <a:latin typeface="+mn-lt"/>
                          <a:ea typeface="MS Mincho" panose="02020609040205080304" pitchFamily="49" charset="-128"/>
                          <a:cs typeface="Times New Roman" panose="02020603050405020304" pitchFamily="18" charset="0"/>
                        </a:rPr>
                        <a:t>Brianza Plastica S.p.A.</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009"/>
                  </a:ext>
                </a:extLst>
              </a:tr>
              <a:tr h="173762">
                <a:tc>
                  <a:txBody>
                    <a:bodyPr/>
                    <a:lstStyle/>
                    <a:p>
                      <a:pPr algn="just">
                        <a:spcAft>
                          <a:spcPts val="0"/>
                        </a:spcAft>
                      </a:pPr>
                      <a:r>
                        <a:rPr lang="it-IT" sz="1100" dirty="0" err="1">
                          <a:effectLst/>
                          <a:latin typeface="+mn-lt"/>
                          <a:ea typeface="MS Mincho" panose="02020609040205080304" pitchFamily="49" charset="-128"/>
                          <a:cs typeface="Times New Roman" panose="02020603050405020304" pitchFamily="18" charset="0"/>
                        </a:rPr>
                        <a:t>Sintostamp</a:t>
                      </a:r>
                      <a:r>
                        <a:rPr lang="it-IT" sz="1100" dirty="0">
                          <a:effectLst/>
                          <a:latin typeface="+mn-lt"/>
                          <a:ea typeface="MS Mincho" panose="02020609040205080304" pitchFamily="49" charset="-128"/>
                          <a:cs typeface="Times New Roman" panose="02020603050405020304" pitchFamily="18" charset="0"/>
                        </a:rPr>
                        <a:t> S.r.l.</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10"/>
                  </a:ext>
                </a:extLst>
              </a:tr>
              <a:tr h="173762">
                <a:tc>
                  <a:txBody>
                    <a:bodyPr/>
                    <a:lstStyle/>
                    <a:p>
                      <a:pPr algn="just">
                        <a:spcAft>
                          <a:spcPts val="0"/>
                        </a:spcAft>
                      </a:pPr>
                      <a:r>
                        <a:rPr lang="it-IT" sz="1100" dirty="0" err="1">
                          <a:effectLst/>
                          <a:latin typeface="+mn-lt"/>
                          <a:ea typeface="MS Mincho" panose="02020609040205080304" pitchFamily="49" charset="-128"/>
                          <a:cs typeface="Times New Roman" panose="02020603050405020304" pitchFamily="18" charset="0"/>
                        </a:rPr>
                        <a:t>Magniplast</a:t>
                      </a:r>
                      <a:r>
                        <a:rPr lang="it-IT" sz="1100" dirty="0">
                          <a:effectLst/>
                          <a:latin typeface="+mn-lt"/>
                          <a:ea typeface="MS Mincho" panose="02020609040205080304" pitchFamily="49" charset="-128"/>
                          <a:cs typeface="Times New Roman" panose="02020603050405020304" pitchFamily="18" charset="0"/>
                        </a:rPr>
                        <a:t> S.p.A.</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011"/>
                  </a:ext>
                </a:extLst>
              </a:tr>
              <a:tr h="173762">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OCV </a:t>
                      </a:r>
                      <a:r>
                        <a:rPr lang="it-IT" sz="1100" dirty="0" err="1">
                          <a:effectLst/>
                          <a:latin typeface="+mn-lt"/>
                          <a:ea typeface="MS Mincho" panose="02020609040205080304" pitchFamily="49" charset="-128"/>
                          <a:cs typeface="Times New Roman" panose="02020603050405020304" pitchFamily="18" charset="0"/>
                        </a:rPr>
                        <a:t>Owenscorning</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12"/>
                  </a:ext>
                </a:extLst>
              </a:tr>
              <a:tr h="173762">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Covestro</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3"/>
                  </a:ext>
                </a:extLst>
              </a:tr>
              <a:tr h="173762">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Campine</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14"/>
                  </a:ext>
                </a:extLst>
              </a:tr>
              <a:tr h="173762">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Galloo Plastics</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5"/>
                  </a:ext>
                </a:extLst>
              </a:tr>
              <a:tr h="173762">
                <a:tc>
                  <a:txBody>
                    <a:bodyPr/>
                    <a:lstStyle/>
                    <a:p>
                      <a:pPr algn="just">
                        <a:spcAft>
                          <a:spcPts val="0"/>
                        </a:spcAft>
                      </a:pPr>
                      <a:r>
                        <a:rPr lang="it-IT" sz="1100" dirty="0" err="1">
                          <a:effectLst/>
                          <a:latin typeface="+mn-lt"/>
                          <a:ea typeface="MS Mincho" panose="02020609040205080304" pitchFamily="49" charset="-128"/>
                          <a:cs typeface="Times New Roman" panose="02020603050405020304" pitchFamily="18" charset="0"/>
                        </a:rPr>
                        <a:t>Kokkola</a:t>
                      </a:r>
                      <a:r>
                        <a:rPr lang="it-IT" sz="1100" dirty="0">
                          <a:effectLst/>
                          <a:latin typeface="+mn-lt"/>
                          <a:ea typeface="MS Mincho" panose="02020609040205080304" pitchFamily="49" charset="-128"/>
                          <a:cs typeface="Times New Roman" panose="02020603050405020304" pitchFamily="18" charset="0"/>
                        </a:rPr>
                        <a:t> LCC </a:t>
                      </a:r>
                      <a:r>
                        <a:rPr lang="it-IT" sz="1100" dirty="0" err="1">
                          <a:effectLst/>
                          <a:latin typeface="+mn-lt"/>
                          <a:ea typeface="MS Mincho" panose="02020609040205080304" pitchFamily="49" charset="-128"/>
                          <a:cs typeface="Times New Roman" panose="02020603050405020304" pitchFamily="18" charset="0"/>
                        </a:rPr>
                        <a:t>Oy</a:t>
                      </a:r>
                      <a:r>
                        <a:rPr lang="it-IT" sz="1100" dirty="0">
                          <a:effectLst/>
                          <a:latin typeface="+mn-lt"/>
                          <a:ea typeface="MS Mincho" panose="02020609040205080304" pitchFamily="49" charset="-128"/>
                          <a:cs typeface="Times New Roman" panose="02020603050405020304" pitchFamily="18" charset="0"/>
                        </a:rPr>
                        <a:t> </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7"/>
                  </a:ext>
                </a:extLst>
              </a:tr>
              <a:tr h="173762">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A2A Ambiente</a:t>
                      </a:r>
                      <a:endParaRPr lang="it-IT" sz="240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18"/>
                  </a:ext>
                </a:extLst>
              </a:tr>
              <a:tr h="173762">
                <a:tc>
                  <a:txBody>
                    <a:bodyPr/>
                    <a:lstStyle/>
                    <a:p>
                      <a:pPr>
                        <a:spcAft>
                          <a:spcPts val="0"/>
                        </a:spcAft>
                      </a:pPr>
                      <a:r>
                        <a:rPr lang="it-IT" sz="1100" dirty="0">
                          <a:effectLst/>
                          <a:latin typeface="+mn-lt"/>
                          <a:ea typeface="MS Mincho" panose="02020609040205080304" pitchFamily="49" charset="-128"/>
                          <a:cs typeface="Times New Roman" panose="02020603050405020304" pitchFamily="18" charset="0"/>
                        </a:rPr>
                        <a:t>Relight</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9"/>
                  </a:ext>
                </a:extLst>
              </a:tr>
              <a:tr h="173762">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Fincoat OY</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20"/>
                  </a:ext>
                </a:extLst>
              </a:tr>
              <a:tr h="1930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a:solidFill>
                            <a:schemeClr val="tx1"/>
                          </a:solidFill>
                          <a:effectLst/>
                          <a:latin typeface="+mn-lt"/>
                          <a:ea typeface="MS Mincho" panose="02020609040205080304" pitchFamily="49" charset="-128"/>
                          <a:cs typeface="Times New Roman" panose="02020603050405020304" pitchFamily="18" charset="0"/>
                        </a:rPr>
                        <a:t>Telatek Oy</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21"/>
                  </a:ext>
                </a:extLst>
              </a:tr>
              <a:tr h="1930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smtClean="0">
                          <a:solidFill>
                            <a:schemeClr val="tx1"/>
                          </a:solidFill>
                          <a:effectLst/>
                          <a:latin typeface="+mn-lt"/>
                          <a:ea typeface="MS Mincho" panose="02020609040205080304" pitchFamily="49" charset="-128"/>
                          <a:cs typeface="Times New Roman" panose="02020603050405020304" pitchFamily="18" charset="0"/>
                        </a:rPr>
                        <a:t>Marzotto</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1930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Batz</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1930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Ki</a:t>
                      </a:r>
                      <a:r>
                        <a:rPr lang="it-IT" sz="1100" kern="1200" dirty="0" smtClean="0">
                          <a:solidFill>
                            <a:schemeClr val="tx1"/>
                          </a:solidFill>
                          <a:effectLst/>
                          <a:latin typeface="+mn-lt"/>
                          <a:ea typeface="MS Mincho" panose="02020609040205080304" pitchFamily="49" charset="-128"/>
                          <a:cs typeface="Times New Roman" panose="02020603050405020304" pitchFamily="18" charset="0"/>
                        </a:rPr>
                        <a:t>-lab</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758449858"/>
              </p:ext>
            </p:extLst>
          </p:nvPr>
        </p:nvGraphicFramePr>
        <p:xfrm>
          <a:off x="3085822" y="1577544"/>
          <a:ext cx="1169564" cy="3684473"/>
        </p:xfrm>
        <a:graphic>
          <a:graphicData uri="http://schemas.openxmlformats.org/drawingml/2006/table">
            <a:tbl>
              <a:tblPr/>
              <a:tblGrid>
                <a:gridCol w="1169564">
                  <a:extLst>
                    <a:ext uri="{9D8B030D-6E8A-4147-A177-3AD203B41FA5}">
                      <a16:colId xmlns="" xmlns:a16="http://schemas.microsoft.com/office/drawing/2014/main" val="20000"/>
                    </a:ext>
                  </a:extLst>
                </a:gridCol>
              </a:tblGrid>
              <a:tr h="18174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Gamesa</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2"/>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Xnext</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4"/>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Lot Quantum Design</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5"/>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MH Systems</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6"/>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Holonix</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7"/>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Idealtech</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8"/>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Cosberg</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9"/>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Giasini</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0"/>
                  </a:ext>
                </a:extLst>
              </a:tr>
              <a:tr h="1817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a:solidFill>
                            <a:schemeClr val="tx1"/>
                          </a:solidFill>
                          <a:effectLst/>
                          <a:latin typeface="+mn-lt"/>
                          <a:ea typeface="MS Mincho" panose="02020609040205080304" pitchFamily="49" charset="-128"/>
                          <a:cs typeface="Times New Roman" panose="02020603050405020304" pitchFamily="18" charset="0"/>
                        </a:rPr>
                        <a:t>AERNNOVA</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12"/>
                  </a:ext>
                </a:extLst>
              </a:tr>
              <a:tr h="1817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a:solidFill>
                            <a:schemeClr val="tx1"/>
                          </a:solidFill>
                          <a:effectLst/>
                          <a:latin typeface="+mn-lt"/>
                          <a:ea typeface="MS Mincho" panose="02020609040205080304" pitchFamily="49" charset="-128"/>
                          <a:cs typeface="Times New Roman" panose="02020603050405020304" pitchFamily="18" charset="0"/>
                        </a:rPr>
                        <a:t>ITP</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013"/>
                  </a:ext>
                </a:extLst>
              </a:tr>
              <a:tr h="1817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a:solidFill>
                            <a:schemeClr val="tx1"/>
                          </a:solidFill>
                          <a:effectLst/>
                          <a:latin typeface="+mn-lt"/>
                          <a:ea typeface="MS Mincho" panose="02020609040205080304" pitchFamily="49" charset="-128"/>
                          <a:cs typeface="Times New Roman" panose="02020603050405020304" pitchFamily="18" charset="0"/>
                        </a:rPr>
                        <a:t>Galloo</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2165197760"/>
                  </a:ext>
                </a:extLst>
              </a:tr>
              <a:tr h="1817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a:solidFill>
                            <a:schemeClr val="tx1"/>
                          </a:solidFill>
                          <a:effectLst/>
                          <a:latin typeface="+mn-lt"/>
                          <a:ea typeface="MS Mincho" panose="02020609040205080304" pitchFamily="49" charset="-128"/>
                          <a:cs typeface="Times New Roman" panose="02020603050405020304" pitchFamily="18" charset="0"/>
                        </a:rPr>
                        <a:t>Van Gansewinkel</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11320983"/>
                  </a:ext>
                </a:extLst>
              </a:tr>
              <a:tr h="1817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a:solidFill>
                            <a:schemeClr val="tx1"/>
                          </a:solidFill>
                          <a:effectLst/>
                          <a:latin typeface="+mn-lt"/>
                          <a:ea typeface="MS Mincho" panose="02020609040205080304" pitchFamily="49" charset="-128"/>
                          <a:cs typeface="Times New Roman" panose="02020603050405020304" pitchFamily="18" charset="0"/>
                        </a:rPr>
                        <a:t>TKM TTT Finland Oy</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3825622210"/>
                  </a:ext>
                </a:extLst>
              </a:tr>
              <a:tr h="190007">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IRIZAR</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483313502"/>
                  </a:ext>
                </a:extLst>
              </a:tr>
              <a:tr h="371753">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Meleghy Automotive</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853293814"/>
                  </a:ext>
                </a:extLst>
              </a:tr>
              <a:tr h="190007">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GKN</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2391832747"/>
                  </a:ext>
                </a:extLst>
              </a:tr>
              <a:tr h="190007">
                <a:tc>
                  <a:txBody>
                    <a:bodyPr/>
                    <a:lstStyle/>
                    <a:p>
                      <a:pPr algn="just">
                        <a:spcAft>
                          <a:spcPts val="0"/>
                        </a:spcAft>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Enginsoft</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190007">
                <a:tc>
                  <a:txBody>
                    <a:bodyPr/>
                    <a:lstStyle/>
                    <a:p>
                      <a:pPr algn="just">
                        <a:spcAft>
                          <a:spcPts val="0"/>
                        </a:spcAft>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Engineering</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190007">
                <a:tc>
                  <a:txBody>
                    <a:bodyPr/>
                    <a:lstStyle/>
                    <a:p>
                      <a:pPr algn="just">
                        <a:spcAft>
                          <a:spcPts val="0"/>
                        </a:spcAft>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Cobat</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bl>
          </a:graphicData>
        </a:graphic>
      </p:graphicFrame>
      <p:grpSp>
        <p:nvGrpSpPr>
          <p:cNvPr id="10" name="Gruppo 9"/>
          <p:cNvGrpSpPr/>
          <p:nvPr/>
        </p:nvGrpSpPr>
        <p:grpSpPr>
          <a:xfrm>
            <a:off x="4534556" y="1628800"/>
            <a:ext cx="4588684" cy="3600400"/>
            <a:chOff x="4534556" y="1628800"/>
            <a:chExt cx="4588684" cy="3600400"/>
          </a:xfrm>
        </p:grpSpPr>
        <p:pic>
          <p:nvPicPr>
            <p:cNvPr id="9" name="Immagine 8"/>
            <p:cNvPicPr/>
            <p:nvPr/>
          </p:nvPicPr>
          <p:blipFill rotWithShape="1">
            <a:blip r:embed="rId3" cstate="print">
              <a:extLst>
                <a:ext uri="{28A0092B-C50C-407E-A947-70E740481C1C}">
                  <a14:useLocalDpi xmlns:a14="http://schemas.microsoft.com/office/drawing/2010/main" val="0"/>
                </a:ext>
              </a:extLst>
            </a:blip>
            <a:srcRect l="6201" r="16456"/>
            <a:stretch/>
          </p:blipFill>
          <p:spPr bwMode="auto">
            <a:xfrm rot="5400000">
              <a:off x="8076009" y="1955098"/>
              <a:ext cx="1138245" cy="657431"/>
            </a:xfrm>
            <a:prstGeom prst="rect">
              <a:avLst/>
            </a:prstGeom>
            <a:ln>
              <a:noFill/>
            </a:ln>
            <a:extLst>
              <a:ext uri="{53640926-AAD7-44d8-BBD7-CCE9431645EC}">
                <a14:shadowObscured xmlns:a14="http://schemas.microsoft.com/office/drawing/2010/main"/>
              </a:ext>
            </a:extLst>
          </p:spPr>
        </p:pic>
        <p:pic>
          <p:nvPicPr>
            <p:cNvPr id="15" name="Picture 17"/>
            <p:cNvPicPr>
              <a:picLocks noChangeAspect="1"/>
            </p:cNvPicPr>
            <p:nvPr/>
          </p:nvPicPr>
          <p:blipFill rotWithShape="1">
            <a:blip r:embed="rId4"/>
            <a:srcRect l="50489" t="34034" r="11148" b="18764"/>
            <a:stretch/>
          </p:blipFill>
          <p:spPr>
            <a:xfrm>
              <a:off x="7425791" y="4077072"/>
              <a:ext cx="1538697" cy="1008112"/>
            </a:xfrm>
            <a:prstGeom prst="rect">
              <a:avLst/>
            </a:prstGeom>
          </p:spPr>
        </p:pic>
        <p:pic>
          <p:nvPicPr>
            <p:cNvPr id="4" name="Immagine 3" descr="win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4556" y="1628800"/>
              <a:ext cx="1045556" cy="1584176"/>
            </a:xfrm>
            <a:prstGeom prst="rect">
              <a:avLst/>
            </a:prstGeom>
          </p:spPr>
        </p:pic>
        <p:pic>
          <p:nvPicPr>
            <p:cNvPr id="18" name="Picture 2"/>
            <p:cNvPicPr/>
            <p:nvPr/>
          </p:nvPicPr>
          <p:blipFill rotWithShape="1">
            <a:blip r:embed="rId6" cstate="print">
              <a:extLst>
                <a:ext uri="{28A0092B-C50C-407E-A947-70E740481C1C}">
                  <a14:useLocalDpi xmlns:a14="http://schemas.microsoft.com/office/drawing/2010/main" val="0"/>
                </a:ext>
              </a:extLst>
            </a:blip>
            <a:srcRect t="19581" r="30851" b="1106"/>
            <a:stretch/>
          </p:blipFill>
          <p:spPr bwMode="auto">
            <a:xfrm>
              <a:off x="6012160" y="3789040"/>
              <a:ext cx="1080120" cy="728168"/>
            </a:xfrm>
            <a:prstGeom prst="rect">
              <a:avLst/>
            </a:prstGeom>
            <a:noFill/>
            <a:ln>
              <a:noFill/>
            </a:ln>
            <a:effectLst/>
            <a:extLst>
              <a:ext uri="{53640926-AAD7-44d8-BBD7-CCE9431645EC}">
                <a14:shadowObscured xmlns:a14="http://schemas.microsoft.com/office/drawing/2010/main"/>
              </a:ext>
            </a:extLst>
          </p:spPr>
        </p:pic>
        <p:pic>
          <p:nvPicPr>
            <p:cNvPr id="21" name="Immagine 20" descr="3top.jpg"/>
            <p:cNvPicPr>
              <a:picLocks noChangeAspect="1"/>
            </p:cNvPicPr>
            <p:nvPr/>
          </p:nvPicPr>
          <p:blipFill rotWithShape="1">
            <a:blip r:embed="rId7" cstate="print">
              <a:extLst>
                <a:ext uri="{28A0092B-C50C-407E-A947-70E740481C1C}">
                  <a14:useLocalDpi xmlns:a14="http://schemas.microsoft.com/office/drawing/2010/main" val="0"/>
                </a:ext>
              </a:extLst>
            </a:blip>
            <a:srcRect l="27393" t="6779" r="21486" b="8161"/>
            <a:stretch/>
          </p:blipFill>
          <p:spPr>
            <a:xfrm>
              <a:off x="8186839" y="3056655"/>
              <a:ext cx="936401" cy="876401"/>
            </a:xfrm>
            <a:prstGeom prst="rect">
              <a:avLst/>
            </a:prstGeom>
          </p:spPr>
        </p:pic>
        <p:pic>
          <p:nvPicPr>
            <p:cNvPr id="17" name="Immagine 16" descr="solar.jpg"/>
            <p:cNvPicPr>
              <a:picLocks noChangeAspect="1"/>
            </p:cNvPicPr>
            <p:nvPr/>
          </p:nvPicPr>
          <p:blipFill rotWithShape="1">
            <a:blip r:embed="rId8">
              <a:extLst>
                <a:ext uri="{28A0092B-C50C-407E-A947-70E740481C1C}">
                  <a14:useLocalDpi xmlns:a14="http://schemas.microsoft.com/office/drawing/2010/main" val="0"/>
                </a:ext>
              </a:extLst>
            </a:blip>
            <a:srcRect l="40950"/>
            <a:stretch/>
          </p:blipFill>
          <p:spPr>
            <a:xfrm>
              <a:off x="5796136" y="1642851"/>
              <a:ext cx="1440160" cy="1219444"/>
            </a:xfrm>
            <a:prstGeom prst="rect">
              <a:avLst/>
            </a:prstGeom>
          </p:spPr>
        </p:pic>
        <p:pic>
          <p:nvPicPr>
            <p:cNvPr id="22" name="Imagen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2000" y="3284984"/>
              <a:ext cx="1080120" cy="1176318"/>
            </a:xfrm>
            <a:prstGeom prst="rect">
              <a:avLst/>
            </a:prstGeom>
            <a:ln w="19050">
              <a:solidFill>
                <a:schemeClr val="tx1"/>
              </a:solidFill>
            </a:ln>
          </p:spPr>
        </p:pic>
        <p:pic>
          <p:nvPicPr>
            <p:cNvPr id="23" name="1 Imagen" descr="cid:image022.jpg@01D0028C.C7538180"/>
            <p:cNvPicPr>
              <a:picLocks noChangeAspect="1" noChangeArrowheads="1"/>
            </p:cNvPicPr>
            <p:nvPr/>
          </p:nvPicPr>
          <p:blipFill>
            <a:blip r:embed="rId10" cstate="print">
              <a:extLst>
                <a:ext uri="{28A0092B-C50C-407E-A947-70E740481C1C}">
                  <a14:useLocalDpi xmlns:a14="http://schemas.microsoft.com/office/drawing/2010/main" val="0"/>
                </a:ext>
              </a:extLst>
            </a:blip>
            <a:srcRect b="33148"/>
            <a:stretch>
              <a:fillRect/>
            </a:stretch>
          </p:blipFill>
          <p:spPr bwMode="auto">
            <a:xfrm>
              <a:off x="4915989" y="4630297"/>
              <a:ext cx="2032275" cy="59890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 name="Immagine 23" descr="refri.jpg"/>
            <p:cNvPicPr>
              <a:picLocks noChangeAspect="1"/>
            </p:cNvPicPr>
            <p:nvPr/>
          </p:nvPicPr>
          <p:blipFill rotWithShape="1">
            <a:blip r:embed="rId11">
              <a:extLst>
                <a:ext uri="{28A0092B-C50C-407E-A947-70E740481C1C}">
                  <a14:useLocalDpi xmlns:a14="http://schemas.microsoft.com/office/drawing/2010/main" val="0"/>
                </a:ext>
              </a:extLst>
            </a:blip>
            <a:srcRect l="20588" r="22389"/>
            <a:stretch/>
          </p:blipFill>
          <p:spPr>
            <a:xfrm>
              <a:off x="7236296" y="2040384"/>
              <a:ext cx="956072" cy="1676648"/>
            </a:xfrm>
            <a:prstGeom prst="rect">
              <a:avLst/>
            </a:prstGeom>
          </p:spPr>
        </p:pic>
        <p:pic>
          <p:nvPicPr>
            <p:cNvPr id="25" name="Immagine 24" descr="forestry.jpg"/>
            <p:cNvPicPr>
              <a:picLocks noChangeAspect="1"/>
            </p:cNvPicPr>
            <p:nvPr/>
          </p:nvPicPr>
          <p:blipFill rotWithShape="1">
            <a:blip r:embed="rId12">
              <a:extLst>
                <a:ext uri="{28A0092B-C50C-407E-A947-70E740481C1C}">
                  <a14:useLocalDpi xmlns:a14="http://schemas.microsoft.com/office/drawing/2010/main" val="0"/>
                </a:ext>
              </a:extLst>
            </a:blip>
            <a:srcRect t="12825" b="15103"/>
            <a:stretch/>
          </p:blipFill>
          <p:spPr>
            <a:xfrm>
              <a:off x="5724128" y="2934303"/>
              <a:ext cx="1567516" cy="746436"/>
            </a:xfrm>
            <a:prstGeom prst="rect">
              <a:avLst/>
            </a:prstGeom>
          </p:spPr>
        </p:pic>
      </p:grpSp>
      <p:sp>
        <p:nvSpPr>
          <p:cNvPr id="8" name="Rettangolo 7"/>
          <p:cNvSpPr/>
          <p:nvPr/>
        </p:nvSpPr>
        <p:spPr>
          <a:xfrm>
            <a:off x="251520" y="5388157"/>
            <a:ext cx="8856984" cy="830997"/>
          </a:xfrm>
          <a:prstGeom prst="rect">
            <a:avLst/>
          </a:prstGeom>
        </p:spPr>
        <p:txBody>
          <a:bodyPr wrap="square">
            <a:spAutoFit/>
          </a:bodyPr>
          <a:lstStyle/>
          <a:p>
            <a:pPr algn="just"/>
            <a:r>
              <a:rPr lang="en-GB" sz="1600" dirty="0" smtClean="0"/>
              <a:t>The stakeholders </a:t>
            </a:r>
            <a:r>
              <a:rPr lang="en-GB" sz="1600" dirty="0"/>
              <a:t>have agreed to sign </a:t>
            </a:r>
            <a:r>
              <a:rPr lang="en-GB" sz="1600" b="1" i="1" dirty="0" smtClean="0">
                <a:solidFill>
                  <a:srgbClr val="0070C0"/>
                </a:solidFill>
              </a:rPr>
              <a:t>Letters </a:t>
            </a:r>
            <a:r>
              <a:rPr lang="en-GB" sz="1600" b="1" i="1" dirty="0">
                <a:solidFill>
                  <a:srgbClr val="0070C0"/>
                </a:solidFill>
              </a:rPr>
              <a:t>of Intent </a:t>
            </a:r>
            <a:r>
              <a:rPr lang="en-GB" sz="1600" dirty="0"/>
              <a:t>to participate to the definition of this Pilot Network and, in the case of future end-users, to access the pilot network and to carry on industrial take-up, in case of positive evaluation of the developed </a:t>
            </a:r>
            <a:r>
              <a:rPr lang="en-GB" sz="1600" dirty="0" smtClean="0"/>
              <a:t>solution. </a:t>
            </a:r>
            <a:endParaRPr lang="en-GB" sz="1600" dirty="0"/>
          </a:p>
        </p:txBody>
      </p:sp>
      <p:pic>
        <p:nvPicPr>
          <p:cNvPr id="11" name="Immagine 10" descr="LOIs.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53270" y="1772816"/>
            <a:ext cx="4239210" cy="3446512"/>
          </a:xfrm>
          <a:prstGeom prst="rect">
            <a:avLst/>
          </a:prstGeom>
        </p:spPr>
      </p:pic>
    </p:spTree>
    <p:extLst>
      <p:ext uri="{BB962C8B-B14F-4D97-AF65-F5344CB8AC3E}">
        <p14:creationId xmlns:p14="http://schemas.microsoft.com/office/powerpoint/2010/main" val="37961227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CuadroTexto"/>
          <p:cNvSpPr txBox="1"/>
          <p:nvPr/>
        </p:nvSpPr>
        <p:spPr>
          <a:xfrm>
            <a:off x="179512" y="116632"/>
            <a:ext cx="7632848" cy="707886"/>
          </a:xfrm>
          <a:prstGeom prst="rect">
            <a:avLst/>
          </a:prstGeom>
          <a:noFill/>
        </p:spPr>
        <p:txBody>
          <a:bodyPr wrap="square" rtlCol="0">
            <a:spAutoFit/>
          </a:bodyPr>
          <a:lstStyle/>
          <a:p>
            <a:r>
              <a:rPr lang="en-GB" sz="2000" b="1" dirty="0" smtClean="0">
                <a:solidFill>
                  <a:srgbClr val="002060"/>
                </a:solidFill>
                <a:latin typeface="Arial" pitchFamily="34" charset="0"/>
                <a:cs typeface="Arial" pitchFamily="34" charset="0"/>
              </a:rPr>
              <a:t>Strategy</a:t>
            </a:r>
            <a:r>
              <a:rPr lang="en-GB" sz="2000" b="1" dirty="0">
                <a:solidFill>
                  <a:srgbClr val="002060"/>
                </a:solidFill>
                <a:latin typeface="Arial" pitchFamily="34" charset="0"/>
                <a:cs typeface="Arial" pitchFamily="34" charset="0"/>
              </a:rPr>
              <a:t>: </a:t>
            </a:r>
            <a:r>
              <a:rPr lang="en-GB" sz="2000" b="1" dirty="0" smtClean="0">
                <a:solidFill>
                  <a:srgbClr val="002060"/>
                </a:solidFill>
                <a:latin typeface="Arial" pitchFamily="34" charset="0"/>
                <a:cs typeface="Arial" pitchFamily="34" charset="0"/>
              </a:rPr>
              <a:t>demonstrating integrated innovative solutions and de-risking private investments in Circular Economy</a:t>
            </a:r>
            <a:endParaRPr lang="en-GB" sz="2000" b="1" dirty="0">
              <a:solidFill>
                <a:srgbClr val="002060"/>
              </a:solidFill>
              <a:latin typeface="Arial" pitchFamily="34" charset="0"/>
              <a:cs typeface="Arial" pitchFamily="34" charset="0"/>
            </a:endParaRPr>
          </a:p>
        </p:txBody>
      </p:sp>
      <p:pic>
        <p:nvPicPr>
          <p:cNvPr id="3" name="Immagine 2" descr="g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7" y="908721"/>
            <a:ext cx="1270454" cy="864096"/>
          </a:xfrm>
          <a:prstGeom prst="rect">
            <a:avLst/>
          </a:prstGeom>
        </p:spPr>
      </p:pic>
      <p:grpSp>
        <p:nvGrpSpPr>
          <p:cNvPr id="23" name="Gruppo 22"/>
          <p:cNvGrpSpPr/>
          <p:nvPr/>
        </p:nvGrpSpPr>
        <p:grpSpPr>
          <a:xfrm>
            <a:off x="3059831" y="980728"/>
            <a:ext cx="5688632" cy="936104"/>
            <a:chOff x="2915816" y="1052736"/>
            <a:chExt cx="5688632" cy="854804"/>
          </a:xfrm>
        </p:grpSpPr>
        <p:sp>
          <p:nvSpPr>
            <p:cNvPr id="7" name="Rettangolo 1"/>
            <p:cNvSpPr/>
            <p:nvPr/>
          </p:nvSpPr>
          <p:spPr>
            <a:xfrm>
              <a:off x="2987824" y="1076543"/>
              <a:ext cx="5616624" cy="830997"/>
            </a:xfrm>
            <a:prstGeom prst="rect">
              <a:avLst/>
            </a:prstGeom>
            <a:ln>
              <a:noFill/>
            </a:ln>
          </p:spPr>
          <p:txBody>
            <a:bodyPr wrap="square">
              <a:spAutoFit/>
            </a:bodyPr>
            <a:lstStyle/>
            <a:p>
              <a:pPr algn="ctr"/>
              <a:r>
                <a:rPr lang="it-IT" sz="1600" dirty="0" smtClean="0"/>
                <a:t>G7 </a:t>
              </a:r>
              <a:r>
                <a:rPr lang="it-IT" sz="1600" dirty="0"/>
                <a:t>Summit </a:t>
              </a:r>
              <a:r>
                <a:rPr lang="it-IT" sz="1600" dirty="0" err="1"/>
                <a:t>Declaration</a:t>
              </a:r>
              <a:r>
                <a:rPr lang="it-IT" sz="1600" dirty="0"/>
                <a:t> </a:t>
              </a:r>
              <a:r>
                <a:rPr lang="it-IT" sz="1600" dirty="0" err="1"/>
                <a:t>June</a:t>
              </a:r>
              <a:r>
                <a:rPr lang="it-IT" sz="1600" dirty="0"/>
                <a:t> 2015: </a:t>
              </a:r>
              <a:r>
                <a:rPr lang="en-GB" sz="1600" dirty="0"/>
                <a:t>The </a:t>
              </a:r>
              <a:r>
                <a:rPr lang="en-GB" sz="1600" b="1" dirty="0"/>
                <a:t>G7 Alliance on Resource Efficiency</a:t>
              </a:r>
              <a:r>
                <a:rPr lang="en-GB" sz="1600" dirty="0"/>
                <a:t> promotes Circular Economy, Remanufacturing and Recycling as strategic </a:t>
              </a:r>
              <a:r>
                <a:rPr lang="en-GB" sz="1600" dirty="0" smtClean="0"/>
                <a:t>actions.</a:t>
              </a:r>
              <a:endParaRPr lang="it-IT" sz="1600" dirty="0"/>
            </a:p>
          </p:txBody>
        </p:sp>
        <p:sp>
          <p:nvSpPr>
            <p:cNvPr id="12" name="Rettangolo arrotondato 11"/>
            <p:cNvSpPr/>
            <p:nvPr/>
          </p:nvSpPr>
          <p:spPr>
            <a:xfrm>
              <a:off x="2915816" y="1052736"/>
              <a:ext cx="5616624" cy="792088"/>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pic>
        <p:nvPicPr>
          <p:cNvPr id="16" name="Immagine 15" descr="packa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3" y="1805981"/>
            <a:ext cx="1800200" cy="902939"/>
          </a:xfrm>
          <a:prstGeom prst="rect">
            <a:avLst/>
          </a:prstGeom>
        </p:spPr>
      </p:pic>
      <p:grpSp>
        <p:nvGrpSpPr>
          <p:cNvPr id="22" name="Gruppo 21"/>
          <p:cNvGrpSpPr/>
          <p:nvPr/>
        </p:nvGrpSpPr>
        <p:grpSpPr>
          <a:xfrm>
            <a:off x="3563887" y="1844824"/>
            <a:ext cx="4680520" cy="936104"/>
            <a:chOff x="3491880" y="2492896"/>
            <a:chExt cx="4680520" cy="936104"/>
          </a:xfrm>
        </p:grpSpPr>
        <p:sp>
          <p:nvSpPr>
            <p:cNvPr id="10" name="Rettangolo 1"/>
            <p:cNvSpPr/>
            <p:nvPr/>
          </p:nvSpPr>
          <p:spPr>
            <a:xfrm>
              <a:off x="3563888" y="2492896"/>
              <a:ext cx="4608512" cy="830997"/>
            </a:xfrm>
            <a:prstGeom prst="rect">
              <a:avLst/>
            </a:prstGeom>
            <a:ln>
              <a:noFill/>
            </a:ln>
          </p:spPr>
          <p:txBody>
            <a:bodyPr wrap="square">
              <a:spAutoFit/>
            </a:bodyPr>
            <a:lstStyle/>
            <a:p>
              <a:pPr algn="just"/>
              <a:r>
                <a:rPr lang="en-US" sz="1600" dirty="0"/>
                <a:t>At European level, the Commission has launched in December 2015 the strategic initiative </a:t>
              </a:r>
              <a:r>
                <a:rPr lang="en-US" sz="1600" b="1" dirty="0"/>
                <a:t>“Closing the loop - An EU action plan for the Circular Economy”</a:t>
              </a:r>
              <a:r>
                <a:rPr lang="en-US" sz="1600" dirty="0"/>
                <a:t>. </a:t>
              </a:r>
              <a:endParaRPr lang="it-IT" sz="1600" dirty="0"/>
            </a:p>
          </p:txBody>
        </p:sp>
        <p:sp>
          <p:nvSpPr>
            <p:cNvPr id="14" name="CasellaDiTesto 13"/>
            <p:cNvSpPr txBox="1"/>
            <p:nvPr/>
          </p:nvSpPr>
          <p:spPr>
            <a:xfrm>
              <a:off x="7230078" y="2826580"/>
              <a:ext cx="184666" cy="369332"/>
            </a:xfrm>
            <a:prstGeom prst="rect">
              <a:avLst/>
            </a:prstGeom>
            <a:noFill/>
          </p:spPr>
          <p:txBody>
            <a:bodyPr wrap="none" rtlCol="0">
              <a:spAutoFit/>
            </a:bodyPr>
            <a:lstStyle/>
            <a:p>
              <a:endParaRPr lang="it-IT" dirty="0"/>
            </a:p>
          </p:txBody>
        </p:sp>
        <p:sp>
          <p:nvSpPr>
            <p:cNvPr id="17" name="Rettangolo arrotondato 16"/>
            <p:cNvSpPr/>
            <p:nvPr/>
          </p:nvSpPr>
          <p:spPr>
            <a:xfrm>
              <a:off x="3491880" y="2492896"/>
              <a:ext cx="4680520" cy="93610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pic>
        <p:nvPicPr>
          <p:cNvPr id="18" name="Immagine 17" descr="Fof.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1639" y="2924944"/>
            <a:ext cx="792088" cy="660073"/>
          </a:xfrm>
          <a:prstGeom prst="rect">
            <a:avLst/>
          </a:prstGeom>
        </p:spPr>
      </p:pic>
      <p:pic>
        <p:nvPicPr>
          <p:cNvPr id="19" name="Immagine 18" descr="spir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7743" y="2950575"/>
            <a:ext cx="1125612" cy="622441"/>
          </a:xfrm>
          <a:prstGeom prst="rect">
            <a:avLst/>
          </a:prstGeom>
        </p:spPr>
      </p:pic>
      <p:grpSp>
        <p:nvGrpSpPr>
          <p:cNvPr id="24" name="Gruppo 23"/>
          <p:cNvGrpSpPr/>
          <p:nvPr/>
        </p:nvGrpSpPr>
        <p:grpSpPr>
          <a:xfrm>
            <a:off x="3851919" y="2780928"/>
            <a:ext cx="4248472" cy="864096"/>
            <a:chOff x="3779912" y="3717032"/>
            <a:chExt cx="4248472" cy="864096"/>
          </a:xfrm>
        </p:grpSpPr>
        <p:sp>
          <p:nvSpPr>
            <p:cNvPr id="11" name="Rettangolo 1"/>
            <p:cNvSpPr/>
            <p:nvPr/>
          </p:nvSpPr>
          <p:spPr>
            <a:xfrm>
              <a:off x="3779912" y="3717032"/>
              <a:ext cx="4248472" cy="830997"/>
            </a:xfrm>
            <a:prstGeom prst="rect">
              <a:avLst/>
            </a:prstGeom>
            <a:ln>
              <a:noFill/>
            </a:ln>
          </p:spPr>
          <p:txBody>
            <a:bodyPr wrap="square">
              <a:spAutoFit/>
            </a:bodyPr>
            <a:lstStyle/>
            <a:p>
              <a:pPr algn="ctr"/>
              <a:r>
                <a:rPr lang="en-US" sz="1600" dirty="0" smtClean="0"/>
                <a:t>H2020 R&amp;I projects under </a:t>
              </a:r>
              <a:r>
                <a:rPr lang="en-US" sz="1600" dirty="0"/>
                <a:t>the </a:t>
              </a:r>
              <a:r>
                <a:rPr lang="en-US" sz="1600" dirty="0" smtClean="0"/>
                <a:t>Focus </a:t>
              </a:r>
              <a:r>
                <a:rPr lang="en-US" sz="1600" dirty="0"/>
                <a:t>Area “</a:t>
              </a:r>
              <a:r>
                <a:rPr lang="en-US" sz="1600" b="1" dirty="0"/>
                <a:t>Industry 2020 in the Circular Economy</a:t>
              </a:r>
              <a:r>
                <a:rPr lang="en-US" sz="1600" dirty="0"/>
                <a:t>”, </a:t>
              </a:r>
              <a:r>
                <a:rPr lang="en-US" sz="1600" dirty="0" smtClean="0"/>
                <a:t>calls CIRC, Spire and FOF, at TRL 6-7. </a:t>
              </a:r>
              <a:endParaRPr lang="it-IT" sz="1600" dirty="0"/>
            </a:p>
          </p:txBody>
        </p:sp>
        <p:sp>
          <p:nvSpPr>
            <p:cNvPr id="20" name="Rettangolo arrotondato 19"/>
            <p:cNvSpPr/>
            <p:nvPr/>
          </p:nvSpPr>
          <p:spPr>
            <a:xfrm>
              <a:off x="3923927" y="3717032"/>
              <a:ext cx="3960440" cy="86409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28" name="Gruppo 27"/>
          <p:cNvGrpSpPr/>
          <p:nvPr/>
        </p:nvGrpSpPr>
        <p:grpSpPr>
          <a:xfrm>
            <a:off x="3203848" y="4293096"/>
            <a:ext cx="5902075" cy="1944216"/>
            <a:chOff x="1403648" y="4005064"/>
            <a:chExt cx="5902075" cy="1944216"/>
          </a:xfrm>
        </p:grpSpPr>
        <p:pic>
          <p:nvPicPr>
            <p:cNvPr id="21" name="Immagine 20"/>
            <p:cNvPicPr>
              <a:picLocks noChangeAspect="1"/>
            </p:cNvPicPr>
            <p:nvPr/>
          </p:nvPicPr>
          <p:blipFill rotWithShape="1">
            <a:blip r:embed="rId7"/>
            <a:srcRect t="11931" r="87265" b="33999"/>
            <a:stretch/>
          </p:blipFill>
          <p:spPr>
            <a:xfrm>
              <a:off x="1713192" y="4005064"/>
              <a:ext cx="626560" cy="859741"/>
            </a:xfrm>
            <a:prstGeom prst="rect">
              <a:avLst/>
            </a:prstGeom>
          </p:spPr>
        </p:pic>
        <p:sp>
          <p:nvSpPr>
            <p:cNvPr id="25" name="Freccia a destra 288"/>
            <p:cNvSpPr/>
            <p:nvPr/>
          </p:nvSpPr>
          <p:spPr>
            <a:xfrm>
              <a:off x="1475656" y="4809207"/>
              <a:ext cx="5724525" cy="523875"/>
            </a:xfrm>
            <a:prstGeom prst="rightArrow">
              <a:avLst/>
            </a:prstGeom>
            <a:gradFill flip="none" rotWithShape="1">
              <a:gsLst>
                <a:gs pos="59000">
                  <a:schemeClr val="bg1"/>
                </a:gs>
                <a:gs pos="2000">
                  <a:srgbClr val="92D050"/>
                </a:gs>
                <a:gs pos="100000">
                  <a:srgbClr val="92D050"/>
                </a:gs>
                <a:gs pos="40000">
                  <a:schemeClr val="bg1"/>
                </a:gs>
              </a:gsLst>
              <a:lin ang="10800000" scaled="1"/>
              <a:tileRect/>
            </a:gra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it-IT" sz="1100" b="1" dirty="0">
                  <a:solidFill>
                    <a:srgbClr val="000000"/>
                  </a:solidFill>
                  <a:effectLst/>
                  <a:ea typeface="Calibri"/>
                  <a:cs typeface="Times New Roman"/>
                </a:rPr>
                <a:t>   </a:t>
              </a:r>
              <a:r>
                <a:rPr lang="it-IT" sz="1100" b="1" dirty="0" err="1">
                  <a:solidFill>
                    <a:srgbClr val="000000"/>
                  </a:solidFill>
                  <a:effectLst/>
                  <a:ea typeface="Calibri"/>
                  <a:cs typeface="Times New Roman"/>
                </a:rPr>
                <a:t>Applied</a:t>
              </a:r>
              <a:r>
                <a:rPr lang="it-IT" sz="1100" b="1" dirty="0">
                  <a:solidFill>
                    <a:srgbClr val="000000"/>
                  </a:solidFill>
                  <a:effectLst/>
                  <a:ea typeface="Calibri"/>
                  <a:cs typeface="Times New Roman"/>
                </a:rPr>
                <a:t> </a:t>
              </a:r>
              <a:r>
                <a:rPr lang="it-IT" sz="1100" b="1" dirty="0" err="1">
                  <a:solidFill>
                    <a:srgbClr val="000000"/>
                  </a:solidFill>
                  <a:effectLst/>
                  <a:ea typeface="Calibri"/>
                  <a:cs typeface="Times New Roman"/>
                </a:rPr>
                <a:t>Research</a:t>
              </a:r>
              <a:r>
                <a:rPr lang="it-IT" sz="1100" b="1" dirty="0">
                  <a:solidFill>
                    <a:srgbClr val="000000"/>
                  </a:solidFill>
                  <a:effectLst/>
                  <a:ea typeface="Calibri"/>
                  <a:cs typeface="Times New Roman"/>
                </a:rPr>
                <a:t>             -   </a:t>
              </a:r>
              <a:r>
                <a:rPr lang="it-IT" sz="1100" b="1" dirty="0" err="1">
                  <a:solidFill>
                    <a:srgbClr val="000000"/>
                  </a:solidFill>
                  <a:effectLst/>
                  <a:ea typeface="Calibri"/>
                  <a:cs typeface="Times New Roman"/>
                </a:rPr>
                <a:t>Techn</a:t>
              </a:r>
              <a:r>
                <a:rPr lang="it-IT" sz="1100" b="1" dirty="0">
                  <a:solidFill>
                    <a:srgbClr val="000000"/>
                  </a:solidFill>
                  <a:effectLst/>
                  <a:ea typeface="Calibri"/>
                  <a:cs typeface="Times New Roman"/>
                </a:rPr>
                <a:t>. </a:t>
              </a:r>
              <a:r>
                <a:rPr lang="it-IT" sz="1100" b="1" dirty="0" err="1">
                  <a:solidFill>
                    <a:srgbClr val="000000"/>
                  </a:solidFill>
                  <a:effectLst/>
                  <a:ea typeface="Calibri"/>
                  <a:cs typeface="Times New Roman"/>
                </a:rPr>
                <a:t>Validation</a:t>
              </a:r>
              <a:r>
                <a:rPr lang="it-IT" sz="1100" b="1" dirty="0">
                  <a:solidFill>
                    <a:srgbClr val="000000"/>
                  </a:solidFill>
                  <a:effectLst/>
                  <a:ea typeface="Calibri"/>
                  <a:cs typeface="Times New Roman"/>
                </a:rPr>
                <a:t>  -             </a:t>
              </a:r>
              <a:r>
                <a:rPr lang="it-IT" sz="1100" b="1" dirty="0" err="1">
                  <a:solidFill>
                    <a:srgbClr val="000000"/>
                  </a:solidFill>
                  <a:effectLst/>
                  <a:ea typeface="Calibri"/>
                  <a:cs typeface="Times New Roman"/>
                </a:rPr>
                <a:t>Demonstration</a:t>
              </a:r>
              <a:r>
                <a:rPr lang="it-IT" sz="1100" b="1" dirty="0">
                  <a:solidFill>
                    <a:srgbClr val="000000"/>
                  </a:solidFill>
                  <a:effectLst/>
                  <a:ea typeface="Calibri"/>
                  <a:cs typeface="Times New Roman"/>
                </a:rPr>
                <a:t>         - Ready to market</a:t>
              </a:r>
              <a:endParaRPr lang="it-IT" sz="1100" dirty="0">
                <a:effectLst/>
                <a:ea typeface="Calibri"/>
                <a:cs typeface="Times New Roman"/>
              </a:endParaRPr>
            </a:p>
          </p:txBody>
        </p:sp>
        <p:pic>
          <p:nvPicPr>
            <p:cNvPr id="26" name="Immagine 25"/>
            <p:cNvPicPr/>
            <p:nvPr/>
          </p:nvPicPr>
          <p:blipFill rotWithShape="1">
            <a:blip r:embed="rId8">
              <a:extLst>
                <a:ext uri="{28A0092B-C50C-407E-A947-70E740481C1C}">
                  <a14:useLocalDpi xmlns:a14="http://schemas.microsoft.com/office/drawing/2010/main" val="0"/>
                </a:ext>
              </a:extLst>
            </a:blip>
            <a:srcRect l="7273"/>
            <a:stretch/>
          </p:blipFill>
          <p:spPr bwMode="auto">
            <a:xfrm>
              <a:off x="1403648" y="5241255"/>
              <a:ext cx="5610225" cy="708025"/>
            </a:xfrm>
            <a:prstGeom prst="rect">
              <a:avLst/>
            </a:prstGeom>
            <a:ln>
              <a:noFill/>
            </a:ln>
            <a:extLst>
              <a:ext uri="{53640926-AAD7-44d8-BBD7-CCE9431645EC}">
                <a14:shadowObscured xmlns:a14="http://schemas.microsoft.com/office/drawing/2010/main"/>
              </a:ext>
            </a:extLst>
          </p:spPr>
        </p:pic>
        <p:pic>
          <p:nvPicPr>
            <p:cNvPr id="27" name="Immagine 26"/>
            <p:cNvPicPr>
              <a:picLocks noChangeAspect="1"/>
            </p:cNvPicPr>
            <p:nvPr/>
          </p:nvPicPr>
          <p:blipFill rotWithShape="1">
            <a:blip r:embed="rId7"/>
            <a:srcRect l="78653" t="10899" b="16258"/>
            <a:stretch/>
          </p:blipFill>
          <p:spPr>
            <a:xfrm>
              <a:off x="6588224" y="4089127"/>
              <a:ext cx="717499" cy="791259"/>
            </a:xfrm>
            <a:prstGeom prst="rect">
              <a:avLst/>
            </a:prstGeom>
          </p:spPr>
        </p:pic>
      </p:grpSp>
      <p:sp>
        <p:nvSpPr>
          <p:cNvPr id="29" name="Rettangolo 1"/>
          <p:cNvSpPr/>
          <p:nvPr/>
        </p:nvSpPr>
        <p:spPr>
          <a:xfrm>
            <a:off x="107504" y="3887177"/>
            <a:ext cx="3024336" cy="2308324"/>
          </a:xfrm>
          <a:prstGeom prst="rect">
            <a:avLst/>
          </a:prstGeom>
          <a:ln>
            <a:noFill/>
          </a:ln>
        </p:spPr>
        <p:txBody>
          <a:bodyPr wrap="square">
            <a:spAutoFit/>
          </a:bodyPr>
          <a:lstStyle/>
          <a:p>
            <a:pPr algn="ctr"/>
            <a:r>
              <a:rPr lang="en-US" sz="1600" dirty="0" smtClean="0"/>
              <a:t>Lack </a:t>
            </a:r>
            <a:r>
              <a:rPr lang="en-US" sz="1600" dirty="0"/>
              <a:t>of infrastructures </a:t>
            </a:r>
            <a:r>
              <a:rPr lang="en-US" sz="1600" dirty="0" smtClean="0"/>
              <a:t>that can demonstrate to </a:t>
            </a:r>
            <a:r>
              <a:rPr lang="en-US" sz="1600" dirty="0"/>
              <a:t>industry </a:t>
            </a:r>
            <a:r>
              <a:rPr lang="en-US" sz="1600" dirty="0" smtClean="0"/>
              <a:t>integrated circular economy solutions and business models, de-risking the private investment.</a:t>
            </a:r>
          </a:p>
          <a:p>
            <a:pPr algn="ctr"/>
            <a:endParaRPr lang="en-US" sz="1600" dirty="0" smtClean="0"/>
          </a:p>
          <a:p>
            <a:pPr algn="ctr"/>
            <a:r>
              <a:rPr lang="en-US" sz="1600" dirty="0" smtClean="0"/>
              <a:t>These Innovation Hubs should </a:t>
            </a:r>
            <a:r>
              <a:rPr lang="en-US" sz="1600" dirty="0"/>
              <a:t>act as “</a:t>
            </a:r>
            <a:r>
              <a:rPr lang="en-US" sz="1600" b="1" dirty="0"/>
              <a:t>technology gateways</a:t>
            </a:r>
            <a:r>
              <a:rPr lang="en-US" sz="1600" dirty="0"/>
              <a:t>" that any business sector can use. </a:t>
            </a:r>
            <a:endParaRPr lang="it-IT" sz="1600" dirty="0"/>
          </a:p>
        </p:txBody>
      </p:sp>
      <p:pic>
        <p:nvPicPr>
          <p:cNvPr id="31" name="Immagine 30" descr="life.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28" y="2924944"/>
            <a:ext cx="864096" cy="619269"/>
          </a:xfrm>
          <a:prstGeom prst="rect">
            <a:avLst/>
          </a:prstGeom>
        </p:spPr>
      </p:pic>
      <p:grpSp>
        <p:nvGrpSpPr>
          <p:cNvPr id="4" name="Gruppo 3"/>
          <p:cNvGrpSpPr/>
          <p:nvPr/>
        </p:nvGrpSpPr>
        <p:grpSpPr>
          <a:xfrm>
            <a:off x="6804248" y="3861049"/>
            <a:ext cx="1443281" cy="1268958"/>
            <a:chOff x="6804248" y="3861049"/>
            <a:chExt cx="1443281" cy="1268958"/>
          </a:xfrm>
        </p:grpSpPr>
        <p:pic>
          <p:nvPicPr>
            <p:cNvPr id="2" name="Immagine 1"/>
            <p:cNvPicPr>
              <a:picLocks noChangeAspect="1"/>
            </p:cNvPicPr>
            <p:nvPr/>
          </p:nvPicPr>
          <p:blipFill rotWithShape="1">
            <a:blip r:embed="rId7"/>
            <a:srcRect l="47386" r="40138" b="62612"/>
            <a:stretch/>
          </p:blipFill>
          <p:spPr>
            <a:xfrm>
              <a:off x="6804248" y="4030506"/>
              <a:ext cx="1443281" cy="1054677"/>
            </a:xfrm>
            <a:prstGeom prst="rect">
              <a:avLst/>
            </a:prstGeom>
          </p:spPr>
        </p:pic>
        <p:pic>
          <p:nvPicPr>
            <p:cNvPr id="30" name="Image 3" descr="logoreliefCMJN2.jpg"/>
            <p:cNvPicPr>
              <a:picLocks noChangeAspect="1"/>
            </p:cNvPicPr>
            <p:nvPr/>
          </p:nvPicPr>
          <p:blipFill>
            <a:blip r:embed="rId10" cstate="print"/>
            <a:stretch>
              <a:fillRect/>
            </a:stretch>
          </p:blipFill>
          <p:spPr>
            <a:xfrm>
              <a:off x="7077339" y="3861049"/>
              <a:ext cx="921286" cy="576064"/>
            </a:xfrm>
            <a:prstGeom prst="rect">
              <a:avLst/>
            </a:prstGeom>
          </p:spPr>
        </p:pic>
        <p:sp>
          <p:nvSpPr>
            <p:cNvPr id="32" name="Rettangolo 31"/>
            <p:cNvSpPr/>
            <p:nvPr/>
          </p:nvSpPr>
          <p:spPr>
            <a:xfrm>
              <a:off x="6933323" y="4699120"/>
              <a:ext cx="1182010" cy="430887"/>
            </a:xfrm>
            <a:prstGeom prst="rect">
              <a:avLst/>
            </a:prstGeom>
            <a:solidFill>
              <a:schemeClr val="bg1"/>
            </a:solidFill>
          </p:spPr>
          <p:txBody>
            <a:bodyPr wrap="square">
              <a:spAutoFit/>
            </a:bodyPr>
            <a:lstStyle/>
            <a:p>
              <a:pPr algn="ctr"/>
              <a:r>
                <a:rPr lang="en-GB" sz="1100" b="1" dirty="0" smtClean="0">
                  <a:solidFill>
                    <a:srgbClr val="002060"/>
                  </a:solidFill>
                  <a:latin typeface="Arial" pitchFamily="34" charset="0"/>
                  <a:cs typeface="Arial" pitchFamily="34" charset="0"/>
                </a:rPr>
                <a:t>De-and </a:t>
              </a:r>
              <a:r>
                <a:rPr lang="en-GB" sz="1100" b="1" dirty="0" err="1" smtClean="0">
                  <a:solidFill>
                    <a:srgbClr val="002060"/>
                  </a:solidFill>
                  <a:latin typeface="Arial" pitchFamily="34" charset="0"/>
                  <a:cs typeface="Arial" pitchFamily="34" charset="0"/>
                </a:rPr>
                <a:t>Reman</a:t>
              </a:r>
              <a:r>
                <a:rPr lang="en-GB" sz="1100" b="1" dirty="0" smtClean="0">
                  <a:solidFill>
                    <a:srgbClr val="002060"/>
                  </a:solidFill>
                  <a:latin typeface="Arial" pitchFamily="34" charset="0"/>
                  <a:cs typeface="Arial" pitchFamily="34" charset="0"/>
                </a:rPr>
                <a:t> </a:t>
              </a:r>
            </a:p>
            <a:p>
              <a:pPr algn="ctr"/>
              <a:r>
                <a:rPr lang="en-GB" sz="1100" b="1" dirty="0" smtClean="0">
                  <a:solidFill>
                    <a:srgbClr val="002060"/>
                  </a:solidFill>
                  <a:latin typeface="Arial" pitchFamily="34" charset="0"/>
                  <a:cs typeface="Arial" pitchFamily="34" charset="0"/>
                </a:rPr>
                <a:t>pilot network</a:t>
              </a:r>
              <a:endParaRPr lang="it-IT" sz="1100" dirty="0"/>
            </a:p>
          </p:txBody>
        </p:sp>
      </p:grpSp>
      <p:sp>
        <p:nvSpPr>
          <p:cNvPr id="33" name="Trapezio 32"/>
          <p:cNvSpPr/>
          <p:nvPr/>
        </p:nvSpPr>
        <p:spPr>
          <a:xfrm>
            <a:off x="5088300" y="3789040"/>
            <a:ext cx="1656184" cy="1296144"/>
          </a:xfrm>
          <a:prstGeom prst="trapezoid">
            <a:avLst/>
          </a:prstGeom>
          <a:gradFill flip="none" rotWithShape="1">
            <a:gsLst>
              <a:gs pos="1000">
                <a:schemeClr val="accent1">
                  <a:shade val="51000"/>
                  <a:satMod val="130000"/>
                  <a:alpha val="85000"/>
                </a:schemeClr>
              </a:gs>
              <a:gs pos="64000">
                <a:schemeClr val="accent1">
                  <a:shade val="93000"/>
                  <a:satMod val="130000"/>
                  <a:alpha val="68000"/>
                </a:schemeClr>
              </a:gs>
              <a:gs pos="100000">
                <a:schemeClr val="accent1">
                  <a:shade val="94000"/>
                  <a:satMod val="135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CasellaDiTesto 5"/>
          <p:cNvSpPr txBox="1"/>
          <p:nvPr/>
        </p:nvSpPr>
        <p:spPr>
          <a:xfrm>
            <a:off x="10189882" y="3346824"/>
            <a:ext cx="184666"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2780646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CuadroTexto"/>
          <p:cNvSpPr txBox="1"/>
          <p:nvPr/>
        </p:nvSpPr>
        <p:spPr>
          <a:xfrm>
            <a:off x="179512" y="364594"/>
            <a:ext cx="7632848" cy="400110"/>
          </a:xfrm>
          <a:prstGeom prst="rect">
            <a:avLst/>
          </a:prstGeom>
          <a:noFill/>
        </p:spPr>
        <p:txBody>
          <a:bodyPr wrap="square" rtlCol="0">
            <a:spAutoFit/>
          </a:bodyPr>
          <a:lstStyle/>
          <a:p>
            <a:r>
              <a:rPr lang="en-GB" sz="2000" b="1" dirty="0" smtClean="0">
                <a:solidFill>
                  <a:srgbClr val="002060"/>
                </a:solidFill>
                <a:latin typeface="Arial" pitchFamily="34" charset="0"/>
                <a:cs typeface="Arial" pitchFamily="34" charset="0"/>
              </a:rPr>
              <a:t>Pilot Idea: Application Domain</a:t>
            </a:r>
            <a:endParaRPr lang="en-GB" sz="2000" b="1" dirty="0">
              <a:solidFill>
                <a:srgbClr val="002060"/>
              </a:solidFill>
              <a:latin typeface="Arial" pitchFamily="34" charset="0"/>
              <a:cs typeface="Arial" pitchFamily="34" charset="0"/>
            </a:endParaRPr>
          </a:p>
        </p:txBody>
      </p:sp>
      <p:pic>
        <p:nvPicPr>
          <p:cNvPr id="6" name="Picture 5"/>
          <p:cNvPicPr>
            <a:picLocks noChangeAspect="1"/>
          </p:cNvPicPr>
          <p:nvPr/>
        </p:nvPicPr>
        <p:blipFill rotWithShape="1">
          <a:blip r:embed="rId3"/>
          <a:srcRect l="25431" t="22782" r="11727" b="25414"/>
          <a:stretch/>
        </p:blipFill>
        <p:spPr>
          <a:xfrm>
            <a:off x="1403648" y="2472063"/>
            <a:ext cx="6377565" cy="2829145"/>
          </a:xfrm>
          <a:prstGeom prst="rect">
            <a:avLst/>
          </a:prstGeom>
        </p:spPr>
      </p:pic>
      <p:sp>
        <p:nvSpPr>
          <p:cNvPr id="7" name="TextBox 4"/>
          <p:cNvSpPr txBox="1">
            <a:spLocks noChangeArrowheads="1"/>
          </p:cNvSpPr>
          <p:nvPr/>
        </p:nvSpPr>
        <p:spPr bwMode="auto">
          <a:xfrm>
            <a:off x="355600" y="692696"/>
            <a:ext cx="8401050"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just"/>
            <a:r>
              <a:rPr lang="en-US" sz="1800" b="1" i="1" dirty="0" smtClean="0">
                <a:solidFill>
                  <a:srgbClr val="003458"/>
                </a:solidFill>
                <a:latin typeface="+mn-lt"/>
                <a:cs typeface="Arial" panose="020B0604020202020204" pitchFamily="34" charset="0"/>
              </a:rPr>
              <a:t> </a:t>
            </a:r>
          </a:p>
          <a:p>
            <a:pPr algn="just">
              <a:spcAft>
                <a:spcPts val="1200"/>
              </a:spcAft>
            </a:pPr>
            <a:r>
              <a:rPr lang="en-US" sz="1800" dirty="0">
                <a:latin typeface="Calibri" panose="020F0502020204030204" pitchFamily="34" charset="0"/>
              </a:rPr>
              <a:t>The main objective of the De-and Remanufacturing pilot network is to </a:t>
            </a:r>
            <a:r>
              <a:rPr lang="en-US" sz="1800" b="1" i="1" dirty="0">
                <a:solidFill>
                  <a:srgbClr val="0070C0"/>
                </a:solidFill>
                <a:latin typeface="+mn-lt"/>
                <a:cs typeface="Arial" panose="020B0604020202020204" pitchFamily="34" charset="0"/>
              </a:rPr>
              <a:t>integrate</a:t>
            </a:r>
            <a:r>
              <a:rPr lang="en-US" sz="1800" dirty="0">
                <a:latin typeface="Calibri" panose="020F0502020204030204" pitchFamily="34" charset="0"/>
              </a:rPr>
              <a:t> a multidisciplinary set of </a:t>
            </a:r>
            <a:r>
              <a:rPr lang="en-US" sz="1800" b="1" i="1" dirty="0">
                <a:solidFill>
                  <a:srgbClr val="0070C0"/>
                </a:solidFill>
                <a:latin typeface="+mn-lt"/>
                <a:cs typeface="Arial" panose="020B0604020202020204" pitchFamily="34" charset="0"/>
              </a:rPr>
              <a:t>advanced and innovative enabling technologies and digital innovations</a:t>
            </a:r>
            <a:r>
              <a:rPr lang="en-US" sz="1800" dirty="0">
                <a:latin typeface="Calibri" panose="020F0502020204030204" pitchFamily="34" charset="0"/>
              </a:rPr>
              <a:t> (TRL </a:t>
            </a:r>
            <a:r>
              <a:rPr lang="en-US" sz="1800" dirty="0" smtClean="0">
                <a:latin typeface="Calibri" panose="020F0502020204030204" pitchFamily="34" charset="0"/>
              </a:rPr>
              <a:t>7</a:t>
            </a:r>
            <a:r>
              <a:rPr lang="en-US" sz="1800" dirty="0">
                <a:latin typeface="Calibri" panose="020F0502020204030204" pitchFamily="34" charset="0"/>
              </a:rPr>
              <a:t>-8) and to exploit the </a:t>
            </a:r>
            <a:r>
              <a:rPr lang="en-US" sz="1800" b="1" i="1" dirty="0">
                <a:solidFill>
                  <a:srgbClr val="0070C0"/>
                </a:solidFill>
                <a:latin typeface="+mn-lt"/>
                <a:cs typeface="Arial" panose="020B0604020202020204" pitchFamily="34" charset="0"/>
              </a:rPr>
              <a:t>regional </a:t>
            </a:r>
            <a:r>
              <a:rPr lang="en-US" sz="1800" b="1" i="1" dirty="0" smtClean="0">
                <a:solidFill>
                  <a:srgbClr val="0070C0"/>
                </a:solidFill>
                <a:latin typeface="+mn-lt"/>
                <a:cs typeface="Arial" panose="020B0604020202020204" pitchFamily="34" charset="0"/>
              </a:rPr>
              <a:t>Smart Specializations </a:t>
            </a:r>
            <a:r>
              <a:rPr lang="en-US" sz="1800" dirty="0">
                <a:latin typeface="Calibri" panose="020F0502020204030204" pitchFamily="34" charset="0"/>
              </a:rPr>
              <a:t>in synergic way to offer services to European end-users, mainly manufacturing companies, to solve specific </a:t>
            </a:r>
            <a:r>
              <a:rPr lang="en-US" sz="1800" b="1" i="1" dirty="0">
                <a:solidFill>
                  <a:srgbClr val="0070C0"/>
                </a:solidFill>
                <a:latin typeface="+mn-lt"/>
                <a:cs typeface="Arial" panose="020B0604020202020204" pitchFamily="34" charset="0"/>
              </a:rPr>
              <a:t>sustainability-oriented problems </a:t>
            </a:r>
            <a:r>
              <a:rPr lang="en-US" sz="1800" dirty="0">
                <a:latin typeface="Calibri" panose="020F0502020204030204" pitchFamily="34" charset="0"/>
              </a:rPr>
              <a:t>related to their products. </a:t>
            </a:r>
          </a:p>
        </p:txBody>
      </p:sp>
      <p:sp>
        <p:nvSpPr>
          <p:cNvPr id="2" name="Rettangolo 1"/>
          <p:cNvSpPr/>
          <p:nvPr/>
        </p:nvSpPr>
        <p:spPr>
          <a:xfrm>
            <a:off x="395536" y="5373216"/>
            <a:ext cx="8352928" cy="923330"/>
          </a:xfrm>
          <a:prstGeom prst="rect">
            <a:avLst/>
          </a:prstGeom>
        </p:spPr>
        <p:txBody>
          <a:bodyPr wrap="square">
            <a:spAutoFit/>
          </a:bodyPr>
          <a:lstStyle/>
          <a:p>
            <a:pPr algn="just">
              <a:spcAft>
                <a:spcPts val="1200"/>
              </a:spcAft>
            </a:pPr>
            <a:r>
              <a:rPr lang="en-US" dirty="0">
                <a:latin typeface="Calibri" panose="020F0502020204030204" pitchFamily="34" charset="0"/>
              </a:rPr>
              <a:t>The pilot </a:t>
            </a:r>
            <a:r>
              <a:rPr lang="en-US" dirty="0" smtClean="0">
                <a:latin typeface="Calibri" panose="020F0502020204030204" pitchFamily="34" charset="0"/>
              </a:rPr>
              <a:t>network nodes </a:t>
            </a:r>
            <a:r>
              <a:rPr lang="en-US" dirty="0">
                <a:latin typeface="Calibri" panose="020F0502020204030204" pitchFamily="34" charset="0"/>
              </a:rPr>
              <a:t>will act as </a:t>
            </a:r>
            <a:r>
              <a:rPr lang="en-US" b="1" i="1" dirty="0" smtClean="0">
                <a:solidFill>
                  <a:srgbClr val="0070C0"/>
                </a:solidFill>
                <a:ea typeface="MS PGothic" panose="020B0600070205080204" pitchFamily="34" charset="-128"/>
                <a:cs typeface="Arial" panose="020B0604020202020204" pitchFamily="34" charset="0"/>
              </a:rPr>
              <a:t>Innovation Hubs </a:t>
            </a:r>
            <a:r>
              <a:rPr lang="en-US" b="1" i="1" dirty="0">
                <a:solidFill>
                  <a:srgbClr val="0070C0"/>
                </a:solidFill>
                <a:ea typeface="MS PGothic" panose="020B0600070205080204" pitchFamily="34" charset="-128"/>
                <a:cs typeface="Arial" panose="020B0604020202020204" pitchFamily="34" charset="0"/>
              </a:rPr>
              <a:t>for </a:t>
            </a:r>
            <a:r>
              <a:rPr lang="en-US" b="1" i="1" dirty="0" smtClean="0">
                <a:solidFill>
                  <a:srgbClr val="0070C0"/>
                </a:solidFill>
                <a:ea typeface="MS PGothic" panose="020B0600070205080204" pitchFamily="34" charset="-128"/>
                <a:cs typeface="Arial" panose="020B0604020202020204" pitchFamily="34" charset="0"/>
              </a:rPr>
              <a:t>Circular Economy</a:t>
            </a:r>
            <a:r>
              <a:rPr lang="en-US" dirty="0">
                <a:latin typeface="Calibri" panose="020F0502020204030204" pitchFamily="34" charset="0"/>
              </a:rPr>
              <a:t>, </a:t>
            </a:r>
            <a:r>
              <a:rPr lang="en-US" dirty="0" smtClean="0">
                <a:latin typeface="Calibri" panose="020F0502020204030204" pitchFamily="34" charset="0"/>
              </a:rPr>
              <a:t>being a </a:t>
            </a:r>
            <a:r>
              <a:rPr lang="en-US" dirty="0">
                <a:latin typeface="Calibri" panose="020F0502020204030204" pitchFamily="34" charset="0"/>
              </a:rPr>
              <a:t>network of competence and technology centers and supporting future producer-driven replication at industrial scale (TRL 9).</a:t>
            </a:r>
          </a:p>
        </p:txBody>
      </p:sp>
    </p:spTree>
    <p:extLst>
      <p:ext uri="{BB962C8B-B14F-4D97-AF65-F5344CB8AC3E}">
        <p14:creationId xmlns:p14="http://schemas.microsoft.com/office/powerpoint/2010/main" val="88135417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CuadroTexto"/>
          <p:cNvSpPr txBox="1"/>
          <p:nvPr/>
        </p:nvSpPr>
        <p:spPr>
          <a:xfrm>
            <a:off x="179512" y="364594"/>
            <a:ext cx="7632848" cy="400110"/>
          </a:xfrm>
          <a:prstGeom prst="rect">
            <a:avLst/>
          </a:prstGeom>
          <a:noFill/>
        </p:spPr>
        <p:txBody>
          <a:bodyPr wrap="square" rtlCol="0">
            <a:spAutoFit/>
          </a:bodyPr>
          <a:lstStyle/>
          <a:p>
            <a:r>
              <a:rPr lang="en-GB" sz="2000" b="1" dirty="0" smtClean="0">
                <a:solidFill>
                  <a:srgbClr val="002060"/>
                </a:solidFill>
                <a:latin typeface="Arial" pitchFamily="34" charset="0"/>
                <a:cs typeface="Arial" pitchFamily="34" charset="0"/>
              </a:rPr>
              <a:t>Pilot Geographic Configuration and Regional Specialization</a:t>
            </a:r>
            <a:endParaRPr lang="en-GB" sz="2000" b="1" dirty="0">
              <a:solidFill>
                <a:srgbClr val="002060"/>
              </a:solidFill>
              <a:latin typeface="Arial" pitchFamily="34" charset="0"/>
              <a:cs typeface="Arial" pitchFamily="34" charset="0"/>
            </a:endParaRPr>
          </a:p>
        </p:txBody>
      </p:sp>
      <p:sp>
        <p:nvSpPr>
          <p:cNvPr id="10" name="TextBox 9"/>
          <p:cNvSpPr txBox="1">
            <a:spLocks noChangeArrowheads="1"/>
          </p:cNvSpPr>
          <p:nvPr/>
        </p:nvSpPr>
        <p:spPr bwMode="auto">
          <a:xfrm>
            <a:off x="913453" y="5479397"/>
            <a:ext cx="93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sz="1400" b="1" i="1" dirty="0">
                <a:solidFill>
                  <a:schemeClr val="bg1"/>
                </a:solidFill>
              </a:rPr>
              <a:t>Scotland</a:t>
            </a:r>
          </a:p>
        </p:txBody>
      </p:sp>
      <p:sp>
        <p:nvSpPr>
          <p:cNvPr id="47" name="Rettangolo 46"/>
          <p:cNvSpPr/>
          <p:nvPr/>
        </p:nvSpPr>
        <p:spPr>
          <a:xfrm>
            <a:off x="179512" y="4790762"/>
            <a:ext cx="8928992" cy="1477328"/>
          </a:xfrm>
          <a:prstGeom prst="rect">
            <a:avLst/>
          </a:prstGeom>
        </p:spPr>
        <p:txBody>
          <a:bodyPr wrap="square">
            <a:spAutoFit/>
          </a:bodyPr>
          <a:lstStyle/>
          <a:p>
            <a:r>
              <a:rPr lang="en-US" sz="1600" dirty="0" smtClean="0">
                <a:latin typeface="Calibri" panose="020F0502020204030204" pitchFamily="34" charset="0"/>
              </a:rPr>
              <a:t>The network will be composed of:</a:t>
            </a:r>
          </a:p>
          <a:p>
            <a:pPr marL="171450" indent="-171450">
              <a:buFont typeface="Arial"/>
              <a:buChar char="•"/>
            </a:pPr>
            <a:r>
              <a:rPr lang="en-US" sz="1600" dirty="0" smtClean="0">
                <a:latin typeface="Calibri" panose="020F0502020204030204" pitchFamily="34" charset="0"/>
              </a:rPr>
              <a:t>New infrastructures, which will be designed, developed, and installed on purpose for this pilot network. </a:t>
            </a:r>
          </a:p>
          <a:p>
            <a:pPr marL="171450" indent="-171450">
              <a:buFont typeface="Arial"/>
              <a:buChar char="•"/>
            </a:pPr>
            <a:r>
              <a:rPr lang="en-US" sz="1600" dirty="0" smtClean="0">
                <a:latin typeface="Calibri" panose="020F0502020204030204" pitchFamily="34" charset="0"/>
              </a:rPr>
              <a:t>Existing infrastructures, which will be upgraded towards integrated pilot plants.</a:t>
            </a:r>
          </a:p>
          <a:p>
            <a:r>
              <a:rPr lang="it-IT" sz="800" dirty="0" smtClean="0">
                <a:latin typeface="Calibri" panose="020F0502020204030204" pitchFamily="34" charset="0"/>
              </a:rPr>
              <a:t> </a:t>
            </a:r>
          </a:p>
          <a:p>
            <a:r>
              <a:rPr lang="it-IT" sz="1600" b="1" u="sng" dirty="0" err="1" smtClean="0">
                <a:latin typeface="Calibri" panose="020F0502020204030204" pitchFamily="34" charset="0"/>
              </a:rPr>
              <a:t>Key</a:t>
            </a:r>
            <a:r>
              <a:rPr lang="it-IT" sz="1600" b="1" u="sng" dirty="0" smtClean="0">
                <a:latin typeface="Calibri" panose="020F0502020204030204" pitchFamily="34" charset="0"/>
              </a:rPr>
              <a:t> </a:t>
            </a:r>
            <a:r>
              <a:rPr lang="it-IT" sz="1600" b="1" u="sng" dirty="0" err="1" smtClean="0">
                <a:latin typeface="Calibri" panose="020F0502020204030204" pitchFamily="34" charset="0"/>
              </a:rPr>
              <a:t>Issue</a:t>
            </a:r>
            <a:r>
              <a:rPr lang="it-IT" sz="1600" b="1" u="sng" dirty="0" smtClean="0">
                <a:latin typeface="Calibri" panose="020F0502020204030204" pitchFamily="34" charset="0"/>
              </a:rPr>
              <a:t>:</a:t>
            </a:r>
            <a:r>
              <a:rPr lang="it-IT" sz="1600" b="1" dirty="0" smtClean="0">
                <a:latin typeface="Calibri" panose="020F0502020204030204" pitchFamily="34" charset="0"/>
              </a:rPr>
              <a:t> </a:t>
            </a:r>
            <a:r>
              <a:rPr lang="it-IT" sz="1600" dirty="0" err="1" smtClean="0">
                <a:latin typeface="Calibri" panose="020F0502020204030204" pitchFamily="34" charset="0"/>
              </a:rPr>
              <a:t>integrated</a:t>
            </a:r>
            <a:r>
              <a:rPr lang="it-IT" sz="1600" dirty="0" smtClean="0">
                <a:latin typeface="Calibri" panose="020F0502020204030204" pitchFamily="34" charset="0"/>
              </a:rPr>
              <a:t> </a:t>
            </a:r>
            <a:r>
              <a:rPr lang="it-IT" sz="1600" dirty="0" err="1" smtClean="0">
                <a:latin typeface="Calibri" panose="020F0502020204030204" pitchFamily="34" charset="0"/>
              </a:rPr>
              <a:t>pilot</a:t>
            </a:r>
            <a:r>
              <a:rPr lang="it-IT" sz="1600" dirty="0" smtClean="0">
                <a:latin typeface="Calibri" panose="020F0502020204030204" pitchFamily="34" charset="0"/>
              </a:rPr>
              <a:t> </a:t>
            </a:r>
            <a:r>
              <a:rPr lang="it-IT" sz="1600" dirty="0" err="1" smtClean="0">
                <a:latin typeface="Calibri" panose="020F0502020204030204" pitchFamily="34" charset="0"/>
              </a:rPr>
              <a:t>plant</a:t>
            </a:r>
            <a:r>
              <a:rPr lang="it-IT" sz="1600" dirty="0" smtClean="0">
                <a:latin typeface="Calibri" panose="020F0502020204030204" pitchFamily="34" charset="0"/>
              </a:rPr>
              <a:t> </a:t>
            </a:r>
            <a:r>
              <a:rPr lang="it-IT" sz="1600" dirty="0" err="1" smtClean="0">
                <a:latin typeface="Calibri" panose="020F0502020204030204" pitchFamily="34" charset="0"/>
              </a:rPr>
              <a:t>solutions</a:t>
            </a:r>
            <a:r>
              <a:rPr lang="it-IT" sz="1600" dirty="0" smtClean="0">
                <a:latin typeface="Calibri" panose="020F0502020204030204" pitchFamily="34" charset="0"/>
              </a:rPr>
              <a:t>, </a:t>
            </a:r>
            <a:r>
              <a:rPr lang="it-IT" sz="1600" dirty="0" err="1" smtClean="0">
                <a:latin typeface="Calibri" panose="020F0502020204030204" pitchFamily="34" charset="0"/>
              </a:rPr>
              <a:t>needed</a:t>
            </a:r>
            <a:r>
              <a:rPr lang="it-IT" sz="1600" dirty="0" smtClean="0">
                <a:latin typeface="Calibri" panose="020F0502020204030204" pitchFamily="34" charset="0"/>
              </a:rPr>
              <a:t> by </a:t>
            </a:r>
            <a:r>
              <a:rPr lang="it-IT" sz="1600" dirty="0" err="1" smtClean="0">
                <a:latin typeface="Calibri" panose="020F0502020204030204" pitchFamily="34" charset="0"/>
              </a:rPr>
              <a:t>industry</a:t>
            </a:r>
            <a:r>
              <a:rPr lang="it-IT" sz="1600" dirty="0" smtClean="0">
                <a:latin typeface="Calibri" panose="020F0502020204030204" pitchFamily="34" charset="0"/>
              </a:rPr>
              <a:t> </a:t>
            </a:r>
            <a:r>
              <a:rPr lang="it-IT" sz="1600" dirty="0">
                <a:latin typeface="Calibri" panose="020F0502020204030204" pitchFamily="34" charset="0"/>
              </a:rPr>
              <a:t>to </a:t>
            </a:r>
            <a:r>
              <a:rPr lang="it-IT" b="1" i="1" dirty="0">
                <a:solidFill>
                  <a:srgbClr val="0070C0"/>
                </a:solidFill>
                <a:ea typeface="MS PGothic" panose="020B0600070205080204" pitchFamily="34" charset="-128"/>
                <a:cs typeface="Arial" panose="020B0604020202020204" pitchFamily="34" charset="0"/>
              </a:rPr>
              <a:t>validate high-</a:t>
            </a:r>
            <a:r>
              <a:rPr lang="it-IT" b="1" i="1" dirty="0" err="1">
                <a:solidFill>
                  <a:srgbClr val="0070C0"/>
                </a:solidFill>
                <a:ea typeface="MS PGothic" panose="020B0600070205080204" pitchFamily="34" charset="-128"/>
                <a:cs typeface="Arial" panose="020B0604020202020204" pitchFamily="34" charset="0"/>
              </a:rPr>
              <a:t>risk</a:t>
            </a:r>
            <a:r>
              <a:rPr lang="it-IT" b="1" i="1" dirty="0">
                <a:solidFill>
                  <a:srgbClr val="0070C0"/>
                </a:solidFill>
                <a:ea typeface="MS PGothic" panose="020B0600070205080204" pitchFamily="34" charset="-128"/>
                <a:cs typeface="Arial" panose="020B0604020202020204" pitchFamily="34" charset="0"/>
              </a:rPr>
              <a:t> </a:t>
            </a:r>
            <a:r>
              <a:rPr lang="it-IT" b="1" i="1" dirty="0" err="1">
                <a:solidFill>
                  <a:srgbClr val="0070C0"/>
                </a:solidFill>
                <a:ea typeface="MS PGothic" panose="020B0600070205080204" pitchFamily="34" charset="-128"/>
                <a:cs typeface="Arial" panose="020B0604020202020204" pitchFamily="34" charset="0"/>
              </a:rPr>
              <a:t>investments</a:t>
            </a:r>
            <a:r>
              <a:rPr lang="it-IT" b="1" i="1" dirty="0">
                <a:solidFill>
                  <a:srgbClr val="0070C0"/>
                </a:solidFill>
                <a:ea typeface="MS PGothic" panose="020B0600070205080204" pitchFamily="34" charset="-128"/>
                <a:cs typeface="Arial" panose="020B0604020202020204" pitchFamily="34" charset="0"/>
              </a:rPr>
              <a:t> </a:t>
            </a:r>
            <a:r>
              <a:rPr lang="it-IT" sz="1600" dirty="0">
                <a:latin typeface="Calibri" panose="020F0502020204030204" pitchFamily="34" charset="0"/>
              </a:rPr>
              <a:t>in </a:t>
            </a:r>
            <a:r>
              <a:rPr lang="it-IT" sz="1600" dirty="0" err="1">
                <a:latin typeface="Calibri" panose="020F0502020204030204" pitchFamily="34" charset="0"/>
              </a:rPr>
              <a:t>circular</a:t>
            </a:r>
            <a:r>
              <a:rPr lang="it-IT" sz="1600" dirty="0">
                <a:latin typeface="Calibri" panose="020F0502020204030204" pitchFamily="34" charset="0"/>
              </a:rPr>
              <a:t> economy businesses </a:t>
            </a:r>
            <a:r>
              <a:rPr lang="it-IT" sz="1600" dirty="0" err="1" smtClean="0">
                <a:latin typeface="Calibri" panose="020F0502020204030204" pitchFamily="34" charset="0"/>
              </a:rPr>
              <a:t>before</a:t>
            </a:r>
            <a:r>
              <a:rPr lang="it-IT" sz="1600" dirty="0" smtClean="0">
                <a:latin typeface="Calibri" panose="020F0502020204030204" pitchFamily="34" charset="0"/>
              </a:rPr>
              <a:t> the industrial </a:t>
            </a:r>
            <a:r>
              <a:rPr lang="it-IT" sz="1600" dirty="0" err="1" smtClean="0">
                <a:latin typeface="Calibri" panose="020F0502020204030204" pitchFamily="34" charset="0"/>
              </a:rPr>
              <a:t>implementation</a:t>
            </a:r>
            <a:r>
              <a:rPr lang="it-IT" sz="1600" dirty="0" smtClean="0">
                <a:latin typeface="Calibri" panose="020F0502020204030204" pitchFamily="34" charset="0"/>
              </a:rPr>
              <a:t>.</a:t>
            </a:r>
            <a:endParaRPr lang="it-IT" sz="1600" dirty="0">
              <a:latin typeface="Calibri" panose="020F0502020204030204" pitchFamily="34" charset="0"/>
            </a:endParaRPr>
          </a:p>
        </p:txBody>
      </p:sp>
      <p:pic>
        <p:nvPicPr>
          <p:cNvPr id="2" name="Immagine 1"/>
          <p:cNvPicPr>
            <a:picLocks noChangeAspect="1"/>
          </p:cNvPicPr>
          <p:nvPr/>
        </p:nvPicPr>
        <p:blipFill>
          <a:blip r:embed="rId3"/>
          <a:stretch>
            <a:fillRect/>
          </a:stretch>
        </p:blipFill>
        <p:spPr>
          <a:xfrm>
            <a:off x="683568" y="1048178"/>
            <a:ext cx="7560840" cy="3604958"/>
          </a:xfrm>
          <a:prstGeom prst="rect">
            <a:avLst/>
          </a:prstGeom>
        </p:spPr>
      </p:pic>
    </p:spTree>
    <p:extLst>
      <p:ext uri="{BB962C8B-B14F-4D97-AF65-F5344CB8AC3E}">
        <p14:creationId xmlns:p14="http://schemas.microsoft.com/office/powerpoint/2010/main" val="396144383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CuadroTexto"/>
          <p:cNvSpPr txBox="1"/>
          <p:nvPr/>
        </p:nvSpPr>
        <p:spPr>
          <a:xfrm>
            <a:off x="179512" y="364594"/>
            <a:ext cx="7632848" cy="400110"/>
          </a:xfrm>
          <a:prstGeom prst="rect">
            <a:avLst/>
          </a:prstGeom>
          <a:noFill/>
        </p:spPr>
        <p:txBody>
          <a:bodyPr wrap="square" rtlCol="0">
            <a:spAutoFit/>
          </a:bodyPr>
          <a:lstStyle/>
          <a:p>
            <a:r>
              <a:rPr lang="en-GB" sz="2000" b="1" dirty="0" smtClean="0">
                <a:solidFill>
                  <a:srgbClr val="002060"/>
                </a:solidFill>
                <a:latin typeface="Arial" pitchFamily="34" charset="0"/>
                <a:cs typeface="Arial" pitchFamily="34" charset="0"/>
              </a:rPr>
              <a:t>Benefits of the multi-regional approach</a:t>
            </a:r>
            <a:endParaRPr lang="en-GB" sz="2000" b="1" dirty="0">
              <a:solidFill>
                <a:srgbClr val="002060"/>
              </a:solidFill>
              <a:latin typeface="Arial" pitchFamily="34" charset="0"/>
              <a:cs typeface="Arial" pitchFamily="34" charset="0"/>
            </a:endParaRPr>
          </a:p>
        </p:txBody>
      </p:sp>
      <p:sp>
        <p:nvSpPr>
          <p:cNvPr id="10" name="TextBox 9"/>
          <p:cNvSpPr txBox="1">
            <a:spLocks noChangeArrowheads="1"/>
          </p:cNvSpPr>
          <p:nvPr/>
        </p:nvSpPr>
        <p:spPr bwMode="auto">
          <a:xfrm>
            <a:off x="913453" y="5335381"/>
            <a:ext cx="93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t-IT" sz="1400" b="1" i="1" dirty="0">
                <a:solidFill>
                  <a:schemeClr val="bg1"/>
                </a:solidFill>
              </a:rPr>
              <a:t>Scotland</a:t>
            </a:r>
          </a:p>
        </p:txBody>
      </p:sp>
      <p:grpSp>
        <p:nvGrpSpPr>
          <p:cNvPr id="17" name="Gruppo 16"/>
          <p:cNvGrpSpPr/>
          <p:nvPr/>
        </p:nvGrpSpPr>
        <p:grpSpPr>
          <a:xfrm>
            <a:off x="179512" y="1124744"/>
            <a:ext cx="3528392" cy="1368152"/>
            <a:chOff x="179512" y="1556792"/>
            <a:chExt cx="3528392" cy="1368152"/>
          </a:xfrm>
        </p:grpSpPr>
        <p:sp>
          <p:nvSpPr>
            <p:cNvPr id="3" name="Rettangolo arrotondato 2"/>
            <p:cNvSpPr/>
            <p:nvPr/>
          </p:nvSpPr>
          <p:spPr>
            <a:xfrm>
              <a:off x="179512" y="1556792"/>
              <a:ext cx="3528392" cy="1368152"/>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Rettangolo 1"/>
            <p:cNvSpPr/>
            <p:nvPr/>
          </p:nvSpPr>
          <p:spPr>
            <a:xfrm>
              <a:off x="251520" y="1586674"/>
              <a:ext cx="3456384" cy="1323439"/>
            </a:xfrm>
            <a:prstGeom prst="rect">
              <a:avLst/>
            </a:prstGeom>
            <a:ln>
              <a:noFill/>
            </a:ln>
          </p:spPr>
          <p:txBody>
            <a:bodyPr wrap="square">
              <a:spAutoFit/>
            </a:bodyPr>
            <a:lstStyle/>
            <a:p>
              <a:pPr algn="ctr"/>
              <a:r>
                <a:rPr lang="en-US" sz="1600" b="1" dirty="0" smtClean="0"/>
                <a:t>Enabling technologies and processes</a:t>
              </a:r>
            </a:p>
            <a:p>
              <a:pPr algn="ctr"/>
              <a:r>
                <a:rPr lang="en-US" sz="1600" dirty="0" smtClean="0"/>
                <a:t>(collaborative disassembly by robotics, remanufacturing, inspection, </a:t>
              </a:r>
              <a:r>
                <a:rPr lang="en-US" sz="1600" dirty="0" err="1" smtClean="0"/>
                <a:t>demanufacturing</a:t>
              </a:r>
              <a:r>
                <a:rPr lang="en-US" sz="1600" dirty="0" smtClean="0"/>
                <a:t>, re-processing, coating and recovery)</a:t>
              </a:r>
            </a:p>
          </p:txBody>
        </p:sp>
      </p:grpSp>
      <p:grpSp>
        <p:nvGrpSpPr>
          <p:cNvPr id="20" name="Gruppo 19"/>
          <p:cNvGrpSpPr/>
          <p:nvPr/>
        </p:nvGrpSpPr>
        <p:grpSpPr>
          <a:xfrm>
            <a:off x="5379029" y="1124744"/>
            <a:ext cx="3513451" cy="1410278"/>
            <a:chOff x="5379029" y="1556792"/>
            <a:chExt cx="3513451" cy="1410278"/>
          </a:xfrm>
        </p:grpSpPr>
        <p:sp>
          <p:nvSpPr>
            <p:cNvPr id="8" name="Rettangolo arrotondato 7"/>
            <p:cNvSpPr/>
            <p:nvPr/>
          </p:nvSpPr>
          <p:spPr>
            <a:xfrm>
              <a:off x="5436096" y="1556792"/>
              <a:ext cx="3456384" cy="1410278"/>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Rettangolo 1"/>
            <p:cNvSpPr/>
            <p:nvPr/>
          </p:nvSpPr>
          <p:spPr>
            <a:xfrm>
              <a:off x="5379029" y="1598918"/>
              <a:ext cx="3456384" cy="1323439"/>
            </a:xfrm>
            <a:prstGeom prst="rect">
              <a:avLst/>
            </a:prstGeom>
            <a:ln>
              <a:noFill/>
            </a:ln>
          </p:spPr>
          <p:txBody>
            <a:bodyPr wrap="square">
              <a:spAutoFit/>
            </a:bodyPr>
            <a:lstStyle/>
            <a:p>
              <a:pPr algn="ctr"/>
              <a:r>
                <a:rPr lang="en-US" sz="1600" b="1" dirty="0" smtClean="0"/>
                <a:t>Digital Innovation</a:t>
              </a:r>
            </a:p>
            <a:p>
              <a:pPr algn="ctr"/>
              <a:r>
                <a:rPr lang="en-US" sz="1600" dirty="0" smtClean="0"/>
                <a:t>(</a:t>
              </a:r>
              <a:r>
                <a:rPr lang="en-US" sz="1600" dirty="0" err="1" smtClean="0"/>
                <a:t>IoT</a:t>
              </a:r>
              <a:r>
                <a:rPr lang="en-US" sz="1600" dirty="0" smtClean="0"/>
                <a:t>, smart products, cloud-based platforms, Things Lifecycle Management, data analytics, process and system simulation)</a:t>
              </a:r>
            </a:p>
          </p:txBody>
        </p:sp>
      </p:grpSp>
      <p:grpSp>
        <p:nvGrpSpPr>
          <p:cNvPr id="6" name="Gruppo 5"/>
          <p:cNvGrpSpPr/>
          <p:nvPr/>
        </p:nvGrpSpPr>
        <p:grpSpPr>
          <a:xfrm>
            <a:off x="2555776" y="4293096"/>
            <a:ext cx="4032448" cy="1152128"/>
            <a:chOff x="2987824" y="4293096"/>
            <a:chExt cx="4032448" cy="1152128"/>
          </a:xfrm>
        </p:grpSpPr>
        <p:sp>
          <p:nvSpPr>
            <p:cNvPr id="9" name="Rettangolo arrotondato 8"/>
            <p:cNvSpPr/>
            <p:nvPr/>
          </p:nvSpPr>
          <p:spPr>
            <a:xfrm>
              <a:off x="2987824" y="4293096"/>
              <a:ext cx="4032448" cy="1152128"/>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Rettangolo 1"/>
            <p:cNvSpPr/>
            <p:nvPr/>
          </p:nvSpPr>
          <p:spPr>
            <a:xfrm>
              <a:off x="2987824" y="4368006"/>
              <a:ext cx="3960440" cy="1077218"/>
            </a:xfrm>
            <a:prstGeom prst="rect">
              <a:avLst/>
            </a:prstGeom>
            <a:ln>
              <a:noFill/>
            </a:ln>
          </p:spPr>
          <p:txBody>
            <a:bodyPr wrap="square">
              <a:spAutoFit/>
            </a:bodyPr>
            <a:lstStyle/>
            <a:p>
              <a:pPr algn="ctr"/>
              <a:r>
                <a:rPr lang="en-US" sz="1600" b="1" dirty="0" smtClean="0"/>
                <a:t>Cross-regional Value-chain building</a:t>
              </a:r>
            </a:p>
            <a:p>
              <a:pPr algn="ctr"/>
              <a:r>
                <a:rPr lang="en-US" sz="1600" dirty="0" smtClean="0"/>
                <a:t>( new service-oriented business models, open innovation, product re-design, cross-sectorial industrial symbiosis, ecosystems)</a:t>
              </a:r>
            </a:p>
          </p:txBody>
        </p:sp>
      </p:grpSp>
      <p:grpSp>
        <p:nvGrpSpPr>
          <p:cNvPr id="21" name="Gruppo 20"/>
          <p:cNvGrpSpPr/>
          <p:nvPr/>
        </p:nvGrpSpPr>
        <p:grpSpPr>
          <a:xfrm>
            <a:off x="3077470" y="2564904"/>
            <a:ext cx="2934690" cy="1410278"/>
            <a:chOff x="3203848" y="3170850"/>
            <a:chExt cx="2646658" cy="1266262"/>
          </a:xfrm>
        </p:grpSpPr>
        <p:sp>
          <p:nvSpPr>
            <p:cNvPr id="7" name="Ovale 6"/>
            <p:cNvSpPr/>
            <p:nvPr/>
          </p:nvSpPr>
          <p:spPr>
            <a:xfrm>
              <a:off x="3203848" y="3170850"/>
              <a:ext cx="2646658" cy="1266262"/>
            </a:xfrm>
            <a:prstGeom prst="ellipse">
              <a:avLst/>
            </a:prstGeom>
            <a:solidFill>
              <a:schemeClr val="bg1"/>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Rettangolo 13"/>
            <p:cNvSpPr/>
            <p:nvPr/>
          </p:nvSpPr>
          <p:spPr>
            <a:xfrm>
              <a:off x="3275856" y="3364814"/>
              <a:ext cx="2448272" cy="1015663"/>
            </a:xfrm>
            <a:prstGeom prst="rect">
              <a:avLst/>
            </a:prstGeom>
          </p:spPr>
          <p:txBody>
            <a:bodyPr wrap="square">
              <a:spAutoFit/>
            </a:bodyPr>
            <a:lstStyle/>
            <a:p>
              <a:pPr algn="ctr"/>
              <a:r>
                <a:rPr lang="en-US" sz="2000" dirty="0" smtClean="0"/>
                <a:t>Innovation in eco-products, processes and business models</a:t>
              </a:r>
              <a:endParaRPr lang="it-IT" sz="2000" dirty="0"/>
            </a:p>
          </p:txBody>
        </p:sp>
      </p:grpSp>
      <p:sp>
        <p:nvSpPr>
          <p:cNvPr id="16" name="Freccia bidirezionale verticale 15"/>
          <p:cNvSpPr/>
          <p:nvPr/>
        </p:nvSpPr>
        <p:spPr>
          <a:xfrm rot="19802126">
            <a:off x="2481875" y="2656917"/>
            <a:ext cx="504056" cy="1584176"/>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Freccia bidirezionale verticale 17"/>
          <p:cNvSpPr/>
          <p:nvPr/>
        </p:nvSpPr>
        <p:spPr>
          <a:xfrm rot="1797874" flipH="1">
            <a:off x="6158069" y="2584909"/>
            <a:ext cx="504056" cy="1584176"/>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Freccia bidirezionale verticale 18"/>
          <p:cNvSpPr/>
          <p:nvPr/>
        </p:nvSpPr>
        <p:spPr>
          <a:xfrm rot="16200000">
            <a:off x="4319972" y="1016732"/>
            <a:ext cx="504056" cy="1584176"/>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2" name="Rettangolo 21"/>
          <p:cNvSpPr/>
          <p:nvPr/>
        </p:nvSpPr>
        <p:spPr>
          <a:xfrm>
            <a:off x="36512" y="5652536"/>
            <a:ext cx="9144000" cy="584776"/>
          </a:xfrm>
          <a:prstGeom prst="rect">
            <a:avLst/>
          </a:prstGeom>
        </p:spPr>
        <p:txBody>
          <a:bodyPr wrap="square">
            <a:spAutoFit/>
          </a:bodyPr>
          <a:lstStyle/>
          <a:p>
            <a:pPr algn="ctr">
              <a:spcAft>
                <a:spcPts val="1200"/>
              </a:spcAft>
            </a:pPr>
            <a:r>
              <a:rPr lang="en-US" sz="1600" dirty="0" smtClean="0">
                <a:latin typeface="Calibri" panose="020F0502020204030204" pitchFamily="34" charset="0"/>
              </a:rPr>
              <a:t>An effective transition to new circular economy businesses in Europe requires a </a:t>
            </a:r>
            <a:r>
              <a:rPr lang="en-US" sz="1600" b="1" i="1" dirty="0">
                <a:solidFill>
                  <a:srgbClr val="0070C0"/>
                </a:solidFill>
                <a:ea typeface="MS PGothic" panose="020B0600070205080204" pitchFamily="34" charset="-128"/>
                <a:cs typeface="Arial" panose="020B0604020202020204" pitchFamily="34" charset="0"/>
              </a:rPr>
              <a:t>systemic approach</a:t>
            </a:r>
            <a:r>
              <a:rPr lang="en-US" sz="1600" dirty="0" smtClean="0">
                <a:latin typeface="Calibri" panose="020F0502020204030204" pitchFamily="34" charset="0"/>
              </a:rPr>
              <a:t> and cross-KETs innovations, in traditional and emerging sectors (SCREEN CIRC-</a:t>
            </a:r>
            <a:r>
              <a:rPr lang="en-US" sz="1600" dirty="0" smtClean="0">
                <a:latin typeface="Calibri" panose="020F0502020204030204" pitchFamily="34" charset="0"/>
              </a:rPr>
              <a:t>3, </a:t>
            </a:r>
            <a:r>
              <a:rPr lang="en-US" sz="1600" dirty="0" err="1" smtClean="0">
                <a:latin typeface="Calibri" panose="020F0502020204030204" pitchFamily="34" charset="0"/>
              </a:rPr>
              <a:t>FiberEUse</a:t>
            </a:r>
            <a:r>
              <a:rPr lang="en-US" sz="1600" dirty="0">
                <a:latin typeface="Calibri" panose="020F0502020204030204" pitchFamily="34" charset="0"/>
              </a:rPr>
              <a:t> CIRC-1 )</a:t>
            </a:r>
            <a:r>
              <a:rPr lang="en-US" sz="1600" dirty="0" smtClean="0">
                <a:latin typeface="Calibri" panose="020F0502020204030204" pitchFamily="34" charset="0"/>
              </a:rPr>
              <a:t>.</a:t>
            </a:r>
            <a:endParaRPr lang="en-US" sz="1600" dirty="0">
              <a:latin typeface="Calibri" panose="020F0502020204030204" pitchFamily="34" charset="0"/>
            </a:endParaRPr>
          </a:p>
        </p:txBody>
      </p:sp>
    </p:spTree>
    <p:extLst>
      <p:ext uri="{BB962C8B-B14F-4D97-AF65-F5344CB8AC3E}">
        <p14:creationId xmlns:p14="http://schemas.microsoft.com/office/powerpoint/2010/main" val="250348047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p:cNvSpPr txBox="1"/>
          <p:nvPr/>
        </p:nvSpPr>
        <p:spPr>
          <a:xfrm>
            <a:off x="179512" y="292586"/>
            <a:ext cx="7632848" cy="400110"/>
          </a:xfrm>
          <a:prstGeom prst="rect">
            <a:avLst/>
          </a:prstGeom>
          <a:noFill/>
        </p:spPr>
        <p:txBody>
          <a:bodyPr wrap="square" rtlCol="0">
            <a:spAutoFit/>
          </a:bodyPr>
          <a:lstStyle/>
          <a:p>
            <a:r>
              <a:rPr lang="en-GB" sz="2000" b="1" dirty="0">
                <a:solidFill>
                  <a:srgbClr val="002060"/>
                </a:solidFill>
                <a:latin typeface="Arial" pitchFamily="34" charset="0"/>
                <a:cs typeface="Arial" pitchFamily="34" charset="0"/>
              </a:rPr>
              <a:t>Industrial Participants and investors.</a:t>
            </a:r>
          </a:p>
        </p:txBody>
      </p:sp>
      <p:sp>
        <p:nvSpPr>
          <p:cNvPr id="3" name="Rectangle 2"/>
          <p:cNvSpPr/>
          <p:nvPr/>
        </p:nvSpPr>
        <p:spPr>
          <a:xfrm>
            <a:off x="179512" y="908720"/>
            <a:ext cx="8640960" cy="584776"/>
          </a:xfrm>
          <a:prstGeom prst="rect">
            <a:avLst/>
          </a:prstGeom>
        </p:spPr>
        <p:txBody>
          <a:bodyPr wrap="square">
            <a:spAutoFit/>
          </a:bodyPr>
          <a:lstStyle/>
          <a:p>
            <a:pPr algn="just"/>
            <a:r>
              <a:rPr lang="en-GB" sz="1600" dirty="0" smtClean="0"/>
              <a:t>More </a:t>
            </a:r>
            <a:r>
              <a:rPr lang="en-GB" sz="1600" dirty="0"/>
              <a:t>than 60 </a:t>
            </a:r>
            <a:r>
              <a:rPr lang="en-GB" sz="1600" dirty="0" smtClean="0"/>
              <a:t>European companies, </a:t>
            </a:r>
            <a:r>
              <a:rPr lang="en-GB" sz="1600" dirty="0"/>
              <a:t>with a cumulative </a:t>
            </a:r>
            <a:r>
              <a:rPr lang="en-GB" sz="1600" b="1" i="1" dirty="0">
                <a:solidFill>
                  <a:srgbClr val="0070C0"/>
                </a:solidFill>
              </a:rPr>
              <a:t>turnover of 32 B€</a:t>
            </a:r>
            <a:r>
              <a:rPr lang="en-GB" sz="1600" dirty="0"/>
              <a:t> and with some </a:t>
            </a:r>
            <a:r>
              <a:rPr lang="en-GB" sz="1600" b="1" i="1" dirty="0">
                <a:solidFill>
                  <a:srgbClr val="0070C0"/>
                </a:solidFill>
              </a:rPr>
              <a:t>175,000 employees</a:t>
            </a:r>
            <a:r>
              <a:rPr lang="en-GB" sz="1600" dirty="0"/>
              <a:t>, and 69 universities and RTOs distributed among the involved regions </a:t>
            </a:r>
            <a:r>
              <a:rPr lang="en-GB" sz="1600" dirty="0" smtClean="0"/>
              <a:t>are involved. </a:t>
            </a:r>
            <a:endParaRPr lang="it-IT" sz="1600" dirty="0"/>
          </a:p>
        </p:txBody>
      </p:sp>
      <p:graphicFrame>
        <p:nvGraphicFramePr>
          <p:cNvPr id="5" name="Table 4"/>
          <p:cNvGraphicFramePr>
            <a:graphicFrameLocks noGrp="1"/>
          </p:cNvGraphicFramePr>
          <p:nvPr>
            <p:extLst>
              <p:ext uri="{D42A27DB-BD31-4B8C-83A1-F6EECF244321}">
                <p14:modId xmlns:p14="http://schemas.microsoft.com/office/powerpoint/2010/main" val="1559439993"/>
              </p:ext>
            </p:extLst>
          </p:nvPr>
        </p:nvGraphicFramePr>
        <p:xfrm>
          <a:off x="251520" y="1571733"/>
          <a:ext cx="1446319" cy="3672840"/>
        </p:xfrm>
        <a:graphic>
          <a:graphicData uri="http://schemas.openxmlformats.org/drawingml/2006/table">
            <a:tbl>
              <a:tblPr/>
              <a:tblGrid>
                <a:gridCol w="1446319">
                  <a:extLst>
                    <a:ext uri="{9D8B030D-6E8A-4147-A177-3AD203B41FA5}">
                      <a16:colId xmlns="" xmlns:a16="http://schemas.microsoft.com/office/drawing/2014/main" val="20000"/>
                    </a:ext>
                  </a:extLst>
                </a:gridCol>
              </a:tblGrid>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Electorlux</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2"/>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Candy</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3"/>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RoldElectronics</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4"/>
                  </a:ext>
                </a:extLst>
              </a:tr>
              <a:tr h="155091">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TP Vision</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5"/>
                  </a:ext>
                </a:extLst>
              </a:tr>
              <a:tr h="3619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Barco</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006"/>
                  </a:ext>
                </a:extLst>
              </a:tr>
              <a:tr h="3619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Worldilne</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7"/>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Whirlpool</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008"/>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Cargotec Finland Oy </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10"/>
                  </a:ext>
                </a:extLst>
              </a:tr>
              <a:tr h="36195">
                <a:tc>
                  <a:txBody>
                    <a:bodyPr/>
                    <a:lstStyle/>
                    <a:p>
                      <a:pPr>
                        <a:spcAft>
                          <a:spcPts val="0"/>
                        </a:spcAft>
                      </a:pPr>
                      <a:r>
                        <a:rPr lang="en-US" sz="1100" dirty="0" err="1">
                          <a:effectLst/>
                          <a:latin typeface="+mn-lt"/>
                          <a:ea typeface="MS Mincho" panose="02020609040205080304" pitchFamily="49" charset="-128"/>
                          <a:cs typeface="Times New Roman" panose="02020603050405020304" pitchFamily="18" charset="0"/>
                        </a:rPr>
                        <a:t>Sandvik</a:t>
                      </a:r>
                      <a:r>
                        <a:rPr lang="en-US" sz="1100" dirty="0">
                          <a:effectLst/>
                          <a:latin typeface="+mn-lt"/>
                          <a:ea typeface="MS Mincho" panose="02020609040205080304" pitchFamily="49" charset="-128"/>
                          <a:cs typeface="Times New Roman" panose="02020603050405020304" pitchFamily="18" charset="0"/>
                        </a:rPr>
                        <a:t> Mining and Construction Oy</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1"/>
                  </a:ext>
                </a:extLst>
              </a:tr>
              <a:tr h="36195">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Metso Minerals Oy</a:t>
                      </a:r>
                      <a:endParaRPr lang="it-IT" sz="240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12"/>
                  </a:ext>
                </a:extLst>
              </a:tr>
              <a:tr h="36195">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Valmet Power Oy </a:t>
                      </a:r>
                      <a:endParaRPr lang="it-IT" sz="240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3"/>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John Deere Forestry Oy </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14"/>
                  </a:ext>
                </a:extLst>
              </a:tr>
              <a:tr h="36195">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Bronto Skylift Oy Ab </a:t>
                      </a:r>
                      <a:endParaRPr lang="it-IT" sz="240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5"/>
                  </a:ext>
                </a:extLst>
              </a:tr>
              <a:tr h="36195">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Avant Tecno Oy </a:t>
                      </a:r>
                      <a:endParaRPr lang="it-IT" sz="240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16"/>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Magneti Marelli</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018"/>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Cannon</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19"/>
                  </a:ext>
                </a:extLst>
              </a:tr>
              <a:tr h="3619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Mercedes</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20"/>
                  </a:ext>
                </a:extLst>
              </a:tr>
              <a:tr h="36195">
                <a:tc>
                  <a:txBody>
                    <a:bodyPr/>
                    <a:lstStyle/>
                    <a:p>
                      <a:pPr algn="just">
                        <a:spcAft>
                          <a:spcPts val="0"/>
                        </a:spcAft>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Tenova</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36195">
                <a:tc>
                  <a:txBody>
                    <a:bodyPr/>
                    <a:lstStyle/>
                    <a:p>
                      <a:pPr algn="just">
                        <a:spcAft>
                          <a:spcPts val="0"/>
                        </a:spcAft>
                      </a:pPr>
                      <a:r>
                        <a:rPr lang="it-IT" sz="1100" kern="1200" dirty="0" smtClean="0">
                          <a:solidFill>
                            <a:schemeClr val="tx1"/>
                          </a:solidFill>
                          <a:effectLst/>
                          <a:latin typeface="+mn-lt"/>
                          <a:ea typeface="MS Mincho" panose="02020609040205080304" pitchFamily="49" charset="-128"/>
                          <a:cs typeface="Times New Roman" panose="02020603050405020304" pitchFamily="18" charset="0"/>
                        </a:rPr>
                        <a:t>Maier</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36195">
                <a:tc>
                  <a:txBody>
                    <a:bodyPr/>
                    <a:lstStyle/>
                    <a:p>
                      <a:pPr algn="just">
                        <a:spcAft>
                          <a:spcPts val="0"/>
                        </a:spcAft>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Indeva</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852755504"/>
              </p:ext>
            </p:extLst>
          </p:nvPr>
        </p:nvGraphicFramePr>
        <p:xfrm>
          <a:off x="1752498" y="1556792"/>
          <a:ext cx="1265283" cy="3726350"/>
        </p:xfrm>
        <a:graphic>
          <a:graphicData uri="http://schemas.openxmlformats.org/drawingml/2006/table">
            <a:tbl>
              <a:tblPr/>
              <a:tblGrid>
                <a:gridCol w="1265283">
                  <a:extLst>
                    <a:ext uri="{9D8B030D-6E8A-4147-A177-3AD203B41FA5}">
                      <a16:colId xmlns="" xmlns:a16="http://schemas.microsoft.com/office/drawing/2014/main" val="20000"/>
                    </a:ext>
                  </a:extLst>
                </a:gridCol>
              </a:tblGrid>
              <a:tr h="173762">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Filartex Spa</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2"/>
                  </a:ext>
                </a:extLst>
              </a:tr>
              <a:tr h="173762">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Gafitex</a:t>
                      </a:r>
                      <a:endParaRPr lang="it-IT" sz="240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3"/>
                  </a:ext>
                </a:extLst>
              </a:tr>
              <a:tr h="173762">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Pass Maglia</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4"/>
                  </a:ext>
                </a:extLst>
              </a:tr>
              <a:tr h="173762">
                <a:tc>
                  <a:txBody>
                    <a:bodyPr/>
                    <a:lstStyle/>
                    <a:p>
                      <a:pPr algn="just">
                        <a:spcAft>
                          <a:spcPts val="0"/>
                        </a:spcAft>
                      </a:pPr>
                      <a:r>
                        <a:rPr lang="it-IT" sz="1100" dirty="0" err="1">
                          <a:effectLst/>
                          <a:latin typeface="+mn-lt"/>
                          <a:ea typeface="MS Mincho" panose="02020609040205080304" pitchFamily="49" charset="-128"/>
                          <a:cs typeface="Times New Roman" panose="02020603050405020304" pitchFamily="18" charset="0"/>
                        </a:rPr>
                        <a:t>Samatex</a:t>
                      </a:r>
                      <a:r>
                        <a:rPr lang="it-IT" sz="1100" dirty="0">
                          <a:effectLst/>
                          <a:latin typeface="+mn-lt"/>
                          <a:ea typeface="MS Mincho" panose="02020609040205080304" pitchFamily="49" charset="-128"/>
                          <a:cs typeface="Times New Roman" panose="02020603050405020304" pitchFamily="18" charset="0"/>
                        </a:rPr>
                        <a:t> </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5"/>
                  </a:ext>
                </a:extLst>
              </a:tr>
              <a:tr h="173762">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PTMT PANTER</a:t>
                      </a:r>
                      <a:endParaRPr lang="it-IT" sz="240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6"/>
                  </a:ext>
                </a:extLst>
              </a:tr>
              <a:tr h="173762">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Rivierasca</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8"/>
                  </a:ext>
                </a:extLst>
              </a:tr>
              <a:tr h="173762">
                <a:tc>
                  <a:txBody>
                    <a:bodyPr/>
                    <a:lstStyle/>
                    <a:p>
                      <a:pPr algn="l">
                        <a:spcAft>
                          <a:spcPts val="0"/>
                        </a:spcAft>
                      </a:pPr>
                      <a:r>
                        <a:rPr lang="it-IT" sz="1100" dirty="0">
                          <a:effectLst/>
                          <a:latin typeface="+mn-lt"/>
                          <a:ea typeface="MS Mincho" panose="02020609040205080304" pitchFamily="49" charset="-128"/>
                          <a:cs typeface="Times New Roman" panose="02020603050405020304" pitchFamily="18" charset="0"/>
                        </a:rPr>
                        <a:t>Brianza Plastica S.p.A.</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009"/>
                  </a:ext>
                </a:extLst>
              </a:tr>
              <a:tr h="173762">
                <a:tc>
                  <a:txBody>
                    <a:bodyPr/>
                    <a:lstStyle/>
                    <a:p>
                      <a:pPr algn="just">
                        <a:spcAft>
                          <a:spcPts val="0"/>
                        </a:spcAft>
                      </a:pPr>
                      <a:r>
                        <a:rPr lang="it-IT" sz="1100" dirty="0" err="1">
                          <a:effectLst/>
                          <a:latin typeface="+mn-lt"/>
                          <a:ea typeface="MS Mincho" panose="02020609040205080304" pitchFamily="49" charset="-128"/>
                          <a:cs typeface="Times New Roman" panose="02020603050405020304" pitchFamily="18" charset="0"/>
                        </a:rPr>
                        <a:t>Sintostamp</a:t>
                      </a:r>
                      <a:r>
                        <a:rPr lang="it-IT" sz="1100" dirty="0">
                          <a:effectLst/>
                          <a:latin typeface="+mn-lt"/>
                          <a:ea typeface="MS Mincho" panose="02020609040205080304" pitchFamily="49" charset="-128"/>
                          <a:cs typeface="Times New Roman" panose="02020603050405020304" pitchFamily="18" charset="0"/>
                        </a:rPr>
                        <a:t> S.r.l.</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10"/>
                  </a:ext>
                </a:extLst>
              </a:tr>
              <a:tr h="173762">
                <a:tc>
                  <a:txBody>
                    <a:bodyPr/>
                    <a:lstStyle/>
                    <a:p>
                      <a:pPr algn="just">
                        <a:spcAft>
                          <a:spcPts val="0"/>
                        </a:spcAft>
                      </a:pPr>
                      <a:r>
                        <a:rPr lang="it-IT" sz="1100" dirty="0" err="1">
                          <a:effectLst/>
                          <a:latin typeface="+mn-lt"/>
                          <a:ea typeface="MS Mincho" panose="02020609040205080304" pitchFamily="49" charset="-128"/>
                          <a:cs typeface="Times New Roman" panose="02020603050405020304" pitchFamily="18" charset="0"/>
                        </a:rPr>
                        <a:t>Magniplast</a:t>
                      </a:r>
                      <a:r>
                        <a:rPr lang="it-IT" sz="1100" dirty="0">
                          <a:effectLst/>
                          <a:latin typeface="+mn-lt"/>
                          <a:ea typeface="MS Mincho" panose="02020609040205080304" pitchFamily="49" charset="-128"/>
                          <a:cs typeface="Times New Roman" panose="02020603050405020304" pitchFamily="18" charset="0"/>
                        </a:rPr>
                        <a:t> S.p.A.</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011"/>
                  </a:ext>
                </a:extLst>
              </a:tr>
              <a:tr h="173762">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OCV </a:t>
                      </a:r>
                      <a:r>
                        <a:rPr lang="it-IT" sz="1100" dirty="0" err="1">
                          <a:effectLst/>
                          <a:latin typeface="+mn-lt"/>
                          <a:ea typeface="MS Mincho" panose="02020609040205080304" pitchFamily="49" charset="-128"/>
                          <a:cs typeface="Times New Roman" panose="02020603050405020304" pitchFamily="18" charset="0"/>
                        </a:rPr>
                        <a:t>Owenscorning</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12"/>
                  </a:ext>
                </a:extLst>
              </a:tr>
              <a:tr h="173762">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Covestro</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3"/>
                  </a:ext>
                </a:extLst>
              </a:tr>
              <a:tr h="173762">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Campine</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14"/>
                  </a:ext>
                </a:extLst>
              </a:tr>
              <a:tr h="173762">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Galloo Plastics</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5"/>
                  </a:ext>
                </a:extLst>
              </a:tr>
              <a:tr h="173762">
                <a:tc>
                  <a:txBody>
                    <a:bodyPr/>
                    <a:lstStyle/>
                    <a:p>
                      <a:pPr algn="just">
                        <a:spcAft>
                          <a:spcPts val="0"/>
                        </a:spcAft>
                      </a:pPr>
                      <a:r>
                        <a:rPr lang="it-IT" sz="1100" dirty="0" err="1">
                          <a:effectLst/>
                          <a:latin typeface="+mn-lt"/>
                          <a:ea typeface="MS Mincho" panose="02020609040205080304" pitchFamily="49" charset="-128"/>
                          <a:cs typeface="Times New Roman" panose="02020603050405020304" pitchFamily="18" charset="0"/>
                        </a:rPr>
                        <a:t>Kokkola</a:t>
                      </a:r>
                      <a:r>
                        <a:rPr lang="it-IT" sz="1100" dirty="0">
                          <a:effectLst/>
                          <a:latin typeface="+mn-lt"/>
                          <a:ea typeface="MS Mincho" panose="02020609040205080304" pitchFamily="49" charset="-128"/>
                          <a:cs typeface="Times New Roman" panose="02020603050405020304" pitchFamily="18" charset="0"/>
                        </a:rPr>
                        <a:t> LCC </a:t>
                      </a:r>
                      <a:r>
                        <a:rPr lang="it-IT" sz="1100" dirty="0" err="1">
                          <a:effectLst/>
                          <a:latin typeface="+mn-lt"/>
                          <a:ea typeface="MS Mincho" panose="02020609040205080304" pitchFamily="49" charset="-128"/>
                          <a:cs typeface="Times New Roman" panose="02020603050405020304" pitchFamily="18" charset="0"/>
                        </a:rPr>
                        <a:t>Oy</a:t>
                      </a:r>
                      <a:r>
                        <a:rPr lang="it-IT" sz="1100" dirty="0">
                          <a:effectLst/>
                          <a:latin typeface="+mn-lt"/>
                          <a:ea typeface="MS Mincho" panose="02020609040205080304" pitchFamily="49" charset="-128"/>
                          <a:cs typeface="Times New Roman" panose="02020603050405020304" pitchFamily="18" charset="0"/>
                        </a:rPr>
                        <a:t> </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7"/>
                  </a:ext>
                </a:extLst>
              </a:tr>
              <a:tr h="173762">
                <a:tc>
                  <a:txBody>
                    <a:bodyPr/>
                    <a:lstStyle/>
                    <a:p>
                      <a:pPr algn="just">
                        <a:spcAft>
                          <a:spcPts val="0"/>
                        </a:spcAft>
                      </a:pPr>
                      <a:r>
                        <a:rPr lang="it-IT" sz="1100">
                          <a:effectLst/>
                          <a:latin typeface="+mn-lt"/>
                          <a:ea typeface="MS Mincho" panose="02020609040205080304" pitchFamily="49" charset="-128"/>
                          <a:cs typeface="Times New Roman" panose="02020603050405020304" pitchFamily="18" charset="0"/>
                        </a:rPr>
                        <a:t>A2A Ambiente</a:t>
                      </a:r>
                      <a:endParaRPr lang="it-IT" sz="240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18"/>
                  </a:ext>
                </a:extLst>
              </a:tr>
              <a:tr h="173762">
                <a:tc>
                  <a:txBody>
                    <a:bodyPr/>
                    <a:lstStyle/>
                    <a:p>
                      <a:pPr>
                        <a:spcAft>
                          <a:spcPts val="0"/>
                        </a:spcAft>
                      </a:pPr>
                      <a:r>
                        <a:rPr lang="it-IT" sz="1100" dirty="0">
                          <a:effectLst/>
                          <a:latin typeface="+mn-lt"/>
                          <a:ea typeface="MS Mincho" panose="02020609040205080304" pitchFamily="49" charset="-128"/>
                          <a:cs typeface="Times New Roman" panose="02020603050405020304" pitchFamily="18" charset="0"/>
                        </a:rPr>
                        <a:t>Relight</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9"/>
                  </a:ext>
                </a:extLst>
              </a:tr>
              <a:tr h="173762">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Fincoat OY</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20"/>
                  </a:ext>
                </a:extLst>
              </a:tr>
              <a:tr h="1930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a:solidFill>
                            <a:schemeClr val="tx1"/>
                          </a:solidFill>
                          <a:effectLst/>
                          <a:latin typeface="+mn-lt"/>
                          <a:ea typeface="MS Mincho" panose="02020609040205080304" pitchFamily="49" charset="-128"/>
                          <a:cs typeface="Times New Roman" panose="02020603050405020304" pitchFamily="18" charset="0"/>
                        </a:rPr>
                        <a:t>Telatek Oy</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21"/>
                  </a:ext>
                </a:extLst>
              </a:tr>
              <a:tr h="1930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smtClean="0">
                          <a:solidFill>
                            <a:schemeClr val="tx1"/>
                          </a:solidFill>
                          <a:effectLst/>
                          <a:latin typeface="+mn-lt"/>
                          <a:ea typeface="MS Mincho" panose="02020609040205080304" pitchFamily="49" charset="-128"/>
                          <a:cs typeface="Times New Roman" panose="02020603050405020304" pitchFamily="18" charset="0"/>
                        </a:rPr>
                        <a:t>Marzotto</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1930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Batz</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1930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Ki</a:t>
                      </a:r>
                      <a:r>
                        <a:rPr lang="it-IT" sz="1100" kern="1200" dirty="0" smtClean="0">
                          <a:solidFill>
                            <a:schemeClr val="tx1"/>
                          </a:solidFill>
                          <a:effectLst/>
                          <a:latin typeface="+mn-lt"/>
                          <a:ea typeface="MS Mincho" panose="02020609040205080304" pitchFamily="49" charset="-128"/>
                          <a:cs typeface="Times New Roman" panose="02020603050405020304" pitchFamily="18" charset="0"/>
                        </a:rPr>
                        <a:t>-lab</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56342027"/>
              </p:ext>
            </p:extLst>
          </p:nvPr>
        </p:nvGraphicFramePr>
        <p:xfrm>
          <a:off x="3085822" y="1577544"/>
          <a:ext cx="1169564" cy="3684473"/>
        </p:xfrm>
        <a:graphic>
          <a:graphicData uri="http://schemas.openxmlformats.org/drawingml/2006/table">
            <a:tbl>
              <a:tblPr/>
              <a:tblGrid>
                <a:gridCol w="1169564">
                  <a:extLst>
                    <a:ext uri="{9D8B030D-6E8A-4147-A177-3AD203B41FA5}">
                      <a16:colId xmlns="" xmlns:a16="http://schemas.microsoft.com/office/drawing/2014/main" val="20000"/>
                    </a:ext>
                  </a:extLst>
                </a:gridCol>
              </a:tblGrid>
              <a:tr h="181745">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Gamesa</a:t>
                      </a:r>
                      <a:endParaRPr lang="it-IT" sz="2400" dirty="0">
                        <a:effectLst/>
                        <a:latin typeface="+mn-lt"/>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2"/>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Xnext</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4"/>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Lot Quantum Design</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5"/>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MH Systems</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6"/>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Holonix</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7"/>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Idealtech</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08"/>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Cosberg</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 xmlns:a16="http://schemas.microsoft.com/office/drawing/2014/main" val="10009"/>
                  </a:ext>
                </a:extLst>
              </a:tr>
              <a:tr h="181745">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Giasini</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 xmlns:a16="http://schemas.microsoft.com/office/drawing/2014/main" val="10010"/>
                  </a:ext>
                </a:extLst>
              </a:tr>
              <a:tr h="1817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a:solidFill>
                            <a:schemeClr val="tx1"/>
                          </a:solidFill>
                          <a:effectLst/>
                          <a:latin typeface="+mn-lt"/>
                          <a:ea typeface="MS Mincho" panose="02020609040205080304" pitchFamily="49" charset="-128"/>
                          <a:cs typeface="Times New Roman" panose="02020603050405020304" pitchFamily="18" charset="0"/>
                        </a:rPr>
                        <a:t>AERNNOVA</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12"/>
                  </a:ext>
                </a:extLst>
              </a:tr>
              <a:tr h="1817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a:solidFill>
                            <a:schemeClr val="tx1"/>
                          </a:solidFill>
                          <a:effectLst/>
                          <a:latin typeface="+mn-lt"/>
                          <a:ea typeface="MS Mincho" panose="02020609040205080304" pitchFamily="49" charset="-128"/>
                          <a:cs typeface="Times New Roman" panose="02020603050405020304" pitchFamily="18" charset="0"/>
                        </a:rPr>
                        <a:t>ITP</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013"/>
                  </a:ext>
                </a:extLst>
              </a:tr>
              <a:tr h="1817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a:solidFill>
                            <a:schemeClr val="tx1"/>
                          </a:solidFill>
                          <a:effectLst/>
                          <a:latin typeface="+mn-lt"/>
                          <a:ea typeface="MS Mincho" panose="02020609040205080304" pitchFamily="49" charset="-128"/>
                          <a:cs typeface="Times New Roman" panose="02020603050405020304" pitchFamily="18" charset="0"/>
                        </a:rPr>
                        <a:t>Galloo</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2165197760"/>
                  </a:ext>
                </a:extLst>
              </a:tr>
              <a:tr h="1817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a:solidFill>
                            <a:schemeClr val="tx1"/>
                          </a:solidFill>
                          <a:effectLst/>
                          <a:latin typeface="+mn-lt"/>
                          <a:ea typeface="MS Mincho" panose="02020609040205080304" pitchFamily="49" charset="-128"/>
                          <a:cs typeface="Times New Roman" panose="02020603050405020304" pitchFamily="18" charset="0"/>
                        </a:rPr>
                        <a:t>Van Gansewinkel</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011320983"/>
                  </a:ext>
                </a:extLst>
              </a:tr>
              <a:tr h="1817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100" kern="1200" dirty="0">
                          <a:solidFill>
                            <a:schemeClr val="tx1"/>
                          </a:solidFill>
                          <a:effectLst/>
                          <a:latin typeface="+mn-lt"/>
                          <a:ea typeface="MS Mincho" panose="02020609040205080304" pitchFamily="49" charset="-128"/>
                          <a:cs typeface="Times New Roman" panose="02020603050405020304" pitchFamily="18" charset="0"/>
                        </a:rPr>
                        <a:t>TKM TTT Finland Oy</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3825622210"/>
                  </a:ext>
                </a:extLst>
              </a:tr>
              <a:tr h="190007">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IRIZAR</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483313502"/>
                  </a:ext>
                </a:extLst>
              </a:tr>
              <a:tr h="371753">
                <a:tc>
                  <a:txBody>
                    <a:bodyPr/>
                    <a:lstStyle/>
                    <a:p>
                      <a:pPr marL="0" algn="l" defTabSz="914400" rtl="0" eaLnBrk="1" latinLnBrk="0" hangingPunct="1">
                        <a:spcAft>
                          <a:spcPts val="0"/>
                        </a:spcAft>
                      </a:pPr>
                      <a:r>
                        <a:rPr lang="it-IT" sz="1100" kern="1200" dirty="0">
                          <a:solidFill>
                            <a:schemeClr val="tx1"/>
                          </a:solidFill>
                          <a:effectLst/>
                          <a:latin typeface="+mn-lt"/>
                          <a:ea typeface="MS Mincho" panose="02020609040205080304" pitchFamily="49" charset="-128"/>
                          <a:cs typeface="Times New Roman" panose="02020603050405020304" pitchFamily="18" charset="0"/>
                        </a:rPr>
                        <a:t>Meleghy Automotive</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853293814"/>
                  </a:ext>
                </a:extLst>
              </a:tr>
              <a:tr h="190007">
                <a:tc>
                  <a:txBody>
                    <a:bodyPr/>
                    <a:lstStyle/>
                    <a:p>
                      <a:pPr algn="just">
                        <a:spcAft>
                          <a:spcPts val="0"/>
                        </a:spcAft>
                      </a:pPr>
                      <a:r>
                        <a:rPr lang="it-IT" sz="1100" dirty="0">
                          <a:effectLst/>
                          <a:latin typeface="+mn-lt"/>
                          <a:ea typeface="MS Mincho" panose="02020609040205080304" pitchFamily="49" charset="-128"/>
                          <a:cs typeface="Times New Roman" panose="02020603050405020304" pitchFamily="18" charset="0"/>
                        </a:rPr>
                        <a:t>GKN</a:t>
                      </a:r>
                      <a:endParaRPr lang="it-IT" sz="2400" dirty="0">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2391832747"/>
                  </a:ext>
                </a:extLst>
              </a:tr>
              <a:tr h="190007">
                <a:tc>
                  <a:txBody>
                    <a:bodyPr/>
                    <a:lstStyle/>
                    <a:p>
                      <a:pPr algn="just">
                        <a:spcAft>
                          <a:spcPts val="0"/>
                        </a:spcAft>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Enginsoft</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190007">
                <a:tc>
                  <a:txBody>
                    <a:bodyPr/>
                    <a:lstStyle/>
                    <a:p>
                      <a:pPr algn="just">
                        <a:spcAft>
                          <a:spcPts val="0"/>
                        </a:spcAft>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Engineering</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190007">
                <a:tc>
                  <a:txBody>
                    <a:bodyPr/>
                    <a:lstStyle/>
                    <a:p>
                      <a:pPr algn="just">
                        <a:spcAft>
                          <a:spcPts val="0"/>
                        </a:spcAft>
                      </a:pPr>
                      <a:r>
                        <a:rPr lang="it-IT" sz="1100" kern="1200" dirty="0" err="1" smtClean="0">
                          <a:solidFill>
                            <a:schemeClr val="tx1"/>
                          </a:solidFill>
                          <a:effectLst/>
                          <a:latin typeface="+mn-lt"/>
                          <a:ea typeface="MS Mincho" panose="02020609040205080304" pitchFamily="49" charset="-128"/>
                          <a:cs typeface="Times New Roman" panose="02020603050405020304" pitchFamily="18" charset="0"/>
                        </a:rPr>
                        <a:t>Cobat</a:t>
                      </a:r>
                      <a:endParaRPr lang="it-IT" sz="1100" kern="1200" dirty="0">
                        <a:solidFill>
                          <a:schemeClr val="tx1"/>
                        </a:solidFill>
                        <a:effectLst/>
                        <a:latin typeface="+mn-lt"/>
                        <a:ea typeface="MS Mincho" panose="02020609040205080304" pitchFamily="49" charset="-128"/>
                        <a:cs typeface="Times New Roman" panose="02020603050405020304" pitchFamily="18" charset="0"/>
                      </a:endParaRP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bl>
          </a:graphicData>
        </a:graphic>
      </p:graphicFrame>
      <p:pic>
        <p:nvPicPr>
          <p:cNvPr id="9" name="Immagine 8"/>
          <p:cNvPicPr/>
          <p:nvPr/>
        </p:nvPicPr>
        <p:blipFill rotWithShape="1">
          <a:blip r:embed="rId3" cstate="print">
            <a:extLst>
              <a:ext uri="{28A0092B-C50C-407E-A947-70E740481C1C}">
                <a14:useLocalDpi xmlns:a14="http://schemas.microsoft.com/office/drawing/2010/main" val="0"/>
              </a:ext>
            </a:extLst>
          </a:blip>
          <a:srcRect l="6201" r="16456"/>
          <a:stretch/>
        </p:blipFill>
        <p:spPr bwMode="auto">
          <a:xfrm rot="5400000">
            <a:off x="8076009" y="1955098"/>
            <a:ext cx="1138245" cy="657431"/>
          </a:xfrm>
          <a:prstGeom prst="rect">
            <a:avLst/>
          </a:prstGeom>
          <a:ln>
            <a:noFill/>
          </a:ln>
          <a:extLst>
            <a:ext uri="{53640926-AAD7-44d8-BBD7-CCE9431645EC}">
              <a14:shadowObscured xmlns:a14="http://schemas.microsoft.com/office/drawing/2010/main"/>
            </a:ext>
          </a:extLst>
        </p:spPr>
      </p:pic>
      <p:pic>
        <p:nvPicPr>
          <p:cNvPr id="15" name="Picture 17"/>
          <p:cNvPicPr>
            <a:picLocks noChangeAspect="1"/>
          </p:cNvPicPr>
          <p:nvPr/>
        </p:nvPicPr>
        <p:blipFill rotWithShape="1">
          <a:blip r:embed="rId4"/>
          <a:srcRect l="50489" t="34034" r="11148" b="18764"/>
          <a:stretch/>
        </p:blipFill>
        <p:spPr>
          <a:xfrm>
            <a:off x="7425791" y="4077072"/>
            <a:ext cx="1538697" cy="1008112"/>
          </a:xfrm>
          <a:prstGeom prst="rect">
            <a:avLst/>
          </a:prstGeom>
        </p:spPr>
      </p:pic>
      <p:pic>
        <p:nvPicPr>
          <p:cNvPr id="4" name="Immagine 3" descr="win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4556" y="1628800"/>
            <a:ext cx="1045556" cy="1584176"/>
          </a:xfrm>
          <a:prstGeom prst="rect">
            <a:avLst/>
          </a:prstGeom>
        </p:spPr>
      </p:pic>
      <p:pic>
        <p:nvPicPr>
          <p:cNvPr id="18" name="Picture 2"/>
          <p:cNvPicPr/>
          <p:nvPr/>
        </p:nvPicPr>
        <p:blipFill rotWithShape="1">
          <a:blip r:embed="rId6" cstate="print">
            <a:extLst>
              <a:ext uri="{28A0092B-C50C-407E-A947-70E740481C1C}">
                <a14:useLocalDpi xmlns:a14="http://schemas.microsoft.com/office/drawing/2010/main" val="0"/>
              </a:ext>
            </a:extLst>
          </a:blip>
          <a:srcRect t="19581" r="30851" b="1106"/>
          <a:stretch/>
        </p:blipFill>
        <p:spPr bwMode="auto">
          <a:xfrm>
            <a:off x="6012160" y="3789040"/>
            <a:ext cx="1080120" cy="728168"/>
          </a:xfrm>
          <a:prstGeom prst="rect">
            <a:avLst/>
          </a:prstGeom>
          <a:noFill/>
          <a:ln>
            <a:noFill/>
          </a:ln>
          <a:effectLst/>
          <a:extLst>
            <a:ext uri="{53640926-AAD7-44d8-BBD7-CCE9431645EC}">
              <a14:shadowObscured xmlns:a14="http://schemas.microsoft.com/office/drawing/2010/main"/>
            </a:ext>
          </a:extLst>
        </p:spPr>
      </p:pic>
      <p:pic>
        <p:nvPicPr>
          <p:cNvPr id="21" name="Immagine 20" descr="3top.jpg"/>
          <p:cNvPicPr>
            <a:picLocks noChangeAspect="1"/>
          </p:cNvPicPr>
          <p:nvPr/>
        </p:nvPicPr>
        <p:blipFill rotWithShape="1">
          <a:blip r:embed="rId7" cstate="print">
            <a:extLst>
              <a:ext uri="{28A0092B-C50C-407E-A947-70E740481C1C}">
                <a14:useLocalDpi xmlns:a14="http://schemas.microsoft.com/office/drawing/2010/main" val="0"/>
              </a:ext>
            </a:extLst>
          </a:blip>
          <a:srcRect l="27393" t="6779" r="21486" b="8161"/>
          <a:stretch/>
        </p:blipFill>
        <p:spPr>
          <a:xfrm>
            <a:off x="8186839" y="3056655"/>
            <a:ext cx="936401" cy="876401"/>
          </a:xfrm>
          <a:prstGeom prst="rect">
            <a:avLst/>
          </a:prstGeom>
        </p:spPr>
      </p:pic>
      <p:pic>
        <p:nvPicPr>
          <p:cNvPr id="17" name="Immagine 16" descr="solar.jpg"/>
          <p:cNvPicPr>
            <a:picLocks noChangeAspect="1"/>
          </p:cNvPicPr>
          <p:nvPr/>
        </p:nvPicPr>
        <p:blipFill rotWithShape="1">
          <a:blip r:embed="rId8">
            <a:extLst>
              <a:ext uri="{28A0092B-C50C-407E-A947-70E740481C1C}">
                <a14:useLocalDpi xmlns:a14="http://schemas.microsoft.com/office/drawing/2010/main" val="0"/>
              </a:ext>
            </a:extLst>
          </a:blip>
          <a:srcRect l="40950"/>
          <a:stretch/>
        </p:blipFill>
        <p:spPr>
          <a:xfrm>
            <a:off x="5796136" y="1642851"/>
            <a:ext cx="1440160" cy="1219444"/>
          </a:xfrm>
          <a:prstGeom prst="rect">
            <a:avLst/>
          </a:prstGeom>
        </p:spPr>
      </p:pic>
      <p:pic>
        <p:nvPicPr>
          <p:cNvPr id="22" name="Imagen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2000" y="3284984"/>
            <a:ext cx="1080120" cy="1176318"/>
          </a:xfrm>
          <a:prstGeom prst="rect">
            <a:avLst/>
          </a:prstGeom>
          <a:ln w="19050">
            <a:solidFill>
              <a:schemeClr val="tx1"/>
            </a:solidFill>
          </a:ln>
        </p:spPr>
      </p:pic>
      <p:pic>
        <p:nvPicPr>
          <p:cNvPr id="23" name="1 Imagen" descr="cid:image022.jpg@01D0028C.C7538180"/>
          <p:cNvPicPr>
            <a:picLocks noChangeAspect="1" noChangeArrowheads="1"/>
          </p:cNvPicPr>
          <p:nvPr/>
        </p:nvPicPr>
        <p:blipFill>
          <a:blip r:embed="rId10" cstate="print">
            <a:extLst>
              <a:ext uri="{28A0092B-C50C-407E-A947-70E740481C1C}">
                <a14:useLocalDpi xmlns:a14="http://schemas.microsoft.com/office/drawing/2010/main" val="0"/>
              </a:ext>
            </a:extLst>
          </a:blip>
          <a:srcRect b="33148"/>
          <a:stretch>
            <a:fillRect/>
          </a:stretch>
        </p:blipFill>
        <p:spPr bwMode="auto">
          <a:xfrm>
            <a:off x="4915989" y="4630297"/>
            <a:ext cx="2032275" cy="59890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 name="Immagine 23" descr="refri.jpg"/>
          <p:cNvPicPr>
            <a:picLocks noChangeAspect="1"/>
          </p:cNvPicPr>
          <p:nvPr/>
        </p:nvPicPr>
        <p:blipFill rotWithShape="1">
          <a:blip r:embed="rId11">
            <a:extLst>
              <a:ext uri="{28A0092B-C50C-407E-A947-70E740481C1C}">
                <a14:useLocalDpi xmlns:a14="http://schemas.microsoft.com/office/drawing/2010/main" val="0"/>
              </a:ext>
            </a:extLst>
          </a:blip>
          <a:srcRect l="20588" r="22389"/>
          <a:stretch/>
        </p:blipFill>
        <p:spPr>
          <a:xfrm>
            <a:off x="7236296" y="2040384"/>
            <a:ext cx="956072" cy="1676648"/>
          </a:xfrm>
          <a:prstGeom prst="rect">
            <a:avLst/>
          </a:prstGeom>
        </p:spPr>
      </p:pic>
      <p:pic>
        <p:nvPicPr>
          <p:cNvPr id="25" name="Immagine 24" descr="forestry.jpg"/>
          <p:cNvPicPr>
            <a:picLocks noChangeAspect="1"/>
          </p:cNvPicPr>
          <p:nvPr/>
        </p:nvPicPr>
        <p:blipFill rotWithShape="1">
          <a:blip r:embed="rId12">
            <a:extLst>
              <a:ext uri="{28A0092B-C50C-407E-A947-70E740481C1C}">
                <a14:useLocalDpi xmlns:a14="http://schemas.microsoft.com/office/drawing/2010/main" val="0"/>
              </a:ext>
            </a:extLst>
          </a:blip>
          <a:srcRect t="12825" b="15103"/>
          <a:stretch/>
        </p:blipFill>
        <p:spPr>
          <a:xfrm>
            <a:off x="5724128" y="2934303"/>
            <a:ext cx="1567516" cy="746436"/>
          </a:xfrm>
          <a:prstGeom prst="rect">
            <a:avLst/>
          </a:prstGeom>
        </p:spPr>
      </p:pic>
      <p:sp>
        <p:nvSpPr>
          <p:cNvPr id="8" name="Rettangolo 7"/>
          <p:cNvSpPr/>
          <p:nvPr/>
        </p:nvSpPr>
        <p:spPr>
          <a:xfrm>
            <a:off x="251520" y="5388157"/>
            <a:ext cx="8856984" cy="830997"/>
          </a:xfrm>
          <a:prstGeom prst="rect">
            <a:avLst/>
          </a:prstGeom>
        </p:spPr>
        <p:txBody>
          <a:bodyPr wrap="square">
            <a:spAutoFit/>
          </a:bodyPr>
          <a:lstStyle/>
          <a:p>
            <a:pPr algn="just"/>
            <a:r>
              <a:rPr lang="en-GB" sz="1600" dirty="0" smtClean="0"/>
              <a:t>The stakeholders </a:t>
            </a:r>
            <a:r>
              <a:rPr lang="en-GB" sz="1600" dirty="0"/>
              <a:t>have agreed to sign </a:t>
            </a:r>
            <a:r>
              <a:rPr lang="en-GB" sz="1600" b="1" i="1" dirty="0" smtClean="0">
                <a:solidFill>
                  <a:srgbClr val="0070C0"/>
                </a:solidFill>
              </a:rPr>
              <a:t>Letters </a:t>
            </a:r>
            <a:r>
              <a:rPr lang="en-GB" sz="1600" b="1" i="1" dirty="0">
                <a:solidFill>
                  <a:srgbClr val="0070C0"/>
                </a:solidFill>
              </a:rPr>
              <a:t>of Intent </a:t>
            </a:r>
            <a:r>
              <a:rPr lang="en-GB" sz="1600" dirty="0"/>
              <a:t>to participate to the definition of this Pilot Network and, in the case of future end-users, to access the pilot network and to carry on industrial take-up, in case of positive evaluation of the developed </a:t>
            </a:r>
            <a:r>
              <a:rPr lang="en-GB" sz="1600" dirty="0" smtClean="0"/>
              <a:t>solution. </a:t>
            </a:r>
            <a:endParaRPr lang="en-GB" sz="1600" dirty="0"/>
          </a:p>
        </p:txBody>
      </p:sp>
    </p:spTree>
    <p:extLst>
      <p:ext uri="{BB962C8B-B14F-4D97-AF65-F5344CB8AC3E}">
        <p14:creationId xmlns:p14="http://schemas.microsoft.com/office/powerpoint/2010/main" val="37863098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3 CuadroTexto"/>
          <p:cNvSpPr txBox="1"/>
          <p:nvPr/>
        </p:nvSpPr>
        <p:spPr>
          <a:xfrm>
            <a:off x="179512" y="364594"/>
            <a:ext cx="7632848" cy="400110"/>
          </a:xfrm>
          <a:prstGeom prst="rect">
            <a:avLst/>
          </a:prstGeom>
          <a:noFill/>
        </p:spPr>
        <p:txBody>
          <a:bodyPr wrap="square" rtlCol="0">
            <a:spAutoFit/>
          </a:bodyPr>
          <a:lstStyle/>
          <a:p>
            <a:r>
              <a:rPr lang="en-GB" sz="2000" b="1" dirty="0" smtClean="0">
                <a:solidFill>
                  <a:srgbClr val="002060"/>
                </a:solidFill>
                <a:latin typeface="Arial" pitchFamily="34" charset="0"/>
                <a:cs typeface="Arial" pitchFamily="34" charset="0"/>
              </a:rPr>
              <a:t>Role of technology providers: Relight </a:t>
            </a:r>
            <a:r>
              <a:rPr lang="en-GB" sz="2000" b="1" dirty="0" err="1" smtClean="0">
                <a:solidFill>
                  <a:srgbClr val="002060"/>
                </a:solidFill>
                <a:latin typeface="Arial" pitchFamily="34" charset="0"/>
                <a:cs typeface="Arial" pitchFamily="34" charset="0"/>
              </a:rPr>
              <a:t>s.r.l</a:t>
            </a:r>
            <a:r>
              <a:rPr lang="en-GB" sz="2000" b="1" dirty="0">
                <a:solidFill>
                  <a:srgbClr val="002060"/>
                </a:solidFill>
                <a:latin typeface="Arial" pitchFamily="34" charset="0"/>
                <a:cs typeface="Arial" pitchFamily="34" charset="0"/>
              </a:rPr>
              <a:t>., Hydro </a:t>
            </a:r>
            <a:r>
              <a:rPr lang="en-GB" sz="2000" b="1" dirty="0" smtClean="0">
                <a:solidFill>
                  <a:srgbClr val="002060"/>
                </a:solidFill>
                <a:latin typeface="Arial" pitchFamily="34" charset="0"/>
                <a:cs typeface="Arial" pitchFamily="34" charset="0"/>
              </a:rPr>
              <a:t>WEEE.</a:t>
            </a:r>
            <a:endParaRPr lang="en-GB" sz="2000" b="1" dirty="0">
              <a:solidFill>
                <a:srgbClr val="002060"/>
              </a:solidFill>
              <a:latin typeface="Arial" pitchFamily="34" charset="0"/>
              <a:cs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052736"/>
            <a:ext cx="1701676" cy="828299"/>
          </a:xfrm>
          <a:prstGeom prst="rect">
            <a:avLst/>
          </a:prstGeom>
        </p:spPr>
      </p:pic>
      <p:pic>
        <p:nvPicPr>
          <p:cNvPr id="30" name="Picture 14"/>
          <p:cNvPicPr>
            <a:picLocks noChangeAspect="1" noChangeArrowheads="1"/>
          </p:cNvPicPr>
          <p:nvPr/>
        </p:nvPicPr>
        <p:blipFill>
          <a:blip r:embed="rId4" cstate="print"/>
          <a:srcRect/>
          <a:stretch>
            <a:fillRect/>
          </a:stretch>
        </p:blipFill>
        <p:spPr bwMode="auto">
          <a:xfrm>
            <a:off x="4427984" y="1175001"/>
            <a:ext cx="1616305" cy="1040216"/>
          </a:xfrm>
          <a:prstGeom prst="roundRect">
            <a:avLst/>
          </a:prstGeom>
          <a:solidFill>
            <a:srgbClr val="008000"/>
          </a:solidFill>
          <a:ln w="28575">
            <a:noFill/>
            <a:miter lim="800000"/>
            <a:headEnd/>
            <a:tailEnd/>
          </a:ln>
          <a:effectLst>
            <a:outerShdw blurRad="50800" dist="38100" dir="2700000" algn="tl" rotWithShape="0">
              <a:prstClr val="black">
                <a:alpha val="40000"/>
              </a:prstClr>
            </a:outerShdw>
          </a:effectLst>
        </p:spPr>
      </p:pic>
      <p:pic>
        <p:nvPicPr>
          <p:cNvPr id="31" name="Immagin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8184" y="1173327"/>
            <a:ext cx="2724904" cy="1041890"/>
          </a:xfrm>
          <a:prstGeom prst="roundRect">
            <a:avLst/>
          </a:prstGeom>
          <a:solidFill>
            <a:srgbClr val="008000"/>
          </a:solidFill>
          <a:ln w="28575">
            <a:noFill/>
          </a:ln>
          <a:effectLst>
            <a:outerShdw blurRad="50800" dist="38100" dir="2700000" algn="tl" rotWithShape="0">
              <a:prstClr val="black">
                <a:alpha val="40000"/>
              </a:prstClr>
            </a:outerShdw>
          </a:effectLst>
        </p:spPr>
      </p:pic>
      <p:pic>
        <p:nvPicPr>
          <p:cNvPr id="32" name="Picture 2" descr="Z:\Relight\IMMAGINI GRAFICA\HYDROWEE DEMO\Foto  - HW + lampade impianto\HW\DSC_0750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20727" y="3171022"/>
            <a:ext cx="3627737" cy="2418218"/>
          </a:xfrm>
          <a:prstGeom prst="roundRect">
            <a:avLst/>
          </a:prstGeom>
          <a:noFill/>
          <a:ln w="28575">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50720" y="2677839"/>
            <a:ext cx="1080120" cy="703753"/>
          </a:xfrm>
          <a:prstGeom prst="roundRect">
            <a:avLst/>
          </a:prstGeom>
          <a:noFill/>
          <a:ln w="19050" algn="ctr">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2" descr="http://upload.wikimedia.org/wikipedia/commons/5/55/Rareearthoxide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70453" y="5026284"/>
            <a:ext cx="1385819" cy="900783"/>
          </a:xfrm>
          <a:prstGeom prst="roundRect">
            <a:avLst/>
          </a:prstGeom>
          <a:noFill/>
          <a:ln w="190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7" name="AutoShape 15"/>
          <p:cNvSpPr>
            <a:spLocks noChangeArrowheads="1"/>
          </p:cNvSpPr>
          <p:nvPr/>
        </p:nvSpPr>
        <p:spPr bwMode="auto">
          <a:xfrm rot="3692667">
            <a:off x="7145692" y="2485833"/>
            <a:ext cx="483482" cy="1059306"/>
          </a:xfrm>
          <a:prstGeom prst="curvedRightArrow">
            <a:avLst>
              <a:gd name="adj1" fmla="val 48113"/>
              <a:gd name="adj2" fmla="val 96226"/>
              <a:gd name="adj3" fmla="val 48382"/>
            </a:avLst>
          </a:prstGeom>
          <a:solidFill>
            <a:schemeClr val="accent2"/>
          </a:soli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endParaRPr lang="it-IT"/>
          </a:p>
        </p:txBody>
      </p:sp>
      <p:sp>
        <p:nvSpPr>
          <p:cNvPr id="38" name="AutoShape 15"/>
          <p:cNvSpPr>
            <a:spLocks noChangeArrowheads="1"/>
          </p:cNvSpPr>
          <p:nvPr/>
        </p:nvSpPr>
        <p:spPr bwMode="auto">
          <a:xfrm rot="3029161" flipH="1">
            <a:off x="6055354" y="5256187"/>
            <a:ext cx="499360" cy="1255699"/>
          </a:xfrm>
          <a:prstGeom prst="curvedRightArrow">
            <a:avLst>
              <a:gd name="adj1" fmla="val 48113"/>
              <a:gd name="adj2" fmla="val 96226"/>
              <a:gd name="adj3" fmla="val 48382"/>
            </a:avLst>
          </a:prstGeom>
          <a:solidFill>
            <a:schemeClr val="accent2"/>
          </a:soli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endParaRPr lang="it-IT"/>
          </a:p>
        </p:txBody>
      </p:sp>
      <p:sp>
        <p:nvSpPr>
          <p:cNvPr id="5" name="Rectangle 4"/>
          <p:cNvSpPr/>
          <p:nvPr/>
        </p:nvSpPr>
        <p:spPr>
          <a:xfrm>
            <a:off x="4738531" y="908720"/>
            <a:ext cx="995209" cy="276999"/>
          </a:xfrm>
          <a:prstGeom prst="rect">
            <a:avLst/>
          </a:prstGeom>
        </p:spPr>
        <p:txBody>
          <a:bodyPr wrap="none">
            <a:spAutoFit/>
          </a:bodyPr>
          <a:lstStyle/>
          <a:p>
            <a:r>
              <a:rPr lang="it-IT" sz="1200" b="1" i="1" dirty="0">
                <a:solidFill>
                  <a:srgbClr val="002060"/>
                </a:solidFill>
              </a:rPr>
              <a:t>Spent Lamps</a:t>
            </a:r>
          </a:p>
        </p:txBody>
      </p:sp>
      <p:sp>
        <p:nvSpPr>
          <p:cNvPr id="6" name="Rectangle 5"/>
          <p:cNvSpPr/>
          <p:nvPr/>
        </p:nvSpPr>
        <p:spPr>
          <a:xfrm>
            <a:off x="7733557" y="2271468"/>
            <a:ext cx="1155086" cy="461665"/>
          </a:xfrm>
          <a:prstGeom prst="rect">
            <a:avLst/>
          </a:prstGeom>
        </p:spPr>
        <p:txBody>
          <a:bodyPr wrap="square">
            <a:spAutoFit/>
          </a:bodyPr>
          <a:lstStyle/>
          <a:p>
            <a:pPr algn="ctr"/>
            <a:r>
              <a:rPr lang="it-IT" sz="1200" b="1" i="1" dirty="0" smtClean="0">
                <a:solidFill>
                  <a:srgbClr val="002060"/>
                </a:solidFill>
              </a:rPr>
              <a:t>Fluorescent </a:t>
            </a:r>
            <a:r>
              <a:rPr lang="it-IT" sz="1200" b="1" i="1" dirty="0">
                <a:solidFill>
                  <a:srgbClr val="002060"/>
                </a:solidFill>
              </a:rPr>
              <a:t>lamps powder</a:t>
            </a:r>
          </a:p>
        </p:txBody>
      </p:sp>
      <p:sp>
        <p:nvSpPr>
          <p:cNvPr id="39" name="Rectangle 38"/>
          <p:cNvSpPr/>
          <p:nvPr/>
        </p:nvSpPr>
        <p:spPr>
          <a:xfrm>
            <a:off x="4769639" y="5868863"/>
            <a:ext cx="1155086" cy="461665"/>
          </a:xfrm>
          <a:prstGeom prst="rect">
            <a:avLst/>
          </a:prstGeom>
        </p:spPr>
        <p:txBody>
          <a:bodyPr wrap="square">
            <a:spAutoFit/>
          </a:bodyPr>
          <a:lstStyle/>
          <a:p>
            <a:pPr algn="ctr"/>
            <a:r>
              <a:rPr lang="it-IT" sz="1200" b="1" i="1" dirty="0" smtClean="0">
                <a:solidFill>
                  <a:srgbClr val="002060"/>
                </a:solidFill>
              </a:rPr>
              <a:t>Rare earth oxalates</a:t>
            </a:r>
            <a:endParaRPr lang="it-IT" sz="1200" b="1" i="1" dirty="0">
              <a:solidFill>
                <a:srgbClr val="002060"/>
              </a:solidFill>
            </a:endParaRPr>
          </a:p>
        </p:txBody>
      </p:sp>
      <p:pic>
        <p:nvPicPr>
          <p:cNvPr id="40" name="Picture 4"/>
          <p:cNvPicPr>
            <a:picLocks noChangeAspect="1" noChangeArrowheads="1"/>
          </p:cNvPicPr>
          <p:nvPr/>
        </p:nvPicPr>
        <p:blipFill>
          <a:blip r:embed="rId9" cstate="print"/>
          <a:srcRect/>
          <a:stretch>
            <a:fillRect/>
          </a:stretch>
        </p:blipFill>
        <p:spPr bwMode="auto">
          <a:xfrm>
            <a:off x="2121987" y="1272020"/>
            <a:ext cx="1790714" cy="41307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0" name="Immagine 5" descr="hydro.png"/>
          <p:cNvPicPr>
            <a:picLocks noChangeAspect="1"/>
          </p:cNvPicPr>
          <p:nvPr/>
        </p:nvPicPr>
        <p:blipFill>
          <a:blip r:embed="rId10">
            <a:extLst>
              <a:ext uri="{28A0092B-C50C-407E-A947-70E740481C1C}">
                <a14:useLocalDpi xmlns:a14="http://schemas.microsoft.com/office/drawing/2010/main" val="0"/>
              </a:ext>
            </a:extLst>
          </a:blip>
          <a:srcRect l="11732" t="26018"/>
          <a:stretch>
            <a:fillRect/>
          </a:stretch>
        </p:blipFill>
        <p:spPr bwMode="auto">
          <a:xfrm>
            <a:off x="4167780" y="2348880"/>
            <a:ext cx="2060404"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ttangolo 20"/>
          <p:cNvSpPr/>
          <p:nvPr/>
        </p:nvSpPr>
        <p:spPr>
          <a:xfrm>
            <a:off x="323528" y="2420888"/>
            <a:ext cx="3528392" cy="3416320"/>
          </a:xfrm>
          <a:prstGeom prst="rect">
            <a:avLst/>
          </a:prstGeom>
        </p:spPr>
        <p:txBody>
          <a:bodyPr wrap="square">
            <a:spAutoFit/>
          </a:bodyPr>
          <a:lstStyle/>
          <a:p>
            <a:pPr algn="just"/>
            <a:r>
              <a:rPr lang="en-US" dirty="0" smtClean="0"/>
              <a:t>“</a:t>
            </a:r>
            <a:r>
              <a:rPr lang="en-US" i="1" dirty="0" smtClean="0"/>
              <a:t>The </a:t>
            </a:r>
            <a:r>
              <a:rPr lang="en-US" i="1" dirty="0"/>
              <a:t>Vanguard De-and Remanufacturing pilot network </a:t>
            </a:r>
            <a:r>
              <a:rPr lang="en-US" i="1" dirty="0" smtClean="0"/>
              <a:t>is a new way to share innovation.</a:t>
            </a:r>
            <a:r>
              <a:rPr lang="en-US" dirty="0" smtClean="0"/>
              <a:t>”</a:t>
            </a:r>
          </a:p>
          <a:p>
            <a:pPr algn="just"/>
            <a:endParaRPr lang="en-US" dirty="0" smtClean="0"/>
          </a:p>
          <a:p>
            <a:pPr algn="just"/>
            <a:r>
              <a:rPr lang="en-US" dirty="0" smtClean="0"/>
              <a:t>“</a:t>
            </a:r>
            <a:r>
              <a:rPr lang="en-US" i="1" dirty="0" smtClean="0"/>
              <a:t>Relight as a member of this pilot, aims at opening new markets by establishing a sustainable cooperation within the pilot to attract new industrial users of Relight technologies and to pave the way for new recycling services.</a:t>
            </a:r>
            <a:r>
              <a:rPr lang="en-US" dirty="0" smtClean="0"/>
              <a:t>” </a:t>
            </a:r>
          </a:p>
          <a:p>
            <a:pPr algn="just"/>
            <a:r>
              <a:rPr lang="en-US" dirty="0" err="1" smtClean="0"/>
              <a:t>Bibiana</a:t>
            </a:r>
            <a:r>
              <a:rPr lang="en-US" dirty="0" smtClean="0"/>
              <a:t> Ferrari, CEO of Relight </a:t>
            </a:r>
            <a:r>
              <a:rPr lang="en-US" dirty="0" err="1" smtClean="0"/>
              <a:t>s.r.l</a:t>
            </a:r>
            <a:r>
              <a:rPr lang="en-US" dirty="0" smtClean="0"/>
              <a:t>.</a:t>
            </a:r>
            <a:endParaRPr lang="it-IT" dirty="0"/>
          </a:p>
        </p:txBody>
      </p:sp>
      <p:sp>
        <p:nvSpPr>
          <p:cNvPr id="4" name="Rettangolo arrotondato 3"/>
          <p:cNvSpPr/>
          <p:nvPr/>
        </p:nvSpPr>
        <p:spPr>
          <a:xfrm>
            <a:off x="179512" y="2276872"/>
            <a:ext cx="3816424" cy="374441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410790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11562</TotalTime>
  <Words>4203</Words>
  <Application>Microsoft Macintosh PowerPoint</Application>
  <PresentationFormat>Presentazione su schermo (4:3)</PresentationFormat>
  <Paragraphs>693</Paragraphs>
  <Slides>34</Slides>
  <Notes>32</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34</vt:i4>
      </vt:variant>
    </vt:vector>
  </HeadingPairs>
  <TitlesOfParts>
    <vt:vector size="36" baseType="lpstr">
      <vt:lpstr>Tema de Office</vt:lpstr>
      <vt:lpstr>Documento</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jguasch</dc:creator>
  <cp:lastModifiedBy>Marcello Colledani</cp:lastModifiedBy>
  <cp:revision>880</cp:revision>
  <cp:lastPrinted>2014-10-24T12:46:18Z</cp:lastPrinted>
  <dcterms:created xsi:type="dcterms:W3CDTF">2014-10-21T19:44:06Z</dcterms:created>
  <dcterms:modified xsi:type="dcterms:W3CDTF">2016-12-06T11:42:48Z</dcterms:modified>
</cp:coreProperties>
</file>