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sldIdLst>
    <p:sldId id="555" r:id="rId6"/>
    <p:sldId id="556" r:id="rId7"/>
    <p:sldId id="557" r:id="rId8"/>
    <p:sldId id="558" r:id="rId9"/>
    <p:sldId id="559" r:id="rId10"/>
    <p:sldId id="554" r:id="rId11"/>
    <p:sldId id="561" r:id="rId12"/>
    <p:sldId id="564" r:id="rId13"/>
    <p:sldId id="495" r:id="rId14"/>
    <p:sldId id="56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1458E"/>
    <a:srgbClr val="FFFF66"/>
    <a:srgbClr val="FF0000"/>
    <a:srgbClr val="244992"/>
    <a:srgbClr val="FFFF99"/>
    <a:srgbClr val="E2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5" autoAdjust="0"/>
    <p:restoredTop sz="69134" autoAdjust="0"/>
  </p:normalViewPr>
  <p:slideViewPr>
    <p:cSldViewPr>
      <p:cViewPr>
        <p:scale>
          <a:sx n="55" d="100"/>
          <a:sy n="55" d="100"/>
        </p:scale>
        <p:origin x="-17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0A466-3EBD-4A35-A8FC-9B9451CC18F5}" type="datetimeFigureOut">
              <a:rPr lang="nl-NL" smtClean="0"/>
              <a:pPr/>
              <a:t>5-12-2016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7B647-CBCB-41F1-BBA4-F171595C6A5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41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mtClean="0"/>
              <a:t>This is Filipo Martinelli and my</a:t>
            </a:r>
            <a:r>
              <a:rPr lang="nl-BE" baseline="0" smtClean="0"/>
              <a:t> name is Sophie Vogelaar. We’re here today to represent the Vanguard Initiative, especially the Bioeconomy pilot.</a:t>
            </a:r>
          </a:p>
          <a:p>
            <a:r>
              <a:rPr lang="nl-BE" baseline="0" smtClean="0"/>
              <a:t>I will tell you more about Vanguard itself and Filippo will tell you more about the content of the Bioeconomy pilot demo cases.</a:t>
            </a:r>
          </a:p>
          <a:p>
            <a:r>
              <a:rPr lang="nl-BE" baseline="0" smtClean="0"/>
              <a:t>Later on Wim de Kinderen is going to enlighten you more on progress, successes and remaining challenges of the Vanguard Initiative.</a:t>
            </a:r>
          </a:p>
          <a:p>
            <a:endParaRPr lang="nl-BE" baseline="0" smtClean="0"/>
          </a:p>
          <a:p>
            <a:r>
              <a:rPr lang="nl-BE" baseline="0" smtClean="0"/>
              <a:t>Just to get an indication: Who of you is already familiar with the Vanguard Initiative? </a:t>
            </a:r>
            <a:endParaRPr lang="nl-BE" smtClean="0"/>
          </a:p>
          <a:p>
            <a:endParaRPr lang="nl-BE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>
                <a:solidFill>
                  <a:prstClr val="black"/>
                </a:solidFill>
              </a:rPr>
              <a:pPr/>
              <a:t>1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76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mtClean="0"/>
              <a:t>We also participate in smart specialisation platform, so we</a:t>
            </a:r>
            <a:r>
              <a:rPr lang="nl-BE" baseline="0" smtClean="0"/>
              <a:t> watch which case fits best in which platform.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>
                <a:solidFill>
                  <a:prstClr val="black"/>
                </a:solidFill>
              </a:rPr>
              <a:pPr/>
              <a:t>10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mtClean="0"/>
              <a:t>The VI is an </a:t>
            </a:r>
            <a:r>
              <a:rPr lang="nl-BE" baseline="0" smtClean="0"/>
              <a:t>alliance of 30 regions that wants to impact the European innovation and industrial policies for new growth.</a:t>
            </a:r>
          </a:p>
          <a:p>
            <a:r>
              <a:rPr lang="nl-BE" baseline="0" smtClean="0"/>
              <a:t>It started at the end of </a:t>
            </a:r>
            <a:r>
              <a:rPr lang="nl-BE" baseline="0" dirty="0"/>
              <a:t>2013 </a:t>
            </a:r>
            <a:r>
              <a:rPr lang="nl-BE" baseline="0" dirty="0" err="1"/>
              <a:t>with</a:t>
            </a:r>
            <a:r>
              <a:rPr lang="nl-BE" baseline="0" dirty="0"/>
              <a:t> 10 members </a:t>
            </a:r>
            <a:r>
              <a:rPr lang="nl-BE" baseline="0" dirty="0" err="1"/>
              <a:t>and</a:t>
            </a:r>
            <a:r>
              <a:rPr lang="nl-BE" baseline="0" dirty="0"/>
              <a:t> </a:t>
            </a:r>
            <a:r>
              <a:rPr lang="nl-BE" baseline="0" dirty="0" err="1"/>
              <a:t>slowly</a:t>
            </a:r>
            <a:r>
              <a:rPr lang="nl-BE" baseline="0" dirty="0"/>
              <a:t> </a:t>
            </a:r>
            <a:r>
              <a:rPr lang="nl-BE" baseline="0" dirty="0" err="1"/>
              <a:t>increased</a:t>
            </a:r>
            <a:r>
              <a:rPr lang="nl-BE" baseline="0" dirty="0"/>
              <a:t> </a:t>
            </a:r>
            <a:r>
              <a:rPr lang="nl-BE" baseline="0" dirty="0" err="1"/>
              <a:t>to</a:t>
            </a:r>
            <a:r>
              <a:rPr lang="nl-BE" baseline="0" dirty="0"/>
              <a:t> 30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9E676-60C1-4CEF-942F-4A61E8294587}" type="slidenum">
              <a:rPr lang="nl-BE" smtClean="0">
                <a:solidFill>
                  <a:prstClr val="black"/>
                </a:solidFill>
              </a:rPr>
              <a:pPr/>
              <a:t>2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8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baseline="0" smtClean="0"/>
              <a:t>All of the 30 regions share the ambition to use smart specialisation  strategies for supporting entrepreuneurship and innovation driven clusters to develop new industrial activities in the regions across Europe.</a:t>
            </a:r>
          </a:p>
          <a:p>
            <a:endParaRPr lang="nl-BE" baseline="0" smtClean="0"/>
          </a:p>
          <a:p>
            <a:r>
              <a:rPr lang="nl-BE" baseline="0" smtClean="0"/>
              <a:t>It’s special since it’s a bottom-up initiative, founded by the regions itself.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>
                <a:solidFill>
                  <a:prstClr val="black"/>
                </a:solidFill>
              </a:rPr>
              <a:pPr/>
              <a:t>3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67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>
                <a:solidFill>
                  <a:prstClr val="black"/>
                </a:solidFill>
              </a:rPr>
              <a:pPr/>
              <a:t>4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>
                <a:solidFill>
                  <a:prstClr val="black"/>
                </a:solidFill>
              </a:rPr>
              <a:pPr/>
              <a:t>5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91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Right</a:t>
            </a:r>
            <a:r>
              <a:rPr lang="nl-NL" baseline="0" smtClean="0"/>
              <a:t> now there are 5 different pilot projects.</a:t>
            </a:r>
          </a:p>
          <a:p>
            <a:r>
              <a:rPr lang="nl-NL" baseline="0" smtClean="0"/>
              <a:t>Each project consists of a number of demo cases.</a:t>
            </a:r>
          </a:p>
          <a:p>
            <a:r>
              <a:rPr lang="nl-NL" baseline="0" smtClean="0"/>
              <a:t>The bioeconomy pilot has 7 different cases. 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7B647-CBCB-41F1-BBA4-F171595C6A58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983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spcBef>
                <a:spcPct val="20000"/>
              </a:spcBef>
            </a:pPr>
            <a:r>
              <a:rPr lang="en-GB" sz="1400" smtClean="0">
                <a:latin typeface="Baskerville Old Face" panose="02020602080505020303" pitchFamily="18" charset="0"/>
              </a:rPr>
              <a:t>The</a:t>
            </a:r>
            <a:r>
              <a:rPr lang="en-GB" sz="1400" baseline="0" smtClean="0">
                <a:latin typeface="Baskerville Old Face" panose="02020602080505020303" pitchFamily="18" charset="0"/>
              </a:rPr>
              <a:t> Vanguard Initiative has 4 different phases in the upscaling of the demonstration cases. </a:t>
            </a:r>
            <a:endParaRPr lang="en-GB" sz="1400" smtClean="0">
              <a:latin typeface="Baskerville Old Face" panose="02020602080505020303" pitchFamily="18" charset="0"/>
            </a:endParaRPr>
          </a:p>
          <a:p>
            <a:pPr lvl="0" algn="just">
              <a:spcBef>
                <a:spcPct val="20000"/>
              </a:spcBef>
            </a:pPr>
            <a:endParaRPr lang="en-GB" sz="1400" smtClean="0">
              <a:latin typeface="Baskerville Old Face" panose="02020602080505020303" pitchFamily="18" charset="0"/>
            </a:endParaRPr>
          </a:p>
          <a:p>
            <a:pPr marL="0" lvl="0" indent="0" algn="just">
              <a:spcBef>
                <a:spcPct val="20000"/>
              </a:spcBef>
              <a:buFontTx/>
              <a:buNone/>
            </a:pPr>
            <a:endParaRPr lang="en-GB" b="1" i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7218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The bioeconomy pilot is interesting since it is a cross-sectoral</a:t>
            </a:r>
            <a:r>
              <a:rPr lang="es-ES" baseline="0" smtClean="0"/>
              <a:t> pilot and it </a:t>
            </a:r>
            <a:r>
              <a:rPr lang="es-ES" smtClean="0"/>
              <a:t>has a link with several</a:t>
            </a:r>
            <a:r>
              <a:rPr lang="es-ES" baseline="0" smtClean="0"/>
              <a:t> DG’s of the European commission. </a:t>
            </a:r>
          </a:p>
          <a:p>
            <a:r>
              <a:rPr lang="es-ES" baseline="0" smtClean="0"/>
              <a:t>At first sight, the link between AgriFood and the cases would be strongest with the bottom cases (food &amp; feed from agrofood waste and food and feed ingredients from algae), but there is a link with all of the demo cases of the pilot projects. 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9E676-60C1-4CEF-942F-4A61E8294587}" type="slidenum">
              <a:rPr lang="nl-BE" smtClean="0">
                <a:solidFill>
                  <a:prstClr val="black"/>
                </a:solidFill>
              </a:rPr>
              <a:pPr/>
              <a:t>8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12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7B647-CBCB-41F1-BBA4-F171595C6A58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30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718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42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738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9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9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9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57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50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987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8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9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27984" y="274639"/>
            <a:ext cx="4258816" cy="634081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l-NL" altLang="nl-NL" sz="1800" b="1" kern="1200" dirty="0">
                <a:solidFill>
                  <a:srgbClr val="00B0F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7710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58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82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8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696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94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72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90065"/>
          </a:xfrm>
        </p:spPr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87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34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94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VI RESTRICTED INTERNAL DISTRIBUTION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6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VI RESTRICTED INTERNAL DISTRIBUTION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952F7-C8A3-48ED-B3C8-8C388C8A59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07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0A80-526A-4CBC-BAC3-1E8AE5566C6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BBA2-43FB-46B0-B971-C5FF04C2B3B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6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m.vogelaar@pzh.n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filippo.martinelli@pnoconsultant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Mark.morrison@optimat.co.uk" TargetMode="External"/><Relationship Id="rId3" Type="http://schemas.openxmlformats.org/officeDocument/2006/relationships/hyperlink" Target="mailto:ludo.diels@vito.be" TargetMode="External"/><Relationship Id="rId7" Type="http://schemas.openxmlformats.org/officeDocument/2006/relationships/hyperlink" Target="mailto:m.elmer@paperprovince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ofie.Dobbelaere@UGent.be" TargetMode="External"/><Relationship Id="rId5" Type="http://schemas.openxmlformats.org/officeDocument/2006/relationships/hyperlink" Target="mailto:daniele.colombo@mi.camcom.it" TargetMode="External"/><Relationship Id="rId4" Type="http://schemas.openxmlformats.org/officeDocument/2006/relationships/hyperlink" Target="mailto:Carolien.huisman@biobaseddeltazh.nl" TargetMode="External"/><Relationship Id="rId9" Type="http://schemas.openxmlformats.org/officeDocument/2006/relationships/hyperlink" Target="mailto:alvarezjulia@uniovi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74" y="692696"/>
            <a:ext cx="7128613" cy="43600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779912" y="5157192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Florence, 6th of December</a:t>
            </a:r>
            <a:r>
              <a:rPr lang="nl-NL" sz="16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nl-NL" sz="16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sz="16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Sophie Vogelaar – Randstad </a:t>
            </a:r>
            <a:r>
              <a:rPr lang="nl-NL" sz="16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Region</a:t>
            </a:r>
            <a:r>
              <a:rPr lang="nl-NL" sz="16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Netherlands</a:t>
            </a:r>
            <a:br>
              <a:rPr lang="nl-NL" sz="16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sz="16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Filippo</a:t>
            </a:r>
            <a:r>
              <a:rPr lang="nl-NL" sz="16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16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Martinelli</a:t>
            </a:r>
            <a:r>
              <a:rPr lang="nl-NL" sz="16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PNO </a:t>
            </a:r>
            <a:r>
              <a:rPr lang="nl-NL" sz="16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Consultants </a:t>
            </a:r>
            <a:endParaRPr lang="nl-NL" sz="1600" i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9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details 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39552" y="2250811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1458E"/>
              </a:buClr>
            </a:pPr>
            <a:r>
              <a:rPr lang="nl-BE" sz="2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Sophie Vogelaar – Randstad region</a:t>
            </a:r>
          </a:p>
          <a:p>
            <a:pPr>
              <a:buClr>
                <a:srgbClr val="01458E"/>
              </a:buClr>
            </a:pPr>
            <a:r>
              <a:rPr lang="nl-BE" sz="2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Sm.vogelaar@pzh.nl</a:t>
            </a:r>
            <a:endParaRPr lang="nl-BE" sz="240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01458E"/>
              </a:buClr>
            </a:pPr>
            <a:endParaRPr lang="nl-BE" sz="240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01458E"/>
              </a:buClr>
            </a:pPr>
            <a:r>
              <a:rPr lang="nl-BE" sz="2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Filippo Martinelli – PNO Consultants </a:t>
            </a:r>
          </a:p>
          <a:p>
            <a:pPr>
              <a:buClr>
                <a:srgbClr val="01458E"/>
              </a:buClr>
            </a:pPr>
            <a:r>
              <a:rPr lang="nl-BE" sz="2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filippo.martinelli@pnoconsultants.com</a:t>
            </a:r>
            <a:r>
              <a:rPr lang="nl-BE" sz="2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nl-BE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952F7-C8A3-48ED-B3C8-8C388C8A59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5617"/>
            <a:ext cx="6661226" cy="6381735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23528" y="188640"/>
            <a:ext cx="30963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Asturias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Baden - </a:t>
            </a:r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Württemberg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Basque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Country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Cantabria</a:t>
            </a:r>
            <a:endParaRPr lang="nl-BE" sz="14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Catalonia</a:t>
            </a:r>
            <a:endParaRPr lang="nl-BE" sz="14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Dalarna</a:t>
            </a:r>
            <a:endParaRPr lang="nl-BE" sz="14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East - Netherlands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Emilia - </a:t>
            </a:r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Romagna</a:t>
            </a:r>
            <a:endParaRPr lang="nl-BE" sz="14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Flanders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Galicia</a:t>
            </a:r>
            <a:endParaRPr lang="nl-BE" sz="14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Ile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de - France 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Lombardy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Malopolska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Navarra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Nord - Pas  de Calais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Norte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 </a:t>
            </a:r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Rhine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Westphalia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Pays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loire</a:t>
            </a:r>
            <a:endParaRPr lang="nl-BE" sz="14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Ostrobothnia</a:t>
            </a:r>
            <a:endParaRPr lang="nl-BE" sz="14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Randstad </a:t>
            </a:r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Auvergne - Rhône - Alpes 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Saxony</a:t>
            </a:r>
            <a:endParaRPr lang="nl-BE" sz="14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Scotland 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Skåne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- Denmark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- Netherlands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Tampere </a:t>
            </a:r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Upper</a:t>
            </a:r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Austria </a:t>
            </a:r>
          </a:p>
          <a:p>
            <a:r>
              <a:rPr lang="nl-BE" sz="1400" b="1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Wales</a:t>
            </a:r>
          </a:p>
          <a:p>
            <a:r>
              <a:rPr lang="nl-BE" sz="1400" b="1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Wallonia</a:t>
            </a:r>
            <a:endParaRPr lang="nl-BE" sz="14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52F7-C8A3-48ED-B3C8-8C388C8A59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VI RESTRICTED INTERNAL DISTRIBUTION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Vanguard Initiative?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104786" y="2636912"/>
            <a:ext cx="48965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 of 30 regions in Europe </a:t>
            </a:r>
          </a:p>
          <a:p>
            <a:pPr algn="ctr">
              <a:buClr>
                <a:srgbClr val="0070C0"/>
              </a:buClr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striving for modernisation, stronger competitiveness and internationalisation of </a:t>
            </a:r>
          </a:p>
          <a:p>
            <a:pPr algn="ctr">
              <a:buClr>
                <a:srgbClr val="0070C0"/>
              </a:buClr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Europe’s industry</a:t>
            </a:r>
          </a:p>
          <a:p>
            <a:pPr algn="ctr">
              <a:buClr>
                <a:srgbClr val="0070C0"/>
              </a:buClr>
            </a:pPr>
            <a:endParaRPr lang="nl-BE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Clr>
                <a:srgbClr val="0070C0"/>
              </a:buClr>
            </a:pPr>
            <a:endParaRPr lang="nl-BE" sz="28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58" y="2204864"/>
            <a:ext cx="3755502" cy="342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952F7-C8A3-48ED-B3C8-8C388C8A59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Vanguard Initiative?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39552" y="227687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Interregional cooperation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speed up the market uptake of new innovative technologies 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 between regional authorities, clusters, business, knowledge institutes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Exploring and facilitating public-private investment and co-</a:t>
            </a:r>
            <a:r>
              <a:rPr lang="nl-BE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</a:t>
            </a: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possibilities</a:t>
            </a:r>
            <a:endParaRPr lang="nl-BE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</a:t>
            </a:r>
            <a:r>
              <a:rPr lang="nl-BE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shape</a:t>
            </a: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EU policy </a:t>
            </a:r>
            <a:r>
              <a:rPr lang="nl-BE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agenda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Members with strong political commitment and ambition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952F7-C8A3-48ED-B3C8-8C388C8A59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Vanguard Initiative?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39552" y="1916832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Currently 5 thematic pilots: nano-enabled products, </a:t>
            </a:r>
            <a:r>
              <a:rPr lang="nl-BE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efficient</a:t>
            </a: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sustainable</a:t>
            </a: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manufacturing, 3D-printing, energy related applications for harsh environments and bioeconomy</a:t>
            </a:r>
          </a:p>
          <a:p>
            <a:pPr>
              <a:buClr>
                <a:srgbClr val="0070C0"/>
              </a:buClr>
            </a:pPr>
            <a:endParaRPr lang="nl-BE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0070C0"/>
              </a:buClr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 EU orientation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Specialisation Strategies are the core of the collaboration 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Brussels based coordination of the network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Institutions as strategic partners, EU policy influencing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Specialisation Platform on Industry </a:t>
            </a:r>
            <a:r>
              <a:rPr lang="nl-BE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Modernisation</a:t>
            </a:r>
            <a:endParaRPr lang="nl-BE" sz="28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952F7-C8A3-48ED-B3C8-8C388C8A59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0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3059832" y="332656"/>
            <a:ext cx="3096344" cy="792088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ASSEMBLY</a:t>
            </a:r>
            <a:endPara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3037881" y="2204864"/>
            <a:ext cx="3096344" cy="576064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BOARD/</a:t>
            </a:r>
          </a:p>
          <a:p>
            <a:pPr algn="ctr"/>
            <a:r>
              <a:rPr lang="es-ES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COORDINATION GROUP</a:t>
            </a:r>
            <a:endPara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Ovaal 38"/>
          <p:cNvSpPr/>
          <p:nvPr/>
        </p:nvSpPr>
        <p:spPr>
          <a:xfrm>
            <a:off x="107504" y="3911094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BIO-ECONOMY Interregional cooperation on innovative use of non-food biomass  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Ovaal 39"/>
          <p:cNvSpPr/>
          <p:nvPr/>
        </p:nvSpPr>
        <p:spPr>
          <a:xfrm>
            <a:off x="1991218" y="3906079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EFFICIENT AND SUSTAINABLE MANU-FACTURING </a:t>
            </a:r>
          </a:p>
          <a:p>
            <a:pPr algn="ctr"/>
            <a:endParaRPr lang="nl-NL" sz="1100"/>
          </a:p>
          <a:p>
            <a:pPr algn="ctr"/>
            <a:endParaRPr lang="nl-NL" sz="1100"/>
          </a:p>
        </p:txBody>
      </p:sp>
      <p:sp>
        <p:nvSpPr>
          <p:cNvPr id="41" name="Ovaal 40"/>
          <p:cNvSpPr/>
          <p:nvPr/>
        </p:nvSpPr>
        <p:spPr>
          <a:xfrm>
            <a:off x="3696072" y="3901966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High performance production through 3D-PRINTING </a:t>
            </a:r>
          </a:p>
          <a:p>
            <a:pPr algn="ctr"/>
            <a:endParaRPr lang="nl-NL" sz="1100"/>
          </a:p>
        </p:txBody>
      </p:sp>
      <p:sp>
        <p:nvSpPr>
          <p:cNvPr id="42" name="Ovaal 41"/>
          <p:cNvSpPr/>
          <p:nvPr/>
        </p:nvSpPr>
        <p:spPr>
          <a:xfrm>
            <a:off x="5386412" y="3885831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Advanced manufacturing for ENERGY-RELATED APPLICATIONS in harsh environments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Ovaal 42"/>
          <p:cNvSpPr/>
          <p:nvPr/>
        </p:nvSpPr>
        <p:spPr>
          <a:xfrm>
            <a:off x="7197890" y="3876879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New NANO-ENABLED PRODUCTS 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5" name="Afbeelding 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384" y="188267"/>
            <a:ext cx="2116048" cy="1372777"/>
          </a:xfrm>
          <a:prstGeom prst="rect">
            <a:avLst/>
          </a:prstGeom>
        </p:spPr>
      </p:pic>
      <p:sp>
        <p:nvSpPr>
          <p:cNvPr id="47" name="Ovaal 46"/>
          <p:cNvSpPr/>
          <p:nvPr/>
        </p:nvSpPr>
        <p:spPr>
          <a:xfrm>
            <a:off x="414835" y="3101599"/>
            <a:ext cx="890039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Lombardy&amp; Randstad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Ovaal 47"/>
          <p:cNvSpPr/>
          <p:nvPr/>
        </p:nvSpPr>
        <p:spPr>
          <a:xfrm>
            <a:off x="2335488" y="3097634"/>
            <a:ext cx="907468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Catalonia &amp; Lombardy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Ovaal 48"/>
          <p:cNvSpPr/>
          <p:nvPr/>
        </p:nvSpPr>
        <p:spPr>
          <a:xfrm>
            <a:off x="4075411" y="3097634"/>
            <a:ext cx="837330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Flanders Norte, South-Nether-lands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Ovaal 49"/>
          <p:cNvSpPr/>
          <p:nvPr/>
        </p:nvSpPr>
        <p:spPr>
          <a:xfrm>
            <a:off x="5754216" y="3068960"/>
            <a:ext cx="936104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Basque Country, Scotland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609719" y="3068960"/>
            <a:ext cx="837330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Skåne, Tampere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6166450" y="559423"/>
            <a:ext cx="2248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nl-NL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ll member regions </a:t>
            </a:r>
            <a:endParaRPr lang="nl-NL" sz="1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Afgeronde rechthoek 53"/>
          <p:cNvSpPr/>
          <p:nvPr/>
        </p:nvSpPr>
        <p:spPr>
          <a:xfrm>
            <a:off x="3443125" y="1128996"/>
            <a:ext cx="2287772" cy="288032"/>
          </a:xfrm>
          <a:prstGeom prst="roundRect">
            <a:avLst/>
          </a:prstGeom>
          <a:solidFill>
            <a:srgbClr val="00B0F0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Political Meeting </a:t>
            </a:r>
            <a:endParaRPr lang="es-ES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Afgeronde rechthoek 54"/>
          <p:cNvSpPr/>
          <p:nvPr/>
        </p:nvSpPr>
        <p:spPr>
          <a:xfrm>
            <a:off x="3442167" y="1417028"/>
            <a:ext cx="2287772" cy="288032"/>
          </a:xfrm>
          <a:prstGeom prst="roundRect">
            <a:avLst/>
          </a:prstGeom>
          <a:solidFill>
            <a:srgbClr val="FFFF00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Directors Meeting</a:t>
            </a:r>
            <a:endParaRPr lang="es-ES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Afgeronde rechthoek 55"/>
          <p:cNvSpPr/>
          <p:nvPr/>
        </p:nvSpPr>
        <p:spPr>
          <a:xfrm>
            <a:off x="3442167" y="1705060"/>
            <a:ext cx="2287772" cy="28803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Brussels Network Meeting</a:t>
            </a:r>
            <a:endParaRPr lang="es-ES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837803" y="3068960"/>
            <a:ext cx="73125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/>
          <p:cNvSpPr txBox="1"/>
          <p:nvPr/>
        </p:nvSpPr>
        <p:spPr>
          <a:xfrm>
            <a:off x="6166450" y="1124744"/>
            <a:ext cx="1717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Annual meeting</a:t>
            </a:r>
            <a:endParaRPr lang="nl-NL" sz="1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166450" y="1391767"/>
            <a:ext cx="1717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Annual meeting</a:t>
            </a:r>
            <a:endParaRPr lang="nl-NL" sz="1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156175" y="1654538"/>
            <a:ext cx="1839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6-8 times per year </a:t>
            </a:r>
            <a:endParaRPr lang="nl-NL" sz="1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Rechte verbindingslijn met pijl 3"/>
          <p:cNvCxnSpPr/>
          <p:nvPr/>
        </p:nvCxnSpPr>
        <p:spPr>
          <a:xfrm flipV="1">
            <a:off x="4608004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78808" y="5589240"/>
            <a:ext cx="369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Biobased Aromatics</a:t>
            </a:r>
          </a:p>
          <a:p>
            <a:pPr marL="228600" indent="-228600">
              <a:buAutoNum type="arabicPeriod"/>
            </a:pPr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Lignocellulose Refiinery</a:t>
            </a:r>
          </a:p>
          <a:p>
            <a:pPr marL="228600" indent="-228600">
              <a:buAutoNum type="arabicPeriod"/>
            </a:pPr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Biogas Beyond Energy Production</a:t>
            </a:r>
          </a:p>
          <a:p>
            <a:pPr marL="228600" indent="-228600">
              <a:buAutoNum type="arabicPeriod"/>
            </a:pPr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Turning (waste) Gas into Value</a:t>
            </a:r>
          </a:p>
          <a:p>
            <a:pPr marL="228600" indent="-228600">
              <a:buAutoNum type="arabicPeriod"/>
            </a:pPr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Bio Aviation Fuel</a:t>
            </a:r>
          </a:p>
          <a:p>
            <a:pPr marL="228600" indent="-228600">
              <a:buAutoNum type="arabicPeriod"/>
            </a:pPr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Food and Feed from Agrofood Waste</a:t>
            </a:r>
          </a:p>
          <a:p>
            <a:pPr marL="228600" indent="-228600">
              <a:buAutoNum type="arabicPeriod"/>
            </a:pPr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Food and Feed Ingredients frrom Algae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9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geronde rechthoek 9"/>
          <p:cNvSpPr/>
          <p:nvPr/>
        </p:nvSpPr>
        <p:spPr>
          <a:xfrm>
            <a:off x="1299251" y="4530154"/>
            <a:ext cx="3096344" cy="576064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1236993" y="3185905"/>
            <a:ext cx="3096344" cy="576064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1297641" y="1841067"/>
            <a:ext cx="3096344" cy="576064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COMMERCIALISE</a:t>
            </a:r>
            <a:endPara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PIJL-OMLAAG 15"/>
          <p:cNvSpPr/>
          <p:nvPr/>
        </p:nvSpPr>
        <p:spPr>
          <a:xfrm rot="10800000">
            <a:off x="288836" y="1973842"/>
            <a:ext cx="809606" cy="4476625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UPSCALE</a:t>
            </a:r>
          </a:p>
        </p:txBody>
      </p:sp>
      <p:sp>
        <p:nvSpPr>
          <p:cNvPr id="18" name="PIJL-OMLAAG 17"/>
          <p:cNvSpPr/>
          <p:nvPr/>
        </p:nvSpPr>
        <p:spPr>
          <a:xfrm rot="10800000">
            <a:off x="2645860" y="2557310"/>
            <a:ext cx="304124" cy="471401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PIJL-OMLAAG 16"/>
          <p:cNvSpPr/>
          <p:nvPr/>
        </p:nvSpPr>
        <p:spPr>
          <a:xfrm rot="10800000">
            <a:off x="2625193" y="3906824"/>
            <a:ext cx="304124" cy="471401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PIJL-OMLAAG 20"/>
          <p:cNvSpPr/>
          <p:nvPr/>
        </p:nvSpPr>
        <p:spPr>
          <a:xfrm rot="10800000">
            <a:off x="2611807" y="5254610"/>
            <a:ext cx="304124" cy="471401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Afgeronde rechthoek 18"/>
          <p:cNvSpPr/>
          <p:nvPr/>
        </p:nvSpPr>
        <p:spPr>
          <a:xfrm>
            <a:off x="1297641" y="5874403"/>
            <a:ext cx="3096344" cy="576064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</a:t>
            </a:r>
            <a:endParaRPr lang="nl-B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Afgeronde rechthoek 24"/>
          <p:cNvSpPr/>
          <p:nvPr/>
        </p:nvSpPr>
        <p:spPr>
          <a:xfrm>
            <a:off x="4910964" y="5237757"/>
            <a:ext cx="3902680" cy="1212710"/>
          </a:xfrm>
          <a:prstGeom prst="roundRect">
            <a:avLst/>
          </a:prstGeom>
          <a:solidFill>
            <a:schemeClr val="bg1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Developing a scoping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Mapping questionnaire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lead regions and actors</a:t>
            </a:r>
          </a:p>
        </p:txBody>
      </p:sp>
      <p:sp>
        <p:nvSpPr>
          <p:cNvPr id="26" name="Afgeronde rechthoek 25"/>
          <p:cNvSpPr/>
          <p:nvPr/>
        </p:nvSpPr>
        <p:spPr>
          <a:xfrm>
            <a:off x="4910964" y="3949278"/>
            <a:ext cx="3902680" cy="1212710"/>
          </a:xfrm>
          <a:prstGeom prst="roundRect">
            <a:avLst/>
          </a:prstGeom>
          <a:solidFill>
            <a:schemeClr val="bg1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Matching events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complementary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Developing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cases</a:t>
            </a:r>
          </a:p>
        </p:txBody>
      </p:sp>
      <p:sp>
        <p:nvSpPr>
          <p:cNvPr id="27" name="Afgeronde rechthoek 26"/>
          <p:cNvSpPr/>
          <p:nvPr/>
        </p:nvSpPr>
        <p:spPr>
          <a:xfrm>
            <a:off x="4936251" y="2660799"/>
            <a:ext cx="3902680" cy="1212710"/>
          </a:xfrm>
          <a:prstGeom prst="roundRect">
            <a:avLst/>
          </a:prstGeom>
          <a:solidFill>
            <a:schemeClr val="bg1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Networked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Pilot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lines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first of a kind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factories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TRL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 – 7 – 8   </a:t>
            </a:r>
          </a:p>
        </p:txBody>
      </p:sp>
      <p:sp>
        <p:nvSpPr>
          <p:cNvPr id="28" name="Afgeronde rechthoek 27"/>
          <p:cNvSpPr/>
          <p:nvPr/>
        </p:nvSpPr>
        <p:spPr>
          <a:xfrm>
            <a:off x="4936251" y="1367487"/>
            <a:ext cx="3902680" cy="1212710"/>
          </a:xfrm>
          <a:prstGeom prst="roundRect">
            <a:avLst/>
          </a:prstGeom>
          <a:solidFill>
            <a:schemeClr val="bg1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Launch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new ventures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start - 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chains</a:t>
            </a:r>
            <a:endParaRPr lang="nl-BE" sz="1600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err="1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TRL</a:t>
            </a:r>
            <a:r>
              <a:rPr lang="nl-BE" sz="1600" dirty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</a:t>
            </a:r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err="1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Vanguard</a:t>
            </a:r>
            <a:r>
              <a:rPr lang="nl-BE" sz="28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800" b="1" dirty="0" err="1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Initiative</a:t>
            </a:r>
            <a:r>
              <a:rPr lang="nl-BE" sz="28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approach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VI RESTRICTED INTERNAL DISTRIBUTION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74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7"/>
          <p:cNvPicPr/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1331639" cy="764703"/>
          </a:xfrm>
          <a:prstGeom prst="rect">
            <a:avLst/>
          </a:prstGeom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8000" algn="just">
              <a:spcBef>
                <a:spcPts val="600"/>
              </a:spcBef>
              <a:buClr>
                <a:srgbClr val="0070C0"/>
              </a:buClr>
            </a:pPr>
            <a:endParaRPr lang="nl-BE" sz="2000" dirty="0" smtClean="0">
              <a:latin typeface="Baskerville Old Face" panose="02020602080505020303" pitchFamily="18" charset="0"/>
            </a:endParaRPr>
          </a:p>
          <a:p>
            <a:pPr marL="125100" indent="0" algn="just">
              <a:spcBef>
                <a:spcPts val="600"/>
              </a:spcBef>
              <a:buClr>
                <a:srgbClr val="0070C0"/>
              </a:buClr>
              <a:buNone/>
            </a:pPr>
            <a:endParaRPr lang="nl-BE" sz="2000" dirty="0">
              <a:latin typeface="Baskerville Old Face" panose="02020602080505020303" pitchFamily="18" charset="0"/>
            </a:endParaRPr>
          </a:p>
          <a:p>
            <a:pPr marL="457200" lvl="1" indent="0" algn="just">
              <a:buSzPct val="80000"/>
              <a:buNone/>
            </a:pPr>
            <a:endParaRPr lang="en-GB" sz="2200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788096"/>
              </p:ext>
            </p:extLst>
          </p:nvPr>
        </p:nvGraphicFramePr>
        <p:xfrm>
          <a:off x="251520" y="764704"/>
          <a:ext cx="8568952" cy="5977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2289"/>
                <a:gridCol w="5976663"/>
              </a:tblGrid>
              <a:tr h="691473">
                <a:tc>
                  <a:txBody>
                    <a:bodyPr/>
                    <a:lstStyle/>
                    <a:p>
                      <a:pPr algn="ctr"/>
                      <a:r>
                        <a:rPr lang="nl-NL" smtClean="0"/>
                        <a:t>Demo Case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mtClean="0"/>
                        <a:t>Objective</a:t>
                      </a:r>
                      <a:endParaRPr lang="nl-NL"/>
                    </a:p>
                  </a:txBody>
                  <a:tcPr/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nl-NL" smtClean="0"/>
                        <a:t>Biobased</a:t>
                      </a:r>
                      <a:r>
                        <a:rPr lang="nl-NL" baseline="0" smtClean="0"/>
                        <a:t> Aromatics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Interregional value chains and Joint Demonstration on Biomass Valorisation to</a:t>
                      </a:r>
                      <a:r>
                        <a:rPr lang="nl-NL" baseline="0" smtClean="0"/>
                        <a:t> Aromatics</a:t>
                      </a:r>
                      <a:endParaRPr lang="nl-NL"/>
                    </a:p>
                  </a:txBody>
                  <a:tcPr/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nl-NL" smtClean="0"/>
                        <a:t>Lignocellulose Refinery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Production of bulk and fine chemicals and fuels from lignocellulose biomass. Set-up of a European value chain from lignocellulose to end products using biotechnology (refinery)</a:t>
                      </a:r>
                      <a:endParaRPr lang="nl-NL"/>
                    </a:p>
                  </a:txBody>
                  <a:tcPr/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nl-NL" smtClean="0"/>
                        <a:t>Biogas Beyond Energy 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Advancing the state of the art of biogas production towards more and higher value added outputs </a:t>
                      </a:r>
                      <a:endParaRPr lang="nl-NL"/>
                    </a:p>
                  </a:txBody>
                  <a:tcPr/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nl-NL" smtClean="0"/>
                        <a:t>(Waste)</a:t>
                      </a:r>
                      <a:r>
                        <a:rPr lang="nl-NL" baseline="0" smtClean="0"/>
                        <a:t> gas into Value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Turning C1 gas streams (from biogas production, biomass gasification or industrial emissions) into chemicals or fuels</a:t>
                      </a:r>
                      <a:endParaRPr lang="nl-NL"/>
                    </a:p>
                  </a:txBody>
                  <a:tcPr/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nl-NL" smtClean="0"/>
                        <a:t>Bio Aviation Fuel 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Promoting larger scale aviation biofuel production</a:t>
                      </a:r>
                      <a:endParaRPr lang="nl-NL"/>
                    </a:p>
                  </a:txBody>
                  <a:tcPr/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nl-NL" smtClean="0"/>
                        <a:t>Food &amp; Feed</a:t>
                      </a:r>
                      <a:r>
                        <a:rPr lang="nl-NL" baseline="0" smtClean="0"/>
                        <a:t> from </a:t>
                      </a:r>
                      <a:br>
                        <a:rPr lang="nl-NL" baseline="0" smtClean="0"/>
                      </a:br>
                      <a:r>
                        <a:rPr lang="nl-NL" baseline="0" smtClean="0"/>
                        <a:t>Agrofood Waste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Extracting functional foods and feed from different waste streams, such as fish, domesticated animals, cereals, fruit, and vegetables. </a:t>
                      </a:r>
                      <a:endParaRPr lang="nl-NL"/>
                    </a:p>
                  </a:txBody>
                  <a:tcPr/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en-US" smtClean="0"/>
                        <a:t>Food and Feed ingredients from Algae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Extraction of high value products from microalgae for the food &amp; feed sector.</a:t>
                      </a:r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4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95936" y="188640"/>
            <a:ext cx="5148064" cy="634081"/>
          </a:xfrm>
        </p:spPr>
        <p:txBody>
          <a:bodyPr>
            <a:normAutofit fontScale="90000"/>
          </a:bodyPr>
          <a:lstStyle/>
          <a:p>
            <a:pPr lvl="4" algn="l" rtl="0">
              <a:spcBef>
                <a:spcPct val="20000"/>
              </a:spcBef>
            </a:pPr>
            <a:r>
              <a:rPr lang="en-US" sz="1400" kern="1200">
                <a:solidFill>
                  <a:srgbClr val="24499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1400" kern="1200">
                <a:solidFill>
                  <a:srgbClr val="24499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fr-BE" altLang="nl-NL" sz="3900" b="1" kern="1200" smtClean="0">
                <a:solidFill>
                  <a:srgbClr val="244992"/>
                </a:solidFill>
                <a:latin typeface="Calibri"/>
                <a:ea typeface="+mn-ea"/>
                <a:cs typeface="Arial" panose="020B0604020202020204" pitchFamily="34" charset="0"/>
              </a:rPr>
              <a:t>Bioeconomy</a:t>
            </a:r>
            <a:r>
              <a:rPr lang="fr-BE" altLang="nl-NL" sz="3900" dirty="0">
                <a:solidFill>
                  <a:srgbClr val="244992"/>
                </a:solidFill>
                <a:latin typeface="Calibri"/>
                <a:ea typeface="+mn-ea"/>
              </a:rPr>
              <a:t/>
            </a:r>
            <a:br>
              <a:rPr lang="fr-BE" altLang="nl-NL" sz="3900" dirty="0">
                <a:solidFill>
                  <a:srgbClr val="244992"/>
                </a:solidFill>
                <a:latin typeface="Calibri"/>
                <a:ea typeface="+mn-ea"/>
              </a:rPr>
            </a:br>
            <a:r>
              <a:rPr lang="sv-SE" altLang="nl-NL" sz="1100" b="1" i="1" dirty="0">
                <a:solidFill>
                  <a:srgbClr val="244992"/>
                </a:solidFill>
              </a:rPr>
              <a:t>Valentina Pinna and Bart Verschoor</a:t>
            </a:r>
            <a:endParaRPr lang="en-US" sz="1400" b="1" kern="1200" dirty="0">
              <a:solidFill>
                <a:srgbClr val="24499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34605" y="692696"/>
            <a:ext cx="6840760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>
                <a:solidFill>
                  <a:schemeClr val="tx2"/>
                </a:solidFill>
              </a:rPr>
              <a:t>Pilot </a:t>
            </a:r>
            <a:r>
              <a:rPr lang="en-US" dirty="0">
                <a:solidFill>
                  <a:schemeClr val="tx2"/>
                </a:solidFill>
              </a:rPr>
              <a:t>active </a:t>
            </a:r>
            <a:r>
              <a:rPr lang="en-US">
                <a:solidFill>
                  <a:schemeClr val="tx2"/>
                </a:solidFill>
              </a:rPr>
              <a:t>case groups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4605" y="5635666"/>
            <a:ext cx="239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817347"/>
              </p:ext>
            </p:extLst>
          </p:nvPr>
        </p:nvGraphicFramePr>
        <p:xfrm>
          <a:off x="154188" y="1326216"/>
          <a:ext cx="8666283" cy="4983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2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54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579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459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Demo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/>
                        <a:t> Leading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/>
                        <a:t>Case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017">
                <a:tc>
                  <a:txBody>
                    <a:bodyPr/>
                    <a:lstStyle/>
                    <a:p>
                      <a:r>
                        <a:rPr lang="nl-NL"/>
                        <a:t>Biobased</a:t>
                      </a:r>
                      <a:r>
                        <a:rPr lang="nl-NL" baseline="0"/>
                        <a:t> Aromatics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Flanders</a:t>
                      </a:r>
                      <a:r>
                        <a:rPr lang="nl-NL" baseline="0"/>
                        <a:t> – VITO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Ludo Diels </a:t>
                      </a:r>
                      <a:br>
                        <a:rPr lang="nl-NL"/>
                      </a:br>
                      <a:r>
                        <a:rPr lang="nl-NL" sz="1400">
                          <a:hlinkClick r:id="rId3"/>
                        </a:rPr>
                        <a:t>ludo.diels@vito.be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137">
                <a:tc>
                  <a:txBody>
                    <a:bodyPr/>
                    <a:lstStyle/>
                    <a:p>
                      <a:r>
                        <a:rPr lang="nl-NL"/>
                        <a:t>Lignocellulose Refinery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Randstad – Biobased Delta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Carolien Huisman</a:t>
                      </a:r>
                    </a:p>
                    <a:p>
                      <a:r>
                        <a:rPr lang="nl-NL" sz="1400">
                          <a:hlinkClick r:id="rId4"/>
                        </a:rPr>
                        <a:t>Carolien.huisman@biobaseddeltazh.nl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3282">
                <a:tc>
                  <a:txBody>
                    <a:bodyPr/>
                    <a:lstStyle/>
                    <a:p>
                      <a:r>
                        <a:rPr lang="nl-NL"/>
                        <a:t>Biogas Beyond Energy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Lombardy – Green Chemistry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Daniele Colombo, </a:t>
                      </a:r>
                      <a:r>
                        <a:rPr lang="nl-NL" sz="1400">
                          <a:hlinkClick r:id="rId5"/>
                        </a:rPr>
                        <a:t>daniele.colombo@mi.camcom.it</a:t>
                      </a:r>
                      <a:r>
                        <a:rPr lang="nl-NL" sz="14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3282">
                <a:tc>
                  <a:txBody>
                    <a:bodyPr/>
                    <a:lstStyle/>
                    <a:p>
                      <a:r>
                        <a:rPr lang="nl-NL"/>
                        <a:t>(Waste)</a:t>
                      </a:r>
                      <a:r>
                        <a:rPr lang="nl-NL" baseline="0"/>
                        <a:t> gas into Value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Flanders - Ghent Bio-energy Valley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Sofie Dobbelaere, </a:t>
                      </a:r>
                      <a:r>
                        <a:rPr lang="nl-NL" sz="1400" dirty="0">
                          <a:hlinkClick r:id="rId6"/>
                        </a:rPr>
                        <a:t>Sofie.Dobbelaere@UGent.be</a:t>
                      </a:r>
                      <a:r>
                        <a:rPr lang="nl-NL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3282">
                <a:tc>
                  <a:txBody>
                    <a:bodyPr/>
                    <a:lstStyle/>
                    <a:p>
                      <a:r>
                        <a:rPr lang="nl-NL"/>
                        <a:t>Bio Aviation Fuel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Värmland – Paper 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Marcus Elmer</a:t>
                      </a:r>
                      <a:br>
                        <a:rPr lang="nl-NL"/>
                      </a:br>
                      <a:r>
                        <a:rPr lang="nl-NL" sz="1400">
                          <a:hlinkClick r:id="rId7"/>
                        </a:rPr>
                        <a:t>m.elmer@paperprovince.com</a:t>
                      </a:r>
                      <a:r>
                        <a:rPr lang="nl-NL" sz="1400" baseline="0"/>
                        <a:t> </a:t>
                      </a:r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3282">
                <a:tc>
                  <a:txBody>
                    <a:bodyPr/>
                    <a:lstStyle/>
                    <a:p>
                      <a:r>
                        <a:rPr lang="nl-NL"/>
                        <a:t>Food &amp; Feed</a:t>
                      </a:r>
                      <a:r>
                        <a:rPr lang="nl-NL" baseline="0"/>
                        <a:t> from Agrofood Waste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Scotland – Scottish 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Mark Morrison </a:t>
                      </a:r>
                    </a:p>
                    <a:p>
                      <a:r>
                        <a:rPr lang="nl-NL" sz="1400">
                          <a:hlinkClick r:id="rId8"/>
                        </a:rPr>
                        <a:t>Mark.morrison@optimat.co.uk</a:t>
                      </a:r>
                      <a:r>
                        <a:rPr lang="nl-NL" sz="14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7232">
                <a:tc>
                  <a:txBody>
                    <a:bodyPr/>
                    <a:lstStyle/>
                    <a:p>
                      <a:r>
                        <a:rPr lang="en-US"/>
                        <a:t>Food and Feed ingredients from Algae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Asturias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smtClean="0"/>
                        <a:t>Contactperson: Julia Alvarez, </a:t>
                      </a:r>
                      <a:r>
                        <a:rPr lang="nl-NL" sz="1400" smtClean="0">
                          <a:hlinkClick r:id="rId9"/>
                        </a:rPr>
                        <a:t>alvarezjulia@uniovi.es</a:t>
                      </a:r>
                      <a:r>
                        <a:rPr lang="nl-NL" sz="1400" smtClean="0"/>
                        <a:t> </a:t>
                      </a:r>
                      <a:r>
                        <a:rPr lang="nl-NL" sz="1800" smtClean="0"/>
                        <a:t> </a:t>
                      </a:r>
                      <a:endParaRPr lang="nl-N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952F7-C8A3-48ED-B3C8-8C388C8A5932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5985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DD5D2BE7A79948AD1A1C4ADD86096C" ma:contentTypeVersion="2" ma:contentTypeDescription="Een nieuw document maken." ma:contentTypeScope="" ma:versionID="7b5edf3b555a15a578479f68d1be523b">
  <xsd:schema xmlns:xsd="http://www.w3.org/2001/XMLSchema" xmlns:xs="http://www.w3.org/2001/XMLSchema" xmlns:p="http://schemas.microsoft.com/office/2006/metadata/properties" xmlns:ns2="409d3652-7c76-4e6a-a296-562aaaabe861" xmlns:ns3="ce43227f-91ab-4765-a534-665353308704" targetNamespace="http://schemas.microsoft.com/office/2006/metadata/properties" ma:root="true" ma:fieldsID="8610cd7f51adc9ed0a2445afe4644184" ns2:_="" ns3:_="">
    <xsd:import namespace="409d3652-7c76-4e6a-a296-562aaaabe861"/>
    <xsd:import namespace="ce43227f-91ab-4765-a534-665353308704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ic87718ad82b40faa6042e0cd091f06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9d3652-7c76-4e6a-a296-562aaaabe861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ce7db809-9430-455c-b654-988aab8e217f}" ma:internalName="TaxCatchAll" ma:showField="CatchAllData" ma:web="409d3652-7c76-4e6a-a296-562aaaabe8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ce7db809-9430-455c-b654-988aab8e217f}" ma:internalName="TaxCatchAllLabel" ma:readOnly="true" ma:showField="CatchAllDataLabel" ma:web="409d3652-7c76-4e6a-a296-562aaaabe8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43227f-91ab-4765-a534-665353308704" elementFormDefault="qualified">
    <xsd:import namespace="http://schemas.microsoft.com/office/2006/documentManagement/types"/>
    <xsd:import namespace="http://schemas.microsoft.com/office/infopath/2007/PartnerControls"/>
    <xsd:element name="ic87718ad82b40faa6042e0cd091f066" ma:index="11" nillable="true" ma:taxonomy="true" ma:internalName="ic87718ad82b40faa6042e0cd091f066" ma:taxonomyFieldName="Trefwoorden" ma:displayName="Trefwoorden" ma:default="" ma:fieldId="{2c87718a-d82b-40fa-a604-2e0cd091f066}" ma:taxonomyMulti="true" ma:sspId="e72cec57-dc3f-4e2d-aa58-787a1f1f7a49" ma:termSetId="937ea8a3-e0c8-424c-a4f1-400cd79c470e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09d3652-7c76-4e6a-a296-562aaaabe861"/>
    <ic87718ad82b40faa6042e0cd091f066 xmlns="ce43227f-91ab-4765-a534-665353308704">
      <Terms xmlns="http://schemas.microsoft.com/office/infopath/2007/PartnerControls"/>
    </ic87718ad82b40faa6042e0cd091f066>
  </documentManagement>
</p:properties>
</file>

<file path=customXml/itemProps1.xml><?xml version="1.0" encoding="utf-8"?>
<ds:datastoreItem xmlns:ds="http://schemas.openxmlformats.org/officeDocument/2006/customXml" ds:itemID="{5A5FC77D-058D-4B6D-A6CE-80BF61EA20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5609EB-8136-4007-AC18-6CD52076C3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9d3652-7c76-4e6a-a296-562aaaabe861"/>
    <ds:schemaRef ds:uri="ce43227f-91ab-4765-a534-6653533087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D20A06-865B-4911-A4A7-7298BE5D1D89}">
  <ds:schemaRefs>
    <ds:schemaRef ds:uri="http://purl.org/dc/terms/"/>
    <ds:schemaRef ds:uri="http://schemas.openxmlformats.org/package/2006/metadata/core-properties"/>
    <ds:schemaRef ds:uri="409d3652-7c76-4e6a-a296-562aaaabe86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e43227f-91ab-4765-a534-66535330870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939</Words>
  <Application>Microsoft Office PowerPoint</Application>
  <PresentationFormat>Diavoorstelling (4:3)</PresentationFormat>
  <Paragraphs>182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Kantoorthema</vt:lpstr>
      <vt:lpstr>1_Kantoorthema</vt:lpstr>
      <vt:lpstr>PowerPoint-presentatie</vt:lpstr>
      <vt:lpstr>PowerPoint-presentatie</vt:lpstr>
      <vt:lpstr>What is the Vanguard Initiative?</vt:lpstr>
      <vt:lpstr>What is the Vanguard Initiative?</vt:lpstr>
      <vt:lpstr>What is the Vanguard Initiative?</vt:lpstr>
      <vt:lpstr>PowerPoint-presentatie</vt:lpstr>
      <vt:lpstr>Vanguard Initiative approach</vt:lpstr>
      <vt:lpstr>PowerPoint-presentatie</vt:lpstr>
      <vt:lpstr> Bioeconomy Valentina Pinna and Bart Verschoor</vt:lpstr>
      <vt:lpstr>Contact details </vt:lpstr>
    </vt:vector>
  </TitlesOfParts>
  <Company>NovaData BV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Harald Wouters</dc:creator>
  <cp:lastModifiedBy>Sophie</cp:lastModifiedBy>
  <cp:revision>168</cp:revision>
  <dcterms:created xsi:type="dcterms:W3CDTF">2016-01-28T09:50:42Z</dcterms:created>
  <dcterms:modified xsi:type="dcterms:W3CDTF">2016-12-05T21:25:08Z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0x0101009BDD5D2BE7A79948AD1A1C4ADD86096C</vt:lpwstr>
  </property>
  <property fmtid="{D5CDD505-2E9C-101B-9397-08002B2CF9AE}" pid="3" name="Trefwoorden">
    <vt:lpwstr/>
  </property>
</Properties>
</file>