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328" r:id="rId4"/>
    <p:sldId id="287" r:id="rId5"/>
    <p:sldId id="286" r:id="rId6"/>
    <p:sldId id="330" r:id="rId7"/>
    <p:sldId id="324" r:id="rId8"/>
    <p:sldId id="293" r:id="rId9"/>
    <p:sldId id="336" r:id="rId10"/>
    <p:sldId id="337" r:id="rId11"/>
    <p:sldId id="339" r:id="rId12"/>
    <p:sldId id="341" r:id="rId13"/>
    <p:sldId id="342" r:id="rId14"/>
    <p:sldId id="298" r:id="rId15"/>
    <p:sldId id="317" r:id="rId16"/>
    <p:sldId id="331" r:id="rId17"/>
    <p:sldId id="335" r:id="rId18"/>
    <p:sldId id="332" r:id="rId19"/>
    <p:sldId id="309" r:id="rId20"/>
  </p:sldIdLst>
  <p:sldSz cx="9144000" cy="6858000" type="screen4x3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376092"/>
    <a:srgbClr val="0D9006"/>
    <a:srgbClr val="33CC33"/>
    <a:srgbClr val="FFFF99"/>
    <a:srgbClr val="66FF33"/>
    <a:srgbClr val="FF99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9644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-srv-fs-01\dati_comuni\140%20-%20Internazionalizzazione%20Reti%20e%20Studi\Attivit&#224;%202016\Focus%20Group%20Febbraio%202016\slide%203\Griglia%20proposte%2002.2.2016%20(rev%20full).ore%2017.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26089167522057"/>
          <c:y val="0.10879629629629629"/>
          <c:w val="0.4638887874258995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7031933508311459E-3"/>
                  <c:y val="1.15252260134149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183945756780401E-2"/>
                  <c:y val="-1.9794400699912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495297462817147E-2"/>
                  <c:y val="-1.06816856226305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('Turismo e beni culturali'!$B$33,'Turismo e beni culturali'!$B$35:$B$39)</c:f>
              <c:strCache>
                <c:ptCount val="6"/>
                <c:pt idx="0">
                  <c:v>FR</c:v>
                </c:pt>
                <c:pt idx="1">
                  <c:v>RI</c:v>
                </c:pt>
                <c:pt idx="2">
                  <c:v>RM</c:v>
                </c:pt>
                <c:pt idx="3">
                  <c:v>VT</c:v>
                </c:pt>
                <c:pt idx="4">
                  <c:v>Lazio</c:v>
                </c:pt>
                <c:pt idx="5">
                  <c:v>Altro</c:v>
                </c:pt>
              </c:strCache>
            </c:strRef>
          </c:cat>
          <c:val>
            <c:numRef>
              <c:f>('Turismo e beni culturali'!$D$33,'Turismo e beni culturali'!$D$35:$D$39)</c:f>
              <c:numCache>
                <c:formatCode>"€"\ #,##0</c:formatCode>
                <c:ptCount val="6"/>
                <c:pt idx="0">
                  <c:v>83300000</c:v>
                </c:pt>
                <c:pt idx="1">
                  <c:v>515000</c:v>
                </c:pt>
                <c:pt idx="2">
                  <c:v>95940000</c:v>
                </c:pt>
                <c:pt idx="3">
                  <c:v>61000000</c:v>
                </c:pt>
                <c:pt idx="4">
                  <c:v>13000000</c:v>
                </c:pt>
                <c:pt idx="5">
                  <c:v>2940000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41080590314828"/>
          <c:y val="5.4785392655943968E-2"/>
          <c:w val="0.15458920503298226"/>
          <c:h val="0.86407135854043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6BA82-6E70-4523-A128-830D5CDC479A}" type="datetimeFigureOut">
              <a:rPr lang="it-IT" smtClean="0"/>
              <a:t>23/11/2016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F3BD04-ADEC-4EA6-B929-D03515D140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8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38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439-C8C2-4DBF-AAA0-AF7AD0BB697A}" type="datetime1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4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E2-5B02-4374-8B90-EBABE526CB91}" type="datetime1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5E3C-47BE-4571-8C65-9022B49D2670}" type="datetime1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999F-79E2-4CA4-B430-50F37E06BBE0}" type="datetime1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2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4A7-4C66-4FF0-BD2C-CB86FB57AF0B}" type="datetime1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3241-7937-44F4-A7F3-E2BE5459C17E}" type="datetime1">
              <a:rPr lang="it-IT" smtClean="0"/>
              <a:t>23/11/2016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39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ED7B-B7A1-4CD3-9D11-A407ADF489AB}" type="datetime1">
              <a:rPr lang="it-IT" smtClean="0"/>
              <a:t>23/11/2016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3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3A97-962F-4E33-8F98-B1323B87E7BF}" type="datetime1">
              <a:rPr lang="it-IT" smtClean="0"/>
              <a:t>23/11/2016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E20A-3961-4281-8288-8C393AEC2212}" type="datetime1">
              <a:rPr lang="it-IT" smtClean="0"/>
              <a:t>23/11/2016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6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F849-7914-41C1-B680-0BAF5D38221C}" type="datetime1">
              <a:rPr lang="it-IT" smtClean="0"/>
              <a:t>23/11/2016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6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B4E8-6C2F-40BB-8E41-728B5863B8A3}" type="datetime1">
              <a:rPr lang="it-IT" smtClean="0"/>
              <a:t>23/11/2016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9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A344-DE64-4176-A4E3-3F99758109E0}" type="datetime1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ione.lazio.it/rl_attivitaproduttive/" TargetMode="External"/><Relationship Id="rId5" Type="http://schemas.openxmlformats.org/officeDocument/2006/relationships/hyperlink" Target="http://www.regione.lazio.it/" TargetMode="External"/><Relationship Id="rId4" Type="http://schemas.openxmlformats.org/officeDocument/2006/relationships/hyperlink" Target="mailto:fmazzotta@regione.lazi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chart" Target="../charts/char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53218"/>
            <a:ext cx="7380312" cy="1080000"/>
          </a:xfrm>
        </p:spPr>
        <p:txBody>
          <a:bodyPr>
            <a:no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/>
            </a:r>
            <a:b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 engine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innovation and growth – S3 Platform peer review</a:t>
            </a:r>
            <a:b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Rome, 25th November</a:t>
            </a:r>
            <a:r>
              <a:rPr lang="en-US" sz="16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2016</a:t>
            </a:r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ca-srv-fs-01\dati_comuni\140 - Internazionalizzazione Reti e Studi\9–Animazione_Clusters\Evento S3 Platform\europa-regioni b-n colorata laz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87" y="2152870"/>
            <a:ext cx="2942062" cy="25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a-srv-fs-01\dati_comuni\140 - Internazionalizzazione Reti e Studi\9–Animazione_Clusters\Evento S3 Platform\DSC00668 ri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3784" b="14566"/>
          <a:stretch/>
        </p:blipFill>
        <p:spPr bwMode="auto">
          <a:xfrm>
            <a:off x="380217" y="2152870"/>
            <a:ext cx="2676498" cy="1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a-srv-fs-01\dati_comuni\140 - Internazionalizzazione Reti e Studi\9–Animazione_Clusters\Evento S3 Platform\giardini-ninfa-orari-e-giorni-visita_1200x628_r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5" y="3995840"/>
            <a:ext cx="2652689" cy="18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ca-srv-fs-01\dati_comuni\140 - Internazionalizzazione Reti e Studi\9–Animazione_Clusters\Evento S3 Platform\civitadibagnoregio-1920x700 ri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/>
          <a:stretch/>
        </p:blipFill>
        <p:spPr bwMode="auto">
          <a:xfrm>
            <a:off x="3122454" y="2152870"/>
            <a:ext cx="2503494" cy="17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ca-srv-fs-01\dati_comuni\140 - Internazionalizzazione Reti e Studi\9–Animazione_Clusters\Evento S3 Platform\colosseo-assemblea1 ri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3646"/>
          <a:stretch/>
        </p:blipFill>
        <p:spPr bwMode="auto">
          <a:xfrm>
            <a:off x="3122454" y="3995840"/>
            <a:ext cx="2514600" cy="18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26603" y="4538714"/>
            <a:ext cx="2942062" cy="1379636"/>
          </a:xfrm>
        </p:spPr>
        <p:txBody>
          <a:bodyPr>
            <a:normAutofit fontScale="92500" lnSpcReduction="20000"/>
          </a:bodyPr>
          <a:lstStyle/>
          <a:p>
            <a:endParaRPr lang="it-IT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 </a:t>
            </a:r>
          </a:p>
          <a:p>
            <a:r>
              <a:rPr lang="it-IT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of LAZIO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971" y="3693180"/>
            <a:ext cx="1050425" cy="1067099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45737" y="1086120"/>
            <a:ext cx="8255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Implementing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Smart Specialisation Strategies:  how </a:t>
            </a:r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do we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address Cultural </a:t>
            </a:r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Heritage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and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what are the key issues in addressing Cultural Heritage?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4" name="Immagine 13" descr="ppt_emp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8822" y="5878116"/>
            <a:ext cx="9127098" cy="9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56216" y="849894"/>
            <a:ext cx="7352085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Lessons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learned</a:t>
            </a:r>
            <a:endParaRPr lang="it-IT" sz="22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51520" y="2308920"/>
            <a:ext cx="4104456" cy="3352328"/>
          </a:xfrm>
        </p:spPr>
        <p:txBody>
          <a:bodyPr>
            <a:noAutofit/>
          </a:bodyPr>
          <a:lstStyle/>
          <a:p>
            <a:pPr marL="447675" indent="-266700" algn="just"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DTC1 - Technology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(2009-2014):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magine 11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7197" y="1496448"/>
            <a:ext cx="880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>
                <a:latin typeface="Gill Sans MT" panose="020B0502020104020203" pitchFamily="34" charset="0"/>
              </a:rPr>
              <a:t>	Local</a:t>
            </a:r>
            <a:r>
              <a:rPr lang="it-IT" b="1" i="1">
                <a:latin typeface="Gill Sans MT" panose="020B0502020104020203" pitchFamily="34" charset="0"/>
              </a:rPr>
              <a:t> financial actions exclusively for Cultural Heritage </a:t>
            </a:r>
            <a:endParaRPr lang="it-IT" b="1" i="1" dirty="0">
              <a:latin typeface="Gill Sans MT" panose="020B0502020104020203" pitchFamily="34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5008367" y="2329830"/>
            <a:ext cx="3740098" cy="1944216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Exporting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DTC model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abroad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Malaysia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Taiwan)</a:t>
            </a:r>
          </a:p>
          <a:p>
            <a:pPr algn="just"/>
            <a:endParaRPr lang="it-IT" sz="1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n-GB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More empowerment of the Cultural Heritage’s owners to be developed in the design, implementation and maintenance of the technology created</a:t>
            </a:r>
          </a:p>
          <a:p>
            <a:pPr marL="180975" algn="just"/>
            <a:endParaRPr lang="it-IT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7662"/>
            <a:ext cx="360000" cy="3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66" y="3240709"/>
            <a:ext cx="360000" cy="33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6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7275" y="1052736"/>
            <a:ext cx="9040553" cy="41621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2014-2020 POR (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Regional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Operational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Plan)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priorities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,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and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financial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resources</a:t>
            </a:r>
            <a:endParaRPr lang="it-IT" sz="22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61648"/>
              </p:ext>
            </p:extLst>
          </p:nvPr>
        </p:nvGraphicFramePr>
        <p:xfrm>
          <a:off x="107504" y="1468946"/>
          <a:ext cx="8856983" cy="401256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1944216"/>
                <a:gridCol w="2914591"/>
                <a:gridCol w="2357950"/>
                <a:gridCol w="785983"/>
                <a:gridCol w="854243"/>
              </a:tblGrid>
              <a:tr h="18743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OT (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Objective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) 1 -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743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Axis 1 – Research and Innovation – Total resources allocated: €180 Million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8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OT priority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Planned actions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Total RESOURCES (in </a:t>
                      </a:r>
                      <a:r>
                        <a:rPr lang="it-IT" sz="8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millions</a:t>
                      </a:r>
                      <a:r>
                        <a:rPr lang="it-IT" sz="8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€)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Resources for Technologies for Cultural Heritage (in millions of €)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660"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Enhancing the infrastructrure for research and innovation (R&amp;I) and the capacities for developing excellence in R&amp;I and promoting centres of competence, in particular those of European interest;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infrastructure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considered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critical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crucial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region's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systems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Infrastructural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technology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clusters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facilities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private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competence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centres in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3.8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830">
                <a:tc rowSpan="6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Promoting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business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investment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 R&amp;I by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links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synergies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between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businesses, centres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centers and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higher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education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....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economic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promotion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through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experimentation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adoption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innovative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solutions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processes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products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organizational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formulas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[...]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the transfer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technology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from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enterprises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among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sectors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consortia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business networks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collaborative R&amp;D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activities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new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sustainable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new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products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services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[...]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Realization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strategic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9.2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R&amp;I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cooperation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within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beyond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promotion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local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results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0.4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3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System-wide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participation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local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actors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 the consultative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platforms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national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specialization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networks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National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Clusters,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financed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by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other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European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programmes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Horizon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2020)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entrepreneurial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submitted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under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European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R&amp;D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programmes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0.3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2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improving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PA's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demand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by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Precommercial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Public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Procurement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Procurement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.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improving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demand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PA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2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creation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consolidation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innovative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start-ups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involving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intensive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application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knowledge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spin-off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initiatives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[...]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highly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startups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spin-offs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6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29.7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5153" y="1196752"/>
            <a:ext cx="9040553" cy="41621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2014-2020 POR (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Regional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Operational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Plan)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priorities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,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and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financial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resources</a:t>
            </a:r>
            <a:endParaRPr lang="it-IT" sz="2200" b="1" i="1" kern="0" dirty="0" smtClean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65661"/>
              </p:ext>
            </p:extLst>
          </p:nvPr>
        </p:nvGraphicFramePr>
        <p:xfrm>
          <a:off x="179512" y="1557910"/>
          <a:ext cx="8712968" cy="378339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2294725"/>
                <a:gridCol w="2294725"/>
                <a:gridCol w="1672969"/>
                <a:gridCol w="1296036"/>
                <a:gridCol w="1154513"/>
              </a:tblGrid>
              <a:tr h="26302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OT 3 To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promote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competitiveness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SMEs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, the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agricultural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and the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fisheries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aquaculture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 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91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Axis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3 –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Competitiveness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4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– Total </a:t>
                      </a:r>
                      <a:r>
                        <a:rPr lang="it-IT" sz="14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resources</a:t>
                      </a:r>
                      <a:r>
                        <a:rPr lang="it-IT" sz="14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4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allocated</a:t>
                      </a:r>
                      <a:r>
                        <a:rPr lang="it-IT" sz="14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: €169.4 </a:t>
                      </a:r>
                      <a:r>
                        <a:rPr lang="it-IT" sz="1400" b="1" u="none" strike="noStrike" dirty="0" err="1" smtClean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million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18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>
                          <a:effectLst/>
                          <a:latin typeface="Gill Sans MT" panose="020B0502020104020203" pitchFamily="34" charset="0"/>
                        </a:rPr>
                        <a:t>OT priority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>
                          <a:effectLst/>
                          <a:latin typeface="Gill Sans MT" panose="020B0502020104020203" pitchFamily="34" charset="0"/>
                        </a:rPr>
                        <a:t>Action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>
                          <a:effectLst/>
                          <a:latin typeface="Gill Sans MT" panose="020B0502020104020203" pitchFamily="34" charset="0"/>
                        </a:rPr>
                        <a:t>Planned actions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</a:t>
                      </a:r>
                      <a:r>
                        <a:rPr lang="it-I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resources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     (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 </a:t>
                      </a:r>
                      <a:r>
                        <a:rPr lang="it-I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millions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of €)</a:t>
                      </a: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 err="1">
                          <a:effectLst/>
                          <a:latin typeface="Gill Sans MT" panose="020B0502020104020203" pitchFamily="34" charset="0"/>
                        </a:rPr>
                        <a:t>Resources</a:t>
                      </a:r>
                      <a:r>
                        <a:rPr lang="it-IT" sz="900" b="1" u="none" strike="noStrike" dirty="0">
                          <a:effectLst/>
                          <a:latin typeface="Gill Sans MT" panose="020B0502020104020203" pitchFamily="34" charset="0"/>
                        </a:rPr>
                        <a:t> for Technology for Cultural Heritage </a:t>
                      </a:r>
                      <a:r>
                        <a:rPr lang="it-IT" sz="9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it-IT" sz="900" b="1" u="none" strike="noStrike" dirty="0">
                          <a:effectLst/>
                          <a:latin typeface="Gill Sans MT" panose="020B0502020104020203" pitchFamily="34" charset="0"/>
                        </a:rPr>
                        <a:t>in </a:t>
                      </a:r>
                      <a:r>
                        <a:rPr lang="it-IT" sz="900" b="1" u="none" strike="noStrike" dirty="0" err="1">
                          <a:effectLst/>
                          <a:latin typeface="Gill Sans MT" panose="020B0502020104020203" pitchFamily="34" charset="0"/>
                        </a:rPr>
                        <a:t>millions</a:t>
                      </a:r>
                      <a:r>
                        <a:rPr lang="it-IT" sz="900" b="1" u="none" strike="noStrike" dirty="0">
                          <a:effectLst/>
                          <a:latin typeface="Gill Sans MT" panose="020B0502020104020203" pitchFamily="34" charset="0"/>
                        </a:rPr>
                        <a:t> of €)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850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>
                          <a:effectLst/>
                          <a:latin typeface="Gill Sans MT" panose="020B0502020104020203" pitchFamily="34" charset="0"/>
                        </a:rPr>
                        <a:t>To develop and implement new business models for SMEs, in particular for internationalization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promote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exports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aimed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at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companies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groups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companies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identified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by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territory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or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[...]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Internationalization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 rowSpan="3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>
                          <a:effectLst/>
                          <a:latin typeface="Gill Sans MT" panose="020B0502020104020203" pitchFamily="34" charset="0"/>
                        </a:rPr>
                        <a:t>To support SMEs' capacity to grow on regional, national and international markets and to take part in the processes of innovation;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system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public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guarantees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for credit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expansion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in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synergy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between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national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regional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guarantee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systems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[...]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Guarantees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access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to credit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Gill Sans MT" panose="020B0502020104020203" pitchFamily="34" charset="0"/>
                        </a:rPr>
                        <a:t>88.4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Promotion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for the use of innovative bond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financing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SMEs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(e.g.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Minibonds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Innovative bond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financing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82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Contribution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to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the market of venture capital funds for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pre-seed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seed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early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stage business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startups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Venture Capital Fund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u="none" strike="noStrike">
                          <a:effectLst/>
                          <a:latin typeface="Gill Sans MT" panose="020B0502020104020203" pitchFamily="34" charset="0"/>
                        </a:rPr>
                        <a:t>169.4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7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9" y="190210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7727" y="1270210"/>
            <a:ext cx="9040553" cy="41621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2016-2020 APQ6 (Framework Programme Agreement) financial measures and resources</a:t>
            </a:r>
            <a:endParaRPr lang="it-IT" sz="2200" b="1" i="1" kern="0" dirty="0" smtClean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27001"/>
              </p:ext>
            </p:extLst>
          </p:nvPr>
        </p:nvGraphicFramePr>
        <p:xfrm>
          <a:off x="575555" y="1722170"/>
          <a:ext cx="8244917" cy="385112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96744"/>
                <a:gridCol w="1548173"/>
              </a:tblGrid>
              <a:tr h="29223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"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Research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3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telecommunications</a:t>
                      </a:r>
                      <a:r>
                        <a:rPr lang="it-IT" sz="13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networks"</a:t>
                      </a:r>
                    </a:p>
                    <a:p>
                      <a:pPr algn="ctr"/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excerpt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from "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plan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actions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and new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measures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</a:t>
                      </a:r>
                      <a:endParaRPr lang="it-IT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district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new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cultural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heritage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8632" marR="8632" marT="8632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13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u="none" strike="noStrike" kern="120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IV Supplementary agreement</a:t>
                      </a:r>
                      <a:endParaRPr lang="it-IT" sz="1300" b="1" u="none" strike="noStrike" kern="1200" dirty="0">
                        <a:solidFill>
                          <a:schemeClr val="dk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18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marL="8632" marR="8632" marT="8632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Technology for Cultural Heritage </a:t>
                      </a:r>
                      <a:endParaRPr lang="it-IT" sz="9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it-IT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 </a:t>
                      </a:r>
                      <a:r>
                        <a:rPr lang="it-IT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millions</a:t>
                      </a:r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of €)</a:t>
                      </a: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9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TE1 - </a:t>
                      </a:r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Centre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Excellence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consisting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Registry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Skills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Centre 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Spreading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Regional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Innovation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Materials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Technology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intended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in part to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promote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high-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quality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artistic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handicrafts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92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TE2 -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Actions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research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development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technologies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for the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development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,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protection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, use,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conservation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,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recovery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sustainability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cultural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heritage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83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TE3: Actions for capital for companies that propose to carry out highly technological and innovative activities that require launching processes of technological renewal and improvement of the process and/or product, including in partnership with private investors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92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TE4: Actions for research and development of new technologies and methodologies for better enjoyment of the performing arts (music, theatre and dance)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85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TE5: Communication, promotion and support for the processes that promote the work of Lazio's SMEs in the DTC and Cultural Tourism sector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41.7</a:t>
                      </a: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7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1024508"/>
            <a:ext cx="9040553" cy="60429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 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08967" y="2988042"/>
            <a:ext cx="8352928" cy="3825334"/>
          </a:xfrm>
        </p:spPr>
        <p:txBody>
          <a:bodyPr>
            <a:noAutofit/>
          </a:bodyPr>
          <a:lstStyle/>
          <a:p>
            <a:pPr algn="just"/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Testing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a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pilot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project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field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Heritage, in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consultation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with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MiBACT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)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using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the PCP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methods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for the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following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purposes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algn="just"/>
            <a:endParaRPr lang="it-IT" sz="5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54013" indent="-3540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culture of innovative PCP and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respective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know-how in Lazio;</a:t>
            </a:r>
          </a:p>
          <a:p>
            <a:pPr marL="354013" indent="-3540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potential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</a:p>
          <a:p>
            <a:pPr marL="354013" indent="-3540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to generate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management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intellectual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property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from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procurement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049" y="369300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826382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D900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buNone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contribution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of the public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                                  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(PCP) </a:t>
            </a:r>
          </a:p>
        </p:txBody>
      </p:sp>
    </p:spTree>
    <p:extLst>
      <p:ext uri="{BB962C8B-B14F-4D97-AF65-F5344CB8AC3E}">
        <p14:creationId xmlns:p14="http://schemas.microsoft.com/office/powerpoint/2010/main" val="2771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836712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 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877272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34739" cy="4680520"/>
          </a:xfrm>
        </p:spPr>
        <p:txBody>
          <a:bodyPr>
            <a:noAutofit/>
          </a:bodyPr>
          <a:lstStyle/>
          <a:p>
            <a:pPr algn="just"/>
            <a:r>
              <a:rPr lang="it-IT" sz="18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State-of-the-art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PCP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applied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Heritage:</a:t>
            </a: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An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process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with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MiBACT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launched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MiBACT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acquired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requirements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remote control and remote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accessibility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to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sites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Etruscan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Necropolis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Monterozzi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Tarquinia (a UNESCO site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since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2004)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selected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pilot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area.</a:t>
            </a:r>
            <a:r>
              <a:rPr lang="it-IT" sz="1600" i="1" dirty="0"/>
              <a:t> </a:t>
            </a:r>
            <a:endParaRPr lang="it-IT" sz="1600" dirty="0"/>
          </a:p>
          <a:p>
            <a:pPr marL="6985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049" y="369300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412776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D900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buNone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contribution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of the public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                                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(PCP) </a:t>
            </a:r>
          </a:p>
        </p:txBody>
      </p:sp>
    </p:spTree>
    <p:extLst>
      <p:ext uri="{BB962C8B-B14F-4D97-AF65-F5344CB8AC3E}">
        <p14:creationId xmlns:p14="http://schemas.microsoft.com/office/powerpoint/2010/main" val="32471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836712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 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66359" cy="4680520"/>
          </a:xfrm>
        </p:spPr>
        <p:txBody>
          <a:bodyPr>
            <a:noAutofit/>
          </a:bodyPr>
          <a:lstStyle/>
          <a:p>
            <a:pPr algn="just"/>
            <a:r>
              <a:rPr lang="it-IT" sz="180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u="sng">
                <a:solidFill>
                  <a:schemeClr val="tx1"/>
                </a:solidFill>
                <a:latin typeface="Gill Sans MT" panose="020B0502020104020203" pitchFamily="34" charset="0"/>
              </a:rPr>
              <a:t>main actions</a:t>
            </a:r>
            <a:r>
              <a:rPr lang="it-IT" sz="1800" b="1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>
                <a:solidFill>
                  <a:schemeClr val="tx1"/>
                </a:solidFill>
                <a:latin typeface="Gill Sans MT" panose="020B0502020104020203" pitchFamily="34" charset="0"/>
              </a:rPr>
              <a:t>for carrying out the trial:</a:t>
            </a: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mapping of needs/opportunities for intervention;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stakeholder engagement to define the implementation methods for the actions;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definition of the framework for the actions, in accordance with the principles of the Communication of the European Commission no. 799/2007 regarding the existence of the principle of technological innovation and the publication of a public notice for the acquisition of products and services not available on the market; in this third phase, the terms, methods for access, budget and target products will be outlined;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attracting potential partners through communication tools as described below;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preliminary market procedure with the possible acquisition of data, information and technical solutions to be included in the notice;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implementation of the tender notice and implementation of the actions. </a:t>
            </a:r>
          </a:p>
          <a:p>
            <a:pPr algn="just"/>
            <a:r>
              <a:rPr lang="it-IT" sz="1600" i="1"/>
              <a:t> </a:t>
            </a:r>
            <a:endParaRPr lang="it-IT" sz="1600" dirty="0"/>
          </a:p>
          <a:p>
            <a:pPr marL="6985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049" y="369300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39433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D900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buNone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contribution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of the public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                                 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(PCP) </a:t>
            </a:r>
          </a:p>
        </p:txBody>
      </p:sp>
    </p:spTree>
    <p:extLst>
      <p:ext uri="{BB962C8B-B14F-4D97-AF65-F5344CB8AC3E}">
        <p14:creationId xmlns:p14="http://schemas.microsoft.com/office/powerpoint/2010/main" val="340830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1882" y="1074191"/>
            <a:ext cx="9040553" cy="55762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</a:t>
            </a: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actions</a:t>
            </a: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83643" y="2225620"/>
            <a:ext cx="8403576" cy="4169822"/>
          </a:xfrm>
        </p:spPr>
        <p:txBody>
          <a:bodyPr>
            <a:noAutofit/>
          </a:bodyPr>
          <a:lstStyle/>
          <a:p>
            <a:pPr algn="just"/>
            <a:endParaRPr lang="it-IT" sz="20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Construction of a new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specific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"Framework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Programme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Agreement"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Lazio,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Development,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Universities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with a budget of </a:t>
            </a:r>
            <a:r>
              <a:rPr lang="it-IT" sz="16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€41.7 </a:t>
            </a:r>
            <a:r>
              <a:rPr lang="it-IT" sz="1600" b="1" i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600" i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for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measures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aimed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enhancing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Lazio's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consolidating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stimulating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businesses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organizations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dedicated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to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 indent="-45720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Expansion of the scope of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and creative production,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thus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affecting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production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synergies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cultural,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manufacturing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policies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  </a:t>
            </a:r>
          </a:p>
          <a:p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lvl="1" indent="-457200" algn="just">
              <a:buFont typeface="Wingdings" panose="05000000000000000000" pitchFamily="2" charset="2"/>
              <a:buChar char="v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   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31727" y="1538350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>
                <a:solidFill>
                  <a:schemeClr val="bg1"/>
                </a:solidFill>
                <a:latin typeface="Gill Sans MT" panose="020B0502020104020203" pitchFamily="34" charset="0"/>
              </a:rPr>
              <a:t>The new Technological District for Culture – DTC2 (2016-2020)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0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882" y="836712"/>
            <a:ext cx="9040553" cy="72432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i="1">
                <a:solidFill>
                  <a:srgbClr val="C00000"/>
                </a:solidFill>
                <a:latin typeface="Gill Sans MT" panose="020B0502020104020203" pitchFamily="34" charset="0"/>
              </a:rPr>
              <a:t>Open issues</a:t>
            </a: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9752" y="1423689"/>
            <a:ext cx="65267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facilitate more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effective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models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public-private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partnership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role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can public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demand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have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through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tools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such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just"/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  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-Commercial-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Procurement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 </a:t>
            </a: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new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expand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possibilities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use of cultural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contamination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between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humanities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digital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sciences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become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basis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expanding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supply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of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products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services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cultural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across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European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 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S3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specialization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facilitate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exchanges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experience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achieve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greater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research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innovation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business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counterparties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268760"/>
            <a:ext cx="3053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pPr algn="just"/>
            <a:r>
              <a:rPr lang="it-IT" sz="1600" b="1">
                <a:latin typeface="Gill Sans MT" panose="020B0502020104020203" pitchFamily="34" charset="0"/>
              </a:rPr>
              <a:t>Business models:</a:t>
            </a:r>
            <a:endParaRPr lang="it-IT" sz="9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algn="just"/>
            <a:endParaRPr lang="it-IT" sz="1600" b="1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600" b="1">
                <a:latin typeface="Gill Sans MT" panose="020B0502020104020203" pitchFamily="34" charset="0"/>
              </a:rPr>
              <a:t>Innovation: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0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r>
              <a:rPr lang="it-IT" sz="1600" b="1">
                <a:latin typeface="Gill Sans MT" panose="020B0502020104020203" pitchFamily="34" charset="0"/>
              </a:rPr>
              <a:t>Interregional </a:t>
            </a:r>
          </a:p>
          <a:p>
            <a:r>
              <a:rPr lang="it-IT" sz="1600" b="1">
                <a:latin typeface="Gill Sans MT" panose="020B0502020104020203" pitchFamily="34" charset="0"/>
              </a:rPr>
              <a:t>and international cooperation:</a:t>
            </a:r>
            <a:endParaRPr lang="it-IT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208723" y="1649320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200" b="1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1882" y="1728637"/>
            <a:ext cx="9127098" cy="3644579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750" b="1" dirty="0" smtClean="0">
                <a:latin typeface="Gill Sans MT" panose="020B0502020104020203" pitchFamily="34" charset="0"/>
              </a:rPr>
              <a:t/>
            </a:r>
            <a:br>
              <a:rPr lang="it-IT" altLang="it-IT" sz="750" b="1" dirty="0" smtClean="0">
                <a:latin typeface="Gill Sans MT" panose="020B0502020104020203" pitchFamily="34" charset="0"/>
              </a:rPr>
            </a:br>
            <a:r>
              <a:rPr lang="it-IT" altLang="it-IT" sz="750" b="1" dirty="0" smtClean="0">
                <a:latin typeface="Gill Sans MT" panose="020B0502020104020203" pitchFamily="34" charset="0"/>
              </a:rPr>
              <a:t/>
            </a:r>
            <a:br>
              <a:rPr lang="it-IT" altLang="it-IT" sz="750" b="1" dirty="0" smtClean="0">
                <a:latin typeface="Gill Sans MT" panose="020B0502020104020203" pitchFamily="34" charset="0"/>
              </a:rPr>
            </a:br>
            <a:r>
              <a:rPr lang="it-IT" altLang="it-IT" sz="24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2400" b="1" dirty="0" smtClean="0">
                <a:latin typeface="Gill Sans MT" panose="020B0502020104020203" pitchFamily="34" charset="0"/>
              </a:rPr>
            </a:br>
            <a:r>
              <a:rPr lang="it-IT" altLang="it-IT" sz="11200" b="1">
                <a:latin typeface="Gill Sans MT" panose="020B0502020104020203" pitchFamily="34" charset="0"/>
              </a:rPr>
              <a:t>Thanks for your attention</a:t>
            </a: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en-US" altLang="it-IT" sz="8000" b="1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Francesco Mazzotta</a:t>
            </a:r>
            <a:r>
              <a:rPr lang="en-US" altLang="it-IT" sz="8000" i="1" dirty="0" smtClean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it-IT" sz="8000" i="1" dirty="0" smtClean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it-IT" sz="64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it-IT" sz="64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Economic development </a:t>
            </a:r>
          </a:p>
          <a:p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Department of Applied Research, Innovation,</a:t>
            </a:r>
          </a:p>
          <a:p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 Infrastructures and Green economy </a:t>
            </a:r>
          </a:p>
          <a:p>
            <a:endParaRPr lang="en-US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Lazio Region</a:t>
            </a:r>
            <a:endParaRPr lang="it-IT" sz="96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sz="2400"/>
              <a:t> </a:t>
            </a:r>
            <a:endParaRPr lang="it-IT" sz="2400" dirty="0"/>
          </a:p>
          <a:p>
            <a:r>
              <a:rPr lang="en-US" altLang="it-IT" sz="80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it-IT" sz="80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fmazzotta@regione.lazio.it</a:t>
            </a:r>
            <a:endParaRPr lang="en-US" altLang="it-IT" sz="8000" dirty="0" smtClean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it-IT" sz="3200" dirty="0" smtClean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  <a:hlinkClick r:id="rId5"/>
            </a:endParaRPr>
          </a:p>
          <a:p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www.regione.lazio.it</a:t>
            </a:r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endParaRPr lang="en-US" altLang="it-IT" sz="3200" dirty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  <a:hlinkClick r:id="rId6"/>
            </a:endParaRPr>
          </a:p>
          <a:p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http://www.regione.lazio.it/rl_attivitaproduttive/</a:t>
            </a:r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64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6400" b="1" dirty="0" smtClean="0">
                <a:latin typeface="Gill Sans MT" panose="020B0502020104020203" pitchFamily="34" charset="0"/>
              </a:rPr>
            </a:br>
            <a:r>
              <a:rPr lang="it-IT" altLang="it-IT" sz="53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5300" b="1" dirty="0" smtClean="0">
                <a:latin typeface="Gill Sans MT" panose="020B0502020104020203" pitchFamily="34" charset="0"/>
              </a:rPr>
            </a:br>
            <a:r>
              <a:rPr lang="it-IT" altLang="it-IT" sz="53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5300" b="1" dirty="0" smtClean="0">
                <a:latin typeface="Gill Sans MT" panose="020B0502020104020203" pitchFamily="34" charset="0"/>
              </a:rPr>
            </a:br>
            <a:r>
              <a:rPr lang="it-IT" altLang="it-IT" sz="21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2100" b="1" dirty="0" smtClean="0">
                <a:latin typeface="Gill Sans MT" panose="020B0502020104020203" pitchFamily="34" charset="0"/>
              </a:rPr>
            </a:br>
            <a:endParaRPr lang="it-IT" altLang="it-IT" sz="21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4680040" y="1700808"/>
            <a:ext cx="37273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Value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added</a:t>
            </a:r>
            <a:r>
              <a:rPr lang="it-IT">
                <a:latin typeface="Gill Sans MT" panose="020B0502020104020203" pitchFamily="34" charset="0"/>
              </a:rPr>
              <a:t>:</a:t>
            </a:r>
          </a:p>
          <a:p>
            <a:pPr algn="ctr"/>
            <a:r>
              <a:rPr lang="it-IT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€14,700,000,000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1500">
                <a:latin typeface="Gill Sans MT" panose="020B0502020104020203" pitchFamily="34" charset="0"/>
              </a:rPr>
              <a:t>  (16% of the national total)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44614" y="1700809"/>
            <a:ext cx="2374479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Number of enterprises: </a:t>
            </a:r>
          </a:p>
          <a:p>
            <a:pPr algn="ctr"/>
            <a:r>
              <a:rPr lang="it-IT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40,000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1350">
                <a:latin typeface="Gill Sans MT" panose="020B0502020104020203" pitchFamily="34" charset="0"/>
              </a:rPr>
              <a:t>(14% of the national total)</a:t>
            </a:r>
          </a:p>
        </p:txBody>
      </p:sp>
      <p:sp>
        <p:nvSpPr>
          <p:cNvPr id="19" name="Freccia a destra 18"/>
          <p:cNvSpPr/>
          <p:nvPr/>
        </p:nvSpPr>
        <p:spPr>
          <a:xfrm rot="5400000">
            <a:off x="1625637" y="2583921"/>
            <a:ext cx="812435" cy="16384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endParaRPr lang="it-IT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44616" y="3882097"/>
            <a:ext cx="2374479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Number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employees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202,000</a:t>
            </a:r>
          </a:p>
          <a:p>
            <a:pPr algn="ctr"/>
            <a:r>
              <a:rPr lang="it-IT" sz="1350" dirty="0">
                <a:latin typeface="Gill Sans MT" panose="020B0502020104020203" pitchFamily="34" charset="0"/>
              </a:rPr>
              <a:t>(14% of the </a:t>
            </a:r>
            <a:r>
              <a:rPr lang="it-IT" sz="1350" dirty="0" err="1">
                <a:latin typeface="Gill Sans MT" panose="020B0502020104020203" pitchFamily="34" charset="0"/>
              </a:rPr>
              <a:t>national</a:t>
            </a:r>
            <a:r>
              <a:rPr lang="it-IT" sz="1350" dirty="0">
                <a:latin typeface="Gill Sans MT" panose="020B0502020104020203" pitchFamily="34" charset="0"/>
              </a:rPr>
              <a:t> </a:t>
            </a:r>
            <a:r>
              <a:rPr lang="it-IT" sz="1350" dirty="0" err="1">
                <a:latin typeface="Gill Sans MT" panose="020B0502020104020203" pitchFamily="34" charset="0"/>
              </a:rPr>
              <a:t>total</a:t>
            </a:r>
            <a:r>
              <a:rPr lang="it-IT" sz="1350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21" name="Freccia a destra 20"/>
          <p:cNvSpPr/>
          <p:nvPr/>
        </p:nvSpPr>
        <p:spPr>
          <a:xfrm rot="5400000">
            <a:off x="6137159" y="2583921"/>
            <a:ext cx="812435" cy="16384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endParaRPr lang="it-IT" sz="105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950141" y="3933056"/>
            <a:ext cx="345728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International tourism totals: </a:t>
            </a:r>
          </a:p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20,000,000 </a:t>
            </a:r>
            <a:r>
              <a:rPr lang="it-IT" sz="15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visitors</a:t>
            </a:r>
          </a:p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€6,300,000,000</a:t>
            </a:r>
            <a:endParaRPr lang="it-IT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1500">
                <a:latin typeface="Gill Sans MT" panose="020B0502020104020203" pitchFamily="34" charset="0"/>
              </a:rPr>
              <a:t>(3.8% of the national total)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984" y="1147391"/>
            <a:ext cx="91110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i="1">
                <a:solidFill>
                  <a:srgbClr val="C00000"/>
                </a:solidFill>
                <a:latin typeface="Gill Sans MT" panose="020B0502020104020203" pitchFamily="34" charset="0"/>
              </a:rPr>
              <a:t>	Tourism and cultural heritage - Our region by the numbers</a:t>
            </a:r>
            <a:endParaRPr lang="it-IT" sz="22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endParaRPr lang="it-IT" sz="2200" b="1" dirty="0">
              <a:latin typeface="Gill Sans MT" panose="020B0502020104020203" pitchFamily="34" charset="0"/>
            </a:endParaRPr>
          </a:p>
        </p:txBody>
      </p:sp>
      <p:pic>
        <p:nvPicPr>
          <p:cNvPr id="13" name="Immagine 12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2670304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Io sono cultura - 2016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71600" y="5064727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Io sono cultura - 2016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580112" y="2672350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Io sono cultura - 2016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580112" y="5517232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 </a:t>
            </a:r>
            <a:r>
              <a:rPr lang="it-IT" sz="1000" i="1">
                <a:latin typeface="Gill Sans MT" panose="020B0502020104020203" pitchFamily="34" charset="0"/>
              </a:rPr>
              <a:t>Banca d’Italia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ppt_em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504" y="1815343"/>
            <a:ext cx="20570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Museums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galleries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259</a:t>
            </a:r>
            <a:endParaRPr lang="it-IT" sz="13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68580" y="1810763"/>
            <a:ext cx="29794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Archaeological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parks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&amp;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28</a:t>
            </a: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81945" y="3194393"/>
            <a:ext cx="3771986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Universities:</a:t>
            </a:r>
          </a:p>
          <a:p>
            <a:pPr algn="ctr"/>
            <a:r>
              <a:rPr lang="it-IT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13</a:t>
            </a:r>
          </a:p>
          <a:p>
            <a:pPr algn="ctr"/>
            <a:r>
              <a:rPr lang="it-IT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(5 public and 8 private)</a:t>
            </a:r>
            <a:endParaRPr lang="it-IT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1184740"/>
            <a:ext cx="9123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i="1">
                <a:solidFill>
                  <a:srgbClr val="C00000"/>
                </a:solidFill>
                <a:latin typeface="Gill Sans MT" panose="020B0502020104020203" pitchFamily="34" charset="0"/>
              </a:rPr>
              <a:t>Cultural heritage - Our region by the numbers</a:t>
            </a:r>
          </a:p>
          <a:p>
            <a:pPr algn="ctr"/>
            <a:endParaRPr lang="it-IT" sz="2200" b="1" dirty="0">
              <a:latin typeface="Gill Sans MT" panose="020B0502020104020203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759091" y="3194393"/>
            <a:ext cx="383690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Central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institutions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Ministry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Cultural Heritage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Activities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Tourism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MiBACT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):</a:t>
            </a:r>
          </a:p>
          <a:p>
            <a:pPr algn="ctr"/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841340" y="4722038"/>
            <a:ext cx="36724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Leading Research Organizations: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3 </a:t>
            </a:r>
            <a:r>
              <a:rPr lang="it-IT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(ENEA, CNR, INFN)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67544" y="2996952"/>
            <a:ext cx="81369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978761" y="1814052"/>
            <a:ext cx="24735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Monuments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29</a:t>
            </a: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1760" y="2678723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latin typeface="Gill Sans MT" panose="020B0502020104020203" pitchFamily="34" charset="0"/>
              </a:rPr>
              <a:t>Source:</a:t>
            </a:r>
            <a:r>
              <a:rPr lang="it-IT" sz="1000" i="1" dirty="0">
                <a:latin typeface="Gill Sans MT" panose="020B0502020104020203" pitchFamily="34" charset="0"/>
              </a:rPr>
              <a:t> Istat - 2011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23822" y="4435142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MIUR 2015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85657" y="1832191"/>
            <a:ext cx="3398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UNESCO: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5                        </a:t>
            </a: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5152" y="776402"/>
            <a:ext cx="9040553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S3 elements relevant to the Cultural Heritage of the Region of Lazio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Immagine 7" descr="C:\Documents and Settings\Proprietario\Impostazioni locali\Temporary Internet Files\Content.Word\cat BBC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89" y="2890466"/>
            <a:ext cx="7920880" cy="28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984" y="343689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5151" y="1315096"/>
            <a:ext cx="9040553" cy="528481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it-IT" sz="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A first-rate industry, recognized worldwide, which includes all sectors connected with the development of knowledge, products and services related to the various links in the value chain:</a:t>
            </a:r>
          </a:p>
          <a:p>
            <a:pPr algn="just">
              <a:spcBef>
                <a:spcPts val="200"/>
              </a:spcBef>
            </a:pPr>
            <a:endParaRPr lang="it-IT" sz="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it-IT" sz="1400" b="1" i="1">
                <a:solidFill>
                  <a:schemeClr val="tx1"/>
                </a:solidFill>
                <a:latin typeface="Gill Sans MT" panose="020B0502020104020203" pitchFamily="34" charset="0"/>
              </a:rPr>
              <a:t>Knowledge, diagnostics, conservation and restoration necessary to explore and preserve Cultural Heritage;</a:t>
            </a:r>
          </a:p>
          <a:p>
            <a:pPr algn="just">
              <a:spcBef>
                <a:spcPts val="200"/>
              </a:spcBef>
            </a:pPr>
            <a:endParaRPr lang="it-IT" sz="800" b="1" i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it-IT" sz="1400" b="1" i="1">
                <a:solidFill>
                  <a:schemeClr val="tx1"/>
                </a:solidFill>
                <a:latin typeface="Gill Sans MT" panose="020B0502020104020203" pitchFamily="34" charset="0"/>
              </a:rPr>
              <a:t>Development, use and management of Cultural Heritage assets to present them and make them accessible to the community.</a:t>
            </a:r>
            <a:endParaRPr lang="it-IT" sz="1500" b="1" i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874525"/>
            <a:ext cx="9040553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S3 elements relevant to the Cultural Heritage of the Region of Lazio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1711349"/>
            <a:ext cx="8712967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1) Strong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presence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of public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operators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and market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failure</a:t>
            </a:r>
            <a:endParaRPr lang="it-IT" sz="1800" u="sng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2)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Conditions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improving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competitiveness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removal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institutional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constraints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national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laws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that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restrict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tax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incentives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to facilitate private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financing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diagnosis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planning,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restoration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safeguarding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imported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from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(cross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fertilization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), in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particular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from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aerospace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ICT;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use of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technology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products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the marketing and commercial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exploitation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phase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(laser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scans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3D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models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etc.);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the way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territory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markets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museums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to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make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viewing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them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interactive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exciting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visitors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drawing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inspiration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from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most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successful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examples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throughout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Europe</a:t>
            </a: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magine 6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786" y="332656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e 30"/>
          <p:cNvSpPr/>
          <p:nvPr/>
        </p:nvSpPr>
        <p:spPr>
          <a:xfrm>
            <a:off x="2699792" y="1697444"/>
            <a:ext cx="3851657" cy="108348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069496" y="840015"/>
            <a:ext cx="7292800" cy="8572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i="1">
                <a:latin typeface="Gill Sans MT" panose="020B0502020104020203" pitchFamily="34" charset="0"/>
              </a:rPr>
              <a:t>Consultation with stakeholders (listening and feedback):</a:t>
            </a:r>
          </a:p>
          <a:p>
            <a:pPr algn="l"/>
            <a:endParaRPr lang="it-IT" sz="400" i="1" dirty="0">
              <a:latin typeface="Gill Sans MT" panose="020B0502020104020203" pitchFamily="34" charset="0"/>
            </a:endParaRPr>
          </a:p>
        </p:txBody>
      </p:sp>
      <p:sp>
        <p:nvSpPr>
          <p:cNvPr id="5" name="Rectangle 21"/>
          <p:cNvSpPr>
            <a:spLocks/>
          </p:cNvSpPr>
          <p:nvPr/>
        </p:nvSpPr>
        <p:spPr bwMode="auto">
          <a:xfrm>
            <a:off x="539553" y="2060848"/>
            <a:ext cx="2088232" cy="627636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8965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3000" kern="0">
                <a:solidFill>
                  <a:srgbClr val="89C534"/>
                </a:solidFill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Bradley Hand ITC TT-Bold" charset="0"/>
              </a:rPr>
              <a:t>Milestones</a:t>
            </a:r>
          </a:p>
        </p:txBody>
      </p:sp>
      <p:sp>
        <p:nvSpPr>
          <p:cNvPr id="6" name="Rectangle 22"/>
          <p:cNvSpPr>
            <a:spLocks/>
          </p:cNvSpPr>
          <p:nvPr/>
        </p:nvSpPr>
        <p:spPr bwMode="auto">
          <a:xfrm>
            <a:off x="722805" y="5271591"/>
            <a:ext cx="1616947" cy="369332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8965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3000" kern="0">
                <a:solidFill>
                  <a:srgbClr val="89C534"/>
                </a:solidFill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Bradley Hand ITC TT-Bold" charset="0"/>
              </a:rPr>
              <a:t>Timeline</a:t>
            </a:r>
          </a:p>
        </p:txBody>
      </p:sp>
      <p:pic>
        <p:nvPicPr>
          <p:cNvPr id="8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6787"/>
            <a:ext cx="7901553" cy="375195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8965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5"/>
          <p:cNvSpPr>
            <a:spLocks/>
          </p:cNvSpPr>
          <p:nvPr/>
        </p:nvSpPr>
        <p:spPr bwMode="auto">
          <a:xfrm>
            <a:off x="907938" y="3288818"/>
            <a:ext cx="919247" cy="784897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Focus group </a:t>
            </a:r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>
            <a:off x="2339752" y="3212976"/>
            <a:ext cx="1080000" cy="1080000"/>
          </a:xfrm>
          <a:custGeom>
            <a:avLst/>
            <a:gdLst>
              <a:gd name="T0" fmla="*/ 0 w 19674"/>
              <a:gd name="T1" fmla="*/ 0 h 18970"/>
              <a:gd name="T2" fmla="*/ 19674 w 19674"/>
              <a:gd name="T3" fmla="*/ 18970 h 18970"/>
            </a:gdLst>
            <a:ahLst/>
            <a:cxnLst/>
            <a:rect l="T0" t="T1" r="T2" b="T3"/>
            <a:pathLst>
              <a:path w="19674" h="18970">
                <a:moveTo>
                  <a:pt x="9837" y="0"/>
                </a:moveTo>
                <a:cubicBezTo>
                  <a:pt x="7319" y="0"/>
                  <a:pt x="4799" y="924"/>
                  <a:pt x="2879" y="2776"/>
                </a:cubicBezTo>
                <a:cubicBezTo>
                  <a:pt x="-963" y="6481"/>
                  <a:pt x="-963" y="12490"/>
                  <a:pt x="2879" y="16194"/>
                </a:cubicBezTo>
                <a:cubicBezTo>
                  <a:pt x="4409" y="17670"/>
                  <a:pt x="6323" y="18530"/>
                  <a:pt x="8309" y="18830"/>
                </a:cubicBezTo>
                <a:lnTo>
                  <a:pt x="9929" y="21600"/>
                </a:lnTo>
                <a:lnTo>
                  <a:pt x="11561" y="18806"/>
                </a:lnTo>
                <a:cubicBezTo>
                  <a:pt x="13477" y="18479"/>
                  <a:pt x="15315" y="17621"/>
                  <a:pt x="16795" y="16194"/>
                </a:cubicBezTo>
                <a:cubicBezTo>
                  <a:pt x="20637" y="12490"/>
                  <a:pt x="20637" y="6481"/>
                  <a:pt x="16795" y="2776"/>
                </a:cubicBezTo>
                <a:cubicBezTo>
                  <a:pt x="14875" y="924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Call 4 Proposals</a:t>
            </a:r>
            <a:endParaRPr lang="en-US" altLang="it-IT" sz="9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15" name="AutoShape 18"/>
          <p:cNvSpPr>
            <a:spLocks/>
          </p:cNvSpPr>
          <p:nvPr/>
        </p:nvSpPr>
        <p:spPr bwMode="auto">
          <a:xfrm>
            <a:off x="3635896" y="3212976"/>
            <a:ext cx="1080000" cy="1080000"/>
          </a:xfrm>
          <a:custGeom>
            <a:avLst/>
            <a:gdLst>
              <a:gd name="T0" fmla="*/ 0 w 19674"/>
              <a:gd name="T1" fmla="*/ 0 h 19260"/>
              <a:gd name="T2" fmla="*/ 19674 w 19674"/>
              <a:gd name="T3" fmla="*/ 19260 h 19260"/>
            </a:gdLst>
            <a:ahLst/>
            <a:cxnLst/>
            <a:rect l="T0" t="T1" r="T2" b="T3"/>
            <a:pathLst>
              <a:path w="19674" h="19260">
                <a:moveTo>
                  <a:pt x="9837" y="0"/>
                </a:moveTo>
                <a:cubicBezTo>
                  <a:pt x="7319" y="0"/>
                  <a:pt x="4799" y="938"/>
                  <a:pt x="2879" y="2818"/>
                </a:cubicBezTo>
                <a:cubicBezTo>
                  <a:pt x="-963" y="6579"/>
                  <a:pt x="-963" y="12681"/>
                  <a:pt x="2879" y="16442"/>
                </a:cubicBezTo>
                <a:cubicBezTo>
                  <a:pt x="4526" y="18055"/>
                  <a:pt x="6619" y="18929"/>
                  <a:pt x="8768" y="19159"/>
                </a:cubicBezTo>
                <a:lnTo>
                  <a:pt x="10113" y="21600"/>
                </a:lnTo>
                <a:lnTo>
                  <a:pt x="11337" y="19119"/>
                </a:lnTo>
                <a:cubicBezTo>
                  <a:pt x="13333" y="18819"/>
                  <a:pt x="15258" y="17947"/>
                  <a:pt x="16795" y="16442"/>
                </a:cubicBezTo>
                <a:cubicBezTo>
                  <a:pt x="20637" y="12681"/>
                  <a:pt x="20637" y="6579"/>
                  <a:pt x="16795" y="2818"/>
                </a:cubicBezTo>
                <a:cubicBezTo>
                  <a:pt x="14875" y="938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Overall State of the Industry</a:t>
            </a:r>
            <a:endParaRPr lang="en-US" altLang="it-IT" sz="9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899592" y="4725143"/>
            <a:ext cx="6696616" cy="368824"/>
            <a:chOff x="1343528" y="4274216"/>
            <a:chExt cx="9010188" cy="535640"/>
          </a:xfrm>
        </p:grpSpPr>
        <p:sp>
          <p:nvSpPr>
            <p:cNvPr id="20" name="AutoShape 12"/>
            <p:cNvSpPr>
              <a:spLocks/>
            </p:cNvSpPr>
            <p:nvPr/>
          </p:nvSpPr>
          <p:spPr bwMode="auto">
            <a:xfrm>
              <a:off x="3184354" y="4287031"/>
              <a:ext cx="1549997" cy="52282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280"/>
                  </a:moveTo>
                  <a:lnTo>
                    <a:pt x="0" y="4320"/>
                  </a:lnTo>
                  <a:cubicBezTo>
                    <a:pt x="0" y="1934"/>
                    <a:pt x="967" y="0"/>
                    <a:pt x="2160" y="0"/>
                  </a:cubicBezTo>
                  <a:lnTo>
                    <a:pt x="19440" y="0"/>
                  </a:lnTo>
                  <a:cubicBezTo>
                    <a:pt x="20633" y="0"/>
                    <a:pt x="21600" y="1934"/>
                    <a:pt x="21600" y="4320"/>
                  </a:cubicBezTo>
                  <a:lnTo>
                    <a:pt x="21600" y="17280"/>
                  </a:lnTo>
                  <a:cubicBezTo>
                    <a:pt x="21600" y="19666"/>
                    <a:pt x="20633" y="21600"/>
                    <a:pt x="19440" y="21600"/>
                  </a:cubicBezTo>
                  <a:lnTo>
                    <a:pt x="2160" y="21600"/>
                  </a:lnTo>
                  <a:cubicBezTo>
                    <a:pt x="967" y="21600"/>
                    <a:pt x="0" y="19666"/>
                    <a:pt x="0" y="17280"/>
                  </a:cubicBezTo>
                  <a:close/>
                  <a:moveTo>
                    <a:pt x="0" y="17280"/>
                  </a:moveTo>
                </a:path>
              </a:pathLst>
            </a:custGeom>
            <a:solidFill>
              <a:srgbClr val="376092">
                <a:alpha val="9803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28 July 2015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  <p:sp>
          <p:nvSpPr>
            <p:cNvPr id="21" name="AutoShape 11"/>
            <p:cNvSpPr>
              <a:spLocks/>
            </p:cNvSpPr>
            <p:nvPr/>
          </p:nvSpPr>
          <p:spPr bwMode="auto">
            <a:xfrm>
              <a:off x="1343528" y="4279783"/>
              <a:ext cx="1549997" cy="52282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6200"/>
                  </a:moveTo>
                  <a:lnTo>
                    <a:pt x="0" y="5400"/>
                  </a:lnTo>
                  <a:cubicBezTo>
                    <a:pt x="0" y="2418"/>
                    <a:pt x="1209" y="0"/>
                    <a:pt x="2700" y="0"/>
                  </a:cubicBezTo>
                  <a:lnTo>
                    <a:pt x="18900" y="0"/>
                  </a:lnTo>
                  <a:cubicBezTo>
                    <a:pt x="20391" y="0"/>
                    <a:pt x="21600" y="2418"/>
                    <a:pt x="21600" y="5400"/>
                  </a:cubicBezTo>
                  <a:lnTo>
                    <a:pt x="21600" y="16200"/>
                  </a:lnTo>
                  <a:cubicBezTo>
                    <a:pt x="21600" y="19182"/>
                    <a:pt x="20391" y="21600"/>
                    <a:pt x="18900" y="21600"/>
                  </a:cubicBezTo>
                  <a:lnTo>
                    <a:pt x="2700" y="21600"/>
                  </a:lnTo>
                  <a:cubicBezTo>
                    <a:pt x="1209" y="21600"/>
                    <a:pt x="0" y="19182"/>
                    <a:pt x="0" y="16200"/>
                  </a:cubicBezTo>
                  <a:close/>
                  <a:moveTo>
                    <a:pt x="0" y="16200"/>
                  </a:moveTo>
                </a:path>
              </a:pathLst>
            </a:custGeom>
            <a:solidFill>
              <a:srgbClr val="376092">
                <a:alpha val="9803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16 December 2013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  <p:sp>
          <p:nvSpPr>
            <p:cNvPr id="22" name="AutoShape 12"/>
            <p:cNvSpPr>
              <a:spLocks/>
            </p:cNvSpPr>
            <p:nvPr/>
          </p:nvSpPr>
          <p:spPr bwMode="auto">
            <a:xfrm>
              <a:off x="4976228" y="4279116"/>
              <a:ext cx="1550170" cy="5228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280"/>
                  </a:moveTo>
                  <a:lnTo>
                    <a:pt x="0" y="4320"/>
                  </a:lnTo>
                  <a:cubicBezTo>
                    <a:pt x="0" y="1934"/>
                    <a:pt x="967" y="0"/>
                    <a:pt x="2160" y="0"/>
                  </a:cubicBezTo>
                  <a:lnTo>
                    <a:pt x="19440" y="0"/>
                  </a:lnTo>
                  <a:cubicBezTo>
                    <a:pt x="20633" y="0"/>
                    <a:pt x="21600" y="1934"/>
                    <a:pt x="21600" y="4320"/>
                  </a:cubicBezTo>
                  <a:lnTo>
                    <a:pt x="21600" y="17280"/>
                  </a:lnTo>
                  <a:cubicBezTo>
                    <a:pt x="21600" y="19666"/>
                    <a:pt x="20633" y="21600"/>
                    <a:pt x="19440" y="21600"/>
                  </a:cubicBezTo>
                  <a:lnTo>
                    <a:pt x="2160" y="21600"/>
                  </a:lnTo>
                  <a:cubicBezTo>
                    <a:pt x="967" y="21600"/>
                    <a:pt x="0" y="19666"/>
                    <a:pt x="0" y="17280"/>
                  </a:cubicBezTo>
                  <a:close/>
                  <a:moveTo>
                    <a:pt x="0" y="17280"/>
                  </a:moveTo>
                </a:path>
              </a:pathLst>
            </a:custGeom>
            <a:solidFill>
              <a:srgbClr val="376092">
                <a:alpha val="9803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24-26 February 2016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  <p:sp>
          <p:nvSpPr>
            <p:cNvPr id="23" name="AutoShape 12"/>
            <p:cNvSpPr>
              <a:spLocks/>
            </p:cNvSpPr>
            <p:nvPr/>
          </p:nvSpPr>
          <p:spPr bwMode="auto">
            <a:xfrm>
              <a:off x="8803719" y="4274216"/>
              <a:ext cx="1549997" cy="5228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280"/>
                  </a:moveTo>
                  <a:lnTo>
                    <a:pt x="0" y="4320"/>
                  </a:lnTo>
                  <a:cubicBezTo>
                    <a:pt x="0" y="1934"/>
                    <a:pt x="967" y="0"/>
                    <a:pt x="2160" y="0"/>
                  </a:cubicBezTo>
                  <a:lnTo>
                    <a:pt x="19440" y="0"/>
                  </a:lnTo>
                  <a:cubicBezTo>
                    <a:pt x="20633" y="0"/>
                    <a:pt x="21600" y="1934"/>
                    <a:pt x="21600" y="4320"/>
                  </a:cubicBezTo>
                  <a:lnTo>
                    <a:pt x="21600" y="17280"/>
                  </a:lnTo>
                  <a:cubicBezTo>
                    <a:pt x="21600" y="19666"/>
                    <a:pt x="20633" y="21600"/>
                    <a:pt x="19440" y="21600"/>
                  </a:cubicBezTo>
                  <a:lnTo>
                    <a:pt x="2160" y="21600"/>
                  </a:lnTo>
                  <a:cubicBezTo>
                    <a:pt x="967" y="21600"/>
                    <a:pt x="0" y="19666"/>
                    <a:pt x="0" y="17280"/>
                  </a:cubicBezTo>
                  <a:close/>
                  <a:moveTo>
                    <a:pt x="0" y="17280"/>
                  </a:moveTo>
                </a:path>
              </a:pathLst>
            </a:custGeom>
            <a:solidFill>
              <a:srgbClr val="0D9006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2017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</p:grpSp>
      <p:sp>
        <p:nvSpPr>
          <p:cNvPr id="39" name="AutoShape 15"/>
          <p:cNvSpPr>
            <a:spLocks/>
          </p:cNvSpPr>
          <p:nvPr/>
        </p:nvSpPr>
        <p:spPr bwMode="auto">
          <a:xfrm>
            <a:off x="899591" y="3212976"/>
            <a:ext cx="1080000" cy="108000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376092">
              <a:alpha val="9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Focus group </a:t>
            </a: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6300192" y="2828428"/>
            <a:ext cx="1440000" cy="1440000"/>
          </a:xfrm>
          <a:custGeom>
            <a:avLst/>
            <a:gdLst>
              <a:gd name="T0" fmla="*/ 0 w 19674"/>
              <a:gd name="T1" fmla="*/ 0 h 19260"/>
              <a:gd name="T2" fmla="*/ 19674 w 19674"/>
              <a:gd name="T3" fmla="*/ 19260 h 19260"/>
            </a:gdLst>
            <a:ahLst/>
            <a:cxnLst/>
            <a:rect l="T0" t="T1" r="T2" b="T3"/>
            <a:pathLst>
              <a:path w="19674" h="19260">
                <a:moveTo>
                  <a:pt x="9837" y="0"/>
                </a:moveTo>
                <a:cubicBezTo>
                  <a:pt x="7319" y="0"/>
                  <a:pt x="4799" y="938"/>
                  <a:pt x="2879" y="2818"/>
                </a:cubicBezTo>
                <a:cubicBezTo>
                  <a:pt x="-963" y="6579"/>
                  <a:pt x="-963" y="12681"/>
                  <a:pt x="2879" y="16442"/>
                </a:cubicBezTo>
                <a:cubicBezTo>
                  <a:pt x="4526" y="18055"/>
                  <a:pt x="6619" y="18929"/>
                  <a:pt x="8768" y="19159"/>
                </a:cubicBezTo>
                <a:lnTo>
                  <a:pt x="10113" y="21600"/>
                </a:lnTo>
                <a:lnTo>
                  <a:pt x="11337" y="19119"/>
                </a:lnTo>
                <a:cubicBezTo>
                  <a:pt x="13333" y="18819"/>
                  <a:pt x="15258" y="17947"/>
                  <a:pt x="16795" y="16442"/>
                </a:cubicBezTo>
                <a:cubicBezTo>
                  <a:pt x="20637" y="12681"/>
                  <a:pt x="20637" y="6579"/>
                  <a:pt x="16795" y="2818"/>
                </a:cubicBezTo>
                <a:cubicBezTo>
                  <a:pt x="14875" y="938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rgbClr val="0D9006">
              <a:alpha val="9764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DRAFTING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OF THE NEW </a:t>
            </a:r>
            <a:r>
              <a:rPr lang="en-US" altLang="it-IT" sz="8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PUBLIC NOTICE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endParaRPr lang="en-US" altLang="it-IT" sz="500" b="1" i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 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"</a:t>
            </a: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Exploitation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, use and </a:t>
            </a: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conservation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900" b="1" i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assets</a:t>
            </a:r>
            <a:r>
              <a:rPr lang="it-IT" sz="900" b="1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</a:rPr>
              <a:t> </a:t>
            </a:r>
            <a:r>
              <a:rPr lang="it-IT" sz="900" b="1" kern="0" dirty="0">
                <a:solidFill>
                  <a:schemeClr val="bg1"/>
                </a:solidFill>
                <a:latin typeface="Gill Sans MT" panose="020B0502020104020203" pitchFamily="34" charset="0"/>
                <a:ea typeface="Bradley Hand ITC TT-Bold" charset="0"/>
                <a:cs typeface="Bradley Hand ITC TT-Bold" charset="0"/>
              </a:rPr>
              <a:t>"</a:t>
            </a:r>
            <a:r>
              <a:rPr lang="it-IT" sz="900" b="1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worth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€10.6 </a:t>
            </a: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million</a:t>
            </a:r>
            <a:endParaRPr lang="it-IT" sz="9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endParaRPr lang="en-US" altLang="it-IT" sz="900" b="1" i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25" name="AutoShape 18"/>
          <p:cNvSpPr>
            <a:spLocks/>
          </p:cNvSpPr>
          <p:nvPr/>
        </p:nvSpPr>
        <p:spPr bwMode="auto">
          <a:xfrm>
            <a:off x="5073437" y="3212976"/>
            <a:ext cx="1080000" cy="1080000"/>
          </a:xfrm>
          <a:custGeom>
            <a:avLst/>
            <a:gdLst>
              <a:gd name="T0" fmla="*/ 0 w 19674"/>
              <a:gd name="T1" fmla="*/ 0 h 19260"/>
              <a:gd name="T2" fmla="*/ 19674 w 19674"/>
              <a:gd name="T3" fmla="*/ 19260 h 19260"/>
            </a:gdLst>
            <a:ahLst/>
            <a:cxnLst/>
            <a:rect l="T0" t="T1" r="T2" b="T3"/>
            <a:pathLst>
              <a:path w="19674" h="19260">
                <a:moveTo>
                  <a:pt x="9837" y="0"/>
                </a:moveTo>
                <a:cubicBezTo>
                  <a:pt x="7319" y="0"/>
                  <a:pt x="4799" y="938"/>
                  <a:pt x="2879" y="2818"/>
                </a:cubicBezTo>
                <a:cubicBezTo>
                  <a:pt x="-963" y="6579"/>
                  <a:pt x="-963" y="12681"/>
                  <a:pt x="2879" y="16442"/>
                </a:cubicBezTo>
                <a:cubicBezTo>
                  <a:pt x="4526" y="18055"/>
                  <a:pt x="6619" y="18929"/>
                  <a:pt x="8768" y="19159"/>
                </a:cubicBezTo>
                <a:lnTo>
                  <a:pt x="10113" y="21600"/>
                </a:lnTo>
                <a:lnTo>
                  <a:pt x="11337" y="19119"/>
                </a:lnTo>
                <a:cubicBezTo>
                  <a:pt x="13333" y="18819"/>
                  <a:pt x="15258" y="17947"/>
                  <a:pt x="16795" y="16442"/>
                </a:cubicBezTo>
                <a:cubicBezTo>
                  <a:pt x="20637" y="12681"/>
                  <a:pt x="20637" y="6579"/>
                  <a:pt x="16795" y="2818"/>
                </a:cubicBezTo>
                <a:cubicBezTo>
                  <a:pt x="14875" y="938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rgbClr val="FF0000">
              <a:alpha val="9803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Guidance for the design and implementation of public notices</a:t>
            </a:r>
            <a:endParaRPr lang="en-US" altLang="it-IT" sz="9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5076056" y="4725144"/>
            <a:ext cx="1152000" cy="3600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7280"/>
                </a:moveTo>
                <a:lnTo>
                  <a:pt x="0" y="4320"/>
                </a:lnTo>
                <a:cubicBezTo>
                  <a:pt x="0" y="1934"/>
                  <a:pt x="967" y="0"/>
                  <a:pt x="2160" y="0"/>
                </a:cubicBezTo>
                <a:lnTo>
                  <a:pt x="19440" y="0"/>
                </a:lnTo>
                <a:cubicBezTo>
                  <a:pt x="20633" y="0"/>
                  <a:pt x="21600" y="1934"/>
                  <a:pt x="21600" y="4320"/>
                </a:cubicBezTo>
                <a:lnTo>
                  <a:pt x="21600" y="17280"/>
                </a:lnTo>
                <a:cubicBezTo>
                  <a:pt x="21600" y="19666"/>
                  <a:pt x="20633" y="21600"/>
                  <a:pt x="19440" y="21600"/>
                </a:cubicBezTo>
                <a:lnTo>
                  <a:pt x="2160" y="21600"/>
                </a:lnTo>
                <a:cubicBezTo>
                  <a:pt x="967" y="21600"/>
                  <a:pt x="0" y="19666"/>
                  <a:pt x="0" y="17280"/>
                </a:cubicBezTo>
                <a:close/>
                <a:moveTo>
                  <a:pt x="0" y="17280"/>
                </a:moveTo>
              </a:path>
            </a:pathLst>
          </a:custGeom>
          <a:solidFill>
            <a:srgbClr val="FF0000">
              <a:alpha val="9803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None/>
              <a:defRPr/>
            </a:pPr>
            <a:r>
              <a:rPr lang="en-US" altLang="it-IT" sz="750" b="1" kern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rPr>
              <a:t> September</a:t>
            </a:r>
            <a:endParaRPr lang="en-US" altLang="it-IT" sz="750" b="1" kern="0" dirty="0" smtClean="0">
              <a:solidFill>
                <a:srgbClr val="FFFFFF"/>
              </a:solidFill>
              <a:latin typeface="Gill Sans MT" panose="020B0502020104020203" pitchFamily="34" charset="0"/>
              <a:ea typeface="Futura Condensed" charset="0"/>
              <a:cs typeface="Futura Condensed" charset="0"/>
              <a:sym typeface="Futura Condensed" charset="0"/>
            </a:endParaRPr>
          </a:p>
          <a:p>
            <a:pPr algn="ctr" eaLnBrk="1" hangingPunct="1">
              <a:spcBef>
                <a:spcPct val="0"/>
              </a:spcBef>
              <a:buSzTx/>
              <a:buNone/>
              <a:defRPr/>
            </a:pPr>
            <a:r>
              <a:rPr lang="en-US" altLang="it-IT" sz="750" b="1" kern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rPr>
              <a:t>October 2016</a:t>
            </a:r>
            <a:endParaRPr lang="en-US" altLang="it-IT" sz="750" b="1" kern="0" dirty="0">
              <a:solidFill>
                <a:srgbClr val="FFFFFF"/>
              </a:solidFill>
              <a:latin typeface="Gill Sans MT" panose="020B0502020104020203" pitchFamily="34" charset="0"/>
              <a:ea typeface="Futura Condensed" charset="0"/>
              <a:cs typeface="Futura Condensed" charset="0"/>
              <a:sym typeface="Futura Condensed" charset="0"/>
            </a:endParaRPr>
          </a:p>
        </p:txBody>
      </p:sp>
      <p:pic>
        <p:nvPicPr>
          <p:cNvPr id="27" name="Immagine 3" descr="ppt-25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900738"/>
            <a:ext cx="6086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27"/>
          <p:cNvSpPr/>
          <p:nvPr/>
        </p:nvSpPr>
        <p:spPr>
          <a:xfrm>
            <a:off x="39310" y="45785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 descr="ppt_emp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04859" y="1556792"/>
            <a:ext cx="2663285" cy="107721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0975" lvl="0" algn="ctr"/>
            <a:endParaRPr lang="it-IT" dirty="0">
              <a:latin typeface="Gill Sans MT" panose="020B0502020104020203" pitchFamily="34" charset="0"/>
            </a:endParaRPr>
          </a:p>
          <a:p>
            <a:pPr marL="180975" lvl="0" algn="ctr"/>
            <a:r>
              <a:rPr lang="it-IT" sz="1400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New </a:t>
            </a:r>
            <a:r>
              <a:rPr lang="it-IT" sz="1400" kern="0" dirty="0" err="1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industry</a:t>
            </a:r>
            <a:r>
              <a:rPr lang="it-IT" sz="1400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 </a:t>
            </a:r>
            <a:r>
              <a:rPr lang="it-IT" sz="1400" kern="0" dirty="0" smtClean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policy</a:t>
            </a:r>
            <a:endParaRPr lang="it-IT" sz="1400" kern="0" dirty="0">
              <a:latin typeface="Gill Sans MT" panose="020B0502020104020203" pitchFamily="34" charset="0"/>
              <a:ea typeface="Bradley Hand ITC TT-Bold" charset="0"/>
              <a:cs typeface="Bradley Hand ITC TT-Bold" charset="0"/>
              <a:sym typeface="Gill Sans" charset="0"/>
            </a:endParaRPr>
          </a:p>
          <a:p>
            <a:pPr marL="180975" lvl="0" algn="ctr"/>
            <a:r>
              <a:rPr lang="it-IT" sz="1400" b="1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"Value </a:t>
            </a:r>
            <a:r>
              <a:rPr lang="it-IT" sz="1400" b="1" kern="0" dirty="0" err="1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added</a:t>
            </a:r>
            <a:r>
              <a:rPr lang="it-IT" sz="1400" b="1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 </a:t>
            </a:r>
            <a:r>
              <a:rPr lang="it-IT" sz="1400" b="1" kern="0" dirty="0" smtClean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Lazio"</a:t>
            </a:r>
            <a:endParaRPr lang="it-IT" sz="1400" b="1" kern="0" dirty="0">
              <a:latin typeface="Gill Sans MT" panose="020B0502020104020203" pitchFamily="34" charset="0"/>
              <a:ea typeface="Bradley Hand ITC TT-Bold" charset="0"/>
              <a:cs typeface="Bradley Hand ITC TT-Bold" charset="0"/>
            </a:endParaRPr>
          </a:p>
          <a:p>
            <a:pPr marL="180975" lvl="0" algn="ctr"/>
            <a:endParaRPr lang="it-IT" i="1" dirty="0">
              <a:latin typeface="Gill Sans MT" panose="020B0502020104020203" pitchFamily="34" charset="0"/>
            </a:endParaRPr>
          </a:p>
        </p:txBody>
      </p:sp>
      <p:sp>
        <p:nvSpPr>
          <p:cNvPr id="34" name="Freccia a destra 33"/>
          <p:cNvSpPr>
            <a:spLocks noChangeAspect="1"/>
          </p:cNvSpPr>
          <p:nvPr/>
        </p:nvSpPr>
        <p:spPr>
          <a:xfrm rot="6084611">
            <a:off x="4115651" y="2976267"/>
            <a:ext cx="326450" cy="9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>
            <a:spLocks noChangeAspect="1"/>
          </p:cNvSpPr>
          <p:nvPr/>
        </p:nvSpPr>
        <p:spPr>
          <a:xfrm rot="4182455">
            <a:off x="5319105" y="2960237"/>
            <a:ext cx="326450" cy="9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>
            <a:spLocks noChangeAspect="1"/>
          </p:cNvSpPr>
          <p:nvPr/>
        </p:nvSpPr>
        <p:spPr>
          <a:xfrm rot="7402702">
            <a:off x="3112630" y="2879354"/>
            <a:ext cx="326450" cy="9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-36512" y="477980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 actions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80441" y="731371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 actions</a:t>
            </a:r>
          </a:p>
          <a:p>
            <a:pPr>
              <a:defRPr/>
            </a:pPr>
            <a:r>
              <a:rPr lang="it-IT" sz="1900" b="1" i="1">
                <a:latin typeface="Gill Sans MT" panose="020B0502020104020203" pitchFamily="34" charset="0"/>
              </a:rPr>
              <a:t>Consultation with stakeholders (listening and feedback):</a:t>
            </a:r>
          </a:p>
          <a:p>
            <a:pPr>
              <a:defRPr/>
            </a:pP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magine 9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5906" y="133543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1336" y="2369679"/>
            <a:ext cx="23744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proposals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/>
              <a:t>27</a:t>
            </a:r>
            <a:endParaRPr lang="it-IT" sz="135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19719" y="2024613"/>
            <a:ext cx="2921185" cy="100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Investments: </a:t>
            </a:r>
          </a:p>
          <a:p>
            <a:pPr algn="ctr"/>
            <a:r>
              <a:rPr lang="it-IT" sz="3001"/>
              <a:t>€256,695,000</a:t>
            </a:r>
          </a:p>
          <a:p>
            <a:pPr algn="ctr"/>
            <a:r>
              <a:rPr lang="it-IT" sz="1500"/>
              <a:t>Average investment: €9,507,222</a:t>
            </a:r>
          </a:p>
        </p:txBody>
      </p:sp>
      <p:sp>
        <p:nvSpPr>
          <p:cNvPr id="17" name="Freccia a destra 16"/>
          <p:cNvSpPr/>
          <p:nvPr/>
        </p:nvSpPr>
        <p:spPr>
          <a:xfrm rot="5400000">
            <a:off x="1366499" y="2793685"/>
            <a:ext cx="835246" cy="18029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it-IT" sz="900" b="1">
                <a:solidFill>
                  <a:schemeClr val="bg1"/>
                </a:solidFill>
              </a:rPr>
              <a:t>Multi-sector</a:t>
            </a:r>
          </a:p>
        </p:txBody>
      </p:sp>
      <p:sp>
        <p:nvSpPr>
          <p:cNvPr id="18" name="Freccia a destra 17"/>
          <p:cNvSpPr/>
          <p:nvPr/>
        </p:nvSpPr>
        <p:spPr>
          <a:xfrm rot="5400000">
            <a:off x="6899931" y="2736545"/>
            <a:ext cx="799104" cy="16495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By residence of the </a:t>
            </a:r>
            <a:r>
              <a:rPr lang="it-IT" sz="900" b="1" dirty="0" err="1" smtClean="0">
                <a:solidFill>
                  <a:schemeClr val="bg1"/>
                </a:solidFill>
              </a:rPr>
              <a:t>actor</a:t>
            </a:r>
            <a:r>
              <a:rPr lang="it-IT" sz="900" b="1" dirty="0" smtClean="0">
                <a:solidFill>
                  <a:schemeClr val="bg1"/>
                </a:solidFill>
              </a:rPr>
              <a:t> </a:t>
            </a:r>
            <a:r>
              <a:rPr lang="it-IT" sz="900" b="1" dirty="0" err="1">
                <a:solidFill>
                  <a:schemeClr val="bg1"/>
                </a:solidFill>
              </a:rPr>
              <a:t>making</a:t>
            </a:r>
            <a:r>
              <a:rPr lang="it-IT" sz="900" b="1" dirty="0">
                <a:solidFill>
                  <a:schemeClr val="bg1"/>
                </a:solidFill>
              </a:rPr>
              <a:t> the </a:t>
            </a:r>
            <a:r>
              <a:rPr lang="it-IT" sz="900" b="1" dirty="0" err="1">
                <a:solidFill>
                  <a:schemeClr val="bg1"/>
                </a:solidFill>
              </a:rPr>
              <a:t>proposal</a:t>
            </a:r>
            <a:endParaRPr lang="it-IT" sz="900" b="1" dirty="0">
              <a:solidFill>
                <a:schemeClr val="bg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3211245" y="1988249"/>
            <a:ext cx="2647933" cy="2434034"/>
            <a:chOff x="4322488" y="1806817"/>
            <a:chExt cx="3530578" cy="3245378"/>
          </a:xfrm>
        </p:grpSpPr>
        <p:grpSp>
          <p:nvGrpSpPr>
            <p:cNvPr id="21" name="Gruppo 20"/>
            <p:cNvGrpSpPr/>
            <p:nvPr/>
          </p:nvGrpSpPr>
          <p:grpSpPr>
            <a:xfrm>
              <a:off x="4492498" y="2348959"/>
              <a:ext cx="3264558" cy="2703236"/>
              <a:chOff x="7482393" y="1487694"/>
              <a:chExt cx="3008592" cy="2637532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2393" y="1487694"/>
                <a:ext cx="3008592" cy="2637532"/>
              </a:xfrm>
              <a:prstGeom prst="rect">
                <a:avLst/>
              </a:prstGeom>
            </p:spPr>
          </p:pic>
          <p:sp>
            <p:nvSpPr>
              <p:cNvPr id="24" name="CasellaDiTesto 25"/>
              <p:cNvSpPr txBox="1"/>
              <p:nvPr/>
            </p:nvSpPr>
            <p:spPr>
              <a:xfrm>
                <a:off x="7893675" y="1783298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2</a:t>
                </a:r>
              </a:p>
            </p:txBody>
          </p:sp>
          <p:sp>
            <p:nvSpPr>
              <p:cNvPr id="25" name="CasellaDiTesto 26"/>
              <p:cNvSpPr txBox="1"/>
              <p:nvPr/>
            </p:nvSpPr>
            <p:spPr>
              <a:xfrm>
                <a:off x="9075261" y="1970652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3</a:t>
                </a:r>
              </a:p>
            </p:txBody>
          </p:sp>
          <p:sp>
            <p:nvSpPr>
              <p:cNvPr id="26" name="CasellaDiTesto 27"/>
              <p:cNvSpPr txBox="1"/>
              <p:nvPr/>
            </p:nvSpPr>
            <p:spPr>
              <a:xfrm>
                <a:off x="8601537" y="2626392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15</a:t>
                </a:r>
              </a:p>
            </p:txBody>
          </p:sp>
          <p:sp>
            <p:nvSpPr>
              <p:cNvPr id="27" name="CasellaDiTesto 28"/>
              <p:cNvSpPr txBox="1"/>
              <p:nvPr/>
            </p:nvSpPr>
            <p:spPr>
              <a:xfrm>
                <a:off x="9340710" y="3094775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3</a:t>
                </a:r>
              </a:p>
            </p:txBody>
          </p:sp>
          <p:sp>
            <p:nvSpPr>
              <p:cNvPr id="28" name="CasellaDiTesto 29"/>
              <p:cNvSpPr txBox="1"/>
              <p:nvPr/>
            </p:nvSpPr>
            <p:spPr>
              <a:xfrm>
                <a:off x="8986779" y="3607545"/>
                <a:ext cx="827655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-</a:t>
                </a: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4322488" y="1806817"/>
              <a:ext cx="3530578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Area of ​​the </a:t>
              </a:r>
              <a:r>
                <a:rPr lang="it-IT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actor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making</a:t>
              </a:r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the </a:t>
              </a:r>
              <a:r>
                <a:rPr lang="it-IT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proposal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3"/>
          <p:cNvSpPr txBox="1"/>
          <p:nvPr/>
        </p:nvSpPr>
        <p:spPr>
          <a:xfrm>
            <a:off x="3708249" y="4811594"/>
            <a:ext cx="2039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/>
              <a:t>Regional level proposals: 2</a:t>
            </a:r>
          </a:p>
          <a:p>
            <a:pPr algn="ctr"/>
            <a:r>
              <a:rPr lang="it-IT" sz="900"/>
              <a:t>Proposals not at the regional level: 2</a:t>
            </a:r>
          </a:p>
        </p:txBody>
      </p:sp>
      <p:graphicFrame>
        <p:nvGraphicFramePr>
          <p:cNvPr id="30" name="Gra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346059"/>
              </p:ext>
            </p:extLst>
          </p:nvPr>
        </p:nvGraphicFramePr>
        <p:xfrm>
          <a:off x="6006442" y="4008696"/>
          <a:ext cx="3051021" cy="178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" name="Immagin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10" y="4437112"/>
            <a:ext cx="2463910" cy="1126474"/>
          </a:xfrm>
          <a:prstGeom prst="rect">
            <a:avLst/>
          </a:prstGeom>
        </p:spPr>
      </p:pic>
      <p:sp>
        <p:nvSpPr>
          <p:cNvPr id="32" name="AutoShape 15"/>
          <p:cNvSpPr>
            <a:spLocks/>
          </p:cNvSpPr>
          <p:nvPr/>
        </p:nvSpPr>
        <p:spPr bwMode="auto">
          <a:xfrm>
            <a:off x="612451" y="1364776"/>
            <a:ext cx="2232248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18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Call 4 Proposals</a:t>
            </a:r>
            <a:endParaRPr lang="en-US" altLang="it-IT" sz="18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34137" y="801719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Lessons</a:t>
            </a: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learned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8367" y="2329830"/>
            <a:ext cx="3740098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96" y="1888619"/>
            <a:ext cx="297521" cy="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45" y="2488575"/>
            <a:ext cx="327273" cy="3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0367" y="1256753"/>
            <a:ext cx="7159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>
                <a:latin typeface="Gill Sans MT" panose="020B0502020104020203" pitchFamily="34" charset="0"/>
              </a:rPr>
              <a:t> Consultation with stakeholders (listening and feedback):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2761" y="1691087"/>
            <a:ext cx="3439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>
              <a:buFont typeface="Wingdings" panose="05000000000000000000" pitchFamily="2" charset="2"/>
              <a:buChar char="q"/>
            </a:pPr>
            <a:r>
              <a:rPr lang="it-IT" sz="1600" b="1">
                <a:latin typeface="Gill Sans MT" panose="020B0502020104020203" pitchFamily="34" charset="0"/>
              </a:rPr>
              <a:t>Focus group </a:t>
            </a:r>
          </a:p>
          <a:p>
            <a:pPr marL="454025"/>
            <a:r>
              <a:rPr lang="it-IT" sz="1600" b="1">
                <a:latin typeface="Gill Sans MT" panose="020B0502020104020203" pitchFamily="34" charset="0"/>
              </a:rPr>
              <a:t>(16 December 2013) - </a:t>
            </a:r>
            <a:r>
              <a:rPr lang="en-US" sz="1600" b="1">
                <a:latin typeface="Gill Sans MT" panose="020B0502020104020203" pitchFamily="34" charset="0"/>
              </a:rPr>
              <a:t>Smart Specialization Strategy Lazio Focus Group Cultural Heritage:</a:t>
            </a:r>
            <a:endParaRPr lang="it-IT" sz="1600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 smtClean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r>
              <a:rPr lang="it-IT" sz="1600" b="1">
                <a:latin typeface="Gill Sans MT" panose="020B0502020104020203" pitchFamily="34" charset="0"/>
              </a:rPr>
              <a:t>Call for Proposals (published 28 July 2015):</a:t>
            </a: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4934682" y="3462908"/>
            <a:ext cx="3878749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8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94" y="3212192"/>
            <a:ext cx="297521" cy="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ottotitolo 2"/>
          <p:cNvSpPr txBox="1">
            <a:spLocks/>
          </p:cNvSpPr>
          <p:nvPr/>
        </p:nvSpPr>
        <p:spPr>
          <a:xfrm>
            <a:off x="4403533" y="3177876"/>
            <a:ext cx="4409898" cy="1048816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Formalization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8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interest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public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notices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relating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to S3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specialization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for a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total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over €100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the public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notice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"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Exploitation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, use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conservation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12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" 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with a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€10.6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Limiting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duration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the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process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drafting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public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notices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(high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number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proposals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received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just"/>
            <a:endParaRPr lang="it-IT" sz="12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24" name="Sottotitolo 2"/>
          <p:cNvSpPr txBox="1">
            <a:spLocks/>
          </p:cNvSpPr>
          <p:nvPr/>
        </p:nvSpPr>
        <p:spPr>
          <a:xfrm>
            <a:off x="5008367" y="3481388"/>
            <a:ext cx="3740098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Sottotitolo 2"/>
          <p:cNvSpPr txBox="1">
            <a:spLocks/>
          </p:cNvSpPr>
          <p:nvPr/>
        </p:nvSpPr>
        <p:spPr>
          <a:xfrm>
            <a:off x="5004007" y="4580558"/>
            <a:ext cx="3740098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Sottotitolo 2"/>
          <p:cNvSpPr txBox="1">
            <a:spLocks/>
          </p:cNvSpPr>
          <p:nvPr/>
        </p:nvSpPr>
        <p:spPr>
          <a:xfrm>
            <a:off x="4488816" y="1782564"/>
            <a:ext cx="4378220" cy="112818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High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number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quality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consultations</a:t>
            </a:r>
            <a:r>
              <a:rPr lang="it-IT" sz="1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identification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seven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S3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priority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"Cultural Heritage and Technology for Culture" </a:t>
            </a:r>
          </a:p>
          <a:p>
            <a:pPr algn="just"/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listening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feedback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 </a:t>
            </a:r>
          </a:p>
          <a:p>
            <a:pPr algn="just"/>
            <a:endParaRPr lang="it-IT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95536" y="4721076"/>
            <a:ext cx="345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>
              <a:buFont typeface="Wingdings" panose="05000000000000000000" pitchFamily="2" charset="2"/>
              <a:buChar char="q"/>
            </a:pPr>
            <a:r>
              <a:rPr lang="it-IT" sz="1600" b="1">
                <a:latin typeface="Gill Sans MT" panose="020B0502020104020203" pitchFamily="34" charset="0"/>
              </a:rPr>
              <a:t>Overall State of the Industry </a:t>
            </a:r>
            <a:endParaRPr lang="it-IT" sz="1600" b="1" dirty="0" smtClean="0">
              <a:latin typeface="Gill Sans MT" panose="020B0502020104020203" pitchFamily="34" charset="0"/>
            </a:endParaRPr>
          </a:p>
          <a:p>
            <a:pPr marL="454025"/>
            <a:r>
              <a:rPr lang="it-IT" sz="1600" b="1">
                <a:latin typeface="Gill Sans MT" panose="020B0502020104020203" pitchFamily="34" charset="0"/>
              </a:rPr>
              <a:t>(22-24 February 2016):</a:t>
            </a: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 smtClean="0">
              <a:latin typeface="Gill Sans MT" panose="020B0502020104020203" pitchFamily="34" charset="0"/>
            </a:endParaRPr>
          </a:p>
          <a:p>
            <a:pPr marL="180975"/>
            <a:endParaRPr lang="it-IT" sz="1600" b="1" dirty="0" smtClean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 smtClean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dirty="0">
              <a:latin typeface="Gill Sans MT" panose="020B0502020104020203" pitchFamily="34" charset="0"/>
            </a:endParaRPr>
          </a:p>
        </p:txBody>
      </p:sp>
      <p:pic>
        <p:nvPicPr>
          <p:cNvPr id="22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55" y="4782254"/>
            <a:ext cx="297521" cy="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63" y="5458622"/>
            <a:ext cx="297521" cy="2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ottotitolo 2"/>
          <p:cNvSpPr txBox="1">
            <a:spLocks/>
          </p:cNvSpPr>
          <p:nvPr/>
        </p:nvSpPr>
        <p:spPr>
          <a:xfrm>
            <a:off x="4423339" y="4706094"/>
            <a:ext cx="4469141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Active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participation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by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numerous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: 12 focus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groups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with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nearly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1,000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participants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about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150 in the focus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group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on "Cultural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culture"</a:t>
            </a:r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continuity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dialogue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with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marL="180975" algn="just"/>
            <a:endParaRPr lang="it-IT" sz="12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29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55" y="4092287"/>
            <a:ext cx="327273" cy="3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960959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 actions</a:t>
            </a:r>
          </a:p>
          <a:p>
            <a:pPr>
              <a:defRPr/>
            </a:pPr>
            <a:endParaRPr lang="it-IT" sz="24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521828" y="2749837"/>
            <a:ext cx="8020862" cy="2817769"/>
          </a:xfrm>
        </p:spPr>
        <p:txBody>
          <a:bodyPr>
            <a:noAutofit/>
          </a:bodyPr>
          <a:lstStyle/>
          <a:p>
            <a:pPr algn="just"/>
            <a:r>
              <a:rPr lang="it-IT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DTC1: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Technology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created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2008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"Framework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Programme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Agreement"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Lazio,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Development,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Universities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tool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local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initiate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structured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network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relationships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technical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/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scientific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collaborations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public and private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businesses. </a:t>
            </a:r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DTC's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measures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made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possible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to create an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integrated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10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projects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beginning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2009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concluding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2014,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5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public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notices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worth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total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13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euro, for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purpose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enhancing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Lazio's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to consolidate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stimulate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on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part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lvl="1" indent="-457200" algn="just">
              <a:buFont typeface="Wingdings" panose="05000000000000000000" pitchFamily="2" charset="2"/>
              <a:buChar char="v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   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0796" y="1790825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>
                <a:solidFill>
                  <a:schemeClr val="bg1"/>
                </a:solidFill>
                <a:latin typeface="Gill Sans MT" panose="020B0502020104020203" pitchFamily="34" charset="0"/>
              </a:rPr>
              <a:t>The Technological District for Culture – DTC1 (2009-2014)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1306974"/>
            <a:ext cx="8440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>
                <a:latin typeface="Gill Sans MT" panose="020B0502020104020203" pitchFamily="34" charset="0"/>
              </a:rPr>
              <a:t> 	Local actions</a:t>
            </a:r>
            <a:r>
              <a:rPr lang="it-IT" b="1" i="1">
                <a:latin typeface="Gill Sans MT" panose="020B0502020104020203" pitchFamily="34" charset="0"/>
              </a:rPr>
              <a:t> for Cultural Heritage </a:t>
            </a:r>
            <a:endParaRPr lang="it-IT" b="1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2624</Words>
  <Application>Microsoft Office PowerPoint</Application>
  <PresentationFormat>Presentazione su schermo (4:3)</PresentationFormat>
  <Paragraphs>336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Arial Unicode MS</vt:lpstr>
      <vt:lpstr>ＭＳ Ｐゴシック</vt:lpstr>
      <vt:lpstr>Arial</vt:lpstr>
      <vt:lpstr>Bradley Hand ITC TT-Bold</vt:lpstr>
      <vt:lpstr>Calibri</vt:lpstr>
      <vt:lpstr>Futura</vt:lpstr>
      <vt:lpstr>Futura Condensed</vt:lpstr>
      <vt:lpstr>Gill Sans</vt:lpstr>
      <vt:lpstr>Gill Sans MT</vt:lpstr>
      <vt:lpstr>Wingdings</vt:lpstr>
      <vt:lpstr>ヒラギノ角ゴ ProN W3</vt:lpstr>
      <vt:lpstr>Tema di Office</vt:lpstr>
      <vt:lpstr>CULTURAL HERITAGE An engine for innovation and growth – S3 Platform peer review Rome, 25th November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HERITAGE.  An engine for innovation and growth –  S3 Platform peer review Rome, 25 november 2016</dc:title>
  <dc:creator>Riccardo Ginanni</dc:creator>
  <cp:lastModifiedBy>Carlotta Benvenuti</cp:lastModifiedBy>
  <cp:revision>357</cp:revision>
  <cp:lastPrinted>2016-10-26T10:15:31Z</cp:lastPrinted>
  <dcterms:created xsi:type="dcterms:W3CDTF">2016-09-21T13:24:04Z</dcterms:created>
  <dcterms:modified xsi:type="dcterms:W3CDTF">2016-11-23T15:37:19Z</dcterms:modified>
</cp:coreProperties>
</file>