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9" r:id="rId2"/>
    <p:sldId id="256" r:id="rId3"/>
    <p:sldId id="257" r:id="rId4"/>
    <p:sldId id="270" r:id="rId5"/>
    <p:sldId id="268" r:id="rId6"/>
    <p:sldId id="258" r:id="rId7"/>
    <p:sldId id="266" r:id="rId8"/>
    <p:sldId id="259" r:id="rId9"/>
    <p:sldId id="267" r:id="rId10"/>
    <p:sldId id="260" r:id="rId11"/>
    <p:sldId id="261" r:id="rId12"/>
    <p:sldId id="271" r:id="rId1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2692" autoAdjust="0"/>
    <p:restoredTop sz="94674"/>
  </p:normalViewPr>
  <p:slideViewPr>
    <p:cSldViewPr snapToGrid="0" snapToObjects="1" showGuides="1">
      <p:cViewPr>
        <p:scale>
          <a:sx n="90" d="100"/>
          <a:sy n="90" d="100"/>
        </p:scale>
        <p:origin x="-99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2629-2475-FB47-AFD2-9F4D4AB0255A}" type="datetimeFigureOut">
              <a:rPr lang="it-IT" smtClean="0"/>
              <a:pPr/>
              <a:t>24-11-2016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ABE8-DAE6-8B46-8B99-AADAB0107E31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2629-2475-FB47-AFD2-9F4D4AB0255A}" type="datetimeFigureOut">
              <a:rPr lang="it-IT" smtClean="0"/>
              <a:pPr/>
              <a:t>24-11-2016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ABE8-DAE6-8B46-8B99-AADAB0107E31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2629-2475-FB47-AFD2-9F4D4AB0255A}" type="datetimeFigureOut">
              <a:rPr lang="it-IT" smtClean="0"/>
              <a:pPr/>
              <a:t>24-11-2016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ABE8-DAE6-8B46-8B99-AADAB0107E31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2629-2475-FB47-AFD2-9F4D4AB0255A}" type="datetimeFigureOut">
              <a:rPr lang="it-IT" smtClean="0"/>
              <a:pPr/>
              <a:t>24-11-2016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ABE8-DAE6-8B46-8B99-AADAB0107E31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2629-2475-FB47-AFD2-9F4D4AB0255A}" type="datetimeFigureOut">
              <a:rPr lang="it-IT" smtClean="0"/>
              <a:pPr/>
              <a:t>24-11-2016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ABE8-DAE6-8B46-8B99-AADAB0107E31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2629-2475-FB47-AFD2-9F4D4AB0255A}" type="datetimeFigureOut">
              <a:rPr lang="it-IT" smtClean="0"/>
              <a:pPr/>
              <a:t>24-11-2016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ABE8-DAE6-8B46-8B99-AADAB0107E31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2629-2475-FB47-AFD2-9F4D4AB0255A}" type="datetimeFigureOut">
              <a:rPr lang="it-IT" smtClean="0"/>
              <a:pPr/>
              <a:t>24-11-2016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ABE8-DAE6-8B46-8B99-AADAB0107E31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2629-2475-FB47-AFD2-9F4D4AB0255A}" type="datetimeFigureOut">
              <a:rPr lang="it-IT" smtClean="0"/>
              <a:pPr/>
              <a:t>24-11-2016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ABE8-DAE6-8B46-8B99-AADAB0107E31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2629-2475-FB47-AFD2-9F4D4AB0255A}" type="datetimeFigureOut">
              <a:rPr lang="it-IT" smtClean="0"/>
              <a:pPr/>
              <a:t>24-11-2016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ABE8-DAE6-8B46-8B99-AADAB0107E31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2629-2475-FB47-AFD2-9F4D4AB0255A}" type="datetimeFigureOut">
              <a:rPr lang="it-IT" smtClean="0"/>
              <a:pPr/>
              <a:t>24-11-2016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ABE8-DAE6-8B46-8B99-AADAB0107E31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2629-2475-FB47-AFD2-9F4D4AB0255A}" type="datetimeFigureOut">
              <a:rPr lang="it-IT" smtClean="0"/>
              <a:pPr/>
              <a:t>24-11-2016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ABE8-DAE6-8B46-8B99-AADAB0107E31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22629-2475-FB47-AFD2-9F4D4AB0255A}" type="datetimeFigureOut">
              <a:rPr lang="it-IT" smtClean="0"/>
              <a:pPr/>
              <a:t>24-11-2016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6ABE8-DAE6-8B46-8B99-AADAB0107E31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48250" y="1679593"/>
            <a:ext cx="7896566" cy="1752600"/>
          </a:xfrm>
        </p:spPr>
        <p:txBody>
          <a:bodyPr>
            <a:noAutofit/>
          </a:bodyPr>
          <a:lstStyle/>
          <a:p>
            <a:pPr algn="l"/>
            <a:r>
              <a:rPr lang="it-IT" sz="4000" dirty="0" smtClean="0">
                <a:solidFill>
                  <a:srgbClr val="0070C0"/>
                </a:solidFill>
                <a:latin typeface="Myriad Pro" charset="0"/>
                <a:ea typeface="Myriad Pro" charset="0"/>
                <a:cs typeface="Myriad Pro" charset="0"/>
              </a:rPr>
              <a:t>Valorisation </a:t>
            </a:r>
            <a:r>
              <a:rPr lang="it-IT" sz="4000" dirty="0" err="1" smtClean="0">
                <a:solidFill>
                  <a:srgbClr val="0070C0"/>
                </a:solidFill>
                <a:latin typeface="Myriad Pro" charset="0"/>
                <a:ea typeface="Myriad Pro" charset="0"/>
                <a:cs typeface="Myriad Pro" charset="0"/>
              </a:rPr>
              <a:t>of</a:t>
            </a:r>
            <a:r>
              <a:rPr lang="it-IT" sz="4000" dirty="0" smtClean="0">
                <a:solidFill>
                  <a:srgbClr val="0070C0"/>
                </a:solidFill>
                <a:latin typeface="Myriad Pro" charset="0"/>
                <a:ea typeface="Myriad Pro" charset="0"/>
                <a:cs typeface="Myriad Pro" charset="0"/>
              </a:rPr>
              <a:t> cultural </a:t>
            </a:r>
          </a:p>
          <a:p>
            <a:pPr algn="l"/>
            <a:r>
              <a:rPr lang="it-IT" sz="4000" dirty="0" smtClean="0">
                <a:solidFill>
                  <a:srgbClr val="0070C0"/>
                </a:solidFill>
                <a:latin typeface="Myriad Pro" charset="0"/>
                <a:ea typeface="Myriad Pro" charset="0"/>
                <a:cs typeface="Myriad Pro" charset="0"/>
              </a:rPr>
              <a:t>World </a:t>
            </a:r>
            <a:r>
              <a:rPr lang="it-IT" sz="4000" dirty="0" smtClean="0">
                <a:solidFill>
                  <a:srgbClr val="0070C0"/>
                </a:solidFill>
                <a:latin typeface="Myriad Pro" charset="0"/>
                <a:ea typeface="Myriad Pro" charset="0"/>
                <a:cs typeface="Myriad Pro" charset="0"/>
              </a:rPr>
              <a:t>Heritage at</a:t>
            </a:r>
            <a:r>
              <a:rPr lang="it-IT" sz="4000" dirty="0" smtClean="0">
                <a:solidFill>
                  <a:srgbClr val="0070C0"/>
                </a:solidFill>
                <a:latin typeface="Myriad Pro" charset="0"/>
                <a:ea typeface="Myriad Pro" charset="0"/>
                <a:cs typeface="Myriad Pro" charset="0"/>
              </a:rPr>
              <a:t> Venaria </a:t>
            </a:r>
            <a:r>
              <a:rPr lang="it-IT" sz="4000" dirty="0" smtClean="0">
                <a:solidFill>
                  <a:srgbClr val="0070C0"/>
                </a:solidFill>
                <a:latin typeface="Myriad Pro" charset="0"/>
                <a:ea typeface="Myriad Pro" charset="0"/>
                <a:cs typeface="Myriad Pro" charset="0"/>
              </a:rPr>
              <a:t>Reale</a:t>
            </a:r>
            <a:endParaRPr lang="it-IT" sz="4000" dirty="0">
              <a:solidFill>
                <a:srgbClr val="0070C0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48250" y="3680606"/>
            <a:ext cx="5766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00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PAOLA ZINI</a:t>
            </a:r>
          </a:p>
          <a:p>
            <a:r>
              <a:rPr lang="it-IT" dirty="0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President</a:t>
            </a:r>
          </a:p>
          <a:p>
            <a:r>
              <a:rPr lang="it-IT" dirty="0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Venaria Reale Consortium</a:t>
            </a:r>
            <a:endParaRPr lang="it-IT" dirty="0">
              <a:solidFill>
                <a:srgbClr val="000000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48249" y="6185647"/>
            <a:ext cx="5766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Roma, 25 november 2016</a:t>
            </a:r>
            <a:endParaRPr lang="it-IT" dirty="0">
              <a:solidFill>
                <a:srgbClr val="000000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32943" y="240065"/>
            <a:ext cx="4211874" cy="790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890489" y="1600200"/>
            <a:ext cx="8229600" cy="4525963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Innovative management model </a:t>
            </a:r>
          </a:p>
          <a:p>
            <a:r>
              <a:rPr lang="it-IT" sz="2800" dirty="0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Semplification/no burocraty</a:t>
            </a:r>
          </a:p>
          <a:p>
            <a:r>
              <a:rPr lang="it-IT" sz="2800" dirty="0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Independent Study Center</a:t>
            </a:r>
          </a:p>
          <a:p>
            <a:r>
              <a:rPr lang="it-IT" sz="2800" dirty="0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Independent Exhibition Production Area</a:t>
            </a:r>
          </a:p>
          <a:p>
            <a:r>
              <a:rPr lang="it-IT" sz="2800" dirty="0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Few external staff</a:t>
            </a:r>
            <a:endParaRPr lang="it-IT" sz="2800" dirty="0">
              <a:solidFill>
                <a:srgbClr val="000000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20914" y="6374434"/>
            <a:ext cx="1528493" cy="28701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flipV="1">
            <a:off x="948399" y="1807532"/>
            <a:ext cx="147969" cy="14796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flipV="1">
            <a:off x="963339" y="2326791"/>
            <a:ext cx="147969" cy="14796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flipV="1">
            <a:off x="948398" y="2823552"/>
            <a:ext cx="147969" cy="14796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flipV="1">
            <a:off x="948398" y="3343852"/>
            <a:ext cx="147969" cy="14796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flipV="1">
            <a:off x="963339" y="3855099"/>
            <a:ext cx="147969" cy="147969"/>
          </a:xfrm>
          <a:prstGeom prst="rect">
            <a:avLst/>
          </a:prstGeom>
        </p:spPr>
      </p:pic>
      <p:sp>
        <p:nvSpPr>
          <p:cNvPr id="12" name="Sottotitolo 2"/>
          <p:cNvSpPr txBox="1">
            <a:spLocks/>
          </p:cNvSpPr>
          <p:nvPr/>
        </p:nvSpPr>
        <p:spPr>
          <a:xfrm>
            <a:off x="5632824" y="437978"/>
            <a:ext cx="3216582" cy="875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80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rPr>
              <a:t>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Increase the number of visitors</a:t>
            </a:r>
          </a:p>
          <a:p>
            <a:r>
              <a:rPr lang="it-IT" sz="2800" dirty="0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Creation of the circuit of Savoy Royal Residences</a:t>
            </a:r>
          </a:p>
          <a:p>
            <a:r>
              <a:rPr lang="it-IT" sz="2800" dirty="0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Celebrations for the 10 years anniversary</a:t>
            </a:r>
            <a:endParaRPr lang="it-IT" sz="2800" dirty="0">
              <a:solidFill>
                <a:srgbClr val="000000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481114" y="437978"/>
            <a:ext cx="6400800" cy="875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400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rPr>
              <a:t>Where we are going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20914" y="6374434"/>
            <a:ext cx="1528493" cy="28701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flipV="1">
            <a:off x="559798" y="1806705"/>
            <a:ext cx="147969" cy="14796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flipV="1">
            <a:off x="559797" y="2346344"/>
            <a:ext cx="147969" cy="14796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flipV="1">
            <a:off x="542865" y="3274849"/>
            <a:ext cx="147969" cy="147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3523957" cy="1507565"/>
          </a:xfrm>
        </p:spPr>
        <p:txBody>
          <a:bodyPr/>
          <a:lstStyle/>
          <a:p>
            <a:pPr>
              <a:buNone/>
            </a:pPr>
            <a:r>
              <a:rPr lang="it-IT" dirty="0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Thank you.</a:t>
            </a:r>
            <a:endParaRPr lang="it-IT" dirty="0">
              <a:solidFill>
                <a:srgbClr val="000000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981157" y="-1"/>
            <a:ext cx="5162843" cy="686548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57200" y="2203029"/>
            <a:ext cx="313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Myriad Pro" charset="0"/>
                <a:ea typeface="Myriad Pro" charset="0"/>
                <a:cs typeface="Myriad Pro" charset="0"/>
              </a:rPr>
              <a:t>presidente@lavenariareale.it</a:t>
            </a:r>
            <a:endParaRPr lang="it-IT" dirty="0">
              <a:latin typeface="Myriad Pro" charset="0"/>
              <a:ea typeface="Myriad Pro" charset="0"/>
              <a:cs typeface="Myriad Pro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37362" y="5856500"/>
            <a:ext cx="4211874" cy="790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85534" y="6332230"/>
            <a:ext cx="1528493" cy="287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50899" y="1557033"/>
            <a:ext cx="8364071" cy="2882153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200 </a:t>
            </a:r>
            <a:r>
              <a:rPr lang="it-IT" sz="2800" dirty="0" err="1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years</a:t>
            </a:r>
            <a:r>
              <a:rPr lang="it-IT" sz="2800" dirty="0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of</a:t>
            </a:r>
            <a:r>
              <a:rPr lang="it-IT" sz="2800" dirty="0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abandon</a:t>
            </a:r>
            <a:endParaRPr lang="it-IT" sz="2800" dirty="0" smtClean="0">
              <a:solidFill>
                <a:srgbClr val="000000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r>
              <a:rPr lang="it-IT" sz="2800" dirty="0" err="1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One</a:t>
            </a:r>
            <a:r>
              <a:rPr lang="it-IT" sz="2800" dirty="0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of</a:t>
            </a:r>
            <a:r>
              <a:rPr lang="it-IT" sz="2800" dirty="0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 the </a:t>
            </a:r>
            <a:r>
              <a:rPr lang="it-IT" sz="2800" dirty="0" err="1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Savoy</a:t>
            </a:r>
            <a:r>
              <a:rPr lang="it-IT" sz="2800" dirty="0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Royal</a:t>
            </a:r>
            <a:r>
              <a:rPr lang="it-IT" sz="2800" dirty="0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Residences</a:t>
            </a:r>
            <a:r>
              <a:rPr lang="it-IT" sz="2800" dirty="0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</a:p>
          <a:p>
            <a:r>
              <a:rPr lang="it-IT" sz="2800" dirty="0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Since1997 </a:t>
            </a:r>
            <a:r>
              <a:rPr lang="it-IT" sz="2800" dirty="0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in the UNESCO World  Heritage </a:t>
            </a:r>
            <a:r>
              <a:rPr lang="it-IT" sz="2800" dirty="0" err="1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List</a:t>
            </a:r>
            <a:endParaRPr lang="it-IT" sz="2800" dirty="0" smtClean="0">
              <a:solidFill>
                <a:srgbClr val="000000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r>
              <a:rPr lang="it-IT" sz="2800" dirty="0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2007 Opening</a:t>
            </a:r>
            <a:endParaRPr lang="it-IT" sz="2800" dirty="0">
              <a:solidFill>
                <a:srgbClr val="000000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948250" y="437978"/>
            <a:ext cx="6400800" cy="875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4000" noProof="0" dirty="0" err="1" smtClean="0">
                <a:solidFill>
                  <a:srgbClr val="0070C0"/>
                </a:solidFill>
                <a:latin typeface="Myriad Pro" charset="0"/>
                <a:ea typeface="Myriad Pro" charset="0"/>
                <a:cs typeface="Myriad Pro" charset="0"/>
              </a:rPr>
              <a:t>Historical</a:t>
            </a:r>
            <a:r>
              <a:rPr kumimoji="0" lang="it-IT" sz="400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it-IT" sz="4000" dirty="0" smtClean="0">
                <a:solidFill>
                  <a:srgbClr val="0070C0"/>
                </a:solidFill>
                <a:latin typeface="Myriad Pro" charset="0"/>
                <a:ea typeface="Myriad Pro" charset="0"/>
                <a:cs typeface="Myriad Pro" charset="0"/>
              </a:rPr>
              <a:t>I</a:t>
            </a:r>
            <a:r>
              <a:rPr kumimoji="0" lang="it-IT" sz="400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rPr>
              <a:t>nformation</a:t>
            </a:r>
            <a:endParaRPr lang="it-IT" sz="4000" dirty="0" smtClean="0">
              <a:solidFill>
                <a:srgbClr val="0070C0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400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" charset="0"/>
              <a:ea typeface="Myriad Pro" charset="0"/>
              <a:cs typeface="Myriad Pro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292778" y="6356158"/>
            <a:ext cx="1528493" cy="28701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flipV="1">
            <a:off x="942957" y="1767216"/>
            <a:ext cx="147969" cy="14796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flipH="1" flipV="1">
            <a:off x="942477" y="2296246"/>
            <a:ext cx="147969" cy="14796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flipV="1">
            <a:off x="925775" y="2805318"/>
            <a:ext cx="147969" cy="14796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flipV="1">
            <a:off x="957418" y="3281031"/>
            <a:ext cx="147969" cy="147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0135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4000" dirty="0" smtClean="0">
                <a:solidFill>
                  <a:srgbClr val="0070C0"/>
                </a:solidFill>
                <a:latin typeface="Myriad Pro" charset="0"/>
                <a:ea typeface="Myriad Pro" charset="0"/>
                <a:cs typeface="Myriad Pro" charset="0"/>
              </a:rPr>
              <a:t>3 key factors for the valorisation</a:t>
            </a:r>
            <a:endParaRPr lang="it-IT" sz="4000" dirty="0">
              <a:solidFill>
                <a:srgbClr val="0070C0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10017" y="1585260"/>
            <a:ext cx="6938689" cy="2314388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Governance</a:t>
            </a:r>
          </a:p>
          <a:p>
            <a:r>
              <a:rPr lang="it-IT" sz="2800" dirty="0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Budget</a:t>
            </a:r>
            <a:endParaRPr lang="it-IT" sz="2800" dirty="0" smtClean="0">
              <a:solidFill>
                <a:srgbClr val="000000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r>
              <a:rPr lang="it-IT" sz="2800" dirty="0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People</a:t>
            </a:r>
          </a:p>
          <a:p>
            <a:endParaRPr lang="it-IT" sz="2800" dirty="0">
              <a:solidFill>
                <a:schemeClr val="tx1">
                  <a:lumMod val="65000"/>
                  <a:lumOff val="35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06846" y="6360366"/>
            <a:ext cx="1528493" cy="28701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flipV="1">
            <a:off x="1092367" y="1782157"/>
            <a:ext cx="147969" cy="14796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flipV="1">
            <a:off x="1077426" y="2290151"/>
            <a:ext cx="147969" cy="147969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flipV="1">
            <a:off x="1077426" y="2813086"/>
            <a:ext cx="147969" cy="147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-1016000" y="-3537857"/>
            <a:ext cx="5932714" cy="10522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405322" y="6430706"/>
            <a:ext cx="1528493" cy="28701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957435" y="358795"/>
            <a:ext cx="5667087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6000" dirty="0">
                <a:latin typeface="Myriad Pro" charset="0"/>
                <a:ea typeface="Myriad Pro" charset="0"/>
                <a:cs typeface="Myriad Pro" charset="0"/>
              </a:rPr>
              <a:t>GOVERNANCE</a:t>
            </a:r>
            <a:endParaRPr lang="it-IT" sz="6000" dirty="0" smtClean="0">
              <a:latin typeface="Myriad Pro" charset="0"/>
              <a:ea typeface="Myriad Pro" charset="0"/>
              <a:cs typeface="Myriad Pro" charset="0"/>
            </a:endParaRPr>
          </a:p>
          <a:p>
            <a:r>
              <a:rPr lang="it-IT" sz="3200" dirty="0" err="1" smtClean="0">
                <a:latin typeface="Myriad Pro" charset="0"/>
                <a:ea typeface="Myriad Pro" charset="0"/>
                <a:cs typeface="Myriad Pro" charset="0"/>
              </a:rPr>
              <a:t>systems</a:t>
            </a:r>
            <a:r>
              <a:rPr lang="it-IT" sz="3200" dirty="0" smtClean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it-IT" sz="3200" dirty="0">
                <a:latin typeface="Myriad Pro" charset="0"/>
                <a:ea typeface="Myriad Pro" charset="0"/>
                <a:cs typeface="Myriad Pro" charset="0"/>
              </a:rPr>
              <a:t>and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35312" y="1600200"/>
            <a:ext cx="8229600" cy="2732741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Owner of the palace – Ministry of Cultural Heritage and Tourism</a:t>
            </a:r>
          </a:p>
          <a:p>
            <a:r>
              <a:rPr lang="it-IT" sz="2800" dirty="0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Legal entity - Consortium</a:t>
            </a:r>
          </a:p>
          <a:p>
            <a:r>
              <a:rPr lang="it-IT" sz="2800" dirty="0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Object of activity – cultural development and promotion</a:t>
            </a:r>
            <a:endParaRPr lang="it-IT" sz="2800" dirty="0">
              <a:solidFill>
                <a:srgbClr val="000000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20914" y="6374434"/>
            <a:ext cx="1528493" cy="28701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flipV="1">
            <a:off x="1009629" y="1808584"/>
            <a:ext cx="147969" cy="14796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flipV="1">
            <a:off x="1009630" y="3268572"/>
            <a:ext cx="147969" cy="14796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flipV="1">
            <a:off x="1009629" y="2756100"/>
            <a:ext cx="147969" cy="147969"/>
          </a:xfrm>
          <a:prstGeom prst="rect">
            <a:avLst/>
          </a:prstGeom>
        </p:spPr>
      </p:pic>
      <p:sp>
        <p:nvSpPr>
          <p:cNvPr id="7" name="Sottotitolo 2"/>
          <p:cNvSpPr txBox="1">
            <a:spLocks/>
          </p:cNvSpPr>
          <p:nvPr/>
        </p:nvSpPr>
        <p:spPr>
          <a:xfrm>
            <a:off x="5632824" y="437978"/>
            <a:ext cx="3216582" cy="875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80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rPr>
              <a:t>GOVERNANCE</a:t>
            </a:r>
            <a:endParaRPr kumimoji="0" lang="it-IT" sz="280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" charset="0"/>
              <a:ea typeface="Myriad Pro" charset="0"/>
              <a:cs typeface="Myriad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489730" y="6374434"/>
            <a:ext cx="1528493" cy="28701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366104" y="418353"/>
            <a:ext cx="5060698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6000" dirty="0" smtClean="0">
                <a:latin typeface="Myriad Pro" charset="0"/>
                <a:ea typeface="Myriad Pro" charset="0"/>
                <a:cs typeface="Myriad Pro" charset="0"/>
              </a:rPr>
              <a:t>BUDGET</a:t>
            </a:r>
          </a:p>
          <a:p>
            <a:r>
              <a:rPr lang="it-IT" sz="3200" dirty="0" err="1" smtClean="0">
                <a:latin typeface="Myriad Pro" charset="0"/>
                <a:ea typeface="Myriad Pro" charset="0"/>
                <a:cs typeface="Myriad Pro" charset="0"/>
              </a:rPr>
              <a:t>grants</a:t>
            </a:r>
            <a:r>
              <a:rPr lang="it-IT" sz="3200" dirty="0" smtClean="0">
                <a:latin typeface="Myriad Pro" charset="0"/>
                <a:ea typeface="Myriad Pro" charset="0"/>
                <a:cs typeface="Myriad Pro" charset="0"/>
              </a:rPr>
              <a:t> and </a:t>
            </a:r>
            <a:r>
              <a:rPr lang="it-IT" sz="3200" dirty="0" err="1" smtClean="0">
                <a:latin typeface="Myriad Pro" charset="0"/>
                <a:ea typeface="Myriad Pro" charset="0"/>
                <a:cs typeface="Myriad Pro" charset="0"/>
              </a:rPr>
              <a:t>own</a:t>
            </a:r>
            <a:r>
              <a:rPr lang="it-IT" sz="3200" dirty="0" smtClean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it-IT" sz="3200" dirty="0" err="1" smtClean="0">
                <a:latin typeface="Myriad Pro" charset="0"/>
                <a:ea typeface="Myriad Pro" charset="0"/>
                <a:cs typeface="Myriad Pro" charset="0"/>
              </a:rPr>
              <a:t>income</a:t>
            </a:r>
            <a:endParaRPr lang="it-IT" sz="3200" dirty="0" smtClean="0">
              <a:latin typeface="Myriad Pro" charset="0"/>
              <a:ea typeface="Myriad Pro" charset="0"/>
              <a:cs typeface="Myriad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65194" y="1600200"/>
            <a:ext cx="8229600" cy="3268133"/>
          </a:xfrm>
        </p:spPr>
        <p:txBody>
          <a:bodyPr/>
          <a:lstStyle/>
          <a:p>
            <a:pPr>
              <a:buNone/>
            </a:pPr>
            <a:r>
              <a:rPr lang="it-IT" dirty="0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Repair and Restoration Project</a:t>
            </a:r>
          </a:p>
          <a:p>
            <a:pPr>
              <a:buNone/>
            </a:pPr>
            <a:r>
              <a:rPr lang="it-IT" sz="1600" dirty="0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200 milion of euro by European Union</a:t>
            </a:r>
          </a:p>
          <a:p>
            <a:endParaRPr lang="it-IT" dirty="0" smtClean="0">
              <a:solidFill>
                <a:srgbClr val="000000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>
              <a:buNone/>
            </a:pPr>
            <a:r>
              <a:rPr lang="it-IT" dirty="0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Ongoing Project</a:t>
            </a:r>
          </a:p>
          <a:p>
            <a:pPr>
              <a:buFontTx/>
              <a:buChar char="-"/>
            </a:pPr>
            <a:r>
              <a:rPr lang="it-IT" sz="1600" dirty="0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15 </a:t>
            </a:r>
            <a:r>
              <a:rPr lang="it-IT" sz="1600" dirty="0" err="1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million</a:t>
            </a:r>
            <a:r>
              <a:rPr lang="it-IT" sz="1600" dirty="0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it-IT" sz="1600" dirty="0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euros per year</a:t>
            </a:r>
          </a:p>
          <a:p>
            <a:pPr>
              <a:buFontTx/>
              <a:buChar char="-"/>
            </a:pPr>
            <a:r>
              <a:rPr lang="it-IT" sz="1600" dirty="0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40% own income </a:t>
            </a:r>
          </a:p>
          <a:p>
            <a:pPr>
              <a:buFontTx/>
              <a:buChar char="-"/>
            </a:pPr>
            <a:r>
              <a:rPr lang="it-IT" sz="1600" dirty="0" smtClean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60% private and public funds</a:t>
            </a:r>
          </a:p>
          <a:p>
            <a:pPr>
              <a:buFontTx/>
              <a:buChar char="-"/>
            </a:pPr>
            <a:endParaRPr lang="it-IT" sz="1600" dirty="0" smtClean="0">
              <a:solidFill>
                <a:srgbClr val="000000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>
              <a:buNone/>
            </a:pPr>
            <a:endParaRPr lang="it-IT" sz="1600" dirty="0" smtClean="0">
              <a:solidFill>
                <a:srgbClr val="000000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>
              <a:buNone/>
            </a:pPr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06428" y="6360366"/>
            <a:ext cx="1528493" cy="28701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010017" y="5534686"/>
            <a:ext cx="75346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THE PRESENCE OF THE ROYAL PALACE ON THE TERRITORY BRINGS ECONOMIC BENEFITS TO THE LOCAL COMMUNITY AND LOCAL ACTIVITIES</a:t>
            </a:r>
          </a:p>
          <a:p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32824" y="437978"/>
            <a:ext cx="3216582" cy="875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2800" dirty="0" smtClean="0">
                <a:solidFill>
                  <a:srgbClr val="0070C0"/>
                </a:solidFill>
                <a:latin typeface="Myriad Pro" charset="0"/>
                <a:ea typeface="Myriad Pro" charset="0"/>
                <a:cs typeface="Myriad Pro" charset="0"/>
              </a:rPr>
              <a:t>BUDGET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280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" charset="0"/>
              <a:ea typeface="Myriad Pro" charset="0"/>
              <a:cs typeface="Myriad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410008" y="6344644"/>
            <a:ext cx="1528493" cy="28701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957435" y="358795"/>
            <a:ext cx="5667087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6000" dirty="0" smtClean="0">
                <a:latin typeface="Myriad Pro" charset="0"/>
                <a:ea typeface="Myriad Pro" charset="0"/>
                <a:cs typeface="Myriad Pro" charset="0"/>
              </a:rPr>
              <a:t>PEOPLE</a:t>
            </a:r>
          </a:p>
          <a:p>
            <a:r>
              <a:rPr lang="it-IT" sz="3200" dirty="0" err="1" smtClean="0">
                <a:latin typeface="Myriad Pro" charset="0"/>
                <a:ea typeface="Myriad Pro" charset="0"/>
                <a:cs typeface="Myriad Pro" charset="0"/>
              </a:rPr>
              <a:t>r</a:t>
            </a:r>
            <a:r>
              <a:rPr lang="it-IT" sz="3200" dirty="0" err="1" smtClean="0">
                <a:latin typeface="Myriad Pro" charset="0"/>
                <a:ea typeface="Myriad Pro" charset="0"/>
                <a:cs typeface="Myriad Pro" charset="0"/>
              </a:rPr>
              <a:t>oles</a:t>
            </a:r>
            <a:r>
              <a:rPr lang="it-IT" sz="3200" dirty="0" smtClean="0">
                <a:latin typeface="Myriad Pro" charset="0"/>
                <a:ea typeface="Myriad Pro" charset="0"/>
                <a:cs typeface="Myriad Pro" charset="0"/>
              </a:rPr>
              <a:t> and </a:t>
            </a:r>
            <a:r>
              <a:rPr lang="it-IT" sz="3200" dirty="0" err="1" smtClean="0">
                <a:latin typeface="Myriad Pro" charset="0"/>
                <a:ea typeface="Myriad Pro" charset="0"/>
                <a:cs typeface="Myriad Pro" charset="0"/>
              </a:rPr>
              <a:t>responsabilities</a:t>
            </a:r>
            <a:endParaRPr lang="it-IT" sz="3200" dirty="0">
              <a:latin typeface="Myriad Pro" charset="0"/>
              <a:ea typeface="Myriad Pro" charset="0"/>
              <a:cs typeface="Myriad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3473</TotalTime>
  <Words>181</Words>
  <Application>Microsoft Macintosh PowerPoint</Application>
  <PresentationFormat>Presentazione su schermo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Diapositiva 1</vt:lpstr>
      <vt:lpstr>Diapositiva 2</vt:lpstr>
      <vt:lpstr>Diapositiva 3</vt:lpstr>
      <vt:lpstr>3 key factors for the valorisation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</dc:title>
  <dc:creator>Paola Zini</dc:creator>
  <cp:lastModifiedBy>Paola Zini</cp:lastModifiedBy>
  <cp:revision>26</cp:revision>
  <dcterms:created xsi:type="dcterms:W3CDTF">2016-11-24T12:27:25Z</dcterms:created>
  <dcterms:modified xsi:type="dcterms:W3CDTF">2016-11-24T21:15:28Z</dcterms:modified>
</cp:coreProperties>
</file>