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77" r:id="rId8"/>
    <p:sldId id="284" r:id="rId9"/>
    <p:sldId id="286" r:id="rId10"/>
    <p:sldId id="288" r:id="rId11"/>
    <p:sldId id="285" r:id="rId12"/>
    <p:sldId id="287" r:id="rId13"/>
  </p:sldIdLst>
  <p:sldSz cx="9144000" cy="5143500" type="screen16x9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  <a:srgbClr val="006DB6"/>
    <a:srgbClr val="CE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45" autoAdjust="0"/>
  </p:normalViewPr>
  <p:slideViewPr>
    <p:cSldViewPr showGuides="1">
      <p:cViewPr varScale="1">
        <p:scale>
          <a:sx n="164" d="100"/>
          <a:sy n="164" d="100"/>
        </p:scale>
        <p:origin x="-114" y="-210"/>
      </p:cViewPr>
      <p:guideLst>
        <p:guide orient="horz" pos="1620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"/>
          <p:cNvSpPr/>
          <p:nvPr userDrawn="1"/>
        </p:nvSpPr>
        <p:spPr>
          <a:xfrm>
            <a:off x="-5900" y="1271186"/>
            <a:ext cx="9144150" cy="282735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5288"/>
          </a:solidFill>
          <a:ln>
            <a:noFill/>
          </a:ln>
        </p:spPr>
      </p:sp>
      <p:sp>
        <p:nvSpPr>
          <p:cNvPr id="9" name="Shape 9"/>
          <p:cNvSpPr/>
          <p:nvPr userDrawn="1"/>
        </p:nvSpPr>
        <p:spPr>
          <a:xfrm flipH="1">
            <a:off x="6025" y="927382"/>
            <a:ext cx="9150050" cy="3372560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6DB6">
              <a:alpha val="83137"/>
            </a:srgbClr>
          </a:solidFill>
          <a:ln>
            <a:noFill/>
          </a:ln>
        </p:spPr>
      </p:sp>
      <p:sp>
        <p:nvSpPr>
          <p:cNvPr id="10" name="Shape 11"/>
          <p:cNvSpPr/>
          <p:nvPr userDrawn="1"/>
        </p:nvSpPr>
        <p:spPr>
          <a:xfrm>
            <a:off x="0" y="1714525"/>
            <a:ext cx="9156075" cy="2166797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CEE1EE">
              <a:alpha val="80784"/>
            </a:srgbClr>
          </a:solidFill>
          <a:ln>
            <a:noFill/>
          </a:ln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1A09-7A15-4691-AA4E-C8D7A08B3F64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35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1A09-7A15-4691-AA4E-C8D7A08B3F6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Shape 28"/>
          <p:cNvSpPr/>
          <p:nvPr userDrawn="1"/>
        </p:nvSpPr>
        <p:spPr>
          <a:xfrm>
            <a:off x="0" y="0"/>
            <a:ext cx="8552900" cy="1333000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5288"/>
          </a:solidFill>
          <a:ln>
            <a:noFill/>
          </a:ln>
        </p:spPr>
      </p:sp>
      <p:sp>
        <p:nvSpPr>
          <p:cNvPr id="7" name="Shape 29"/>
          <p:cNvSpPr/>
          <p:nvPr userDrawn="1"/>
        </p:nvSpPr>
        <p:spPr>
          <a:xfrm>
            <a:off x="2563450" y="0"/>
            <a:ext cx="6580550" cy="1272675"/>
          </a:xfrm>
          <a:custGeom>
            <a:avLst/>
            <a:gdLst/>
            <a:ahLst/>
            <a:cxnLst/>
            <a:rect l="0" t="0" r="0" b="0"/>
            <a:pathLst>
              <a:path w="263222" h="50907" extrusionOk="0">
                <a:moveTo>
                  <a:pt x="0" y="0"/>
                </a:moveTo>
                <a:lnTo>
                  <a:pt x="217381" y="50907"/>
                </a:lnTo>
                <a:lnTo>
                  <a:pt x="263222" y="10133"/>
                </a:lnTo>
                <a:lnTo>
                  <a:pt x="263222" y="0"/>
                </a:lnTo>
                <a:close/>
              </a:path>
            </a:pathLst>
          </a:custGeom>
          <a:solidFill>
            <a:srgbClr val="006DB6">
              <a:alpha val="83460"/>
            </a:srgbClr>
          </a:solidFill>
          <a:ln>
            <a:noFill/>
          </a:ln>
        </p:spPr>
      </p:sp>
      <p:sp>
        <p:nvSpPr>
          <p:cNvPr id="8" name="Shape 30"/>
          <p:cNvSpPr/>
          <p:nvPr userDrawn="1"/>
        </p:nvSpPr>
        <p:spPr>
          <a:xfrm>
            <a:off x="-6025" y="2"/>
            <a:ext cx="7298300" cy="1471709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CEE1EE">
              <a:alpha val="8115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347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1A09-7A15-4691-AA4E-C8D7A08B3F64}" type="slidenum">
              <a:rPr lang="nl-NL" smtClean="0"/>
              <a:t>‹#›</a:t>
            </a:fld>
            <a:endParaRPr lang="nl-NL"/>
          </a:p>
        </p:txBody>
      </p:sp>
      <p:sp>
        <p:nvSpPr>
          <p:cNvPr id="5" name="Shape 31"/>
          <p:cNvSpPr/>
          <p:nvPr userDrawn="1"/>
        </p:nvSpPr>
        <p:spPr>
          <a:xfrm>
            <a:off x="3596100" y="4667000"/>
            <a:ext cx="5090700" cy="476500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5288"/>
          </a:solidFill>
          <a:ln>
            <a:noFill/>
          </a:ln>
        </p:spPr>
      </p:sp>
      <p:sp>
        <p:nvSpPr>
          <p:cNvPr id="6" name="Shape 32"/>
          <p:cNvSpPr/>
          <p:nvPr userDrawn="1"/>
        </p:nvSpPr>
        <p:spPr>
          <a:xfrm>
            <a:off x="5525000" y="4692625"/>
            <a:ext cx="3637100" cy="470475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6DB6">
              <a:alpha val="83460"/>
            </a:srgbClr>
          </a:solidFill>
          <a:ln>
            <a:noFill/>
          </a:ln>
        </p:spPr>
      </p:sp>
      <p:sp>
        <p:nvSpPr>
          <p:cNvPr id="7" name="Shape 33"/>
          <p:cNvSpPr/>
          <p:nvPr userDrawn="1"/>
        </p:nvSpPr>
        <p:spPr>
          <a:xfrm>
            <a:off x="7521475" y="4023125"/>
            <a:ext cx="1634600" cy="1139975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CEE1EE">
              <a:alpha val="81150"/>
            </a:srgbClr>
          </a:solidFill>
          <a:ln>
            <a:noFill/>
          </a:ln>
        </p:spPr>
      </p:sp>
      <p:sp>
        <p:nvSpPr>
          <p:cNvPr id="8" name="Shape 28"/>
          <p:cNvSpPr/>
          <p:nvPr userDrawn="1"/>
        </p:nvSpPr>
        <p:spPr>
          <a:xfrm>
            <a:off x="0" y="0"/>
            <a:ext cx="8552900" cy="1333000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5288"/>
          </a:solidFill>
          <a:ln>
            <a:noFill/>
          </a:ln>
        </p:spPr>
      </p:sp>
      <p:sp>
        <p:nvSpPr>
          <p:cNvPr id="9" name="Shape 29"/>
          <p:cNvSpPr/>
          <p:nvPr userDrawn="1"/>
        </p:nvSpPr>
        <p:spPr>
          <a:xfrm>
            <a:off x="2563450" y="0"/>
            <a:ext cx="6580550" cy="1272675"/>
          </a:xfrm>
          <a:custGeom>
            <a:avLst/>
            <a:gdLst/>
            <a:ahLst/>
            <a:cxnLst/>
            <a:rect l="0" t="0" r="0" b="0"/>
            <a:pathLst>
              <a:path w="263222" h="50907" extrusionOk="0">
                <a:moveTo>
                  <a:pt x="0" y="0"/>
                </a:moveTo>
                <a:lnTo>
                  <a:pt x="217381" y="50907"/>
                </a:lnTo>
                <a:lnTo>
                  <a:pt x="263222" y="10133"/>
                </a:lnTo>
                <a:lnTo>
                  <a:pt x="263222" y="0"/>
                </a:lnTo>
                <a:close/>
              </a:path>
            </a:pathLst>
          </a:custGeom>
          <a:solidFill>
            <a:srgbClr val="006DB6">
              <a:alpha val="83460"/>
            </a:srgbClr>
          </a:solidFill>
          <a:ln>
            <a:noFill/>
          </a:ln>
        </p:spPr>
      </p:sp>
      <p:sp>
        <p:nvSpPr>
          <p:cNvPr id="10" name="Shape 30"/>
          <p:cNvSpPr/>
          <p:nvPr userDrawn="1"/>
        </p:nvSpPr>
        <p:spPr>
          <a:xfrm>
            <a:off x="-6025" y="2"/>
            <a:ext cx="7298300" cy="1471709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CEE1EE">
              <a:alpha val="81150"/>
            </a:srgbClr>
          </a:solidFill>
          <a:ln>
            <a:noFill/>
          </a:ln>
        </p:spPr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1187450" y="1851025"/>
            <a:ext cx="3313113" cy="2520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716016" y="1851025"/>
            <a:ext cx="3313113" cy="2520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71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1A09-7A15-4691-AA4E-C8D7A08B3F64}" type="slidenum">
              <a:rPr lang="nl-NL" smtClean="0"/>
              <a:t>‹#›</a:t>
            </a:fld>
            <a:endParaRPr lang="nl-NL"/>
          </a:p>
        </p:txBody>
      </p:sp>
      <p:sp>
        <p:nvSpPr>
          <p:cNvPr id="5" name="Shape 31"/>
          <p:cNvSpPr/>
          <p:nvPr userDrawn="1"/>
        </p:nvSpPr>
        <p:spPr>
          <a:xfrm>
            <a:off x="3596100" y="4667000"/>
            <a:ext cx="5090700" cy="476500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5288"/>
          </a:solidFill>
          <a:ln>
            <a:noFill/>
          </a:ln>
        </p:spPr>
      </p:sp>
      <p:sp>
        <p:nvSpPr>
          <p:cNvPr id="6" name="Shape 32"/>
          <p:cNvSpPr/>
          <p:nvPr userDrawn="1"/>
        </p:nvSpPr>
        <p:spPr>
          <a:xfrm>
            <a:off x="5525000" y="4692625"/>
            <a:ext cx="3637100" cy="470475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6DB6">
              <a:alpha val="83460"/>
            </a:srgbClr>
          </a:solidFill>
          <a:ln>
            <a:noFill/>
          </a:ln>
        </p:spPr>
      </p:sp>
      <p:sp>
        <p:nvSpPr>
          <p:cNvPr id="7" name="Shape 33"/>
          <p:cNvSpPr/>
          <p:nvPr userDrawn="1"/>
        </p:nvSpPr>
        <p:spPr>
          <a:xfrm>
            <a:off x="7521475" y="4023125"/>
            <a:ext cx="1634600" cy="1139975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CEE1EE">
              <a:alpha val="81150"/>
            </a:srgbClr>
          </a:solidFill>
          <a:ln>
            <a:noFill/>
          </a:ln>
        </p:spPr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67544" y="1707654"/>
            <a:ext cx="4033019" cy="26643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643437" y="1707654"/>
            <a:ext cx="4033019" cy="26643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8313" y="1203325"/>
            <a:ext cx="4032250" cy="360363"/>
          </a:xfrm>
          <a:prstGeom prst="rect">
            <a:avLst/>
          </a:prstGeom>
          <a:solidFill>
            <a:srgbClr val="CEE1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006D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43438" y="1203325"/>
            <a:ext cx="4032250" cy="360363"/>
          </a:xfrm>
          <a:prstGeom prst="rect">
            <a:avLst/>
          </a:prstGeom>
          <a:solidFill>
            <a:srgbClr val="CEE1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 marL="0" indent="0" algn="ctr">
              <a:buNone/>
              <a:defRPr sz="2000" b="1">
                <a:solidFill>
                  <a:srgbClr val="006D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91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1A09-7A15-4691-AA4E-C8D7A08B3F64}" type="slidenum">
              <a:rPr lang="nl-NL" smtClean="0"/>
              <a:t>‹#›</a:t>
            </a:fld>
            <a:endParaRPr lang="nl-NL"/>
          </a:p>
        </p:txBody>
      </p:sp>
      <p:sp>
        <p:nvSpPr>
          <p:cNvPr id="5" name="Shape 31"/>
          <p:cNvSpPr/>
          <p:nvPr userDrawn="1"/>
        </p:nvSpPr>
        <p:spPr>
          <a:xfrm>
            <a:off x="3596100" y="4667000"/>
            <a:ext cx="5090700" cy="476500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5288"/>
          </a:solidFill>
          <a:ln>
            <a:noFill/>
          </a:ln>
        </p:spPr>
      </p:sp>
      <p:sp>
        <p:nvSpPr>
          <p:cNvPr id="6" name="Shape 32"/>
          <p:cNvSpPr/>
          <p:nvPr userDrawn="1"/>
        </p:nvSpPr>
        <p:spPr>
          <a:xfrm>
            <a:off x="5525000" y="4692625"/>
            <a:ext cx="3637100" cy="470475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6DB6">
              <a:alpha val="83460"/>
            </a:srgbClr>
          </a:solidFill>
          <a:ln>
            <a:noFill/>
          </a:ln>
        </p:spPr>
      </p:sp>
      <p:sp>
        <p:nvSpPr>
          <p:cNvPr id="7" name="Shape 33"/>
          <p:cNvSpPr/>
          <p:nvPr userDrawn="1"/>
        </p:nvSpPr>
        <p:spPr>
          <a:xfrm>
            <a:off x="7521475" y="4023125"/>
            <a:ext cx="1634600" cy="1139975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CEE1EE">
              <a:alpha val="81150"/>
            </a:srgbClr>
          </a:solidFill>
          <a:ln>
            <a:noFill/>
          </a:ln>
        </p:spPr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67544" y="1275606"/>
            <a:ext cx="8208144" cy="3096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3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0"/>
          <p:cNvSpPr/>
          <p:nvPr userDrawn="1"/>
        </p:nvSpPr>
        <p:spPr>
          <a:xfrm>
            <a:off x="-5900" y="1271186"/>
            <a:ext cx="9144150" cy="282735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5288"/>
          </a:solidFill>
          <a:ln>
            <a:noFill/>
          </a:ln>
        </p:spPr>
      </p:sp>
      <p:sp>
        <p:nvSpPr>
          <p:cNvPr id="9" name="Shape 9"/>
          <p:cNvSpPr/>
          <p:nvPr userDrawn="1"/>
        </p:nvSpPr>
        <p:spPr>
          <a:xfrm flipH="1">
            <a:off x="6025" y="927382"/>
            <a:ext cx="9150050" cy="3372560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6DB6">
              <a:alpha val="83137"/>
            </a:srgbClr>
          </a:solidFill>
          <a:ln>
            <a:noFill/>
          </a:ln>
        </p:spPr>
      </p:sp>
      <p:sp>
        <p:nvSpPr>
          <p:cNvPr id="10" name="Shape 11"/>
          <p:cNvSpPr/>
          <p:nvPr userDrawn="1"/>
        </p:nvSpPr>
        <p:spPr>
          <a:xfrm>
            <a:off x="0" y="1714525"/>
            <a:ext cx="9156075" cy="2166797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CEE1EE">
              <a:alpha val="80784"/>
            </a:srgb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1A09-7A15-4691-AA4E-C8D7A08B3F64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94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1A09-7A15-4691-AA4E-C8D7A08B3F64}" type="slidenum">
              <a:rPr lang="nl-NL" smtClean="0"/>
              <a:t>‹#›</a:t>
            </a:fld>
            <a:endParaRPr lang="nl-NL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pic>
        <p:nvPicPr>
          <p:cNvPr id="5" name="Picture 4" descr="F:\ADMINISTRATION &amp; SUPPORT SERVICES\6. Forms and Templates\Logos\LOGO ECORYS\ECORYS_Logo_Transparant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" y="4812242"/>
            <a:ext cx="727798" cy="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8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rys.eu/" TargetMode="External"/><Relationship Id="rId2" Type="http://schemas.openxmlformats.org/officeDocument/2006/relationships/hyperlink" Target="mailto:andreas.pauer@ecorys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3247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RE-CONFIRM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9742"/>
            <a:ext cx="6400800" cy="936104"/>
          </a:xfrm>
        </p:spPr>
        <p:txBody>
          <a:bodyPr/>
          <a:lstStyle/>
          <a:p>
            <a:r>
              <a:rPr lang="en-US" sz="2400" dirty="0" smtClean="0"/>
              <a:t>Steering Committee Smart </a:t>
            </a:r>
            <a:r>
              <a:rPr lang="en-US" sz="2400" dirty="0" err="1" smtClean="0"/>
              <a:t>Specialisation</a:t>
            </a:r>
            <a:r>
              <a:rPr lang="en-US" sz="2400" dirty="0" smtClean="0"/>
              <a:t> Platform for Industrial </a:t>
            </a:r>
            <a:r>
              <a:rPr lang="en-US" sz="2400" dirty="0" err="1" smtClean="0"/>
              <a:t>Modernisation</a:t>
            </a:r>
            <a:r>
              <a:rPr lang="en-US" sz="2400" dirty="0" smtClean="0"/>
              <a:t> </a:t>
            </a:r>
          </a:p>
          <a:p>
            <a:r>
              <a:rPr lang="en-US" sz="1800" dirty="0" smtClean="0"/>
              <a:t>17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March 2017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Roelof</a:t>
            </a:r>
            <a:r>
              <a:rPr lang="en-US" sz="1800" dirty="0" smtClean="0"/>
              <a:t> Jan </a:t>
            </a:r>
            <a:r>
              <a:rPr lang="en-US" sz="1800" dirty="0" err="1" smtClean="0"/>
              <a:t>Molemaker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 smtClean="0"/>
              <a:t>Ecorys</a:t>
            </a:r>
            <a:r>
              <a:rPr lang="en-US" sz="1800" dirty="0" smtClean="0"/>
              <a:t>)</a:t>
            </a:r>
            <a:endParaRPr lang="nl-NL" sz="1800" dirty="0"/>
          </a:p>
        </p:txBody>
      </p:sp>
      <p:pic>
        <p:nvPicPr>
          <p:cNvPr id="4" name="Picture 3" descr="F:\PROPOSALS &amp; CONTRACTS\Proposal\6. BEING PREPARED\BR31786 RE-CONFIRM\3. Proposal\Admin\EURADA\Eurada_logo-cmy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87" y="4380812"/>
            <a:ext cx="655320" cy="71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:\PROPOSALS &amp; CONTRACTS\Proposal\6. BEING PREPARED\BR31786 RE-CONFIRM\3. Proposal\Admin\META\META_logo_co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22" y="4434787"/>
            <a:ext cx="1343025" cy="6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PROPOSALS &amp; CONTRACTS\Proposal\6. BEING PREPARED\BR31786 RE-CONFIRM\3. Proposal\Admin\EBN\EBN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4490032"/>
            <a:ext cx="1003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" descr="C:\Users\vd.INNO\AppData\Local\Microsoft\Windows\Temporary Internet Files\Content.Outlook\0XP2D250\9-g-logo-inno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/>
          <a:stretch/>
        </p:blipFill>
        <p:spPr bwMode="auto">
          <a:xfrm>
            <a:off x="2011137" y="4333822"/>
            <a:ext cx="996315" cy="807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F:\PROPOSALS &amp; CONTRACTS\Proposal\6. BEING PREPARED\BR31786 RE-CONFIRM\3. Proposal\Admin\SPI\Logo_SPI_LegendaCentrad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17" y="4423357"/>
            <a:ext cx="102870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 bwMode="auto">
          <a:xfrm>
            <a:off x="0" y="4731990"/>
            <a:ext cx="827584" cy="3800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pic>
        <p:nvPicPr>
          <p:cNvPr id="9" name="ecoryslogogrootvoor" descr="ECORYSC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2" y="4465267"/>
            <a:ext cx="14763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8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520" y="1131590"/>
            <a:ext cx="8568952" cy="27363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Content support</a:t>
            </a:r>
            <a:r>
              <a:rPr lang="en-US" sz="1600" dirty="0" smtClean="0"/>
              <a:t>: Regional smart </a:t>
            </a:r>
            <a:r>
              <a:rPr lang="en-US" sz="1600" dirty="0" err="1" smtClean="0"/>
              <a:t>specialisation</a:t>
            </a:r>
            <a:r>
              <a:rPr lang="en-US" sz="1600" dirty="0" smtClean="0"/>
              <a:t> strategies (mapping), background research, fleshing out collaboration areas (building on </a:t>
            </a:r>
            <a:r>
              <a:rPr lang="en-US" sz="1600" dirty="0" err="1" smtClean="0"/>
              <a:t>Regio</a:t>
            </a:r>
            <a:r>
              <a:rPr lang="en-US" sz="1600" dirty="0" smtClean="0"/>
              <a:t> experts);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Composition support</a:t>
            </a:r>
            <a:r>
              <a:rPr lang="en-US" sz="1600" dirty="0" smtClean="0"/>
              <a:t>: identification of gaps in partnerships (regions, </a:t>
            </a:r>
            <a:r>
              <a:rPr lang="en-US" sz="1600" dirty="0" err="1" smtClean="0"/>
              <a:t>intermediairies</a:t>
            </a:r>
            <a:r>
              <a:rPr lang="en-US" sz="1600" dirty="0" smtClean="0"/>
              <a:t>, industries) and solutions (matchmaking). Building communities and active reach out to regions.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Expert (broker) support </a:t>
            </a:r>
            <a:r>
              <a:rPr lang="en-US" sz="1600" dirty="0"/>
              <a:t>in developing projects and resulting investment </a:t>
            </a:r>
            <a:r>
              <a:rPr lang="en-US" sz="1600" dirty="0" smtClean="0"/>
              <a:t>protocols. Combined with matchmaking events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b="1" dirty="0" smtClean="0"/>
              <a:t>Visibility and activation support:</a:t>
            </a:r>
            <a:r>
              <a:rPr lang="en-US" sz="1600" dirty="0" smtClean="0"/>
              <a:t> communication and launch events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Cross-over support:</a:t>
            </a:r>
            <a:r>
              <a:rPr lang="en-US" sz="1600" dirty="0" smtClean="0"/>
              <a:t> link with other initiatives (WATIFY, Cluster Observatory etc. etc.)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2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8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3608" y="1779662"/>
            <a:ext cx="3456955" cy="2880320"/>
          </a:xfrm>
        </p:spPr>
        <p:txBody>
          <a:bodyPr/>
          <a:lstStyle/>
          <a:p>
            <a:pPr marL="0" indent="0">
              <a:buNone/>
            </a:pPr>
            <a:r>
              <a:rPr lang="fr-BE" sz="1600" dirty="0" err="1" smtClean="0"/>
              <a:t>Roelof</a:t>
            </a:r>
            <a:r>
              <a:rPr lang="fr-BE" sz="1600" dirty="0" smtClean="0"/>
              <a:t> Jan </a:t>
            </a:r>
            <a:r>
              <a:rPr lang="fr-BE" sz="1600" dirty="0" err="1" smtClean="0"/>
              <a:t>Molemaker</a:t>
            </a:r>
            <a:endParaRPr lang="fr-BE" sz="1600" dirty="0" smtClean="0"/>
          </a:p>
          <a:p>
            <a:pPr marL="0" indent="0">
              <a:buNone/>
            </a:pPr>
            <a:r>
              <a:rPr lang="en-US" sz="1600" b="1" dirty="0" smtClean="0"/>
              <a:t>Project director</a:t>
            </a:r>
          </a:p>
          <a:p>
            <a:pPr marL="0" indent="0">
              <a:buNone/>
            </a:pPr>
            <a:r>
              <a:rPr lang="en-GB" sz="1600" dirty="0" smtClean="0"/>
              <a:t>Tel</a:t>
            </a:r>
            <a:r>
              <a:rPr lang="en-GB" sz="1600" dirty="0"/>
              <a:t>: +32 2 743 </a:t>
            </a:r>
            <a:r>
              <a:rPr lang="en-GB" sz="1600" dirty="0" smtClean="0"/>
              <a:t>89 49</a:t>
            </a:r>
            <a:endParaRPr lang="en-GB" sz="1600" dirty="0"/>
          </a:p>
          <a:p>
            <a:pPr marL="0" indent="0">
              <a:buNone/>
            </a:pPr>
            <a:r>
              <a:rPr lang="de-AT" sz="1600" dirty="0" smtClean="0">
                <a:hlinkClick r:id="rId2"/>
              </a:rPr>
              <a:t>Roelof-jan.molemaker@ecorys.com</a:t>
            </a:r>
            <a:r>
              <a:rPr lang="en-GB" sz="1600" dirty="0" smtClean="0"/>
              <a:t> </a:t>
            </a:r>
            <a:endParaRPr lang="en-GB" sz="1600" dirty="0"/>
          </a:p>
          <a:p>
            <a:pPr marL="0" indent="0">
              <a:buNone/>
            </a:pPr>
            <a:r>
              <a:rPr lang="de-AT" sz="1600" dirty="0">
                <a:hlinkClick r:id="rId3"/>
              </a:rPr>
              <a:t>www.ecorys.eu</a:t>
            </a:r>
            <a:r>
              <a:rPr lang="de-AT" sz="1600" dirty="0"/>
              <a:t>  </a:t>
            </a:r>
            <a:endParaRPr lang="en-GB" sz="1600" dirty="0"/>
          </a:p>
          <a:p>
            <a:pPr marL="0" indent="0">
              <a:buNone/>
            </a:pPr>
            <a:r>
              <a:rPr lang="de-AT" sz="1600" dirty="0"/>
              <a:t> </a:t>
            </a:r>
            <a:endParaRPr lang="en-GB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4787279" y="1779662"/>
            <a:ext cx="3313113" cy="2880320"/>
          </a:xfrm>
        </p:spPr>
        <p:txBody>
          <a:bodyPr/>
          <a:lstStyle/>
          <a:p>
            <a:pPr marL="0" indent="0">
              <a:buNone/>
            </a:pPr>
            <a:r>
              <a:rPr lang="fr-BE" sz="1600" dirty="0" smtClean="0"/>
              <a:t>Andreas </a:t>
            </a:r>
            <a:r>
              <a:rPr lang="fr-BE" sz="1600" dirty="0" err="1" smtClean="0"/>
              <a:t>Pauer</a:t>
            </a:r>
            <a:endParaRPr lang="fr-BE" sz="1600" dirty="0"/>
          </a:p>
          <a:p>
            <a:pPr marL="0" indent="0">
              <a:buNone/>
            </a:pPr>
            <a:r>
              <a:rPr lang="en-US" sz="1600" b="1" dirty="0" smtClean="0"/>
              <a:t>Project coordinator</a:t>
            </a:r>
            <a:endParaRPr lang="en-GB" sz="1600" b="1" dirty="0"/>
          </a:p>
          <a:p>
            <a:pPr marL="0" indent="0">
              <a:buNone/>
            </a:pPr>
            <a:r>
              <a:rPr lang="en-GB" sz="1600" dirty="0" smtClean="0"/>
              <a:t>Tel</a:t>
            </a:r>
            <a:r>
              <a:rPr lang="en-GB" sz="1600" dirty="0"/>
              <a:t>: +32 2 743 85 60</a:t>
            </a:r>
          </a:p>
          <a:p>
            <a:pPr marL="0" indent="0">
              <a:buNone/>
            </a:pPr>
            <a:r>
              <a:rPr lang="de-AT" sz="1600" dirty="0" smtClean="0">
                <a:hlinkClick r:id="rId2"/>
              </a:rPr>
              <a:t>andreas.pauer@ecorys.com</a:t>
            </a:r>
            <a:r>
              <a:rPr lang="en-GB" sz="1600" dirty="0" smtClean="0"/>
              <a:t> </a:t>
            </a:r>
            <a:endParaRPr lang="en-GB" sz="1600" dirty="0"/>
          </a:p>
          <a:p>
            <a:pPr marL="0" indent="0">
              <a:buNone/>
            </a:pPr>
            <a:r>
              <a:rPr lang="de-AT" sz="1600" dirty="0">
                <a:hlinkClick r:id="rId3"/>
              </a:rPr>
              <a:t>www.ecorys.eu</a:t>
            </a:r>
            <a:r>
              <a:rPr lang="de-AT" sz="1600" dirty="0"/>
              <a:t>  </a:t>
            </a:r>
            <a:endParaRPr lang="en-GB" sz="1600" dirty="0"/>
          </a:p>
          <a:p>
            <a:pPr marL="0" indent="0">
              <a:buNone/>
            </a:pPr>
            <a:r>
              <a:rPr lang="de-AT" sz="1600" dirty="0"/>
              <a:t> 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389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 smtClean="0"/>
              <a:t>Outline</a:t>
            </a:r>
            <a:endParaRPr lang="nl-NL" sz="4000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4"/>
          </p:nvPr>
        </p:nvSpPr>
        <p:spPr>
          <a:xfrm>
            <a:off x="1043608" y="1747498"/>
            <a:ext cx="5472608" cy="25209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Our consortium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Approach of RE-CONFIRM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Philosophy of our approach and positioning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Project approach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Timeline &amp; key features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Format of our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5405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 smtClean="0"/>
              <a:t>Our</a:t>
            </a:r>
            <a:r>
              <a:rPr lang="nl-NL" sz="4000" dirty="0" smtClean="0"/>
              <a:t> Consortium</a:t>
            </a:r>
            <a:endParaRPr lang="nl-NL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r="4711" b="2453"/>
          <a:stretch/>
        </p:blipFill>
        <p:spPr bwMode="auto">
          <a:xfrm>
            <a:off x="4067944" y="987574"/>
            <a:ext cx="48685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sz="quarter" idx="14"/>
          </p:nvPr>
        </p:nvSpPr>
        <p:spPr>
          <a:xfrm>
            <a:off x="251520" y="1747498"/>
            <a:ext cx="3888432" cy="2520950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Experts </a:t>
            </a:r>
            <a:r>
              <a:rPr lang="en-US" sz="1200" dirty="0"/>
              <a:t>in EU projects, </a:t>
            </a:r>
            <a:r>
              <a:rPr lang="en-US" sz="1200" dirty="0" smtClean="0"/>
              <a:t>regional </a:t>
            </a:r>
            <a:r>
              <a:rPr lang="en-US" sz="1200" dirty="0"/>
              <a:t>projects, </a:t>
            </a:r>
            <a:r>
              <a:rPr lang="en-US" sz="1200" dirty="0" smtClean="0"/>
              <a:t>business </a:t>
            </a:r>
            <a:r>
              <a:rPr lang="en-US" sz="1200" dirty="0"/>
              <a:t>support, </a:t>
            </a:r>
            <a:r>
              <a:rPr lang="en-US" sz="1200" dirty="0" smtClean="0"/>
              <a:t>events </a:t>
            </a:r>
            <a:r>
              <a:rPr lang="en-US" sz="1200" dirty="0" err="1" smtClean="0"/>
              <a:t>organisation</a:t>
            </a:r>
            <a:r>
              <a:rPr lang="en-US" sz="1200" dirty="0" smtClean="0"/>
              <a:t> that are </a:t>
            </a:r>
            <a:r>
              <a:rPr lang="en-US" sz="1200" dirty="0"/>
              <a:t>based across Europe </a:t>
            </a:r>
            <a:r>
              <a:rPr lang="en-US" sz="1200" dirty="0" smtClean="0"/>
              <a:t>with wide network to regions</a:t>
            </a:r>
            <a:r>
              <a:rPr lang="en-US" sz="1200" dirty="0"/>
              <a:t>, </a:t>
            </a:r>
            <a:r>
              <a:rPr lang="en-US" sz="1200" dirty="0" smtClean="0"/>
              <a:t>businesses </a:t>
            </a:r>
            <a:r>
              <a:rPr lang="en-US" sz="1200" dirty="0"/>
              <a:t>and people along the value </a:t>
            </a:r>
            <a:r>
              <a:rPr lang="en-US" sz="1200" dirty="0" smtClean="0"/>
              <a:t>chains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 algn="r">
              <a:buNone/>
            </a:pPr>
            <a:r>
              <a:rPr lang="en-US" sz="1200" b="1" dirty="0" smtClean="0"/>
              <a:t>creates </a:t>
            </a:r>
            <a:r>
              <a:rPr lang="en-US" sz="1200" b="1" dirty="0"/>
              <a:t>synergies to </a:t>
            </a:r>
            <a:r>
              <a:rPr lang="en-US" sz="1200" b="1" dirty="0" smtClean="0"/>
              <a:t>push </a:t>
            </a:r>
            <a:r>
              <a:rPr lang="en-US" sz="1200" b="1" dirty="0"/>
              <a:t>regional and industrial development to a new </a:t>
            </a:r>
            <a:r>
              <a:rPr lang="en-US" sz="1200" b="1" dirty="0" smtClean="0"/>
              <a:t>level</a:t>
            </a: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39825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err="1" smtClean="0"/>
              <a:t>Philosophy</a:t>
            </a:r>
            <a:r>
              <a:rPr lang="nl-NL" sz="4000" dirty="0" smtClean="0"/>
              <a:t> of RE-CONFIRM</a:t>
            </a:r>
            <a:endParaRPr lang="nl-NL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1590"/>
            <a:ext cx="2874209" cy="38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283968" y="1491630"/>
            <a:ext cx="4392488" cy="288034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Objectives: </a:t>
            </a:r>
          </a:p>
          <a:p>
            <a:r>
              <a:rPr lang="en-US" sz="1400" dirty="0" smtClean="0"/>
              <a:t>Establish and support </a:t>
            </a:r>
            <a:r>
              <a:rPr lang="en-US" sz="1400" dirty="0"/>
              <a:t>concrete co-operation </a:t>
            </a:r>
            <a:r>
              <a:rPr lang="en-US" sz="1400" dirty="0" smtClean="0"/>
              <a:t>networks/partnerships</a:t>
            </a:r>
          </a:p>
          <a:p>
            <a:r>
              <a:rPr lang="en-US" sz="1400" dirty="0" smtClean="0"/>
              <a:t>Pool </a:t>
            </a:r>
            <a:r>
              <a:rPr lang="en-US" sz="1400" dirty="0"/>
              <a:t>regional efforts and bring about </a:t>
            </a:r>
            <a:r>
              <a:rPr lang="en-US" sz="1400" dirty="0" smtClean="0"/>
              <a:t>cooperation</a:t>
            </a:r>
          </a:p>
          <a:p>
            <a:r>
              <a:rPr lang="en-US" sz="1400" dirty="0" smtClean="0"/>
              <a:t>Identify </a:t>
            </a:r>
            <a:r>
              <a:rPr lang="en-US" sz="1400" dirty="0"/>
              <a:t>investment </a:t>
            </a:r>
            <a:r>
              <a:rPr lang="en-US" sz="1400" dirty="0" smtClean="0"/>
              <a:t>needs</a:t>
            </a:r>
          </a:p>
          <a:p>
            <a:r>
              <a:rPr lang="en-US" sz="1400" dirty="0"/>
              <a:t>Support </a:t>
            </a:r>
            <a:r>
              <a:rPr lang="en-US" sz="1400" dirty="0" smtClean="0"/>
              <a:t>regions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The </a:t>
            </a:r>
            <a:r>
              <a:rPr lang="en-US" sz="1400" b="1" dirty="0" smtClean="0"/>
              <a:t>outcome</a:t>
            </a:r>
            <a:r>
              <a:rPr lang="en-US" sz="1400" dirty="0" smtClean="0"/>
              <a:t> </a:t>
            </a:r>
            <a:r>
              <a:rPr lang="en-US" sz="1400" dirty="0"/>
              <a:t>of </a:t>
            </a:r>
            <a:r>
              <a:rPr lang="en-US" sz="1400" dirty="0" smtClean="0"/>
              <a:t>the activities of RE-CONFIRM are successful (investment) protocols.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 smtClean="0"/>
              <a:t>Well </a:t>
            </a:r>
            <a:r>
              <a:rPr lang="en-US" sz="1400" b="1" dirty="0"/>
              <a:t>structured matchmaking </a:t>
            </a:r>
            <a:r>
              <a:rPr lang="en-US" sz="1400" dirty="0"/>
              <a:t>is </a:t>
            </a:r>
            <a:r>
              <a:rPr lang="en-US" sz="1400" dirty="0" smtClean="0"/>
              <a:t>central to address obstacles</a:t>
            </a:r>
            <a:r>
              <a:rPr lang="en-US" sz="1400" dirty="0"/>
              <a:t>, connect right actors, involve right mix of </a:t>
            </a:r>
            <a:r>
              <a:rPr lang="en-US" sz="1400" dirty="0" smtClean="0"/>
              <a:t>regions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2585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15944" r="37301" b="10688"/>
          <a:stretch/>
        </p:blipFill>
        <p:spPr bwMode="auto">
          <a:xfrm>
            <a:off x="4860033" y="1088490"/>
            <a:ext cx="4098228" cy="39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>
            <a:noAutofit/>
          </a:bodyPr>
          <a:lstStyle/>
          <a:p>
            <a:r>
              <a:rPr lang="en-GB" sz="2400" dirty="0" smtClean="0"/>
              <a:t>RE-CONFIRM positioned within a number of related initiatives</a:t>
            </a:r>
            <a:endParaRPr lang="en-GB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67544" y="1491630"/>
            <a:ext cx="4320480" cy="2664966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RE-CONFIRM </a:t>
            </a:r>
            <a:r>
              <a:rPr lang="en-US" sz="1200" dirty="0"/>
              <a:t>is ‘</a:t>
            </a:r>
            <a:r>
              <a:rPr lang="en-US" sz="1200" b="1" dirty="0"/>
              <a:t>action based’ </a:t>
            </a:r>
            <a:r>
              <a:rPr lang="en-US" sz="1200" b="1" dirty="0" smtClean="0"/>
              <a:t> </a:t>
            </a:r>
            <a:r>
              <a:rPr lang="en-US" sz="1200" dirty="0" smtClean="0"/>
              <a:t>= targets concrete </a:t>
            </a:r>
            <a:r>
              <a:rPr lang="en-US" sz="1200" dirty="0"/>
              <a:t>actions (matchmaking, development of protocols) and does not act as a purely </a:t>
            </a:r>
            <a:r>
              <a:rPr lang="en-US" sz="1200" dirty="0" smtClean="0"/>
              <a:t>passive platform</a:t>
            </a:r>
            <a:r>
              <a:rPr lang="en-US" sz="1200" dirty="0"/>
              <a:t>. </a:t>
            </a:r>
            <a:endParaRPr lang="en-US" sz="1200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 smtClean="0"/>
              <a:t>Ensuring synergies </a:t>
            </a:r>
            <a:r>
              <a:rPr lang="en-US" sz="1200" dirty="0" smtClean="0"/>
              <a:t>of: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1) Monitoring and provision of updated background information and data;</a:t>
            </a:r>
          </a:p>
          <a:p>
            <a:pPr marL="0" indent="0">
              <a:buNone/>
            </a:pPr>
            <a:r>
              <a:rPr lang="en-US" sz="1200" dirty="0"/>
              <a:t>2) Action-based activities targeted at businesses and industrial stakeholders, and;</a:t>
            </a:r>
          </a:p>
          <a:p>
            <a:pPr marL="0" indent="0">
              <a:buNone/>
            </a:pPr>
            <a:r>
              <a:rPr lang="en-US" sz="1200" dirty="0"/>
              <a:t>3) Platform-based activities providing networking, communication and exchanges of relevant</a:t>
            </a:r>
          </a:p>
          <a:p>
            <a:pPr marL="0" indent="0">
              <a:buNone/>
            </a:pPr>
            <a:r>
              <a:rPr lang="en-US" sz="1200" dirty="0"/>
              <a:t>stakeholders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 smtClean="0"/>
              <a:t>RE-CONFIRM is built into the Thematic Smart </a:t>
            </a:r>
            <a:r>
              <a:rPr lang="en-US" sz="1200" b="1" dirty="0" err="1" smtClean="0"/>
              <a:t>Specialisation</a:t>
            </a:r>
            <a:r>
              <a:rPr lang="en-US" sz="1200" b="1" dirty="0" smtClean="0"/>
              <a:t> Platform for Industrial </a:t>
            </a:r>
            <a:r>
              <a:rPr lang="en-US" sz="1200" b="1" dirty="0" err="1" smtClean="0"/>
              <a:t>Modernisation</a:t>
            </a: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17883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7450" y="1563638"/>
            <a:ext cx="6768926" cy="27363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3 Work Packages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6375"/>
            <a:ext cx="889248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Operationalisation of our approach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67544" y="2427734"/>
            <a:ext cx="2232248" cy="2016224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rgbClr val="92D050">
                <a:alpha val="25000"/>
              </a:srgbClr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WP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Analysis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Identification of </a:t>
            </a:r>
            <a:r>
              <a:rPr lang="en-US" dirty="0" smtClean="0">
                <a:solidFill>
                  <a:srgbClr val="002060"/>
                </a:solidFill>
              </a:rPr>
              <a:t>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RIM+ update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11860" y="2427734"/>
            <a:ext cx="2232248" cy="2016224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solidFill>
              <a:schemeClr val="accent5">
                <a:alpha val="52000"/>
              </a:schemeClr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WP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Action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Assess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Create matches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Support development of 10 </a:t>
            </a:r>
            <a:r>
              <a:rPr lang="en-US" dirty="0" smtClean="0">
                <a:solidFill>
                  <a:srgbClr val="002060"/>
                </a:solidFill>
              </a:rPr>
              <a:t>protocols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56176" y="2427734"/>
            <a:ext cx="2232248" cy="2016224"/>
          </a:xfrm>
          <a:prstGeom prst="rect">
            <a:avLst/>
          </a:prstGeom>
          <a:solidFill>
            <a:srgbClr val="FFC000">
              <a:alpha val="55000"/>
            </a:srgbClr>
          </a:solidFill>
          <a:ln>
            <a:solidFill>
              <a:srgbClr val="FFC000">
                <a:alpha val="34000"/>
              </a:srgbClr>
            </a:solidFill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WP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Horizontal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Develop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Create </a:t>
            </a:r>
            <a:r>
              <a:rPr lang="en-US" dirty="0" smtClean="0">
                <a:solidFill>
                  <a:srgbClr val="002060"/>
                </a:solidFill>
              </a:rPr>
              <a:t>synergies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Rounded Rectangle 1209"/>
          <p:cNvSpPr/>
          <p:nvPr/>
        </p:nvSpPr>
        <p:spPr bwMode="auto">
          <a:xfrm>
            <a:off x="3275856" y="699542"/>
            <a:ext cx="2592288" cy="36004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100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211" name="Horizontal Scroll 1210"/>
          <p:cNvSpPr/>
          <p:nvPr/>
        </p:nvSpPr>
        <p:spPr bwMode="auto">
          <a:xfrm>
            <a:off x="3923928" y="3939902"/>
            <a:ext cx="1633466" cy="648072"/>
          </a:xfrm>
          <a:prstGeom prst="horizontalScrol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13" name="Horizontal Scroll 1212"/>
          <p:cNvSpPr/>
          <p:nvPr/>
        </p:nvSpPr>
        <p:spPr bwMode="auto">
          <a:xfrm>
            <a:off x="3563888" y="3939902"/>
            <a:ext cx="1993506" cy="792088"/>
          </a:xfrm>
          <a:prstGeom prst="horizontalScrol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14" name="Horizontal Scroll 1213"/>
          <p:cNvSpPr/>
          <p:nvPr/>
        </p:nvSpPr>
        <p:spPr bwMode="auto">
          <a:xfrm>
            <a:off x="4318167" y="4371950"/>
            <a:ext cx="1379511" cy="720080"/>
          </a:xfrm>
          <a:prstGeom prst="horizontalScroll">
            <a:avLst>
              <a:gd name="adj" fmla="val 1372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Protocols</a:t>
            </a:r>
            <a:endParaRPr lang="en-US" sz="1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899592" y="960737"/>
            <a:ext cx="6613669" cy="3411212"/>
            <a:chOff x="1115616" y="771550"/>
            <a:chExt cx="6044088" cy="3117433"/>
          </a:xfrm>
        </p:grpSpPr>
        <p:sp>
          <p:nvSpPr>
            <p:cNvPr id="1026" name="Hexagon 1025"/>
            <p:cNvSpPr/>
            <p:nvPr/>
          </p:nvSpPr>
          <p:spPr bwMode="auto">
            <a:xfrm>
              <a:off x="1331640" y="1275606"/>
              <a:ext cx="1080120" cy="864096"/>
            </a:xfrm>
            <a:prstGeom prst="hex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/>
            </a:p>
          </p:txBody>
        </p:sp>
        <p:sp>
          <p:nvSpPr>
            <p:cNvPr id="1079" name="Hexagon 1078"/>
            <p:cNvSpPr/>
            <p:nvPr/>
          </p:nvSpPr>
          <p:spPr bwMode="auto">
            <a:xfrm>
              <a:off x="1871700" y="1563638"/>
              <a:ext cx="1060704" cy="914400"/>
            </a:xfrm>
            <a:prstGeom prst="hex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1081" name="Hexagon 1080"/>
            <p:cNvSpPr/>
            <p:nvPr/>
          </p:nvSpPr>
          <p:spPr bwMode="auto">
            <a:xfrm>
              <a:off x="1115616" y="1059582"/>
              <a:ext cx="1296144" cy="961256"/>
            </a:xfrm>
            <a:prstGeom prst="hexagon">
              <a:avLst>
                <a:gd name="adj" fmla="val 35753"/>
                <a:gd name="vf" fmla="val 11547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/>
            </a:p>
          </p:txBody>
        </p:sp>
        <p:sp>
          <p:nvSpPr>
            <p:cNvPr id="1199" name="Hexagon 1198"/>
            <p:cNvSpPr/>
            <p:nvPr/>
          </p:nvSpPr>
          <p:spPr bwMode="auto">
            <a:xfrm>
              <a:off x="1259632" y="1275606"/>
              <a:ext cx="1008112" cy="864096"/>
            </a:xfrm>
            <a:prstGeom prst="hex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/>
            </a:p>
          </p:txBody>
        </p:sp>
        <p:sp>
          <p:nvSpPr>
            <p:cNvPr id="1200" name="Hexagon 1199"/>
            <p:cNvSpPr/>
            <p:nvPr/>
          </p:nvSpPr>
          <p:spPr bwMode="auto">
            <a:xfrm>
              <a:off x="1516169" y="1010383"/>
              <a:ext cx="1140769" cy="1008112"/>
            </a:xfrm>
            <a:prstGeom prst="hexagon">
              <a:avLst/>
            </a:prstGeom>
            <a:solidFill>
              <a:schemeClr val="accent3">
                <a:alpha val="45000"/>
              </a:schemeClr>
            </a:solidFill>
            <a:ln>
              <a:solidFill>
                <a:srgbClr val="92D050">
                  <a:alpha val="25000"/>
                </a:srgbClr>
              </a:solidFill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srgbClr val="002060"/>
                  </a:solidFill>
                </a:rPr>
                <a:t>1.1 Inventory of S3 policies</a:t>
              </a:r>
              <a:endParaRPr lang="en-US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604" name="Hexagon 603"/>
            <p:cNvSpPr/>
            <p:nvPr/>
          </p:nvSpPr>
          <p:spPr bwMode="auto">
            <a:xfrm>
              <a:off x="1516169" y="2249144"/>
              <a:ext cx="1140769" cy="1008112"/>
            </a:xfrm>
            <a:prstGeom prst="hexagon">
              <a:avLst/>
            </a:prstGeom>
            <a:solidFill>
              <a:schemeClr val="accent3">
                <a:alpha val="45000"/>
              </a:schemeClr>
            </a:solidFill>
            <a:ln>
              <a:solidFill>
                <a:srgbClr val="92D050">
                  <a:alpha val="25000"/>
                </a:srgbClr>
              </a:solidFill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rgbClr val="002060"/>
                  </a:solidFill>
                </a:rPr>
                <a:t>1.3 Updating RIM+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208" name="Straight Arrow Connector 1207"/>
            <p:cNvCxnSpPr/>
            <p:nvPr/>
          </p:nvCxnSpPr>
          <p:spPr>
            <a:xfrm>
              <a:off x="2086553" y="2018495"/>
              <a:ext cx="0" cy="230649"/>
            </a:xfrm>
            <a:prstGeom prst="straightConnector1">
              <a:avLst/>
            </a:prstGeom>
            <a:ln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08" name="Hexagon 607"/>
            <p:cNvSpPr/>
            <p:nvPr/>
          </p:nvSpPr>
          <p:spPr bwMode="auto">
            <a:xfrm>
              <a:off x="3275856" y="771550"/>
              <a:ext cx="1140769" cy="1008112"/>
            </a:xfrm>
            <a:prstGeom prst="hexagon">
              <a:avLst/>
            </a:prstGeom>
            <a:solidFill>
              <a:schemeClr val="accent3">
                <a:alpha val="45000"/>
              </a:schemeClr>
            </a:solidFill>
            <a:ln>
              <a:solidFill>
                <a:srgbClr val="92D050">
                  <a:alpha val="25000"/>
                </a:srgbClr>
              </a:solidFill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2060"/>
                  </a:solidFill>
                </a:rPr>
                <a:t>1.2 Methodology for selecting &amp; mapping industry partnerships</a:t>
              </a:r>
              <a:endParaRPr lang="en-US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609" name="Hexagon 608"/>
            <p:cNvSpPr/>
            <p:nvPr/>
          </p:nvSpPr>
          <p:spPr bwMode="auto">
            <a:xfrm>
              <a:off x="4416625" y="1236772"/>
              <a:ext cx="1140769" cy="1008112"/>
            </a:xfrm>
            <a:prstGeom prst="hexagon">
              <a:avLst/>
            </a:prstGeom>
            <a:solidFill>
              <a:schemeClr val="accent5">
                <a:alpha val="45000"/>
              </a:schemeClr>
            </a:solidFill>
            <a:ln>
              <a:solidFill>
                <a:schemeClr val="accent5">
                  <a:alpha val="52000"/>
                </a:schemeClr>
              </a:solidFill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2060"/>
                  </a:solidFill>
                </a:rPr>
                <a:t>2.1 Prepare collaboration support &amp; analyses of gaps and opportunities</a:t>
              </a:r>
              <a:endParaRPr lang="en-US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611" name="Hexagon 610"/>
            <p:cNvSpPr/>
            <p:nvPr/>
          </p:nvSpPr>
          <p:spPr bwMode="auto">
            <a:xfrm>
              <a:off x="4416622" y="2571750"/>
              <a:ext cx="1140769" cy="1008112"/>
            </a:xfrm>
            <a:prstGeom prst="hexagon">
              <a:avLst/>
            </a:prstGeom>
            <a:solidFill>
              <a:schemeClr val="accent5">
                <a:alpha val="45000"/>
              </a:schemeClr>
            </a:solidFill>
            <a:ln>
              <a:solidFill>
                <a:schemeClr val="accent5">
                  <a:alpha val="52000"/>
                </a:schemeClr>
              </a:solidFill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2060"/>
                  </a:solidFill>
                </a:rPr>
                <a:t>2.3 Prepare the protocols</a:t>
              </a:r>
              <a:endParaRPr lang="en-US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613" name="Hexagon 612"/>
            <p:cNvSpPr/>
            <p:nvPr/>
          </p:nvSpPr>
          <p:spPr bwMode="auto">
            <a:xfrm>
              <a:off x="6018935" y="2249144"/>
              <a:ext cx="1140769" cy="1008112"/>
            </a:xfrm>
            <a:prstGeom prst="hexagon">
              <a:avLst/>
            </a:prstGeom>
            <a:solidFill>
              <a:srgbClr val="FFC000">
                <a:alpha val="55000"/>
              </a:srgbClr>
            </a:solidFill>
            <a:ln>
              <a:solidFill>
                <a:srgbClr val="FFC000">
                  <a:alpha val="34000"/>
                </a:srgbClr>
              </a:solidFill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2060"/>
                  </a:solidFill>
                </a:rPr>
                <a:t>3.2 Ensuring synergies with all other initiatives</a:t>
              </a:r>
              <a:endParaRPr lang="en-US" sz="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601" name="Elbow Connector 600"/>
            <p:cNvCxnSpPr>
              <a:endCxn id="609" idx="4"/>
            </p:cNvCxnSpPr>
            <p:nvPr/>
          </p:nvCxnSpPr>
          <p:spPr>
            <a:xfrm>
              <a:off x="4297253" y="1010383"/>
              <a:ext cx="371400" cy="226389"/>
            </a:xfrm>
            <a:prstGeom prst="bentConnector2">
              <a:avLst/>
            </a:prstGeom>
            <a:ln w="127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Elbow Connector 605"/>
            <p:cNvCxnSpPr>
              <a:stCxn id="609" idx="3"/>
              <a:endCxn id="610" idx="5"/>
            </p:cNvCxnSpPr>
            <p:nvPr/>
          </p:nvCxnSpPr>
          <p:spPr>
            <a:xfrm rot="10800000" flipV="1">
              <a:off x="4164597" y="1740828"/>
              <a:ext cx="252028" cy="192974"/>
            </a:xfrm>
            <a:prstGeom prst="bentConnector2">
              <a:avLst/>
            </a:prstGeom>
            <a:ln w="127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Elbow Connector 618"/>
            <p:cNvCxnSpPr>
              <a:stCxn id="610" idx="0"/>
              <a:endCxn id="611" idx="4"/>
            </p:cNvCxnSpPr>
            <p:nvPr/>
          </p:nvCxnSpPr>
          <p:spPr>
            <a:xfrm>
              <a:off x="4416625" y="2437858"/>
              <a:ext cx="252025" cy="133892"/>
            </a:xfrm>
            <a:prstGeom prst="bentConnector2">
              <a:avLst/>
            </a:prstGeom>
            <a:ln w="127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Arrow Connector 621"/>
            <p:cNvCxnSpPr/>
            <p:nvPr/>
          </p:nvCxnSpPr>
          <p:spPr>
            <a:xfrm>
              <a:off x="4985604" y="3646122"/>
              <a:ext cx="3" cy="242861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Elbow Connector 623"/>
            <p:cNvCxnSpPr>
              <a:endCxn id="613" idx="2"/>
            </p:cNvCxnSpPr>
            <p:nvPr/>
          </p:nvCxnSpPr>
          <p:spPr>
            <a:xfrm flipV="1">
              <a:off x="5724128" y="3257256"/>
              <a:ext cx="546835" cy="179473"/>
            </a:xfrm>
            <a:prstGeom prst="bentConnector2">
              <a:avLst/>
            </a:prstGeom>
            <a:ln w="127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Arrow Connector 632"/>
            <p:cNvCxnSpPr>
              <a:stCxn id="613" idx="4"/>
              <a:endCxn id="612" idx="2"/>
            </p:cNvCxnSpPr>
            <p:nvPr/>
          </p:nvCxnSpPr>
          <p:spPr>
            <a:xfrm flipH="1" flipV="1">
              <a:off x="6264188" y="1891352"/>
              <a:ext cx="6775" cy="357792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Elbow Connector 634"/>
            <p:cNvCxnSpPr>
              <a:stCxn id="613" idx="3"/>
              <a:endCxn id="1210" idx="3"/>
            </p:cNvCxnSpPr>
            <p:nvPr/>
          </p:nvCxnSpPr>
          <p:spPr>
            <a:xfrm rot="10800000">
              <a:off x="5656268" y="2178014"/>
              <a:ext cx="362668" cy="57518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1" name="Elbow Connector 1600"/>
            <p:cNvCxnSpPr>
              <a:stCxn id="613" idx="3"/>
              <a:endCxn id="1210" idx="3"/>
            </p:cNvCxnSpPr>
            <p:nvPr/>
          </p:nvCxnSpPr>
          <p:spPr>
            <a:xfrm rot="10800000">
              <a:off x="5656268" y="2178014"/>
              <a:ext cx="362668" cy="57518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Hexagon 609"/>
            <p:cNvSpPr/>
            <p:nvPr/>
          </p:nvSpPr>
          <p:spPr bwMode="auto">
            <a:xfrm>
              <a:off x="3275856" y="1933802"/>
              <a:ext cx="1140769" cy="1008112"/>
            </a:xfrm>
            <a:prstGeom prst="hexagon">
              <a:avLst/>
            </a:prstGeom>
            <a:solidFill>
              <a:schemeClr val="accent5">
                <a:alpha val="45000"/>
              </a:schemeClr>
            </a:solidFill>
            <a:ln>
              <a:solidFill>
                <a:schemeClr val="accent5">
                  <a:alpha val="52000"/>
                </a:schemeClr>
              </a:solidFill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2060"/>
                  </a:solidFill>
                </a:rPr>
                <a:t>2.2 Create matches / complement (existing) partnerships</a:t>
              </a:r>
              <a:endParaRPr lang="en-US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612" name="Hexagon 611"/>
            <p:cNvSpPr/>
            <p:nvPr/>
          </p:nvSpPr>
          <p:spPr bwMode="auto">
            <a:xfrm>
              <a:off x="6012160" y="883240"/>
              <a:ext cx="1140769" cy="1008112"/>
            </a:xfrm>
            <a:prstGeom prst="hexagon">
              <a:avLst/>
            </a:prstGeom>
            <a:solidFill>
              <a:srgbClr val="FFC000">
                <a:alpha val="55000"/>
              </a:srgbClr>
            </a:solidFill>
            <a:ln>
              <a:solidFill>
                <a:schemeClr val="accent6">
                  <a:lumMod val="60000"/>
                  <a:lumOff val="40000"/>
                  <a:alpha val="34000"/>
                </a:schemeClr>
              </a:solidFill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2060"/>
                  </a:solidFill>
                </a:rPr>
                <a:t>3.1 Effective promotional and communication strategy</a:t>
              </a:r>
              <a:endParaRPr lang="en-US" sz="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631" name="Straight Arrow Connector 630"/>
            <p:cNvCxnSpPr>
              <a:stCxn id="612" idx="1"/>
              <a:endCxn id="613" idx="5"/>
            </p:cNvCxnSpPr>
            <p:nvPr/>
          </p:nvCxnSpPr>
          <p:spPr>
            <a:xfrm>
              <a:off x="6900901" y="1891352"/>
              <a:ext cx="6775" cy="357792"/>
            </a:xfrm>
            <a:prstGeom prst="straightConnector1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26079"/>
          </a:xfrm>
        </p:spPr>
        <p:txBody>
          <a:bodyPr>
            <a:noAutofit/>
          </a:bodyPr>
          <a:lstStyle/>
          <a:p>
            <a:r>
              <a:rPr lang="en-GB" sz="2400" dirty="0" smtClean="0"/>
              <a:t>Operationalisation of our approach</a:t>
            </a:r>
            <a:endParaRPr lang="en-GB" sz="2400" dirty="0"/>
          </a:p>
        </p:txBody>
      </p:sp>
      <p:cxnSp>
        <p:nvCxnSpPr>
          <p:cNvPr id="38" name="Elbow Connector 37"/>
          <p:cNvCxnSpPr>
            <a:stCxn id="1200" idx="0"/>
            <a:endCxn id="1210" idx="1"/>
          </p:cNvCxnSpPr>
          <p:nvPr/>
        </p:nvCxnSpPr>
        <p:spPr>
          <a:xfrm>
            <a:off x="2586164" y="1773634"/>
            <a:ext cx="689692" cy="726108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612" idx="3"/>
            <a:endCxn id="1210" idx="3"/>
          </p:cNvCxnSpPr>
          <p:nvPr/>
        </p:nvCxnSpPr>
        <p:spPr>
          <a:xfrm rot="10800000" flipV="1">
            <a:off x="5868145" y="1634508"/>
            <a:ext cx="389431" cy="86523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3568" y="1347614"/>
            <a:ext cx="7560840" cy="30243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Project </a:t>
            </a:r>
            <a:r>
              <a:rPr lang="en-US" sz="2000" b="1" dirty="0" smtClean="0"/>
              <a:t>just started </a:t>
            </a:r>
            <a:r>
              <a:rPr lang="en-US" sz="2000" dirty="0" smtClean="0"/>
              <a:t>(KO: January): 2 (+2) years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Background analysis + regular </a:t>
            </a:r>
            <a:r>
              <a:rPr lang="en-US" sz="2000" b="1" dirty="0" smtClean="0"/>
              <a:t>update of RIM+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2 launch events (one/year) + 12 matchmaking events =&gt; 10 protocols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Integrated </a:t>
            </a:r>
            <a:r>
              <a:rPr lang="en-US" sz="2000" dirty="0"/>
              <a:t>in </a:t>
            </a:r>
            <a:r>
              <a:rPr lang="en-US" sz="2000" b="1" dirty="0" smtClean="0"/>
              <a:t>Thematic</a:t>
            </a:r>
            <a:r>
              <a:rPr lang="en-US" sz="2000" dirty="0" smtClean="0"/>
              <a:t> </a:t>
            </a:r>
            <a:r>
              <a:rPr lang="en-US" sz="2000" b="1" dirty="0" smtClean="0"/>
              <a:t>Smart </a:t>
            </a:r>
            <a:r>
              <a:rPr lang="en-US" sz="2000" b="1" dirty="0" err="1"/>
              <a:t>Specialisation</a:t>
            </a:r>
            <a:r>
              <a:rPr lang="en-US" sz="2000" b="1" dirty="0"/>
              <a:t> Platform </a:t>
            </a:r>
            <a:r>
              <a:rPr lang="en-US" sz="2000" dirty="0"/>
              <a:t>(Industrial </a:t>
            </a:r>
            <a:r>
              <a:rPr lang="en-US" sz="2000" dirty="0" err="1"/>
              <a:t>Modernisation</a:t>
            </a:r>
            <a:r>
              <a:rPr lang="en-US" sz="2000" dirty="0"/>
              <a:t>)</a:t>
            </a:r>
          </a:p>
          <a:p>
            <a:endParaRPr lang="en-US" sz="2000" dirty="0" smtClean="0"/>
          </a:p>
          <a:p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&amp; key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6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71600" y="1635646"/>
            <a:ext cx="7416824" cy="27363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Support both </a:t>
            </a:r>
            <a:r>
              <a:rPr lang="en-US" sz="1800" b="1" dirty="0" smtClean="0"/>
              <a:t>existing partnerships and new partnership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New partnerships: </a:t>
            </a:r>
            <a:r>
              <a:rPr lang="en-US" sz="1800" dirty="0" smtClean="0"/>
              <a:t>identify new domains for Platform, activate expressions of interest via Thematic Platform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Existing partnerships: </a:t>
            </a:r>
            <a:r>
              <a:rPr lang="en-US" sz="1800" dirty="0" smtClean="0"/>
              <a:t>tailor made depending on needs</a:t>
            </a:r>
          </a:p>
          <a:p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of our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7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544</Words>
  <Application>Microsoft Office PowerPoint</Application>
  <PresentationFormat>On-screen Show (16:9)</PresentationFormat>
  <Paragraphs>96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RE-CONFIRM</vt:lpstr>
      <vt:lpstr>Outline</vt:lpstr>
      <vt:lpstr>Our Consortium</vt:lpstr>
      <vt:lpstr>Philosophy of RE-CONFIRM</vt:lpstr>
      <vt:lpstr>RE-CONFIRM positioned within a number of related initiatives</vt:lpstr>
      <vt:lpstr>Operationalisation of our approach</vt:lpstr>
      <vt:lpstr>Operationalisation of our approach</vt:lpstr>
      <vt:lpstr>Timeline &amp; key features</vt:lpstr>
      <vt:lpstr>Format of our support</vt:lpstr>
      <vt:lpstr>Support activities</vt:lpstr>
      <vt:lpstr>Thank you for your attention!</vt:lpstr>
      <vt:lpstr>Contact details</vt:lpstr>
    </vt:vector>
  </TitlesOfParts>
  <Company>ECORYS Nederland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Martinez</dc:creator>
  <cp:lastModifiedBy>Roelof-Jan Molemaker</cp:lastModifiedBy>
  <cp:revision>58</cp:revision>
  <cp:lastPrinted>2017-03-17T09:21:59Z</cp:lastPrinted>
  <dcterms:created xsi:type="dcterms:W3CDTF">2016-02-02T09:38:46Z</dcterms:created>
  <dcterms:modified xsi:type="dcterms:W3CDTF">2017-03-17T09:23:37Z</dcterms:modified>
</cp:coreProperties>
</file>