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757" r:id="rId2"/>
  </p:sldMasterIdLst>
  <p:notesMasterIdLst>
    <p:notesMasterId r:id="rId6"/>
  </p:notesMasterIdLst>
  <p:handoutMasterIdLst>
    <p:handoutMasterId r:id="rId7"/>
  </p:handoutMasterIdLst>
  <p:sldIdLst>
    <p:sldId id="283" r:id="rId3"/>
    <p:sldId id="284" r:id="rId4"/>
    <p:sldId id="29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BA"/>
    <a:srgbClr val="174489"/>
    <a:srgbClr val="74A921"/>
    <a:srgbClr val="5E9C37"/>
    <a:srgbClr val="87B340"/>
    <a:srgbClr val="008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44"/>
    <p:restoredTop sz="93686" autoAdjust="0"/>
  </p:normalViewPr>
  <p:slideViewPr>
    <p:cSldViewPr snapToGrid="0" snapToObjects="1" showGuides="1">
      <p:cViewPr varScale="1">
        <p:scale>
          <a:sx n="82" d="100"/>
          <a:sy n="82" d="100"/>
        </p:scale>
        <p:origin x="486" y="78"/>
      </p:cViewPr>
      <p:guideLst>
        <p:guide orient="horz" pos="1620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2" d="100"/>
          <a:sy n="122" d="100"/>
        </p:scale>
        <p:origin x="51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A13B8-FADD-B147-B0F9-2E4EA2C3CE73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8E129-085A-FD4E-A1C4-B9329A5731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93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49C25-B53B-664A-B694-784415687BC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3AE30-D024-F048-B6A0-908E9004EA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95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3AE30-D024-F048-B6A0-908E9004EA3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10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25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7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7B08-CA8D-4A9C-A88C-A017213B524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582-D9B1-400B-9266-1F92AFE6A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6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7B08-CA8D-4A9C-A88C-A017213B524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582-D9B1-400B-9266-1F92AFE6A4D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941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7B08-CA8D-4A9C-A88C-A017213B524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582-D9B1-400B-9266-1F92AFE6A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64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7B08-CA8D-4A9C-A88C-A017213B524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582-D9B1-400B-9266-1F92AFE6A4D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11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7B08-CA8D-4A9C-A88C-A017213B524D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0582-D9B1-400B-9266-1F92AFE6A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4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78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4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8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68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4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F4127-FDA2-574A-A54B-23D4B2093AE2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23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2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3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92B05-AF5B-463E-9F1C-1A6EC653C8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CEA02-6A33-4531-B705-3F736BF5F48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80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1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0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083" y="0"/>
            <a:ext cx="6447501" cy="990600"/>
          </a:xfrm>
        </p:spPr>
        <p:txBody>
          <a:bodyPr/>
          <a:lstStyle/>
          <a:p>
            <a:r>
              <a:rPr lang="fr-FR" sz="2800" dirty="0">
                <a:solidFill>
                  <a:srgbClr val="008E39"/>
                </a:solidFill>
                <a:latin typeface="ECSquareSansPro-Bold"/>
              </a:rPr>
              <a:t>RIS3 in </a:t>
            </a:r>
            <a:r>
              <a:rPr lang="fr-FR" sz="2800" dirty="0" err="1">
                <a:solidFill>
                  <a:srgbClr val="008E39"/>
                </a:solidFill>
                <a:latin typeface="ECSquareSansPro-Bold"/>
              </a:rPr>
              <a:t>North</a:t>
            </a:r>
            <a:r>
              <a:rPr lang="fr-FR" sz="2800" dirty="0">
                <a:solidFill>
                  <a:srgbClr val="008E39"/>
                </a:solidFill>
                <a:latin typeface="ECSquareSansPro-Bold"/>
              </a:rPr>
              <a:t>-East Romania </a:t>
            </a:r>
            <a:r>
              <a:rPr lang="fr-FR" sz="2800" dirty="0" smtClean="0">
                <a:solidFill>
                  <a:srgbClr val="008E39"/>
                </a:solidFill>
                <a:latin typeface="ECSquareSansPro-Bold"/>
              </a:rPr>
              <a:t/>
            </a:r>
            <a:br>
              <a:rPr lang="fr-FR" sz="2800" dirty="0" smtClean="0">
                <a:solidFill>
                  <a:srgbClr val="008E39"/>
                </a:solidFill>
                <a:latin typeface="ECSquareSansPro-Bold"/>
              </a:rPr>
            </a:br>
            <a:r>
              <a:rPr lang="en-US" dirty="0" smtClean="0"/>
              <a:t>Monitoring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963827"/>
            <a:ext cx="7276756" cy="4077730"/>
          </a:xfrm>
        </p:spPr>
        <p:txBody>
          <a:bodyPr>
            <a:noAutofit/>
          </a:bodyPr>
          <a:lstStyle/>
          <a:p>
            <a:r>
              <a:rPr lang="en-US" sz="1800" dirty="0" smtClean="0"/>
              <a:t>Foresees targets and indicators for:</a:t>
            </a:r>
          </a:p>
          <a:p>
            <a:pPr lvl="1"/>
            <a:r>
              <a:rPr lang="en-US" sz="1800" dirty="0" smtClean="0"/>
              <a:t>global objective</a:t>
            </a:r>
          </a:p>
          <a:p>
            <a:pPr lvl="1"/>
            <a:r>
              <a:rPr lang="en-US" sz="1800" dirty="0"/>
              <a:t>v</a:t>
            </a:r>
            <a:r>
              <a:rPr lang="en-US" sz="1800" dirty="0" smtClean="0"/>
              <a:t>ertical priority </a:t>
            </a:r>
            <a:r>
              <a:rPr lang="en-US" sz="1800" dirty="0" smtClean="0"/>
              <a:t>axes</a:t>
            </a:r>
          </a:p>
          <a:p>
            <a:pPr lvl="1"/>
            <a:r>
              <a:rPr lang="en-US" sz="1800" dirty="0" smtClean="0"/>
              <a:t>horizontal fields of interventions</a:t>
            </a:r>
          </a:p>
          <a:p>
            <a:r>
              <a:rPr lang="en-US" sz="1800" dirty="0" smtClean="0"/>
              <a:t>Indicators are:</a:t>
            </a:r>
          </a:p>
          <a:p>
            <a:pPr lvl="1"/>
            <a:r>
              <a:rPr lang="en-US" sz="1800" dirty="0" smtClean="0"/>
              <a:t>Correlated with the dimension of the interventions (impact, results and outputs)</a:t>
            </a:r>
          </a:p>
          <a:p>
            <a:pPr lvl="1"/>
            <a:r>
              <a:rPr lang="en-US" sz="1800" dirty="0" smtClean="0"/>
              <a:t>Correlated with official statistic info; secondary sources shall be explored after 2020 (hoping financing source for this activity shall be settled); </a:t>
            </a:r>
          </a:p>
          <a:p>
            <a:r>
              <a:rPr lang="en-US" sz="1800" dirty="0"/>
              <a:t>Some targets and indicators are aligned with ROP 2020 (technological transfer entities);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2967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9" y="1037968"/>
            <a:ext cx="7809470" cy="395416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Implementation foresees:</a:t>
            </a:r>
          </a:p>
          <a:p>
            <a:pPr lvl="1"/>
            <a:r>
              <a:rPr lang="en-US" sz="2000" dirty="0"/>
              <a:t>Progress registered in each major value chain and smart specialization key area: companies interviewed, projects under development and implementation, events dedicated to RIS3</a:t>
            </a:r>
          </a:p>
          <a:p>
            <a:pPr lvl="1"/>
            <a:r>
              <a:rPr lang="en-US" sz="2000" dirty="0"/>
              <a:t>Timing: every 6 month for sectorial report on implementation; every year for consolidated implementation </a:t>
            </a:r>
            <a:r>
              <a:rPr lang="en-US" sz="2000" dirty="0" smtClean="0"/>
              <a:t>report, 2018 </a:t>
            </a:r>
            <a:r>
              <a:rPr lang="en-US" sz="2000" dirty="0"/>
              <a:t>for monitoring </a:t>
            </a:r>
            <a:r>
              <a:rPr lang="en-US" sz="2000" dirty="0" smtClean="0"/>
              <a:t>report, </a:t>
            </a:r>
            <a:r>
              <a:rPr lang="en-US" sz="2000" dirty="0"/>
              <a:t>and 2022 for </a:t>
            </a:r>
            <a:r>
              <a:rPr lang="en-US" sz="2000" dirty="0" smtClean="0"/>
              <a:t>ex-post </a:t>
            </a:r>
            <a:r>
              <a:rPr lang="en-US" sz="2000" dirty="0"/>
              <a:t>evaluation report. </a:t>
            </a:r>
          </a:p>
          <a:p>
            <a:r>
              <a:rPr lang="en-US" sz="2000" dirty="0" smtClean="0"/>
              <a:t>Discussions are in-progress with MAs (under Financial Consultative Committee) to adjust monitoring system with info collected from:</a:t>
            </a:r>
          </a:p>
          <a:p>
            <a:pPr lvl="1"/>
            <a:r>
              <a:rPr lang="en-US" sz="2000" dirty="0" smtClean="0"/>
              <a:t>Potential applicants</a:t>
            </a:r>
          </a:p>
          <a:p>
            <a:pPr lvl="1"/>
            <a:r>
              <a:rPr lang="en-US" sz="2000" dirty="0" smtClean="0"/>
              <a:t>Funding beneficiaries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1083" y="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27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smtClean="0">
                <a:solidFill>
                  <a:srgbClr val="008E39"/>
                </a:solidFill>
                <a:latin typeface="ECSquareSansPro-Bold"/>
              </a:rPr>
              <a:t>RIS3 in North-East Romania </a:t>
            </a:r>
            <a:br>
              <a:rPr lang="fr-FR" sz="2800" smtClean="0">
                <a:solidFill>
                  <a:srgbClr val="008E39"/>
                </a:solidFill>
                <a:latin typeface="ECSquareSansPro-Bold"/>
              </a:rPr>
            </a:br>
            <a:r>
              <a:rPr lang="en-US" smtClean="0"/>
              <a:t>Monitoring system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9939" y="4622798"/>
            <a:ext cx="69517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Gabriela Macoveiu, Innovation Director, North-East RDA, Romania</a:t>
            </a:r>
          </a:p>
          <a:p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gmacoveiu@adrnordest.ro ; </a:t>
            </a:r>
            <a:r>
              <a:rPr lang="en-US" sz="1600" i="1" dirty="0">
                <a:solidFill>
                  <a:schemeClr val="accent1">
                    <a:lumMod val="75000"/>
                  </a:schemeClr>
                </a:solidFill>
              </a:rPr>
              <a:t>Tel +40 745 </a:t>
            </a:r>
            <a:r>
              <a:rPr lang="en-US" sz="1600" i="1" dirty="0" smtClean="0">
                <a:solidFill>
                  <a:schemeClr val="accent1">
                    <a:lumMod val="75000"/>
                  </a:schemeClr>
                </a:solidFill>
              </a:rPr>
              <a:t>616717</a:t>
            </a:r>
            <a:endParaRPr lang="ro-RO" sz="1600" i="1" dirty="0"/>
          </a:p>
        </p:txBody>
      </p:sp>
    </p:spTree>
    <p:extLst>
      <p:ext uri="{BB962C8B-B14F-4D97-AF65-F5344CB8AC3E}">
        <p14:creationId xmlns:p14="http://schemas.microsoft.com/office/powerpoint/2010/main" val="118614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8" y="877330"/>
            <a:ext cx="8328454" cy="4266170"/>
          </a:xfrm>
        </p:spPr>
        <p:txBody>
          <a:bodyPr>
            <a:normAutofit/>
          </a:bodyPr>
          <a:lstStyle/>
          <a:p>
            <a:pPr lvl="1"/>
            <a:endParaRPr lang="en-US" sz="1600" dirty="0" smtClean="0"/>
          </a:p>
          <a:p>
            <a:r>
              <a:rPr lang="en-US" sz="1600" dirty="0" smtClean="0"/>
              <a:t>Inter-regional cooperation – inter-regional (international) projects under RIS3:</a:t>
            </a:r>
          </a:p>
          <a:p>
            <a:pPr marL="627063" lvl="1" indent="-284163"/>
            <a:r>
              <a:rPr lang="en-US" sz="1600" dirty="0" smtClean="0"/>
              <a:t>specificity of joint monitoring mechanisms ? would an EU monitoring </a:t>
            </a:r>
          </a:p>
          <a:p>
            <a:pPr marL="3429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standard be feasible?</a:t>
            </a:r>
          </a:p>
          <a:p>
            <a:pPr marL="627063" lvl="1" indent="-284163"/>
            <a:r>
              <a:rPr lang="en-US" sz="1600" dirty="0" smtClean="0"/>
              <a:t>best </a:t>
            </a:r>
            <a:r>
              <a:rPr lang="en-US" sz="1600" dirty="0"/>
              <a:t>practices ?</a:t>
            </a:r>
          </a:p>
          <a:p>
            <a:pPr marL="342900" lvl="1" indent="0">
              <a:buNone/>
            </a:pPr>
            <a:endParaRPr lang="en-US" sz="1600" dirty="0" smtClean="0"/>
          </a:p>
          <a:p>
            <a:pPr marL="361950" lvl="1" indent="-361950"/>
            <a:r>
              <a:rPr lang="en-US" sz="1600" dirty="0" smtClean="0"/>
              <a:t>Monitoring systems for multipoint/simultaneous interventions:</a:t>
            </a:r>
          </a:p>
          <a:p>
            <a:pPr marL="64770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across value-chains / across priority areas</a:t>
            </a:r>
          </a:p>
          <a:p>
            <a:pPr marL="64770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for integrate &amp; inter-regional projects</a:t>
            </a:r>
          </a:p>
          <a:p>
            <a:pPr marL="542925" lvl="1" indent="-180975"/>
            <a:r>
              <a:rPr lang="en-US" sz="1600" dirty="0" smtClean="0"/>
              <a:t> best practices ?</a:t>
            </a:r>
          </a:p>
          <a:p>
            <a:pPr marL="685800" lvl="2" indent="0">
              <a:buNone/>
            </a:pPr>
            <a:endParaRPr lang="en-US" sz="16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967375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234</Words>
  <Application>Microsoft Office PowerPoint</Application>
  <PresentationFormat>On-screen Show (16:9)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ECSquareSansPro-Bold</vt:lpstr>
      <vt:lpstr>Trebuchet MS</vt:lpstr>
      <vt:lpstr>Wingdings 3</vt:lpstr>
      <vt:lpstr>Conception personnalisée</vt:lpstr>
      <vt:lpstr>Facet</vt:lpstr>
      <vt:lpstr>RIS3 in North-East Romania  Monitoring system</vt:lpstr>
      <vt:lpstr>PowerPoint Presentation</vt:lpstr>
      <vt:lpstr>Open questions</vt:lpstr>
    </vt:vector>
  </TitlesOfParts>
  <Company>artmedia - vdnt bvba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Dieter Guns</dc:creator>
  <cp:lastModifiedBy>Agatha Filimon</cp:lastModifiedBy>
  <cp:revision>75</cp:revision>
  <dcterms:created xsi:type="dcterms:W3CDTF">2014-11-27T11:56:50Z</dcterms:created>
  <dcterms:modified xsi:type="dcterms:W3CDTF">2017-07-03T09:47:33Z</dcterms:modified>
</cp:coreProperties>
</file>