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30630"/>
    <a:srgbClr val="090099"/>
    <a:srgbClr val="FEC8F9"/>
    <a:srgbClr val="CB00B7"/>
    <a:srgbClr val="EEFF25"/>
    <a:srgbClr val="FEC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8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7C5DF-D414-CC43-AC7D-57167090B46C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28C73-2289-984E-9076-5142073AD8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4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4F6EC-1855-1942-9025-F035CE2C8CA1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65562-CAAD-644F-A0C7-8F6DA6E2D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9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3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40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60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4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19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00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94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4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80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9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5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4194"/>
            <a:ext cx="7772400" cy="1084639"/>
          </a:xfrm>
        </p:spPr>
        <p:txBody>
          <a:bodyPr>
            <a:normAutofit/>
          </a:bodyPr>
          <a:lstStyle/>
          <a:p>
            <a:r>
              <a:rPr lang="en-GB" sz="3600" i="1" dirty="0" smtClean="0"/>
              <a:t>Monitoring RIS3 at the EU Level</a:t>
            </a:r>
            <a:endParaRPr lang="en-GB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194" y="4301585"/>
            <a:ext cx="3796844" cy="122851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Ken Guy</a:t>
            </a:r>
          </a:p>
          <a:p>
            <a:r>
              <a:rPr lang="en-GB" dirty="0" smtClean="0"/>
              <a:t>Wise Guys Ltd.</a:t>
            </a:r>
          </a:p>
          <a:p>
            <a:r>
              <a:rPr lang="en-GB" dirty="0" smtClean="0"/>
              <a:t>Barcelona, 6 July 2017</a:t>
            </a:r>
            <a:endParaRPr lang="en-GB" dirty="0"/>
          </a:p>
        </p:txBody>
      </p:sp>
      <p:pic>
        <p:nvPicPr>
          <p:cNvPr id="5" name="Picture 4" descr="gmo-free-eur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8" y="2134070"/>
            <a:ext cx="3175000" cy="3035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99359" y="2151712"/>
            <a:ext cx="6650182" cy="97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61098" y="2283156"/>
            <a:ext cx="652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EEFF25"/>
                </a:solidFill>
              </a:rPr>
              <a:t>Reflections and Challenges</a:t>
            </a:r>
            <a:endParaRPr lang="en-GB" sz="4000" dirty="0">
              <a:solidFill>
                <a:srgbClr val="EEFF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9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What are the pros and cons of regional monitoring from the perspective of the EU?</a:t>
            </a:r>
            <a:endParaRPr lang="en-GB" dirty="0" smtClean="0"/>
          </a:p>
          <a:p>
            <a:r>
              <a:rPr lang="en-GB" dirty="0" smtClean="0"/>
              <a:t>Much depends on the EU’s rationale for regional monitoring and the objectives it hopes regional monitoring can fulfil</a:t>
            </a:r>
          </a:p>
          <a:p>
            <a:r>
              <a:rPr lang="en-GB" dirty="0" smtClean="0"/>
              <a:t>But can we believe the professed rationale and objectives to be derived from public sources or do we need to delve deeper?</a:t>
            </a:r>
          </a:p>
          <a:p>
            <a:r>
              <a:rPr lang="en-GB" dirty="0" smtClean="0"/>
              <a:t>What do we mean by the EU? What do we think it really is?</a:t>
            </a:r>
          </a:p>
          <a:p>
            <a:r>
              <a:rPr lang="en-GB" dirty="0" smtClean="0"/>
              <a:t>Let us look at five widely held but vastly different perspectives on the 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44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soft-the-evil-empire-re-surfa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7986"/>
            <a:ext cx="3086952" cy="229482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Evil Empire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40225"/>
            <a:ext cx="9143999" cy="11518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FFFF"/>
                </a:solidFill>
              </a:rPr>
              <a:t>All monitoring is a tool for the control and exploitation of the innocent regions by the wicked bureaucrats in Brussels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48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45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Bureaucratic Bumblers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9144000" cy="1358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FFFF"/>
                </a:solidFill>
              </a:rPr>
              <a:t>Monitoring is a pointless exercise because moronic bureaucrats in Brussels wouldn’t know what to do with the data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7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111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146811"/>
            <a:ext cx="9144000" cy="17111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technocra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594"/>
            <a:ext cx="9144000" cy="4635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272"/>
            <a:ext cx="8229600" cy="88839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EEFF25"/>
                </a:solidFill>
              </a:rPr>
              <a:t>The Trusted Technocrats</a:t>
            </a:r>
            <a:endParaRPr lang="en-GB" dirty="0">
              <a:solidFill>
                <a:srgbClr val="EEFF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6811"/>
            <a:ext cx="8229600" cy="169355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EEFF25"/>
                </a:solidFill>
              </a:rPr>
              <a:t>Monitoring is an input to rational decision-making concerning the allocation of resources across the EU as a whole</a:t>
            </a:r>
            <a:endParaRPr lang="en-GB" dirty="0">
              <a:solidFill>
                <a:srgbClr val="EEFF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31661"/>
          </a:xfrm>
          <a:prstGeom prst="rect">
            <a:avLst/>
          </a:prstGeom>
          <a:gradFill>
            <a:gsLst>
              <a:gs pos="14000">
                <a:srgbClr val="030630"/>
              </a:gs>
              <a:gs pos="100000">
                <a:srgbClr val="FEC8F9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untitled_by_jonbromle1-dai9ni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661"/>
            <a:ext cx="9144000" cy="5143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EEFF25"/>
                </a:solidFill>
              </a:rPr>
              <a:t>The Cunning Catalysts</a:t>
            </a:r>
            <a:endParaRPr lang="en-GB" dirty="0">
              <a:solidFill>
                <a:srgbClr val="EEFF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1328"/>
            <a:ext cx="9144000" cy="176926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EEFF25"/>
                </a:solidFill>
              </a:rPr>
              <a:t>Support by Brussels for regional monitoring stems from a desire to catalyse intelligent decision-making by sensible regional policymakers</a:t>
            </a:r>
            <a:endParaRPr lang="en-GB" dirty="0">
              <a:solidFill>
                <a:srgbClr val="EEFF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05"/>
            <a:ext cx="8229600" cy="1143000"/>
          </a:xfrm>
        </p:spPr>
        <p:txBody>
          <a:bodyPr/>
          <a:lstStyle/>
          <a:p>
            <a:r>
              <a:rPr lang="en-GB" dirty="0" smtClean="0"/>
              <a:t>The Merry Muddlers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68658"/>
            <a:ext cx="9108723" cy="10893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Monitoring is a lubricant that allows bureaucrats in Brussels and the regions to flip and flop merrily from one policy muddle to another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234894"/>
            <a:ext cx="9179280" cy="4259364"/>
            <a:chOff x="0" y="2505046"/>
            <a:chExt cx="9179280" cy="42593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3100" y="2505046"/>
              <a:ext cx="2440899" cy="4259364"/>
            </a:xfrm>
            <a:prstGeom prst="rect">
              <a:avLst/>
            </a:prstGeom>
          </p:spPr>
        </p:pic>
        <p:pic>
          <p:nvPicPr>
            <p:cNvPr id="6" name="Picture 5" descr="2011_07_16_15_12_10 crop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05046"/>
              <a:ext cx="6703101" cy="4247108"/>
            </a:xfrm>
            <a:prstGeom prst="rect">
              <a:avLst/>
            </a:prstGeom>
          </p:spPr>
        </p:pic>
        <p:pic>
          <p:nvPicPr>
            <p:cNvPr id="8" name="Picture 7" descr="IMG_048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869" y="2505046"/>
              <a:ext cx="3861411" cy="4247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60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66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challenges confronting the EU depend on which perspective is the closest to reality</a:t>
            </a:r>
          </a:p>
          <a:p>
            <a:r>
              <a:rPr lang="en-GB" dirty="0" smtClean="0"/>
              <a:t>The truth, however, is that reality has many co-existing facets</a:t>
            </a:r>
          </a:p>
          <a:p>
            <a:r>
              <a:rPr lang="en-GB" dirty="0" smtClean="0"/>
              <a:t>The main challenges for the EU, therefore, are to clearly articulate its aspirations for regional monitoring systems</a:t>
            </a:r>
          </a:p>
          <a:p>
            <a:r>
              <a:rPr lang="en-GB" dirty="0"/>
              <a:t>A</a:t>
            </a:r>
            <a:r>
              <a:rPr lang="en-GB" dirty="0" smtClean="0"/>
              <a:t>nd to convince very different publics that monitoring is in the best interests of all sectors of society when its outputs are used responsibly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41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296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Monitoring RIS3 at the EU Level</vt:lpstr>
      <vt:lpstr>Reflections</vt:lpstr>
      <vt:lpstr>The Evil Empire</vt:lpstr>
      <vt:lpstr>The Bureaucratic Bumblers</vt:lpstr>
      <vt:lpstr>The Trusted Technocrats</vt:lpstr>
      <vt:lpstr>The Cunning Catalysts</vt:lpstr>
      <vt:lpstr>The Merry Muddlers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Guy</dc:creator>
  <cp:lastModifiedBy>Ken Guy</cp:lastModifiedBy>
  <cp:revision>102</cp:revision>
  <cp:lastPrinted>2017-05-02T21:32:31Z</cp:lastPrinted>
  <dcterms:created xsi:type="dcterms:W3CDTF">2017-04-30T16:12:51Z</dcterms:created>
  <dcterms:modified xsi:type="dcterms:W3CDTF">2017-07-04T17:21:25Z</dcterms:modified>
</cp:coreProperties>
</file>