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69" r:id="rId2"/>
    <p:sldId id="760" r:id="rId3"/>
    <p:sldId id="758" r:id="rId4"/>
    <p:sldId id="752" r:id="rId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153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30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45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61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763" algn="l" defTabSz="914305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2915" algn="l" defTabSz="914305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068" algn="l" defTabSz="914305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220" algn="l" defTabSz="914305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.stankiewicz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B7DCE7"/>
    <a:srgbClr val="FF9900"/>
    <a:srgbClr val="0000FF"/>
    <a:srgbClr val="F8D99A"/>
    <a:srgbClr val="99D0DF"/>
    <a:srgbClr val="00CC66"/>
    <a:srgbClr val="190701"/>
    <a:srgbClr val="2AA230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3" autoAdjust="0"/>
    <p:restoredTop sz="96594" autoAdjust="0"/>
  </p:normalViewPr>
  <p:slideViewPr>
    <p:cSldViewPr>
      <p:cViewPr varScale="1">
        <p:scale>
          <a:sx n="94" d="100"/>
          <a:sy n="94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notesViewPr>
    <p:cSldViewPr>
      <p:cViewPr>
        <p:scale>
          <a:sx n="88" d="100"/>
          <a:sy n="88" d="100"/>
        </p:scale>
        <p:origin x="-2316" y="13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ED530-5AFA-473D-9FCC-183213AF334A}" type="doc">
      <dgm:prSet loTypeId="urn:microsoft.com/office/officeart/2005/8/layout/process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64FA1-D0F5-4DFD-80E7-B17A8D96459F}">
      <dgm:prSet phldrT="[Tekst]" custT="1"/>
      <dgm:spPr/>
      <dgm:t>
        <a:bodyPr/>
        <a:lstStyle/>
        <a:p>
          <a:endParaRPr lang="pl-PL" sz="1800" b="1" dirty="0" smtClean="0"/>
        </a:p>
        <a:p>
          <a:r>
            <a:rPr lang="pl-PL" sz="1600" b="1" dirty="0" smtClean="0"/>
            <a:t>DEPARTMENT FOR PROMOTION COORDINATION</a:t>
          </a:r>
          <a:endParaRPr lang="en-US" sz="1600" b="1" dirty="0"/>
        </a:p>
      </dgm:t>
    </dgm:pt>
    <dgm:pt modelId="{1C50BF17-CDE2-4C9F-8C51-8952E829FEBC}" type="parTrans" cxnId="{5C4E81B7-D3C9-4DB0-958A-A7B6530E987B}">
      <dgm:prSet/>
      <dgm:spPr/>
      <dgm:t>
        <a:bodyPr/>
        <a:lstStyle/>
        <a:p>
          <a:endParaRPr lang="en-US" sz="1800"/>
        </a:p>
      </dgm:t>
    </dgm:pt>
    <dgm:pt modelId="{B70C67D7-60BB-4BDA-BA7F-C39254220F79}" type="sibTrans" cxnId="{5C4E81B7-D3C9-4DB0-958A-A7B6530E987B}">
      <dgm:prSet/>
      <dgm:spPr/>
      <dgm:t>
        <a:bodyPr/>
        <a:lstStyle/>
        <a:p>
          <a:endParaRPr lang="en-US" sz="1800"/>
        </a:p>
      </dgm:t>
    </dgm:pt>
    <dgm:pt modelId="{06E8A530-6166-4093-A5A1-7BB59E87EF4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noProof="0" dirty="0" smtClean="0"/>
            <a:t>Promotion</a:t>
          </a:r>
          <a:r>
            <a:rPr lang="pl-PL" sz="1600" dirty="0" smtClean="0"/>
            <a:t> of IS</a:t>
          </a:r>
          <a:endParaRPr lang="en-US" sz="1600" dirty="0"/>
        </a:p>
      </dgm:t>
    </dgm:pt>
    <dgm:pt modelId="{6A0497B0-9F68-48FA-9623-0B9A17D76064}" type="sibTrans" cxnId="{F12118EC-A947-4071-A6F5-99CC2C385F09}">
      <dgm:prSet/>
      <dgm:spPr/>
      <dgm:t>
        <a:bodyPr/>
        <a:lstStyle/>
        <a:p>
          <a:endParaRPr lang="en-US" sz="1800"/>
        </a:p>
      </dgm:t>
    </dgm:pt>
    <dgm:pt modelId="{8A9FFBF0-EF3E-4EAB-B40C-D6D89A11179F}" type="parTrans" cxnId="{F12118EC-A947-4071-A6F5-99CC2C385F09}">
      <dgm:prSet/>
      <dgm:spPr/>
      <dgm:t>
        <a:bodyPr/>
        <a:lstStyle/>
        <a:p>
          <a:endParaRPr lang="en-US" sz="1800"/>
        </a:p>
      </dgm:t>
    </dgm:pt>
    <dgm:pt modelId="{685D1F42-1611-48CE-A1D7-2EFE98121C05}" type="pres">
      <dgm:prSet presAssocID="{D8AED530-5AFA-473D-9FCC-183213AF33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FA5AB5-8C38-4E34-8AFF-0B92DADC6034}" type="pres">
      <dgm:prSet presAssocID="{6CA64FA1-D0F5-4DFD-80E7-B17A8D96459F}" presName="boxAndChildren" presStyleCnt="0"/>
      <dgm:spPr/>
      <dgm:t>
        <a:bodyPr/>
        <a:lstStyle/>
        <a:p>
          <a:endParaRPr lang="en-US"/>
        </a:p>
      </dgm:t>
    </dgm:pt>
    <dgm:pt modelId="{D242A98C-3652-4890-8F9B-6CDD41BB3858}" type="pres">
      <dgm:prSet presAssocID="{6CA64FA1-D0F5-4DFD-80E7-B17A8D96459F}" presName="parentTextBox" presStyleLbl="node1" presStyleIdx="0" presStyleCnt="1"/>
      <dgm:spPr/>
      <dgm:t>
        <a:bodyPr/>
        <a:lstStyle/>
        <a:p>
          <a:endParaRPr lang="en-US"/>
        </a:p>
      </dgm:t>
    </dgm:pt>
    <dgm:pt modelId="{6B9B9E11-B9D0-4B2C-A24B-3CEF265C5F4B}" type="pres">
      <dgm:prSet presAssocID="{6CA64FA1-D0F5-4DFD-80E7-B17A8D96459F}" presName="entireBox" presStyleLbl="node1" presStyleIdx="0" presStyleCnt="1" custLinFactNeighborY="-4401"/>
      <dgm:spPr/>
      <dgm:t>
        <a:bodyPr/>
        <a:lstStyle/>
        <a:p>
          <a:endParaRPr lang="en-US"/>
        </a:p>
      </dgm:t>
    </dgm:pt>
    <dgm:pt modelId="{3408F7A8-F61C-46EC-B9D1-BC052B4456A4}" type="pres">
      <dgm:prSet presAssocID="{6CA64FA1-D0F5-4DFD-80E7-B17A8D96459F}" presName="descendantBox" presStyleCnt="0"/>
      <dgm:spPr/>
      <dgm:t>
        <a:bodyPr/>
        <a:lstStyle/>
        <a:p>
          <a:endParaRPr lang="en-US"/>
        </a:p>
      </dgm:t>
    </dgm:pt>
    <dgm:pt modelId="{6623A81F-811A-4571-B539-92190B8972F8}" type="pres">
      <dgm:prSet presAssocID="{06E8A530-6166-4093-A5A1-7BB59E87EF41}" presName="childTextBox" presStyleLbl="fgAccFollowNode1" presStyleIdx="0" presStyleCnt="1" custScaleY="75142" custLinFactNeighborY="26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118EC-A947-4071-A6F5-99CC2C385F09}" srcId="{6CA64FA1-D0F5-4DFD-80E7-B17A8D96459F}" destId="{06E8A530-6166-4093-A5A1-7BB59E87EF41}" srcOrd="0" destOrd="0" parTransId="{8A9FFBF0-EF3E-4EAB-B40C-D6D89A11179F}" sibTransId="{6A0497B0-9F68-48FA-9623-0B9A17D76064}"/>
    <dgm:cxn modelId="{5C4E81B7-D3C9-4DB0-958A-A7B6530E987B}" srcId="{D8AED530-5AFA-473D-9FCC-183213AF334A}" destId="{6CA64FA1-D0F5-4DFD-80E7-B17A8D96459F}" srcOrd="0" destOrd="0" parTransId="{1C50BF17-CDE2-4C9F-8C51-8952E829FEBC}" sibTransId="{B70C67D7-60BB-4BDA-BA7F-C39254220F79}"/>
    <dgm:cxn modelId="{006A9160-44D7-4045-9863-B40F66B1C2F3}" type="presOf" srcId="{6CA64FA1-D0F5-4DFD-80E7-B17A8D96459F}" destId="{D242A98C-3652-4890-8F9B-6CDD41BB3858}" srcOrd="0" destOrd="0" presId="urn:microsoft.com/office/officeart/2005/8/layout/process4"/>
    <dgm:cxn modelId="{97BDA0B0-B5B7-4580-A15E-0092B2E09EC1}" type="presOf" srcId="{06E8A530-6166-4093-A5A1-7BB59E87EF41}" destId="{6623A81F-811A-4571-B539-92190B8972F8}" srcOrd="0" destOrd="0" presId="urn:microsoft.com/office/officeart/2005/8/layout/process4"/>
    <dgm:cxn modelId="{FF7E108C-5F24-4330-A754-63EDFAC28B4B}" type="presOf" srcId="{D8AED530-5AFA-473D-9FCC-183213AF334A}" destId="{685D1F42-1611-48CE-A1D7-2EFE98121C05}" srcOrd="0" destOrd="0" presId="urn:microsoft.com/office/officeart/2005/8/layout/process4"/>
    <dgm:cxn modelId="{DBDBD157-41B1-484E-8793-C1933371D967}" type="presOf" srcId="{6CA64FA1-D0F5-4DFD-80E7-B17A8D96459F}" destId="{6B9B9E11-B9D0-4B2C-A24B-3CEF265C5F4B}" srcOrd="1" destOrd="0" presId="urn:microsoft.com/office/officeart/2005/8/layout/process4"/>
    <dgm:cxn modelId="{6C9697AD-E4BB-4735-9A88-818C0B6A9530}" type="presParOf" srcId="{685D1F42-1611-48CE-A1D7-2EFE98121C05}" destId="{A9FA5AB5-8C38-4E34-8AFF-0B92DADC6034}" srcOrd="0" destOrd="0" presId="urn:microsoft.com/office/officeart/2005/8/layout/process4"/>
    <dgm:cxn modelId="{0F1AA103-446B-4184-9A07-42152EDAEB1C}" type="presParOf" srcId="{A9FA5AB5-8C38-4E34-8AFF-0B92DADC6034}" destId="{D242A98C-3652-4890-8F9B-6CDD41BB3858}" srcOrd="0" destOrd="0" presId="urn:microsoft.com/office/officeart/2005/8/layout/process4"/>
    <dgm:cxn modelId="{086F3D41-008D-4CC3-A2D4-FCD7645AD595}" type="presParOf" srcId="{A9FA5AB5-8C38-4E34-8AFF-0B92DADC6034}" destId="{6B9B9E11-B9D0-4B2C-A24B-3CEF265C5F4B}" srcOrd="1" destOrd="0" presId="urn:microsoft.com/office/officeart/2005/8/layout/process4"/>
    <dgm:cxn modelId="{6A91AC08-0381-4796-9F41-BE00DD462300}" type="presParOf" srcId="{A9FA5AB5-8C38-4E34-8AFF-0B92DADC6034}" destId="{3408F7A8-F61C-46EC-B9D1-BC052B4456A4}" srcOrd="2" destOrd="0" presId="urn:microsoft.com/office/officeart/2005/8/layout/process4"/>
    <dgm:cxn modelId="{15AA63B4-D15F-41EC-9FBF-309CA738CAE4}" type="presParOf" srcId="{3408F7A8-F61C-46EC-B9D1-BC052B4456A4}" destId="{6623A81F-811A-4571-B539-92190B8972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ED530-5AFA-473D-9FCC-183213AF334A}" type="doc">
      <dgm:prSet loTypeId="urn:microsoft.com/office/officeart/2005/8/layout/process4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8F780B3-ED6B-498F-A225-E3B589B526E3}">
      <dgm:prSet phldrT="[Tekst]" custT="1"/>
      <dgm:spPr/>
      <dgm:t>
        <a:bodyPr/>
        <a:lstStyle/>
        <a:p>
          <a:r>
            <a:rPr lang="en-US" sz="1600" noProof="0" dirty="0" smtClean="0"/>
            <a:t>Support of internationalization</a:t>
          </a:r>
          <a:endParaRPr lang="en-US" sz="1600" noProof="0" dirty="0"/>
        </a:p>
      </dgm:t>
    </dgm:pt>
    <dgm:pt modelId="{1DF15BBC-CF7F-421C-9A4F-46FB8EDBCF10}" type="sibTrans" cxnId="{230CCAD8-9DE5-4B05-8D4E-C394AB9410A5}">
      <dgm:prSet/>
      <dgm:spPr/>
      <dgm:t>
        <a:bodyPr/>
        <a:lstStyle/>
        <a:p>
          <a:endParaRPr lang="en-US" sz="1800"/>
        </a:p>
      </dgm:t>
    </dgm:pt>
    <dgm:pt modelId="{DD5F0444-4143-4FF1-8AA4-A2B353A84DEE}" type="parTrans" cxnId="{230CCAD8-9DE5-4B05-8D4E-C394AB9410A5}">
      <dgm:prSet/>
      <dgm:spPr/>
      <dgm:t>
        <a:bodyPr/>
        <a:lstStyle/>
        <a:p>
          <a:endParaRPr lang="en-US" sz="1800"/>
        </a:p>
      </dgm:t>
    </dgm:pt>
    <dgm:pt modelId="{26AAE496-3002-4F89-BF0E-35DE9E279394}">
      <dgm:prSet phldrT="[Tekst]" custT="1"/>
      <dgm:spPr/>
      <dgm:t>
        <a:bodyPr/>
        <a:lstStyle/>
        <a:p>
          <a:endParaRPr lang="pl-PL" sz="1800" b="1" dirty="0" smtClean="0"/>
        </a:p>
        <a:p>
          <a:r>
            <a:rPr lang="pl-PL" sz="1600" b="1" dirty="0" smtClean="0"/>
            <a:t>COIE</a:t>
          </a:r>
          <a:endParaRPr lang="en-US" sz="1600" b="1" dirty="0"/>
        </a:p>
      </dgm:t>
    </dgm:pt>
    <dgm:pt modelId="{36BF4574-963A-4F2C-B03B-500BEB270674}" type="sibTrans" cxnId="{65BB101C-6A5F-43D8-AA80-881313E53B23}">
      <dgm:prSet/>
      <dgm:spPr/>
      <dgm:t>
        <a:bodyPr/>
        <a:lstStyle/>
        <a:p>
          <a:endParaRPr lang="en-US" sz="1800"/>
        </a:p>
      </dgm:t>
    </dgm:pt>
    <dgm:pt modelId="{8CBE22FA-022F-4F5C-8A26-ADA16A66D0F2}" type="parTrans" cxnId="{65BB101C-6A5F-43D8-AA80-881313E53B23}">
      <dgm:prSet/>
      <dgm:spPr/>
      <dgm:t>
        <a:bodyPr/>
        <a:lstStyle/>
        <a:p>
          <a:endParaRPr lang="en-US" sz="1800"/>
        </a:p>
      </dgm:t>
    </dgm:pt>
    <dgm:pt modelId="{685D1F42-1611-48CE-A1D7-2EFE98121C05}" type="pres">
      <dgm:prSet presAssocID="{D8AED530-5AFA-473D-9FCC-183213AF33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08093F-C88A-448B-BD9D-EFE7A12619A1}" type="pres">
      <dgm:prSet presAssocID="{26AAE496-3002-4F89-BF0E-35DE9E279394}" presName="boxAndChildren" presStyleCnt="0"/>
      <dgm:spPr/>
      <dgm:t>
        <a:bodyPr/>
        <a:lstStyle/>
        <a:p>
          <a:endParaRPr lang="en-US"/>
        </a:p>
      </dgm:t>
    </dgm:pt>
    <dgm:pt modelId="{A5A8D733-4BF3-42CD-97C4-F7F70168E277}" type="pres">
      <dgm:prSet presAssocID="{26AAE496-3002-4F89-BF0E-35DE9E279394}" presName="parentTextBox" presStyleLbl="node1" presStyleIdx="0" presStyleCnt="1"/>
      <dgm:spPr/>
      <dgm:t>
        <a:bodyPr/>
        <a:lstStyle/>
        <a:p>
          <a:endParaRPr lang="en-US"/>
        </a:p>
      </dgm:t>
    </dgm:pt>
    <dgm:pt modelId="{2C42B124-84E0-4624-B1E9-082A3BB96A9B}" type="pres">
      <dgm:prSet presAssocID="{26AAE496-3002-4F89-BF0E-35DE9E279394}" presName="entireBox" presStyleLbl="node1" presStyleIdx="0" presStyleCnt="1" custScaleY="32931" custLinFactNeighborY="1213"/>
      <dgm:spPr/>
      <dgm:t>
        <a:bodyPr/>
        <a:lstStyle/>
        <a:p>
          <a:endParaRPr lang="en-US"/>
        </a:p>
      </dgm:t>
    </dgm:pt>
    <dgm:pt modelId="{23A70E26-C5F5-4E8E-8ACA-15B0013953F9}" type="pres">
      <dgm:prSet presAssocID="{26AAE496-3002-4F89-BF0E-35DE9E279394}" presName="descendantBox" presStyleCnt="0"/>
      <dgm:spPr/>
      <dgm:t>
        <a:bodyPr/>
        <a:lstStyle/>
        <a:p>
          <a:endParaRPr lang="en-US"/>
        </a:p>
      </dgm:t>
    </dgm:pt>
    <dgm:pt modelId="{FA40C777-4D4C-4632-86C9-F395956FAE9D}" type="pres">
      <dgm:prSet presAssocID="{D8F780B3-ED6B-498F-A225-E3B589B526E3}" presName="childTextBox" presStyleLbl="fgAccFollowNode1" presStyleIdx="0" presStyleCnt="1" custScaleY="91500" custLinFactNeighborY="35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BB101C-6A5F-43D8-AA80-881313E53B23}" srcId="{D8AED530-5AFA-473D-9FCC-183213AF334A}" destId="{26AAE496-3002-4F89-BF0E-35DE9E279394}" srcOrd="0" destOrd="0" parTransId="{8CBE22FA-022F-4F5C-8A26-ADA16A66D0F2}" sibTransId="{36BF4574-963A-4F2C-B03B-500BEB270674}"/>
    <dgm:cxn modelId="{803464E2-E669-480D-81AC-CC78E0BDB359}" type="presOf" srcId="{D8F780B3-ED6B-498F-A225-E3B589B526E3}" destId="{FA40C777-4D4C-4632-86C9-F395956FAE9D}" srcOrd="0" destOrd="0" presId="urn:microsoft.com/office/officeart/2005/8/layout/process4"/>
    <dgm:cxn modelId="{230CCAD8-9DE5-4B05-8D4E-C394AB9410A5}" srcId="{26AAE496-3002-4F89-BF0E-35DE9E279394}" destId="{D8F780B3-ED6B-498F-A225-E3B589B526E3}" srcOrd="0" destOrd="0" parTransId="{DD5F0444-4143-4FF1-8AA4-A2B353A84DEE}" sibTransId="{1DF15BBC-CF7F-421C-9A4F-46FB8EDBCF10}"/>
    <dgm:cxn modelId="{F0F62F09-CD69-4241-A58C-76FFB7B7D5AC}" type="presOf" srcId="{26AAE496-3002-4F89-BF0E-35DE9E279394}" destId="{A5A8D733-4BF3-42CD-97C4-F7F70168E277}" srcOrd="0" destOrd="0" presId="urn:microsoft.com/office/officeart/2005/8/layout/process4"/>
    <dgm:cxn modelId="{29B08AAD-AA93-439D-83B8-EA8ED95919FB}" type="presOf" srcId="{D8AED530-5AFA-473D-9FCC-183213AF334A}" destId="{685D1F42-1611-48CE-A1D7-2EFE98121C05}" srcOrd="0" destOrd="0" presId="urn:microsoft.com/office/officeart/2005/8/layout/process4"/>
    <dgm:cxn modelId="{33B1DABB-46AF-4F02-9956-14C1E8BFE742}" type="presOf" srcId="{26AAE496-3002-4F89-BF0E-35DE9E279394}" destId="{2C42B124-84E0-4624-B1E9-082A3BB96A9B}" srcOrd="1" destOrd="0" presId="urn:microsoft.com/office/officeart/2005/8/layout/process4"/>
    <dgm:cxn modelId="{F286A224-9CA8-47F2-A695-64814281FBD6}" type="presParOf" srcId="{685D1F42-1611-48CE-A1D7-2EFE98121C05}" destId="{A608093F-C88A-448B-BD9D-EFE7A12619A1}" srcOrd="0" destOrd="0" presId="urn:microsoft.com/office/officeart/2005/8/layout/process4"/>
    <dgm:cxn modelId="{360BF3F1-3CE6-4458-A0C0-09BE3A65DB73}" type="presParOf" srcId="{A608093F-C88A-448B-BD9D-EFE7A12619A1}" destId="{A5A8D733-4BF3-42CD-97C4-F7F70168E277}" srcOrd="0" destOrd="0" presId="urn:microsoft.com/office/officeart/2005/8/layout/process4"/>
    <dgm:cxn modelId="{1204EE59-A813-4220-B330-AD4D648966FE}" type="presParOf" srcId="{A608093F-C88A-448B-BD9D-EFE7A12619A1}" destId="{2C42B124-84E0-4624-B1E9-082A3BB96A9B}" srcOrd="1" destOrd="0" presId="urn:microsoft.com/office/officeart/2005/8/layout/process4"/>
    <dgm:cxn modelId="{4C769574-8338-4EAF-9CC1-D3B4F9609825}" type="presParOf" srcId="{A608093F-C88A-448B-BD9D-EFE7A12619A1}" destId="{23A70E26-C5F5-4E8E-8ACA-15B0013953F9}" srcOrd="2" destOrd="0" presId="urn:microsoft.com/office/officeart/2005/8/layout/process4"/>
    <dgm:cxn modelId="{32F5DC1C-06A3-4CD4-B2F6-4C47D7DD7B5B}" type="presParOf" srcId="{23A70E26-C5F5-4E8E-8ACA-15B0013953F9}" destId="{FA40C777-4D4C-4632-86C9-F395956FAE9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9B9E11-B9D0-4B2C-A24B-3CEF265C5F4B}">
      <dsp:nvSpPr>
        <dsp:cNvPr id="0" name=""/>
        <dsp:cNvSpPr/>
      </dsp:nvSpPr>
      <dsp:spPr>
        <a:xfrm>
          <a:off x="0" y="0"/>
          <a:ext cx="2304256" cy="1582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DEPARTMENT FOR PROMOTION COORDINATION</a:t>
          </a:r>
          <a:endParaRPr lang="en-US" sz="1600" b="1" kern="1200" dirty="0"/>
        </a:p>
      </dsp:txBody>
      <dsp:txXfrm>
        <a:off x="0" y="0"/>
        <a:ext cx="2304256" cy="854619"/>
      </dsp:txXfrm>
    </dsp:sp>
    <dsp:sp modelId="{6623A81F-811A-4571-B539-92190B8972F8}">
      <dsp:nvSpPr>
        <dsp:cNvPr id="0" name=""/>
        <dsp:cNvSpPr/>
      </dsp:nvSpPr>
      <dsp:spPr>
        <a:xfrm>
          <a:off x="0" y="1037135"/>
          <a:ext cx="2304256" cy="547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noProof="0" dirty="0" smtClean="0"/>
            <a:t>Promotion</a:t>
          </a:r>
          <a:r>
            <a:rPr lang="pl-PL" sz="1600" kern="1200" dirty="0" smtClean="0"/>
            <a:t> of IS</a:t>
          </a:r>
          <a:endParaRPr lang="en-US" sz="1600" kern="1200" dirty="0"/>
        </a:p>
      </dsp:txBody>
      <dsp:txXfrm>
        <a:off x="0" y="1037135"/>
        <a:ext cx="2304256" cy="54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42B124-84E0-4624-B1E9-082A3BB96A9B}">
      <dsp:nvSpPr>
        <dsp:cNvPr id="0" name=""/>
        <dsp:cNvSpPr/>
      </dsp:nvSpPr>
      <dsp:spPr>
        <a:xfrm>
          <a:off x="0" y="359807"/>
          <a:ext cx="2304256" cy="5922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COIE</a:t>
          </a:r>
          <a:endParaRPr lang="en-US" sz="1600" b="1" kern="1200" dirty="0"/>
        </a:p>
      </dsp:txBody>
      <dsp:txXfrm>
        <a:off x="0" y="359807"/>
        <a:ext cx="2304256" cy="319812"/>
      </dsp:txXfrm>
    </dsp:sp>
    <dsp:sp modelId="{FA40C777-4D4C-4632-86C9-F395956FAE9D}">
      <dsp:nvSpPr>
        <dsp:cNvPr id="0" name=""/>
        <dsp:cNvSpPr/>
      </dsp:nvSpPr>
      <dsp:spPr>
        <a:xfrm>
          <a:off x="0" y="1000550"/>
          <a:ext cx="2304256" cy="75696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Support of internationalization</a:t>
          </a:r>
          <a:endParaRPr lang="en-US" sz="1600" kern="1200" noProof="0" dirty="0"/>
        </a:p>
      </dsp:txBody>
      <dsp:txXfrm>
        <a:off x="0" y="1000550"/>
        <a:ext cx="2304256" cy="75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BFCFDB8-9F16-4477-8473-9061464D844B}" type="datetimeFigureOut">
              <a:rPr lang="pl-PL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C2C064-DD26-4126-8195-47CFA65FA2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19602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3F97790-6797-4688-9011-078D25696289}" type="datetimeFigureOut">
              <a:rPr lang="pl-PL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5E3F5EC-1A30-4A3C-8418-28975E4753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0011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AD4C1-8DEB-4DE5-BE2C-E84FD311E613}" type="slidenum">
              <a:rPr lang="pl-PL" smtClean="0"/>
              <a:pPr/>
              <a:t>1</a:t>
            </a:fld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5560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Monitorowanie wzrostu konkurencyjności Warmii i Mazur osiąganej poprzez rozwój inteligentnych specjalizacji </a:t>
            </a:r>
            <a:r>
              <a:rPr lang="pl-PL" dirty="0" smtClean="0"/>
              <a:t>- całość sytuacji gospodarczej Warmii i Mazur - wskaźniki już monitorowane w ramach Strategii WiM 2025</a:t>
            </a:r>
          </a:p>
          <a:p>
            <a:pPr algn="just"/>
            <a:r>
              <a:rPr lang="pl-PL" b="1" dirty="0" smtClean="0"/>
              <a:t>Monitorowanie rozwoju inteligentnych specjalizacji Warmii i Mazur  -</a:t>
            </a:r>
            <a:r>
              <a:rPr lang="pl-PL" dirty="0" smtClean="0"/>
              <a:t>wskaźniki specyficzne dla danego obszaru</a:t>
            </a:r>
          </a:p>
          <a:p>
            <a:pPr algn="just"/>
            <a:r>
              <a:rPr lang="pl-PL" b="1" dirty="0" smtClean="0"/>
              <a:t>Monitorowanie oddziaływania wsparcia udzielanego inteligentnym specjalizacjom Warmii i Mazur </a:t>
            </a:r>
            <a:r>
              <a:rPr lang="pl-PL" dirty="0" smtClean="0"/>
              <a:t>– wskaźniki produktu i nakładu zakładane do monitorowania RPO WiM 2014-2020 dotyczące osi 1.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3F5EC-1A30-4A3C-8418-28975E47531F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/>
              <a:t>Panel ekspertów [RKS ds. RIS]: </a:t>
            </a:r>
            <a:r>
              <a:rPr lang="pl-PL" dirty="0" smtClean="0"/>
              <a:t> 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pl-PL" dirty="0" smtClean="0"/>
              <a:t>wsparcie opiniodawczo-doradcze Zarządu w procesie identyfikowania, zarządzania oraz monitorowania IS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pl-PL" dirty="0" smtClean="0"/>
              <a:t>rekomendowanie Zarządowi zlecenia badań dotyczących obszarów obecnych i potencjalnych (wyłaniających się IS)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pl-PL" dirty="0" smtClean="0"/>
              <a:t>zatwierdzanie raportów z monitoringu IS i przekazywanie ich Zarządowi 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pl-PL" dirty="0" smtClean="0"/>
              <a:t>animowanie inicjatyw w zakresie monitoringu i przedsiębiorczego odkrywania</a:t>
            </a:r>
          </a:p>
          <a:p>
            <a:pPr algn="l"/>
            <a:endParaRPr lang="pl-PL" dirty="0" smtClean="0"/>
          </a:p>
          <a:p>
            <a:pPr algn="l"/>
            <a:r>
              <a:rPr lang="pl-PL" sz="1200" b="1" dirty="0" smtClean="0"/>
              <a:t>Panele inteligentnych specjalizacji [PANELE IS/SMART LABS] - ZADANIA 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pl-PL" dirty="0" smtClean="0"/>
              <a:t>formułowanie wniosków, rekomendacji  o charakterze eksperckim, pozwalające identyfikować trendy,  zjawiska, formułować problemy </a:t>
            </a:r>
            <a:br>
              <a:rPr lang="pl-PL" dirty="0" smtClean="0"/>
            </a:br>
            <a:r>
              <a:rPr lang="pl-PL" dirty="0" smtClean="0"/>
              <a:t>i rozwiązania w danym sektorze w formie raportów ze spotkań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pl-PL" dirty="0" smtClean="0"/>
              <a:t>formułowanie rekomendacji do RPO (kryteria oceny projektów   i potencjalne instrumenty wsparcia)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pl-PL" dirty="0" smtClean="0"/>
              <a:t>inkubacja projektów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pl-PL" dirty="0" smtClean="0"/>
              <a:t>przygotowanie wkładów do Planów Działań IS</a:t>
            </a:r>
          </a:p>
          <a:p>
            <a:pPr algn="l"/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3F5EC-1A30-4A3C-8418-28975E47531F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3F5EC-1A30-4A3C-8418-28975E47531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F574-7AA0-4AC9-B7C1-C7D0CC00EC58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34DD-82D1-48B7-AF1F-B3561DEE2C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91AD-4F2A-4827-88D6-02AF35C19BD8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E2A5-9C0D-404F-AE8F-319004E8DF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E286-D62D-44D0-ADBE-6302838005C1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17BC-D3EA-4A45-8644-4D28FF5796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29DB-A7E0-46EF-B7B6-B4EA26B81636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A233-75CD-4D4B-B7B0-583FDF87A6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7D54-D49E-4D5B-B86A-F51D1448E2A4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1A7AD-B7AA-4118-A06A-F459CC6D9A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EDB6-C7B9-40B7-91F6-77F93CABC078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D6C7-4E93-40C2-AC99-21BEB6582F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D09CA-9918-4391-BC03-5AD23B2F9A5A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88344-6F82-42A9-9D5D-F16822D67B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1CBB-BF2E-4D48-836A-647AE93D295A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9A0B-8D5F-415D-9F66-E66BC4FA2B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2DFC-37D3-4608-AEC8-2742B00FD9F9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18B6-00C2-4F93-AEF8-84C3AEBBB6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17E8-9335-40AE-910A-C018DBCCC99B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8FEE-B208-42D4-8DD1-3EDFE74939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FB36-7C38-4D92-A540-A2EBF349033D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DAEC-26E6-474A-9F30-52E2300C1D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A2F5A6-612F-4820-97FC-CB7B4D175CC1}" type="datetime1">
              <a:rPr lang="pl-PL" smtClean="0"/>
              <a:pPr>
                <a:defRPr/>
              </a:pPr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638431-18FA-4447-9871-6EDE4FE6BE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Picture 4"/>
          <p:cNvPicPr>
            <a:picLocks noChangeAspect="1" noChangeArrowheads="1"/>
          </p:cNvPicPr>
          <p:nvPr userDrawn="1"/>
        </p:nvPicPr>
        <p:blipFill>
          <a:blip r:embed="rId13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4818064"/>
            <a:ext cx="9144000" cy="203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 idx="4294967295"/>
          </p:nvPr>
        </p:nvSpPr>
        <p:spPr>
          <a:xfrm>
            <a:off x="899592" y="3933056"/>
            <a:ext cx="7164090" cy="144016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chemeClr val="tx2"/>
                </a:solidFill>
              </a:rPr>
              <a:t>PROGRESS ON MONITORING 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OF SMART SPECIALISATION 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IN WARMIA-MAZURY REGION, POLAND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27584" y="6093296"/>
            <a:ext cx="716409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July</a:t>
            </a:r>
            <a:r>
              <a:rPr kumimoji="0" lang="pl-PL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2017,</a:t>
            </a:r>
            <a:r>
              <a:rPr kumimoji="0" lang="pl-PL" sz="24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Barcelona</a:t>
            </a:r>
            <a:r>
              <a:rPr kumimoji="0" lang="pl-PL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4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518B6-00C2-4F93-AEF8-84C3AEBBB637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pic>
        <p:nvPicPr>
          <p:cNvPr id="8" name="Picture 2" descr="Znalezione obrazy dla zapytania monitoring statistics"/>
          <p:cNvPicPr>
            <a:picLocks noChangeAspect="1" noChangeArrowheads="1"/>
          </p:cNvPicPr>
          <p:nvPr/>
        </p:nvPicPr>
        <p:blipFill>
          <a:blip r:embed="rId3" cstate="print"/>
          <a:srcRect t="10678" r="8801" b="14578"/>
          <a:stretch>
            <a:fillRect/>
          </a:stretch>
        </p:blipFill>
        <p:spPr bwMode="auto">
          <a:xfrm>
            <a:off x="578642" y="548680"/>
            <a:ext cx="7665766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519624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Font typeface="Wingdings" pitchFamily="2" charset="2"/>
              <a:buChar char="Ø"/>
            </a:pPr>
            <a:r>
              <a:rPr lang="en-US" sz="1800" dirty="0" smtClean="0"/>
              <a:t>Monitoring the growth of competitiveness of Warmia and Mazury achieved through the development of smart specialization </a:t>
            </a:r>
            <a:endParaRPr lang="pl-PL" sz="1800" dirty="0" smtClean="0"/>
          </a:p>
          <a:p>
            <a:pPr marL="355600" indent="-355600" algn="just">
              <a:buFont typeface="Wingdings" pitchFamily="2" charset="2"/>
              <a:buChar char="Ø"/>
            </a:pPr>
            <a:r>
              <a:rPr lang="en-US" sz="1800" dirty="0" smtClean="0"/>
              <a:t>Monitoring the development of smart specialization of Warmia and Mazury</a:t>
            </a:r>
            <a:endParaRPr lang="pl-PL" sz="1800" dirty="0" smtClean="0"/>
          </a:p>
          <a:p>
            <a:pPr marL="355600" indent="-355600" algn="just">
              <a:buFont typeface="Wingdings" pitchFamily="2" charset="2"/>
              <a:buChar char="Ø"/>
            </a:pPr>
            <a:r>
              <a:rPr lang="en-US" sz="1800" dirty="0" smtClean="0"/>
              <a:t>Monitoring the impact of support provided to smart specializations of Warmia and Mazury </a:t>
            </a:r>
            <a:endParaRPr lang="pl-PL" sz="18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0" y="332656"/>
            <a:ext cx="914400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6575" lvl="0" algn="ctr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Monitoring of smart </a:t>
            </a:r>
            <a:r>
              <a:rPr lang="pl-PL" sz="24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specialisation</a:t>
            </a:r>
            <a:endParaRPr lang="pl-PL" sz="2400" b="1" dirty="0" smtClean="0">
              <a:solidFill>
                <a:schemeClr val="bg1"/>
              </a:solidFill>
            </a:endParaRPr>
          </a:p>
        </p:txBody>
      </p:sp>
      <p:pic>
        <p:nvPicPr>
          <p:cNvPr id="13314" name="Picture 2" descr="Znalezione obrazy dla zapytania monitoring leve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5672"/>
            <a:ext cx="360040" cy="360040"/>
          </a:xfrm>
          <a:prstGeom prst="rect">
            <a:avLst/>
          </a:prstGeom>
          <a:noFill/>
        </p:spPr>
      </p:pic>
      <p:pic>
        <p:nvPicPr>
          <p:cNvPr id="5" name="Picture 2" descr="Znalezione obrazy dla zapytania monitoring leve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232" y="2040528"/>
            <a:ext cx="360040" cy="360040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395536" y="3501008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indicators are divided among directions of activities </a:t>
            </a:r>
            <a:r>
              <a:rPr lang="pl-PL" dirty="0" err="1" smtClean="0"/>
              <a:t>defined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operational</a:t>
            </a:r>
            <a:r>
              <a:rPr lang="pl-PL" dirty="0" smtClean="0"/>
              <a:t> </a:t>
            </a:r>
            <a:r>
              <a:rPr lang="pl-PL" dirty="0" err="1" smtClean="0"/>
              <a:t>objective</a:t>
            </a:r>
            <a:r>
              <a:rPr lang="pl-PL" dirty="0" smtClean="0"/>
              <a:t> 1.1 (G</a:t>
            </a:r>
            <a:r>
              <a:rPr lang="en-US" dirty="0" err="1" smtClean="0"/>
              <a:t>rowth</a:t>
            </a:r>
            <a:r>
              <a:rPr lang="en-US" dirty="0" smtClean="0"/>
              <a:t> of competitiveness of the region by development of smart specializations) of the </a:t>
            </a:r>
            <a:r>
              <a:rPr lang="pl-PL" dirty="0" smtClean="0"/>
              <a:t>S</a:t>
            </a:r>
            <a:r>
              <a:rPr lang="en-US" dirty="0" err="1" smtClean="0"/>
              <a:t>trategy</a:t>
            </a:r>
            <a:r>
              <a:rPr lang="en-US" dirty="0" smtClean="0"/>
              <a:t> of </a:t>
            </a:r>
            <a:r>
              <a:rPr lang="pl-PL" dirty="0" smtClean="0"/>
              <a:t>S</a:t>
            </a:r>
            <a:r>
              <a:rPr lang="en-US" dirty="0" err="1" smtClean="0"/>
              <a:t>ocio</a:t>
            </a:r>
            <a:r>
              <a:rPr lang="en-US" dirty="0" smtClean="0"/>
              <a:t>-</a:t>
            </a:r>
            <a:r>
              <a:rPr lang="pl-PL" dirty="0" smtClean="0"/>
              <a:t>E</a:t>
            </a:r>
            <a:r>
              <a:rPr lang="en-US" dirty="0" err="1" smtClean="0"/>
              <a:t>conomic</a:t>
            </a:r>
            <a:r>
              <a:rPr lang="en-US" dirty="0" smtClean="0"/>
              <a:t> </a:t>
            </a:r>
            <a:r>
              <a:rPr lang="pl-PL" dirty="0" smtClean="0"/>
              <a:t>D</a:t>
            </a:r>
            <a:r>
              <a:rPr lang="en-US" dirty="0" err="1" smtClean="0"/>
              <a:t>evelopment</a:t>
            </a:r>
            <a:r>
              <a:rPr lang="en-US" dirty="0" smtClean="0"/>
              <a:t> </a:t>
            </a:r>
            <a:endParaRPr lang="pl-PL" dirty="0" smtClean="0"/>
          </a:p>
          <a:p>
            <a:pPr lvl="1"/>
            <a:r>
              <a:rPr lang="pl-PL" b="1" dirty="0" smtClean="0"/>
              <a:t>A. </a:t>
            </a:r>
            <a:r>
              <a:rPr lang="en-US" dirty="0" smtClean="0"/>
              <a:t>The quality of products and services </a:t>
            </a:r>
            <a:endParaRPr lang="pl-PL" dirty="0" smtClean="0"/>
          </a:p>
          <a:p>
            <a:pPr lvl="1"/>
            <a:r>
              <a:rPr lang="pl-PL" dirty="0" smtClean="0"/>
              <a:t>B. </a:t>
            </a:r>
            <a:r>
              <a:rPr lang="en-US" dirty="0" smtClean="0"/>
              <a:t>Scientific and research and development sector </a:t>
            </a:r>
            <a:endParaRPr lang="pl-PL" dirty="0" smtClean="0"/>
          </a:p>
          <a:p>
            <a:pPr lvl="1"/>
            <a:r>
              <a:rPr lang="pl-PL" dirty="0" smtClean="0"/>
              <a:t>C. </a:t>
            </a:r>
            <a:r>
              <a:rPr lang="en-US" dirty="0" smtClean="0"/>
              <a:t>Other business environment institutions</a:t>
            </a:r>
            <a:endParaRPr lang="pl-PL" dirty="0" smtClean="0"/>
          </a:p>
          <a:p>
            <a:pPr lvl="1"/>
            <a:r>
              <a:rPr lang="pl-PL" dirty="0" smtClean="0"/>
              <a:t>D. </a:t>
            </a:r>
            <a:r>
              <a:rPr lang="en-US" dirty="0" smtClean="0"/>
              <a:t>Co-operation </a:t>
            </a:r>
            <a:endParaRPr lang="pl-PL" dirty="0" smtClean="0"/>
          </a:p>
          <a:p>
            <a:pPr lvl="1"/>
            <a:r>
              <a:rPr lang="pl-PL" dirty="0" smtClean="0"/>
              <a:t>E. </a:t>
            </a:r>
            <a:r>
              <a:rPr lang="en-US" dirty="0" smtClean="0"/>
              <a:t>Promotion and exhibition activities </a:t>
            </a:r>
            <a:endParaRPr lang="pl-PL" dirty="0" smtClean="0"/>
          </a:p>
        </p:txBody>
      </p:sp>
      <p:pic>
        <p:nvPicPr>
          <p:cNvPr id="9" name="Picture 2" descr="Znalezione obrazy dla zapytania monitoring leve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872" y="2411616"/>
            <a:ext cx="360040" cy="360040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395536" y="1124744"/>
            <a:ext cx="2952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3 </a:t>
            </a:r>
            <a:r>
              <a:rPr lang="pl-PL" b="1" dirty="0" err="1" smtClean="0"/>
              <a:t>levels</a:t>
            </a:r>
            <a:r>
              <a:rPr lang="pl-PL" b="1" dirty="0" smtClean="0"/>
              <a:t> of monitoring:</a:t>
            </a:r>
            <a:endParaRPr lang="en-US" b="1" dirty="0"/>
          </a:p>
        </p:txBody>
      </p:sp>
      <p:sp>
        <p:nvSpPr>
          <p:cNvPr id="12" name="Prostokąt 11"/>
          <p:cNvSpPr/>
          <p:nvPr/>
        </p:nvSpPr>
        <p:spPr>
          <a:xfrm>
            <a:off x="395536" y="3068960"/>
            <a:ext cx="2375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/>
              <a:t>Logic</a:t>
            </a:r>
            <a:r>
              <a:rPr lang="pl-PL" b="1" dirty="0" smtClean="0"/>
              <a:t> of </a:t>
            </a:r>
            <a:r>
              <a:rPr lang="pl-PL" b="1" dirty="0" err="1" smtClean="0"/>
              <a:t>intervention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trzałka w dół 38"/>
          <p:cNvSpPr/>
          <p:nvPr/>
        </p:nvSpPr>
        <p:spPr>
          <a:xfrm>
            <a:off x="4139952" y="4077072"/>
            <a:ext cx="792088" cy="64807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załka w dół 20"/>
          <p:cNvSpPr/>
          <p:nvPr/>
        </p:nvSpPr>
        <p:spPr>
          <a:xfrm>
            <a:off x="1259632" y="1844824"/>
            <a:ext cx="864096" cy="64807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załka w dół 19"/>
          <p:cNvSpPr/>
          <p:nvPr/>
        </p:nvSpPr>
        <p:spPr>
          <a:xfrm>
            <a:off x="6732240" y="1844824"/>
            <a:ext cx="864096" cy="64807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a 10"/>
          <p:cNvGrpSpPr/>
          <p:nvPr/>
        </p:nvGrpSpPr>
        <p:grpSpPr>
          <a:xfrm>
            <a:off x="251520" y="764704"/>
            <a:ext cx="8640960" cy="1800200"/>
            <a:chOff x="0" y="0"/>
            <a:chExt cx="2808312" cy="2528684"/>
          </a:xfrm>
        </p:grpSpPr>
        <p:sp>
          <p:nvSpPr>
            <p:cNvPr id="14" name="Objaśnienie ze strzałką w górę 13"/>
            <p:cNvSpPr/>
            <p:nvPr/>
          </p:nvSpPr>
          <p:spPr>
            <a:xfrm rot="10800000">
              <a:off x="0" y="0"/>
              <a:ext cx="2808312" cy="2528684"/>
            </a:xfrm>
            <a:prstGeom prst="upArrow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bjaśnienie ze strzałką w górę 4"/>
            <p:cNvSpPr/>
            <p:nvPr/>
          </p:nvSpPr>
          <p:spPr>
            <a:xfrm>
              <a:off x="0" y="0"/>
              <a:ext cx="2808312" cy="887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b="1" kern="1200" dirty="0" smtClean="0"/>
                <a:t>DEPARTMENT OF REGIONAL POLICY POLITYKI (PR)</a:t>
              </a:r>
              <a:endParaRPr lang="en-US" sz="1800" b="1" kern="1200" dirty="0"/>
            </a:p>
          </p:txBody>
        </p:sp>
      </p:grpSp>
      <p:grpSp>
        <p:nvGrpSpPr>
          <p:cNvPr id="3" name="Grupa 16"/>
          <p:cNvGrpSpPr/>
          <p:nvPr/>
        </p:nvGrpSpPr>
        <p:grpSpPr>
          <a:xfrm>
            <a:off x="251520" y="1340768"/>
            <a:ext cx="8640960" cy="572421"/>
            <a:chOff x="0" y="694694"/>
            <a:chExt cx="2808312" cy="1004469"/>
          </a:xfrm>
        </p:grpSpPr>
        <p:sp>
          <p:nvSpPr>
            <p:cNvPr id="18" name="Prostokąt 17"/>
            <p:cNvSpPr/>
            <p:nvPr/>
          </p:nvSpPr>
          <p:spPr>
            <a:xfrm>
              <a:off x="0" y="694694"/>
              <a:ext cx="2808312" cy="1004469"/>
            </a:xfrm>
            <a:prstGeom prst="rect">
              <a:avLst/>
            </a:prstGeom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0" y="694694"/>
              <a:ext cx="2808312" cy="1004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600" kern="1200" dirty="0" smtClean="0"/>
                <a:t>Managing smarts, monitoring </a:t>
              </a:r>
              <a:r>
                <a:rPr lang="pl-PL" sz="1600" kern="1200" dirty="0" err="1" smtClean="0"/>
                <a:t>smarts</a:t>
              </a:r>
              <a:r>
                <a:rPr lang="en-US" sz="1600" kern="1200" dirty="0" smtClean="0"/>
                <a:t>,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l-PL" sz="1600" kern="1200" dirty="0" err="1" smtClean="0"/>
                <a:t>Expert</a:t>
              </a:r>
              <a:r>
                <a:rPr lang="pl-PL" sz="1600" kern="1200" dirty="0" smtClean="0"/>
                <a:t> Panel </a:t>
              </a:r>
              <a:r>
                <a:rPr lang="en-US" sz="1600" kern="1200" dirty="0" smtClean="0"/>
                <a:t>(RKS </a:t>
              </a:r>
              <a:r>
                <a:rPr lang="en-US" sz="1600" kern="1200" dirty="0" err="1" smtClean="0"/>
                <a:t>ds</a:t>
              </a:r>
              <a:r>
                <a:rPr lang="en-US" sz="1600" kern="1200" dirty="0" smtClean="0"/>
                <a:t>. RIS)</a:t>
              </a:r>
              <a:endParaRPr lang="en-US" sz="1600" kern="1200" dirty="0"/>
            </a:p>
          </p:txBody>
        </p:sp>
      </p:grpSp>
      <p:graphicFrame>
        <p:nvGraphicFramePr>
          <p:cNvPr id="22" name="Diagram 21"/>
          <p:cNvGraphicFramePr/>
          <p:nvPr/>
        </p:nvGraphicFramePr>
        <p:xfrm>
          <a:off x="3347864" y="2550390"/>
          <a:ext cx="230425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Prostokąt 22"/>
          <p:cNvSpPr/>
          <p:nvPr/>
        </p:nvSpPr>
        <p:spPr>
          <a:xfrm>
            <a:off x="5796135" y="2492896"/>
            <a:ext cx="3217235" cy="2016224"/>
          </a:xfrm>
          <a:prstGeom prst="rect">
            <a:avLst/>
          </a:prstGeom>
          <a:solidFill>
            <a:srgbClr val="4F81B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marL="87313" lvl="0" indent="-87313" defTabSz="889000">
              <a:lnSpc>
                <a:spcPct val="90000"/>
              </a:lnSpc>
              <a:spcAft>
                <a:spcPts val="0"/>
              </a:spcAft>
              <a:buFontTx/>
              <a:buChar char="-"/>
            </a:pPr>
            <a:r>
              <a:rPr lang="en-US" sz="1400" b="1" dirty="0" smtClean="0"/>
              <a:t>DEPARTMENT OF THE EUROPEAN REGIONAL DEVELOPMENT FUND</a:t>
            </a:r>
            <a:endParaRPr lang="pl-PL" sz="1400" b="1" dirty="0" smtClean="0"/>
          </a:p>
          <a:p>
            <a:pPr marL="87313" lvl="0" indent="-87313" defTabSz="889000">
              <a:lnSpc>
                <a:spcPct val="90000"/>
              </a:lnSpc>
              <a:spcAft>
                <a:spcPts val="0"/>
              </a:spcAft>
              <a:buFontTx/>
              <a:buChar char="-"/>
            </a:pPr>
            <a:r>
              <a:rPr lang="en-US" sz="1400" b="1" dirty="0" smtClean="0"/>
              <a:t>TOURISM DEPARTMENT</a:t>
            </a:r>
          </a:p>
          <a:p>
            <a:pPr marL="87313" lvl="0" indent="-87313" defTabSz="889000">
              <a:lnSpc>
                <a:spcPct val="90000"/>
              </a:lnSpc>
              <a:spcAft>
                <a:spcPts val="0"/>
              </a:spcAft>
              <a:buFontTx/>
              <a:buChar char="-"/>
            </a:pPr>
            <a:r>
              <a:rPr lang="en-US" sz="1400" b="1" dirty="0" smtClean="0"/>
              <a:t>DEPARTMENT OF THE EUROPEAN SOCIAL FUND</a:t>
            </a:r>
            <a:endParaRPr lang="pl-PL" sz="1400" b="1" dirty="0" smtClean="0"/>
          </a:p>
          <a:p>
            <a:pPr marL="87313" lvl="0" indent="-87313" defTabSz="889000">
              <a:lnSpc>
                <a:spcPct val="90000"/>
              </a:lnSpc>
              <a:spcAft>
                <a:spcPts val="0"/>
              </a:spcAft>
              <a:buFontTx/>
              <a:buChar char="-"/>
            </a:pPr>
            <a:r>
              <a:rPr lang="en-US" sz="1400" b="1" dirty="0" smtClean="0"/>
              <a:t>DEVELOPMENT </a:t>
            </a:r>
            <a:r>
              <a:rPr lang="en-US" sz="1400" b="1" dirty="0" err="1" smtClean="0"/>
              <a:t>DEVELOPMENT</a:t>
            </a:r>
            <a:r>
              <a:rPr lang="en-US" sz="1400" b="1" dirty="0" smtClean="0"/>
              <a:t> OF RURAL AREAS AND AGRICULTURE</a:t>
            </a:r>
            <a:endParaRPr lang="pl-PL" sz="1400" b="1" dirty="0" smtClean="0"/>
          </a:p>
          <a:p>
            <a:pPr marL="87313" lvl="0" indent="-87313" defTabSz="889000">
              <a:lnSpc>
                <a:spcPct val="90000"/>
              </a:lnSpc>
              <a:spcAft>
                <a:spcPts val="0"/>
              </a:spcAft>
              <a:buFontTx/>
              <a:buChar char="-"/>
            </a:pPr>
            <a:r>
              <a:rPr lang="en-US" sz="1400" b="1" dirty="0" smtClean="0"/>
              <a:t>PROVINCIAL OFFICE</a:t>
            </a:r>
            <a:endParaRPr lang="en-US" sz="1400" b="1" kern="1200" dirty="0"/>
          </a:p>
        </p:txBody>
      </p:sp>
      <p:grpSp>
        <p:nvGrpSpPr>
          <p:cNvPr id="4" name="Grupa 23"/>
          <p:cNvGrpSpPr/>
          <p:nvPr/>
        </p:nvGrpSpPr>
        <p:grpSpPr>
          <a:xfrm>
            <a:off x="5652120" y="4509120"/>
            <a:ext cx="3312368" cy="1872206"/>
            <a:chOff x="-530112" y="2717399"/>
            <a:chExt cx="3803577" cy="792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Prostokąt 24"/>
            <p:cNvSpPr/>
            <p:nvPr/>
          </p:nvSpPr>
          <p:spPr>
            <a:xfrm>
              <a:off x="-363397" y="2717399"/>
              <a:ext cx="3636862" cy="792035"/>
            </a:xfrm>
            <a:prstGeom prst="rect">
              <a:avLst/>
            </a:prstGeom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-530112" y="2747861"/>
              <a:ext cx="3803577" cy="73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27940" rIns="156464" bIns="27940" numCol="1" spcCol="1270" anchor="ctr" anchorCtr="0">
              <a:noAutofit/>
            </a:bodyPr>
            <a:lstStyle/>
            <a:p>
              <a:pPr marL="231775" lvl="0" indent="-144463" defTabSz="977900">
                <a:lnSpc>
                  <a:spcPct val="80000"/>
                </a:lnSpc>
                <a:spcAft>
                  <a:spcPts val="0"/>
                </a:spcAft>
              </a:pPr>
              <a:r>
                <a:rPr lang="pl-PL" sz="1600" kern="1200" dirty="0" smtClean="0"/>
                <a:t>- </a:t>
              </a:r>
              <a:r>
                <a:rPr lang="en-US" sz="1600" dirty="0" smtClean="0"/>
                <a:t>Participation in the </a:t>
              </a:r>
              <a:r>
                <a:rPr lang="pl-PL" sz="1600" dirty="0" smtClean="0"/>
                <a:t>development of IS action </a:t>
              </a:r>
              <a:r>
                <a:rPr lang="pl-PL" sz="1600" dirty="0" err="1" smtClean="0"/>
                <a:t>plans</a:t>
              </a:r>
              <a:endParaRPr lang="pl-PL" sz="1600" kern="1200" dirty="0" smtClean="0"/>
            </a:p>
            <a:p>
              <a:pPr marL="231775" lvl="0" indent="-144463" defTabSz="977900">
                <a:lnSpc>
                  <a:spcPct val="80000"/>
                </a:lnSpc>
                <a:spcAft>
                  <a:spcPts val="0"/>
                </a:spcAft>
              </a:pPr>
              <a:r>
                <a:rPr lang="pl-PL" sz="1600" dirty="0" smtClean="0"/>
                <a:t>-  </a:t>
              </a:r>
              <a:r>
                <a:rPr lang="en-US" sz="1600" dirty="0" smtClean="0"/>
                <a:t>Cooperation with the IS Operator</a:t>
              </a:r>
            </a:p>
            <a:p>
              <a:pPr marL="231775" lvl="0" indent="-144463" defTabSz="977900">
                <a:lnSpc>
                  <a:spcPct val="80000"/>
                </a:lnSpc>
                <a:spcAft>
                  <a:spcPts val="0"/>
                </a:spcAft>
              </a:pPr>
              <a:r>
                <a:rPr lang="en-US" sz="1600" dirty="0" smtClean="0"/>
                <a:t>   Obtaining data for monitoring</a:t>
              </a:r>
              <a:endParaRPr lang="pl-PL" sz="1600" dirty="0" smtClean="0"/>
            </a:p>
            <a:p>
              <a:pPr marL="231775" lvl="0" indent="-144463" defTabSz="977900">
                <a:lnSpc>
                  <a:spcPct val="80000"/>
                </a:lnSpc>
                <a:spcAft>
                  <a:spcPts val="0"/>
                </a:spcAft>
              </a:pPr>
              <a:r>
                <a:rPr lang="pl-PL" sz="1600" dirty="0" smtClean="0"/>
                <a:t>- </a:t>
              </a:r>
              <a:r>
                <a:rPr lang="en-US" sz="1600" dirty="0" smtClean="0"/>
                <a:t>Participate in the preparation of communications strategy</a:t>
              </a:r>
              <a:endParaRPr lang="pl-PL" sz="1600" dirty="0" smtClean="0"/>
            </a:p>
          </p:txBody>
        </p:sp>
      </p:grpSp>
      <p:sp>
        <p:nvSpPr>
          <p:cNvPr id="28" name="Strzałka w lewo i prawo 27"/>
          <p:cNvSpPr/>
          <p:nvPr/>
        </p:nvSpPr>
        <p:spPr>
          <a:xfrm>
            <a:off x="3131840" y="4797152"/>
            <a:ext cx="2160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rzałka w lewo i prawo 28"/>
          <p:cNvSpPr/>
          <p:nvPr/>
        </p:nvSpPr>
        <p:spPr>
          <a:xfrm>
            <a:off x="5652120" y="5301208"/>
            <a:ext cx="2160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załka w lewo i prawo 29"/>
          <p:cNvSpPr/>
          <p:nvPr/>
        </p:nvSpPr>
        <p:spPr>
          <a:xfrm>
            <a:off x="3131840" y="3429000"/>
            <a:ext cx="2160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rzałka w lewo i prawo 30"/>
          <p:cNvSpPr/>
          <p:nvPr/>
        </p:nvSpPr>
        <p:spPr>
          <a:xfrm>
            <a:off x="5652120" y="3429000"/>
            <a:ext cx="21602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upa 35"/>
          <p:cNvGrpSpPr/>
          <p:nvPr/>
        </p:nvGrpSpPr>
        <p:grpSpPr>
          <a:xfrm>
            <a:off x="2483768" y="6453336"/>
            <a:ext cx="3960440" cy="260648"/>
            <a:chOff x="2411760" y="6381328"/>
            <a:chExt cx="3960440" cy="260648"/>
          </a:xfrm>
        </p:grpSpPr>
        <p:sp>
          <p:nvSpPr>
            <p:cNvPr id="34" name="Strzałka w lewo i w górę 33"/>
            <p:cNvSpPr/>
            <p:nvPr/>
          </p:nvSpPr>
          <p:spPr>
            <a:xfrm>
              <a:off x="3059832" y="6381328"/>
              <a:ext cx="3312368" cy="260648"/>
            </a:xfrm>
            <a:prstGeom prst="lef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trzałka w lewo i w górę 34"/>
            <p:cNvSpPr/>
            <p:nvPr/>
          </p:nvSpPr>
          <p:spPr>
            <a:xfrm flipH="1">
              <a:off x="2411760" y="6381328"/>
              <a:ext cx="3312368" cy="260648"/>
            </a:xfrm>
            <a:prstGeom prst="lef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Prostokąt 26"/>
          <p:cNvSpPr/>
          <p:nvPr/>
        </p:nvSpPr>
        <p:spPr>
          <a:xfrm>
            <a:off x="251520" y="2564904"/>
            <a:ext cx="2912594" cy="576064"/>
          </a:xfrm>
          <a:prstGeom prst="rect">
            <a:avLst/>
          </a:prstGeom>
          <a:solidFill>
            <a:srgbClr val="4F81B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ctr"/>
            <a:r>
              <a:rPr lang="pl-PL" sz="1600" b="1" dirty="0" smtClean="0"/>
              <a:t>OPERATOR/LIDER IS</a:t>
            </a:r>
            <a:endParaRPr lang="en-US" sz="1600" b="1" dirty="0"/>
          </a:p>
        </p:txBody>
      </p:sp>
      <p:grpSp>
        <p:nvGrpSpPr>
          <p:cNvPr id="32" name="Grupa 31"/>
          <p:cNvGrpSpPr/>
          <p:nvPr/>
        </p:nvGrpSpPr>
        <p:grpSpPr>
          <a:xfrm>
            <a:off x="107504" y="3140968"/>
            <a:ext cx="3024336" cy="1872207"/>
            <a:chOff x="-147616" y="541646"/>
            <a:chExt cx="3099944" cy="1129567"/>
          </a:xfrm>
        </p:grpSpPr>
        <p:sp>
          <p:nvSpPr>
            <p:cNvPr id="33" name="Prostokąt 32"/>
            <p:cNvSpPr/>
            <p:nvPr/>
          </p:nvSpPr>
          <p:spPr>
            <a:xfrm>
              <a:off x="0" y="609072"/>
              <a:ext cx="2952328" cy="106214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-147616" y="541646"/>
              <a:ext cx="3099944" cy="112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marL="174625" indent="-174625" defTabSz="711200">
                <a:lnSpc>
                  <a:spcPct val="90000"/>
                </a:lnSpc>
                <a:spcAft>
                  <a:spcPts val="0"/>
                </a:spcAft>
              </a:pPr>
              <a:r>
                <a:rPr lang="pl-PL" sz="1600" kern="1200" dirty="0" smtClean="0"/>
                <a:t>-   </a:t>
              </a:r>
              <a:r>
                <a:rPr lang="pl-PL" sz="1600" kern="1200" dirty="0" err="1" smtClean="0"/>
                <a:t>Panels</a:t>
              </a:r>
              <a:r>
                <a:rPr lang="pl-PL" sz="1600" kern="1200" dirty="0" smtClean="0"/>
                <a:t> IS-  </a:t>
              </a:r>
              <a:r>
                <a:rPr lang="pl-PL" sz="1600" dirty="0" smtClean="0"/>
                <a:t>business, </a:t>
              </a:r>
              <a:r>
                <a:rPr lang="pl-PL" sz="1600" dirty="0" err="1" smtClean="0"/>
                <a:t>R+D</a:t>
              </a:r>
              <a:r>
                <a:rPr lang="pl-PL" sz="1600" dirty="0" smtClean="0"/>
                <a:t>, </a:t>
              </a:r>
              <a:r>
                <a:rPr lang="pl-PL" sz="1600" dirty="0" err="1" smtClean="0"/>
                <a:t>cooperation</a:t>
              </a:r>
              <a:r>
                <a:rPr lang="pl-PL" sz="1600" dirty="0" smtClean="0"/>
                <a:t> </a:t>
              </a:r>
              <a:r>
                <a:rPr lang="pl-PL" sz="1600" dirty="0" err="1" smtClean="0"/>
                <a:t>animation</a:t>
              </a:r>
              <a:r>
                <a:rPr lang="pl-PL" sz="1600" dirty="0" smtClean="0"/>
                <a:t/>
              </a:r>
              <a:br>
                <a:rPr lang="pl-PL" sz="1600" dirty="0" smtClean="0"/>
              </a:br>
              <a:r>
                <a:rPr lang="pl-PL" sz="1600" dirty="0" smtClean="0"/>
                <a:t>, development of IS Action </a:t>
              </a:r>
              <a:r>
                <a:rPr lang="pl-PL" sz="1600" dirty="0" err="1" smtClean="0"/>
                <a:t>Plans</a:t>
              </a:r>
              <a:r>
                <a:rPr lang="pl-PL" sz="1600" dirty="0" smtClean="0"/>
                <a:t>, </a:t>
              </a:r>
              <a:r>
                <a:rPr lang="pl-PL" sz="1600" dirty="0" err="1" smtClean="0"/>
                <a:t>verifying</a:t>
              </a:r>
              <a:r>
                <a:rPr lang="pl-PL" sz="1600" dirty="0" smtClean="0"/>
                <a:t> monitoring </a:t>
              </a:r>
              <a:r>
                <a:rPr lang="pl-PL" sz="1600" dirty="0" err="1" smtClean="0"/>
                <a:t>indicators</a:t>
              </a:r>
              <a:endParaRPr lang="pl-PL" sz="1600" kern="1200" dirty="0" smtClean="0"/>
            </a:p>
            <a:p>
              <a:pPr marL="174625" lvl="0" indent="-174625" defTabSz="711200">
                <a:lnSpc>
                  <a:spcPct val="90000"/>
                </a:lnSpc>
                <a:spcAft>
                  <a:spcPts val="0"/>
                </a:spcAft>
                <a:buFontTx/>
                <a:buChar char="-"/>
              </a:pPr>
              <a:r>
                <a:rPr lang="pl-PL" sz="1600" kern="1200" dirty="0" err="1" smtClean="0"/>
                <a:t>Gathering</a:t>
              </a:r>
              <a:r>
                <a:rPr lang="pl-PL" sz="1600" dirty="0" smtClean="0"/>
                <a:t> of </a:t>
              </a:r>
              <a:r>
                <a:rPr lang="pl-PL" sz="1600" dirty="0" err="1" smtClean="0"/>
                <a:t>qualitative</a:t>
              </a:r>
              <a:r>
                <a:rPr lang="pl-PL" sz="1600" dirty="0" smtClean="0"/>
                <a:t> data for monitoring</a:t>
              </a:r>
              <a:endParaRPr lang="pl-PL" sz="1600" kern="1200" dirty="0" smtClean="0"/>
            </a:p>
          </p:txBody>
        </p:sp>
      </p:grpSp>
      <p:graphicFrame>
        <p:nvGraphicFramePr>
          <p:cNvPr id="38" name="Diagram 37"/>
          <p:cNvGraphicFramePr/>
          <p:nvPr/>
        </p:nvGraphicFramePr>
        <p:xfrm>
          <a:off x="3347864" y="4379618"/>
          <a:ext cx="230425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0" name="Symbol zastępczy numeru slajdu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518B6-00C2-4F93-AEF8-84C3AEBBB637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6575" lvl="0" algn="ctr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MANAGING OF SMART SPECIALISATION</a:t>
            </a:r>
            <a:endParaRPr lang="pl-PL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484" y="303039"/>
            <a:ext cx="914400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6575" lvl="0" algn="ctr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PROBLEMS TO SOLVE</a:t>
            </a:r>
            <a:endParaRPr lang="pl-PL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1340768"/>
            <a:ext cx="8352928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How to involve stakeholders in the process of developing an action plan</a:t>
            </a:r>
            <a:r>
              <a:rPr lang="pl-PL" sz="2400" dirty="0" smtClean="0"/>
              <a:t>? 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What kind of activities can be planned there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What data do entrepreneurs need - how to deliver them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What benefit can a</a:t>
            </a:r>
            <a:r>
              <a:rPr lang="pl-PL" sz="2400" dirty="0" smtClean="0"/>
              <a:t>n</a:t>
            </a:r>
            <a:r>
              <a:rPr lang="en-US" sz="2400" dirty="0" smtClean="0"/>
              <a:t> entrepreneur have</a:t>
            </a:r>
            <a:r>
              <a:rPr lang="pl-PL" sz="2400" dirty="0" smtClean="0"/>
              <a:t> o</a:t>
            </a:r>
            <a:r>
              <a:rPr lang="en-US" sz="2400" dirty="0" err="1" smtClean="0"/>
              <a:t>ffering</a:t>
            </a:r>
            <a:r>
              <a:rPr lang="en-US" sz="2400" dirty="0" smtClean="0"/>
              <a:t> help in defining an action plan or specific level 2 indicators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How to recognize strong lobbies?</a:t>
            </a:r>
            <a:endParaRPr lang="pl-PL" sz="2400" dirty="0" smtClean="0"/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What in the situation of lack of entrepreneurial involvement and willingness to cooperate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How to encourage entrepreneurs to </a:t>
            </a:r>
            <a:r>
              <a:rPr lang="pl-PL" sz="2400" dirty="0" err="1" smtClean="0"/>
              <a:t>provide</a:t>
            </a:r>
            <a:r>
              <a:rPr lang="pl-PL" sz="2400" dirty="0" smtClean="0"/>
              <a:t> </a:t>
            </a:r>
            <a:r>
              <a:rPr lang="pl-PL" sz="2400" dirty="0" err="1" smtClean="0"/>
              <a:t>us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en-US" sz="2400" dirty="0" smtClean="0"/>
              <a:t> data for monitoring purposes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n-US" sz="2400" dirty="0" smtClean="0"/>
              <a:t>What role should R</a:t>
            </a:r>
            <a:r>
              <a:rPr lang="pl-PL" sz="2400" dirty="0" smtClean="0"/>
              <a:t>SC for</a:t>
            </a:r>
            <a:r>
              <a:rPr lang="en-US" sz="2400" dirty="0" smtClean="0"/>
              <a:t> RIS play? - who decides on acceptance / rejection of smart specialization</a:t>
            </a:r>
            <a:r>
              <a:rPr lang="pl-PL" sz="2400" dirty="0" smtClean="0"/>
              <a:t>?</a:t>
            </a:r>
          </a:p>
          <a:p>
            <a:pPr marL="363538" indent="-363538" algn="just">
              <a:buFont typeface="Wingdings" pitchFamily="2" charset="2"/>
              <a:buChar char="ü"/>
            </a:pPr>
            <a:endParaRPr lang="pl-PL" sz="2400" dirty="0" smtClean="0"/>
          </a:p>
        </p:txBody>
      </p:sp>
      <p:pic>
        <p:nvPicPr>
          <p:cNvPr id="3074" name="Picture 2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72008"/>
            <a:ext cx="1196752" cy="1196752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518B6-00C2-4F93-AEF8-84C3AEBBB637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9940</TotalTime>
  <Words>383</Words>
  <Application>Microsoft Office PowerPoint</Application>
  <PresentationFormat>Pokaz na ekranie (4:3)</PresentationFormat>
  <Paragraphs>66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PROGRESS ON MONITORING  OF SMART SPECIALISATION  IN WARMIA-MAZURY REGION, POLAND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b.zaleski</dc:creator>
  <cp:lastModifiedBy>Dariusz Blasi-Rzeczkowski</cp:lastModifiedBy>
  <cp:revision>840</cp:revision>
  <cp:lastPrinted>2015-09-04T06:59:25Z</cp:lastPrinted>
  <dcterms:created xsi:type="dcterms:W3CDTF">2011-12-12T14:17:42Z</dcterms:created>
  <dcterms:modified xsi:type="dcterms:W3CDTF">2017-06-30T08:32:59Z</dcterms:modified>
</cp:coreProperties>
</file>