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9" r:id="rId3"/>
    <p:sldId id="304" r:id="rId4"/>
    <p:sldId id="296" r:id="rId5"/>
    <p:sldId id="308" r:id="rId6"/>
    <p:sldId id="311" r:id="rId7"/>
    <p:sldId id="303" r:id="rId8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CE3"/>
    <a:srgbClr val="004494"/>
    <a:srgbClr val="00CC00"/>
    <a:srgbClr val="FF9966"/>
    <a:srgbClr val="FF9933"/>
    <a:srgbClr val="FF0000"/>
    <a:srgbClr val="000000"/>
    <a:srgbClr val="FF6600"/>
    <a:srgbClr val="3166CF"/>
    <a:srgbClr val="8D3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1" autoAdjust="0"/>
    <p:restoredTop sz="94662" autoAdjust="0"/>
  </p:normalViewPr>
  <p:slideViewPr>
    <p:cSldViewPr showGuides="1">
      <p:cViewPr>
        <p:scale>
          <a:sx n="90" d="100"/>
          <a:sy n="90" d="100"/>
        </p:scale>
        <p:origin x="-1758" y="-468"/>
      </p:cViewPr>
      <p:guideLst>
        <p:guide orient="horz" pos="4249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FE84A-91E0-4A6D-BF2F-625435F0FB68}" type="doc">
      <dgm:prSet loTypeId="urn:microsoft.com/office/officeart/2005/8/layout/pyramid4" loCatId="pyramid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BE19EC59-0D5E-4944-AD1F-58B07B57DB59}">
      <dgm:prSet phldrT="[Text]" custT="1"/>
      <dgm:spPr>
        <a:xfrm>
          <a:off x="2741215" y="1598871"/>
          <a:ext cx="1600200" cy="160020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gm:spPr>
      <dgm:t>
        <a:bodyPr lIns="0" tIns="0" rIns="0" bIns="0"/>
        <a:lstStyle/>
        <a:p>
          <a:pPr algn="ctr"/>
          <a:endParaRPr lang="en-GB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F07A872-B206-46B7-B5BF-FC8858BA0618}" type="parTrans" cxnId="{A659B48C-3BFC-4C78-884C-0F8B15CED80B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7588829-85F0-4918-8F31-7CCA1F7AB684}" type="sibTrans" cxnId="{A659B48C-3BFC-4C78-884C-0F8B15CED80B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DCF0AD1-6689-4529-A5D2-9144714F22E9}">
      <dgm:prSet phldrT="[Text]" custT="1"/>
      <dgm:spPr>
        <a:xfrm>
          <a:off x="1143000" y="1600200"/>
          <a:ext cx="1600200" cy="160020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gm:spPr>
      <dgm:t>
        <a:bodyPr/>
        <a:lstStyle/>
        <a:p>
          <a:pPr algn="ctr"/>
          <a:endParaRPr lang="en-GB" sz="14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ctr"/>
          <a:endParaRPr lang="en-GB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A20069-8286-4AB0-B7C5-EB977C0340D1}" type="parTrans" cxnId="{16D53F52-62EF-416C-9CD0-25319ED9E1BF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4ACC871-B742-4259-8F9C-3199AA3EC753}" type="sibTrans" cxnId="{16D53F52-62EF-416C-9CD0-25319ED9E1BF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52656F-A872-4E29-850B-E2CEAD348D59}">
      <dgm:prSet phldrT="[Text]" custT="1"/>
      <dgm:spPr>
        <a:xfrm>
          <a:off x="1934522" y="288"/>
          <a:ext cx="1600200" cy="160020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gm:spPr>
      <dgm:t>
        <a:bodyPr/>
        <a:lstStyle/>
        <a:p>
          <a:pPr algn="ctr"/>
          <a:endParaRPr lang="en-GB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3F364A-5310-4FC8-B5F1-86CC5B6CBC93}" type="parTrans" cxnId="{EA104CE6-EFA7-4A2C-8FD1-FB3D1EA67C99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2A0870-5701-4223-8EA5-241C20E5F5DE}" type="sibTrans" cxnId="{EA104CE6-EFA7-4A2C-8FD1-FB3D1EA67C99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8099752-E345-415D-A07B-842F53F7C0C6}">
      <dgm:prSet phldrT="[Text]" custT="1"/>
      <dgm:spPr>
        <a:xfrm rot="10800000">
          <a:off x="1943100" y="1600200"/>
          <a:ext cx="1600200" cy="160020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gm:spPr>
      <dgm:t>
        <a:bodyPr/>
        <a:lstStyle/>
        <a:p>
          <a:pPr algn="ctr"/>
          <a:endParaRPr lang="en-GB" sz="1351" b="1" dirty="0" smtClean="0">
            <a:solidFill>
              <a:srgbClr val="C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84DF3D-33D6-4BDC-98CE-3AB804E6CCF7}" type="sibTrans" cxnId="{2E5C30B8-63E1-4781-870E-3B9607A895E9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29A925-E4DD-494D-AA09-022072DD1E95}" type="parTrans" cxnId="{2E5C30B8-63E1-4781-870E-3B9607A895E9}">
      <dgm:prSet/>
      <dgm:spPr/>
      <dgm:t>
        <a:bodyPr/>
        <a:lstStyle/>
        <a:p>
          <a:pPr algn="ctr"/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8F6CED0-3DF8-47D8-B4A0-BE3A9D664903}" type="pres">
      <dgm:prSet presAssocID="{3AAFE84A-91E0-4A6D-BF2F-625435F0FB6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5810C4-1B98-4499-84FB-C9D1A8F97329}" type="pres">
      <dgm:prSet presAssocID="{3AAFE84A-91E0-4A6D-BF2F-625435F0FB68}" presName="triangle1" presStyleLbl="node1" presStyleIdx="0" presStyleCnt="4" custLinFactNeighborX="49876" custLinFactNeighborY="99917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GB"/>
        </a:p>
      </dgm:t>
    </dgm:pt>
    <dgm:pt modelId="{1C01E0E7-E64B-4267-B72A-8FD1A6844460}" type="pres">
      <dgm:prSet presAssocID="{3AAFE84A-91E0-4A6D-BF2F-625435F0FB68}" presName="triangle2" presStyleLbl="node1" presStyleIdx="1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GB"/>
        </a:p>
      </dgm:t>
    </dgm:pt>
    <dgm:pt modelId="{4AA6CBC6-61D8-46BD-9739-E282B0E9EEEE}" type="pres">
      <dgm:prSet presAssocID="{3AAFE84A-91E0-4A6D-BF2F-625435F0FB68}" presName="triangle3" presStyleLbl="node1" presStyleIdx="2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GB"/>
        </a:p>
      </dgm:t>
    </dgm:pt>
    <dgm:pt modelId="{425DFBCC-D2DF-4692-BAC1-20C85B4C567A}" type="pres">
      <dgm:prSet presAssocID="{3AAFE84A-91E0-4A6D-BF2F-625435F0FB68}" presName="triangle4" presStyleLbl="node1" presStyleIdx="3" presStyleCnt="4" custLinFactNeighborX="-5010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59B48C-3BFC-4C78-884C-0F8B15CED80B}" srcId="{3AAFE84A-91E0-4A6D-BF2F-625435F0FB68}" destId="{BE19EC59-0D5E-4944-AD1F-58B07B57DB59}" srcOrd="0" destOrd="0" parTransId="{3F07A872-B206-46B7-B5BF-FC8858BA0618}" sibTransId="{37588829-85F0-4918-8F31-7CCA1F7AB684}"/>
    <dgm:cxn modelId="{23E9F26C-EE4E-4FD0-AF91-1ABADDD5458F}" type="presOf" srcId="{B8099752-E345-415D-A07B-842F53F7C0C6}" destId="{4AA6CBC6-61D8-46BD-9739-E282B0E9EEEE}" srcOrd="0" destOrd="0" presId="urn:microsoft.com/office/officeart/2005/8/layout/pyramid4"/>
    <dgm:cxn modelId="{EA104CE6-EFA7-4A2C-8FD1-FB3D1EA67C99}" srcId="{3AAFE84A-91E0-4A6D-BF2F-625435F0FB68}" destId="{1E52656F-A872-4E29-850B-E2CEAD348D59}" srcOrd="3" destOrd="0" parTransId="{143F364A-5310-4FC8-B5F1-86CC5B6CBC93}" sibTransId="{942A0870-5701-4223-8EA5-241C20E5F5DE}"/>
    <dgm:cxn modelId="{2E5C30B8-63E1-4781-870E-3B9607A895E9}" srcId="{3AAFE84A-91E0-4A6D-BF2F-625435F0FB68}" destId="{B8099752-E345-415D-A07B-842F53F7C0C6}" srcOrd="2" destOrd="0" parTransId="{C329A925-E4DD-494D-AA09-022072DD1E95}" sibTransId="{F884DF3D-33D6-4BDC-98CE-3AB804E6CCF7}"/>
    <dgm:cxn modelId="{D2812C13-5943-4681-A53F-F482A0A546D0}" type="presOf" srcId="{3AAFE84A-91E0-4A6D-BF2F-625435F0FB68}" destId="{58F6CED0-3DF8-47D8-B4A0-BE3A9D664903}" srcOrd="0" destOrd="0" presId="urn:microsoft.com/office/officeart/2005/8/layout/pyramid4"/>
    <dgm:cxn modelId="{88C394B1-B99B-4629-AA4E-683B9A6F6FF1}" type="presOf" srcId="{EDCF0AD1-6689-4529-A5D2-9144714F22E9}" destId="{1C01E0E7-E64B-4267-B72A-8FD1A6844460}" srcOrd="0" destOrd="0" presId="urn:microsoft.com/office/officeart/2005/8/layout/pyramid4"/>
    <dgm:cxn modelId="{22F361D5-118E-4DE8-976D-CCE955C59683}" type="presOf" srcId="{1E52656F-A872-4E29-850B-E2CEAD348D59}" destId="{425DFBCC-D2DF-4692-BAC1-20C85B4C567A}" srcOrd="0" destOrd="0" presId="urn:microsoft.com/office/officeart/2005/8/layout/pyramid4"/>
    <dgm:cxn modelId="{16D53F52-62EF-416C-9CD0-25319ED9E1BF}" srcId="{3AAFE84A-91E0-4A6D-BF2F-625435F0FB68}" destId="{EDCF0AD1-6689-4529-A5D2-9144714F22E9}" srcOrd="1" destOrd="0" parTransId="{E8A20069-8286-4AB0-B7C5-EB977C0340D1}" sibTransId="{C4ACC871-B742-4259-8F9C-3199AA3EC753}"/>
    <dgm:cxn modelId="{E98CFFBA-C10C-4D89-BDD6-E0581A4047B0}" type="presOf" srcId="{BE19EC59-0D5E-4944-AD1F-58B07B57DB59}" destId="{1C5810C4-1B98-4499-84FB-C9D1A8F97329}" srcOrd="0" destOrd="0" presId="urn:microsoft.com/office/officeart/2005/8/layout/pyramid4"/>
    <dgm:cxn modelId="{BE108A1E-7FE1-42D3-A634-D9C259C3B9EC}" type="presParOf" srcId="{58F6CED0-3DF8-47D8-B4A0-BE3A9D664903}" destId="{1C5810C4-1B98-4499-84FB-C9D1A8F97329}" srcOrd="0" destOrd="0" presId="urn:microsoft.com/office/officeart/2005/8/layout/pyramid4"/>
    <dgm:cxn modelId="{F8C0220A-874E-4CE9-B1F7-9EC45F61DE61}" type="presParOf" srcId="{58F6CED0-3DF8-47D8-B4A0-BE3A9D664903}" destId="{1C01E0E7-E64B-4267-B72A-8FD1A6844460}" srcOrd="1" destOrd="0" presId="urn:microsoft.com/office/officeart/2005/8/layout/pyramid4"/>
    <dgm:cxn modelId="{3B687F43-3BC9-4CD2-91E8-F1ED511A362D}" type="presParOf" srcId="{58F6CED0-3DF8-47D8-B4A0-BE3A9D664903}" destId="{4AA6CBC6-61D8-46BD-9739-E282B0E9EEEE}" srcOrd="2" destOrd="0" presId="urn:microsoft.com/office/officeart/2005/8/layout/pyramid4"/>
    <dgm:cxn modelId="{A7F0FE4D-36C7-401F-AA28-83FC14FD5896}" type="presParOf" srcId="{58F6CED0-3DF8-47D8-B4A0-BE3A9D664903}" destId="{425DFBCC-D2DF-4692-BAC1-20C85B4C56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810C4-1B98-4499-84FB-C9D1A8F97329}">
      <dsp:nvSpPr>
        <dsp:cNvPr id="0" name=""/>
        <dsp:cNvSpPr/>
      </dsp:nvSpPr>
      <dsp:spPr>
        <a:xfrm>
          <a:off x="2904586" y="2135206"/>
          <a:ext cx="2136980" cy="2136980"/>
        </a:xfrm>
        <a:prstGeom prst="triangl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438831" y="3203696"/>
        <a:ext cx="1068490" cy="1068490"/>
      </dsp:txXfrm>
    </dsp:sp>
    <dsp:sp modelId="{1C01E0E7-E64B-4267-B72A-8FD1A6844460}">
      <dsp:nvSpPr>
        <dsp:cNvPr id="0" name=""/>
        <dsp:cNvSpPr/>
      </dsp:nvSpPr>
      <dsp:spPr>
        <a:xfrm>
          <a:off x="770255" y="2136980"/>
          <a:ext cx="2136980" cy="2136980"/>
        </a:xfrm>
        <a:prstGeom prst="triangl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04500" y="3205470"/>
        <a:ext cx="1068490" cy="1068490"/>
      </dsp:txXfrm>
    </dsp:sp>
    <dsp:sp modelId="{4AA6CBC6-61D8-46BD-9739-E282B0E9EEEE}">
      <dsp:nvSpPr>
        <dsp:cNvPr id="0" name=""/>
        <dsp:cNvSpPr/>
      </dsp:nvSpPr>
      <dsp:spPr>
        <a:xfrm rot="10800000">
          <a:off x="1838746" y="2136980"/>
          <a:ext cx="2136980" cy="2136980"/>
        </a:xfrm>
        <a:prstGeom prst="triangl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519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51" b="1" kern="1200" dirty="0" smtClean="0">
            <a:solidFill>
              <a:srgbClr val="C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2372991" y="2136980"/>
        <a:ext cx="1068490" cy="1068490"/>
      </dsp:txXfrm>
    </dsp:sp>
    <dsp:sp modelId="{425DFBCC-D2DF-4692-BAC1-20C85B4C567A}">
      <dsp:nvSpPr>
        <dsp:cNvPr id="0" name=""/>
        <dsp:cNvSpPr/>
      </dsp:nvSpPr>
      <dsp:spPr>
        <a:xfrm>
          <a:off x="1836416" y="0"/>
          <a:ext cx="2136980" cy="2136980"/>
        </a:xfrm>
        <a:prstGeom prst="triangl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chemeClr val="bg1">
              <a:lumMod val="50000"/>
              <a:alpha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370661" y="1068490"/>
        <a:ext cx="1068490" cy="1068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FED45814-836F-4D02-9B3F-C8895E0452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64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20961ED-B8B5-4C64-9727-6F12A830C9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276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70463" cy="3729037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xfrm>
            <a:off x="677992" y="4721051"/>
            <a:ext cx="5449631" cy="44780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0" tIns="45789" rIns="91580" bIns="45789"/>
          <a:lstStyle/>
          <a:p>
            <a:endParaRPr lang="es-ES" altLang="nb-NO" smtClean="0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54266" y="9445297"/>
            <a:ext cx="2949741" cy="49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580" tIns="45789" rIns="91580" bIns="45789" anchor="b"/>
          <a:lstStyle>
            <a:lvl1pPr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78CE02-F959-4305-B567-F5F308E41AD5}" type="slidenum">
              <a:rPr lang="en-GB" altLang="nb-NO"/>
              <a:pPr algn="r" eaLnBrk="1" hangingPunct="1">
                <a:spcBef>
                  <a:spcPct val="0"/>
                </a:spcBef>
              </a:pPr>
              <a:t>7</a:t>
            </a:fld>
            <a:endParaRPr lang="en-GB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JRC t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" y="8140"/>
            <a:ext cx="9135870" cy="685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8172400" y="2132856"/>
            <a:ext cx="864096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8530" y="2204864"/>
            <a:ext cx="4751942" cy="1800200"/>
          </a:xfrm>
          <a:prstGeom prst="rect">
            <a:avLst/>
          </a:prstGeom>
        </p:spPr>
        <p:txBody>
          <a:bodyPr lIns="0" tIns="0" rIns="0" bIns="0"/>
          <a:lstStyle>
            <a:lvl1pPr marL="0" algn="r">
              <a:lnSpc>
                <a:spcPct val="110000"/>
              </a:lnSpc>
              <a:defRPr sz="3000">
                <a:solidFill>
                  <a:srgbClr val="164194"/>
                </a:solidFill>
              </a:defRPr>
            </a:lvl1pPr>
          </a:lstStyle>
          <a:p>
            <a:pPr lvl="0"/>
            <a:endParaRPr lang="en-GB" altLang="en-US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67944" y="4149080"/>
            <a:ext cx="4752547" cy="1080120"/>
          </a:xfrm>
          <a:prstGeom prst="rect">
            <a:avLst/>
          </a:prstGeom>
        </p:spPr>
        <p:txBody>
          <a:bodyPr lIns="0" tIns="0" bIns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Tx/>
              <a:buNone/>
              <a:defRPr sz="2400" b="1" i="0">
                <a:solidFill>
                  <a:srgbClr val="164194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GB" altLang="en-US" noProof="0" dirty="0" smtClean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251521" y="332656"/>
            <a:ext cx="8568630" cy="1800200"/>
          </a:xfrm>
          <a:prstGeom prst="rect">
            <a:avLst/>
          </a:prstGeom>
        </p:spPr>
        <p:txBody>
          <a:bodyPr lIns="0" tIns="46800" rIns="0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GB" sz="2400" kern="0" baseline="0" dirty="0" smtClean="0"/>
              <a:t>The European Commission’s</a:t>
            </a:r>
          </a:p>
          <a:p>
            <a:pPr>
              <a:lnSpc>
                <a:spcPts val="3400"/>
              </a:lnSpc>
            </a:pPr>
            <a:r>
              <a:rPr lang="en-GB" sz="2400" kern="0" baseline="0" dirty="0" smtClean="0"/>
              <a:t>science and knowledge service</a:t>
            </a:r>
          </a:p>
          <a:p>
            <a:pPr>
              <a:lnSpc>
                <a:spcPct val="200000"/>
              </a:lnSpc>
            </a:pPr>
            <a:r>
              <a:rPr lang="en-US" sz="2000" b="0" kern="0" dirty="0" smtClean="0"/>
              <a:t>Joint Research</a:t>
            </a:r>
            <a:r>
              <a:rPr lang="en-US" sz="2000" b="0" kern="0" baseline="0" dirty="0" smtClean="0"/>
              <a:t> Centre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0"/>
          </p:nvPr>
        </p:nvSpPr>
        <p:spPr>
          <a:xfrm>
            <a:off x="4067944" y="5373216"/>
            <a:ext cx="4752547" cy="648072"/>
          </a:xfrm>
          <a:prstGeom prst="rect">
            <a:avLst/>
          </a:prstGeom>
        </p:spPr>
        <p:txBody>
          <a:bodyPr lIns="0" rIns="0" bIns="360000" anchor="b"/>
          <a:lstStyle>
            <a:lvl1pPr marL="0" indent="0" algn="r">
              <a:buClr>
                <a:srgbClr val="1E4494"/>
              </a:buClr>
              <a:buFont typeface="Arial" panose="020B0604020202020204" pitchFamily="34" charset="0"/>
              <a:buNone/>
              <a:defRPr sz="1600" b="1"/>
            </a:lvl1pPr>
            <a:lvl2pPr marL="2286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 sz="1600"/>
            </a:lvl2pPr>
            <a:lvl3pPr marL="4572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/>
            </a:lvl3pPr>
            <a:lvl4pPr marL="6858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/>
            </a:lvl4pPr>
            <a:lvl5pPr marL="9144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EC-JRC-logo_horizontal_EN_neg_transparent-background.png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93376"/>
            <a:ext cx="24629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0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1"/>
          </p:nvPr>
        </p:nvSpPr>
        <p:spPr>
          <a:xfrm>
            <a:off x="0" y="2852937"/>
            <a:ext cx="9144000" cy="4005064"/>
          </a:xfrm>
          <a:prstGeom prst="rect">
            <a:avLst/>
          </a:prstGeom>
        </p:spPr>
        <p:txBody>
          <a:bodyPr lIns="360000" tIns="288000" rIns="0" bIns="0"/>
          <a:lstStyle>
            <a:lvl1pPr>
              <a:lnSpc>
                <a:spcPct val="150000"/>
              </a:lnSpc>
              <a:defRPr sz="1600" b="1"/>
            </a:lvl1pPr>
            <a:lvl2pPr>
              <a:lnSpc>
                <a:spcPct val="150000"/>
              </a:lnSpc>
              <a:defRPr sz="1600"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idx="1"/>
          </p:nvPr>
        </p:nvSpPr>
        <p:spPr>
          <a:xfrm>
            <a:off x="0" y="3473"/>
            <a:ext cx="9144000" cy="2232248"/>
          </a:xfrm>
          <a:prstGeom prst="rect">
            <a:avLst/>
          </a:prstGeom>
        </p:spPr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0" y="2232248"/>
            <a:ext cx="9144000" cy="620688"/>
          </a:xfrm>
          <a:prstGeom prst="rect">
            <a:avLst/>
          </a:prstGeom>
        </p:spPr>
        <p:txBody>
          <a:bodyPr lIns="360000" tIns="216000" rIns="0" bIns="0"/>
          <a:lstStyle/>
          <a:p>
            <a:r>
              <a:rPr lang="en-GB" altLang="en-US" dirty="0" smtClean="0">
                <a:latin typeface="+mj-lt"/>
              </a:rPr>
              <a:t>JRC Role. Facts </a:t>
            </a:r>
            <a:r>
              <a:rPr lang="en-GB" altLang="en-US" dirty="0">
                <a:latin typeface="+mj-lt"/>
              </a:rPr>
              <a:t>&amp; </a:t>
            </a:r>
            <a:r>
              <a:rPr lang="en-GB" altLang="en-US" dirty="0" smtClean="0">
                <a:latin typeface="+mj-lt"/>
              </a:rPr>
              <a:t>Figures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443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8041B-C6D5-4779-912C-73490104B1AA}" type="datetime1">
              <a:rPr lang="en-US"/>
              <a:pPr>
                <a:defRPr/>
              </a:pPr>
              <a:t>4/28/2017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1162-D79F-4345-A48F-A6AC4D4AB4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8530" y="2204864"/>
            <a:ext cx="4751942" cy="1800200"/>
          </a:xfrm>
          <a:prstGeom prst="rect">
            <a:avLst/>
          </a:prstGeom>
        </p:spPr>
        <p:txBody>
          <a:bodyPr lIns="0" tIns="0" rIns="0" bIns="0"/>
          <a:lstStyle>
            <a:lvl1pPr marL="0" algn="r">
              <a:lnSpc>
                <a:spcPct val="110000"/>
              </a:lnSpc>
              <a:defRPr sz="3000">
                <a:solidFill>
                  <a:srgbClr val="164194"/>
                </a:solidFill>
              </a:defRPr>
            </a:lvl1pPr>
          </a:lstStyle>
          <a:p>
            <a:pPr lvl="0"/>
            <a:endParaRPr lang="en-GB" alt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67944" y="4149080"/>
            <a:ext cx="4752547" cy="1080120"/>
          </a:xfrm>
          <a:prstGeom prst="rect">
            <a:avLst/>
          </a:prstGeom>
        </p:spPr>
        <p:txBody>
          <a:bodyPr lIns="0" tIns="0" bIns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Tx/>
              <a:buNone/>
              <a:defRPr sz="2400" b="1" i="0">
                <a:solidFill>
                  <a:srgbClr val="164194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GB" altLang="en-US" noProof="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67944" y="5373216"/>
            <a:ext cx="4752547" cy="648072"/>
          </a:xfrm>
          <a:prstGeom prst="rect">
            <a:avLst/>
          </a:prstGeom>
        </p:spPr>
        <p:txBody>
          <a:bodyPr lIns="0" rIns="0" bIns="360000" anchor="b"/>
          <a:lstStyle>
            <a:lvl1pPr marL="0" indent="0" algn="r">
              <a:buClr>
                <a:srgbClr val="1E4494"/>
              </a:buClr>
              <a:buFont typeface="Arial" panose="020B0604020202020204" pitchFamily="34" charset="0"/>
              <a:buNone/>
              <a:defRPr sz="1600" b="1"/>
            </a:lvl1pPr>
            <a:lvl2pPr marL="2286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 sz="1600"/>
            </a:lvl2pPr>
            <a:lvl3pPr marL="4572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/>
            </a:lvl3pPr>
            <a:lvl4pPr marL="6858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/>
            </a:lvl4pPr>
            <a:lvl5pPr marL="914400" indent="-228600" algn="r">
              <a:buClr>
                <a:srgbClr val="1E4494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003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6724" y="334838"/>
            <a:ext cx="8208963" cy="64807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10000"/>
              </a:lnSpc>
              <a:defRPr sz="2800">
                <a:solidFill>
                  <a:srgbClr val="164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053505"/>
            <a:ext cx="8208144" cy="48996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800" b="0" i="0">
                <a:solidFill>
                  <a:srgbClr val="000000"/>
                </a:solidFill>
              </a:defRPr>
            </a:lvl1pPr>
            <a:lvl2pPr marL="342900" indent="-34290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Char char="•"/>
              <a:defRPr sz="1600">
                <a:solidFill>
                  <a:srgbClr val="0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400">
                <a:solidFill>
                  <a:srgbClr val="000000"/>
                </a:solidFill>
              </a:defRPr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870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6724" y="334838"/>
            <a:ext cx="8208963" cy="64807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10000"/>
              </a:lnSpc>
              <a:defRPr sz="2800">
                <a:solidFill>
                  <a:srgbClr val="164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3505"/>
            <a:ext cx="3960440" cy="48996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800" b="0" i="0">
                <a:solidFill>
                  <a:srgbClr val="000000"/>
                </a:solidFill>
              </a:defRPr>
            </a:lvl1pPr>
            <a:lvl2pPr marL="342900" indent="-34290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Char char="•"/>
              <a:defRPr sz="1600">
                <a:solidFill>
                  <a:srgbClr val="0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400">
                <a:solidFill>
                  <a:srgbClr val="000000"/>
                </a:solidFill>
              </a:defRPr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715247" y="1053505"/>
            <a:ext cx="3960440" cy="48996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800" b="0" i="0">
                <a:solidFill>
                  <a:srgbClr val="000000"/>
                </a:solidFill>
              </a:defRPr>
            </a:lvl1pPr>
            <a:lvl2pPr marL="342900" indent="-34290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Char char="•"/>
              <a:defRPr sz="1600">
                <a:solidFill>
                  <a:srgbClr val="0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400">
                <a:solidFill>
                  <a:srgbClr val="000000"/>
                </a:solidFill>
              </a:defRPr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156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60032" y="404812"/>
            <a:ext cx="4320480" cy="5544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7544" y="1416669"/>
            <a:ext cx="3959994" cy="45364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800" b="0" i="0">
                <a:solidFill>
                  <a:srgbClr val="000000"/>
                </a:solidFill>
              </a:defRPr>
            </a:lvl1pPr>
            <a:lvl2pPr marL="342900" indent="-34290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Char char="•"/>
              <a:defRPr sz="1600">
                <a:solidFill>
                  <a:srgbClr val="0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400">
                <a:solidFill>
                  <a:srgbClr val="000000"/>
                </a:solidFill>
              </a:defRPr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6725" y="334838"/>
            <a:ext cx="3961260" cy="100593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10000"/>
              </a:lnSpc>
              <a:defRPr sz="2800">
                <a:solidFill>
                  <a:srgbClr val="164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21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7828" y="0"/>
            <a:ext cx="4229788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716015" y="1416669"/>
            <a:ext cx="3960000" cy="45364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800" b="0" i="0">
                <a:solidFill>
                  <a:srgbClr val="000000"/>
                </a:solidFill>
              </a:defRPr>
            </a:lvl1pPr>
            <a:lvl2pPr marL="342900" indent="-34290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Char char="•"/>
              <a:defRPr sz="1600">
                <a:solidFill>
                  <a:srgbClr val="0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400">
                <a:solidFill>
                  <a:srgbClr val="000000"/>
                </a:solidFill>
              </a:defRPr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14755" y="334838"/>
            <a:ext cx="3961260" cy="100593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10000"/>
              </a:lnSpc>
              <a:defRPr sz="2800">
                <a:solidFill>
                  <a:srgbClr val="164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61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elow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7828" y="0"/>
            <a:ext cx="9161828" cy="22048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3283571"/>
            <a:ext cx="8208144" cy="26695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800" b="0" i="0">
                <a:solidFill>
                  <a:srgbClr val="000000"/>
                </a:solidFill>
              </a:defRPr>
            </a:lvl1pPr>
            <a:lvl2pPr marL="342900" indent="-34290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Char char="•"/>
              <a:defRPr sz="1600">
                <a:solidFill>
                  <a:srgbClr val="000000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Clr>
                <a:srgbClr val="33ACE3"/>
              </a:buClr>
              <a:buFont typeface="Arial"/>
              <a:buNone/>
              <a:defRPr sz="1400">
                <a:solidFill>
                  <a:srgbClr val="000000"/>
                </a:solidFill>
              </a:defRPr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6724" y="2564904"/>
            <a:ext cx="8208963" cy="64807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10000"/>
              </a:lnSpc>
              <a:defRPr sz="2800">
                <a:solidFill>
                  <a:srgbClr val="164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3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6724" y="334838"/>
            <a:ext cx="8208963" cy="64807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10000"/>
              </a:lnSpc>
              <a:defRPr sz="2800">
                <a:solidFill>
                  <a:srgbClr val="164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98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13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 txBox="1">
            <a:spLocks/>
          </p:cNvSpPr>
          <p:nvPr userDrawn="1"/>
        </p:nvSpPr>
        <p:spPr>
          <a:xfrm>
            <a:off x="395536" y="6453336"/>
            <a:ext cx="2133600" cy="36512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defPPr>
              <a:defRPr lang="en-GB"/>
            </a:defPPr>
            <a:lvl1pPr marL="0" indent="0" algn="r" rtl="0" fontAlgn="base">
              <a:spcBef>
                <a:spcPct val="0"/>
              </a:spcBef>
              <a:spcAft>
                <a:spcPct val="0"/>
              </a:spcAft>
              <a:buClr>
                <a:srgbClr val="33ACE3"/>
              </a:buClr>
              <a:buFont typeface="Arial"/>
              <a:buNone/>
              <a:defRPr sz="1200" kern="1200">
                <a:solidFill>
                  <a:srgbClr val="16419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fld id="{416CF0FB-56F5-7340-B552-B5CF2D5EAED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EC-JRC-logo_horizontal_EN_pos_transparent-background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93296"/>
            <a:ext cx="2463229" cy="72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50" r:id="rId3"/>
    <p:sldLayoutId id="2147483652" r:id="rId4"/>
    <p:sldLayoutId id="2147483655" r:id="rId5"/>
    <p:sldLayoutId id="2147483656" r:id="rId6"/>
    <p:sldLayoutId id="2147483659" r:id="rId7"/>
    <p:sldLayoutId id="2147483654" r:id="rId8"/>
    <p:sldLayoutId id="2147483660" r:id="rId9"/>
    <p:sldLayoutId id="2147483662" r:id="rId10"/>
    <p:sldLayoutId id="2147483663" r:id="rId11"/>
  </p:sldLayoutIdLst>
  <p:txStyles>
    <p:titleStyle>
      <a:lvl1pPr marL="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3platform.jrc.ec.europa.eu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mailto:JRC-IPTS-S3PLATFORM@ec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204864"/>
            <a:ext cx="5256584" cy="1800200"/>
          </a:xfrm>
        </p:spPr>
        <p:txBody>
          <a:bodyPr/>
          <a:lstStyle/>
          <a:p>
            <a:r>
              <a:rPr lang="en-US" sz="2800" dirty="0" smtClean="0"/>
              <a:t>Monitoring</a:t>
            </a:r>
            <a:br>
              <a:rPr lang="en-US" sz="2800" dirty="0" smtClean="0"/>
            </a:br>
            <a:r>
              <a:rPr lang="en-US" sz="2800" dirty="0" smtClean="0"/>
              <a:t>Smart </a:t>
            </a:r>
            <a:r>
              <a:rPr lang="en-US" sz="2800" dirty="0" err="1" smtClean="0"/>
              <a:t>Specialisation</a:t>
            </a:r>
            <a:r>
              <a:rPr lang="en-US" sz="2800" dirty="0" smtClean="0"/>
              <a:t> Strategies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5256603" cy="1080120"/>
          </a:xfrm>
        </p:spPr>
        <p:txBody>
          <a:bodyPr/>
          <a:lstStyle/>
          <a:p>
            <a:r>
              <a:rPr lang="en-US" sz="1800" b="0" dirty="0" smtClean="0"/>
              <a:t>Carlo Gianelle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67944" y="5157192"/>
            <a:ext cx="4752547" cy="648072"/>
          </a:xfrm>
        </p:spPr>
        <p:txBody>
          <a:bodyPr/>
          <a:lstStyle/>
          <a:p>
            <a:r>
              <a:rPr lang="en-US" i="0" dirty="0" smtClean="0">
                <a:solidFill>
                  <a:srgbClr val="164194"/>
                </a:solidFill>
              </a:rPr>
              <a:t>Barcelona, </a:t>
            </a:r>
            <a:r>
              <a:rPr lang="en-US" i="0" dirty="0" smtClean="0">
                <a:solidFill>
                  <a:srgbClr val="164194"/>
                </a:solidFill>
              </a:rPr>
              <a:t>4 May </a:t>
            </a:r>
            <a:r>
              <a:rPr lang="en-US" i="0" dirty="0" smtClean="0">
                <a:solidFill>
                  <a:srgbClr val="164194"/>
                </a:solidFill>
              </a:rPr>
              <a:t>2017</a:t>
            </a:r>
            <a:endParaRPr lang="en-US" i="0" dirty="0">
              <a:solidFill>
                <a:srgbClr val="164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77"/>
            <a:ext cx="9144000" cy="620688"/>
          </a:xfrm>
        </p:spPr>
        <p:txBody>
          <a:bodyPr/>
          <a:lstStyle/>
          <a:p>
            <a:r>
              <a:rPr lang="en-GB" dirty="0" smtClean="0"/>
              <a:t>Talking about monitoring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4220" y="908720"/>
            <a:ext cx="8248628" cy="562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457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Why monitoring?</a:t>
            </a:r>
          </a:p>
          <a:p>
            <a:pPr marL="228600" lvl="2" indent="0">
              <a:lnSpc>
                <a:spcPts val="1200"/>
              </a:lnSpc>
              <a:buClr>
                <a:srgbClr val="0070C0"/>
              </a:buClr>
              <a:buSzPct val="130000"/>
              <a:defRPr/>
            </a:pPr>
            <a:endParaRPr lang="en-GB" altLang="en-US" sz="8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Monitoring as a management tool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8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The logic of intervention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Basic elements: results &amp; outputs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The role of priorities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Integration with the strategy</a:t>
            </a:r>
          </a:p>
          <a:p>
            <a:pPr marL="228600" lvl="2" indent="0">
              <a:lnSpc>
                <a:spcPts val="1200"/>
              </a:lnSpc>
              <a:buClr>
                <a:srgbClr val="0070C0"/>
              </a:buClr>
              <a:buSzPct val="130000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Differences between S3 and OP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Participatory monitoring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The </a:t>
            </a:r>
            <a:r>
              <a:rPr lang="en-GB" altLang="en-US" sz="2000" dirty="0" smtClean="0">
                <a:solidFill>
                  <a:srgbClr val="004494"/>
                </a:solidFill>
              </a:rPr>
              <a:t>role of stakeholders</a:t>
            </a:r>
          </a:p>
          <a:p>
            <a:pPr marL="228600" lvl="2" indent="0">
              <a:lnSpc>
                <a:spcPts val="1200"/>
              </a:lnSpc>
              <a:buClr>
                <a:srgbClr val="0070C0"/>
              </a:buClr>
              <a:buSzPct val="130000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4494"/>
                </a:solidFill>
              </a:rPr>
              <a:t>Data </a:t>
            </a:r>
            <a:r>
              <a:rPr lang="en-GB" altLang="en-US" sz="2000" dirty="0" smtClean="0">
                <a:solidFill>
                  <a:srgbClr val="004494"/>
                </a:solidFill>
              </a:rPr>
              <a:t>sources</a:t>
            </a: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The </a:t>
            </a:r>
            <a:r>
              <a:rPr lang="en-GB" altLang="en-US" sz="2000" dirty="0" smtClean="0">
                <a:solidFill>
                  <a:srgbClr val="004494"/>
                </a:solidFill>
              </a:rPr>
              <a:t>choice of indicators &amp; target </a:t>
            </a:r>
            <a:r>
              <a:rPr lang="en-GB" altLang="en-US" sz="2000" dirty="0" smtClean="0">
                <a:solidFill>
                  <a:srgbClr val="004494"/>
                </a:solidFill>
              </a:rPr>
              <a:t>values</a:t>
            </a: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12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…back to the starting point: </a:t>
            </a:r>
            <a:r>
              <a:rPr lang="en-GB" altLang="en-US" sz="2000" dirty="0" smtClean="0">
                <a:solidFill>
                  <a:srgbClr val="004494"/>
                </a:solidFill>
              </a:rPr>
              <a:t>what shall we</a:t>
            </a:r>
          </a:p>
          <a:p>
            <a:pPr marL="228600" lvl="2" indent="0">
              <a:lnSpc>
                <a:spcPts val="2400"/>
              </a:lnSpc>
              <a:buClr>
                <a:srgbClr val="0070C0"/>
              </a:buClr>
              <a:buSzPct val="130000"/>
              <a:defRPr/>
            </a:pPr>
            <a:r>
              <a:rPr lang="en-GB" altLang="en-US" sz="2000" dirty="0">
                <a:solidFill>
                  <a:srgbClr val="004494"/>
                </a:solidFill>
              </a:rPr>
              <a:t> </a:t>
            </a:r>
            <a:r>
              <a:rPr lang="en-GB" altLang="en-US" sz="2000" dirty="0" smtClean="0">
                <a:solidFill>
                  <a:srgbClr val="004494"/>
                </a:solidFill>
              </a:rPr>
              <a:t>  </a:t>
            </a:r>
            <a:r>
              <a:rPr lang="en-GB" altLang="en-US" sz="2000" dirty="0" smtClean="0">
                <a:solidFill>
                  <a:srgbClr val="004494"/>
                </a:solidFill>
              </a:rPr>
              <a:t>do with all this info?</a:t>
            </a: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228600" lvl="2" indent="0">
              <a:lnSpc>
                <a:spcPts val="2400"/>
              </a:lnSpc>
              <a:buClr>
                <a:srgbClr val="37ACDE"/>
              </a:buClr>
              <a:buSzPct val="130000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13395" y="837802"/>
            <a:ext cx="5250693" cy="2742596"/>
          </a:xfrm>
          <a:prstGeom prst="roundRect">
            <a:avLst/>
          </a:prstGeom>
          <a:noFill/>
          <a:ln w="31750">
            <a:solidFill>
              <a:srgbClr val="C00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64092" y="1705044"/>
            <a:ext cx="1512163" cy="100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…last</a:t>
            </a: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 time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532491" y="4723726"/>
            <a:ext cx="1834157" cy="671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Verdana" pitchFamily="34" charset="0"/>
              </a:rPr>
              <a:t>Today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CC00"/>
              </a:solidFill>
              <a:effectLst/>
              <a:latin typeface="Verdan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6644">
            <a:off x="7006425" y="291834"/>
            <a:ext cx="1827890" cy="2585197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300192" y="3153937"/>
            <a:ext cx="309634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i="1" dirty="0">
                <a:solidFill>
                  <a:srgbClr val="004494"/>
                </a:solidFill>
              </a:rPr>
              <a:t>Implementing Smart </a:t>
            </a:r>
            <a:r>
              <a:rPr lang="en-GB" i="1" dirty="0" smtClean="0">
                <a:solidFill>
                  <a:srgbClr val="004494"/>
                </a:solidFill>
              </a:rPr>
              <a:t>Specialisation</a:t>
            </a:r>
          </a:p>
          <a:p>
            <a:pPr>
              <a:spcAft>
                <a:spcPts val="300"/>
              </a:spcAft>
            </a:pPr>
            <a:r>
              <a:rPr lang="en-GB" i="1" dirty="0" smtClean="0">
                <a:solidFill>
                  <a:srgbClr val="004494"/>
                </a:solidFill>
              </a:rPr>
              <a:t>Strategies</a:t>
            </a:r>
            <a:r>
              <a:rPr lang="en-GB" i="1" dirty="0">
                <a:solidFill>
                  <a:srgbClr val="004494"/>
                </a:solidFill>
              </a:rPr>
              <a:t>: A </a:t>
            </a:r>
            <a:r>
              <a:rPr lang="en-GB" i="1" dirty="0" smtClean="0">
                <a:solidFill>
                  <a:srgbClr val="004494"/>
                </a:solidFill>
              </a:rPr>
              <a:t>Handbook</a:t>
            </a:r>
          </a:p>
          <a:p>
            <a:endParaRPr lang="en-GB" sz="800" b="0" dirty="0">
              <a:solidFill>
                <a:srgbClr val="004494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31239" y="6537928"/>
            <a:ext cx="288032" cy="27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735" y="3665255"/>
            <a:ext cx="6355474" cy="3010397"/>
          </a:xfrm>
          <a:prstGeom prst="roundRect">
            <a:avLst/>
          </a:prstGeom>
          <a:noFill/>
          <a:ln w="31750">
            <a:solidFill>
              <a:srgbClr val="00CC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8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0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77"/>
            <a:ext cx="9144000" cy="620688"/>
          </a:xfrm>
        </p:spPr>
        <p:txBody>
          <a:bodyPr/>
          <a:lstStyle/>
          <a:p>
            <a:r>
              <a:rPr lang="en-GB" dirty="0" smtClean="0"/>
              <a:t>Why </a:t>
            </a:r>
            <a:r>
              <a:rPr lang="en-GB" dirty="0"/>
              <a:t>a monitoring </a:t>
            </a:r>
            <a:r>
              <a:rPr lang="en-GB" dirty="0" smtClean="0"/>
              <a:t>system?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898" y="1052736"/>
            <a:ext cx="6574578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457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lnSpc>
                <a:spcPts val="24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2000" b="1" dirty="0" smtClean="0">
                <a:solidFill>
                  <a:srgbClr val="004494"/>
                </a:solidFill>
                <a:ea typeface="MS PGothic" pitchFamily="34" charset="-128"/>
              </a:rPr>
              <a:t>Internal functions</a:t>
            </a:r>
            <a:endParaRPr lang="en-GB" altLang="en-US" sz="2000" dirty="0" smtClean="0">
              <a:solidFill>
                <a:srgbClr val="004494"/>
              </a:solidFill>
              <a:ea typeface="MS PGothic" pitchFamily="34" charset="-128"/>
            </a:endParaRPr>
          </a:p>
          <a:p>
            <a:pPr>
              <a:lnSpc>
                <a:spcPts val="8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en-GB" altLang="en-US" sz="2000" dirty="0" smtClean="0">
              <a:solidFill>
                <a:srgbClr val="004494"/>
              </a:solidFill>
              <a:ea typeface="MS PGothic" pitchFamily="34" charset="-128"/>
            </a:endParaRPr>
          </a:p>
          <a:p>
            <a:pPr marL="633413" lvl="2">
              <a:lnSpc>
                <a:spcPts val="24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GB" altLang="en-US" sz="2000" dirty="0" smtClean="0">
                <a:solidFill>
                  <a:srgbClr val="004494"/>
                </a:solidFill>
                <a:ea typeface="MS PGothic" pitchFamily="34" charset="-128"/>
              </a:rPr>
              <a:t>Inform on </a:t>
            </a:r>
            <a:r>
              <a:rPr lang="en-GB" altLang="en-US" sz="2000" dirty="0">
                <a:solidFill>
                  <a:srgbClr val="004494"/>
                </a:solidFill>
                <a:ea typeface="MS PGothic" pitchFamily="34" charset="-128"/>
              </a:rPr>
              <a:t>the </a:t>
            </a:r>
            <a:r>
              <a:rPr lang="en-GB" altLang="en-US" sz="2000" dirty="0" smtClean="0">
                <a:solidFill>
                  <a:srgbClr val="004494"/>
                </a:solidFill>
                <a:ea typeface="MS PGothic" pitchFamily="34" charset="-128"/>
              </a:rPr>
              <a:t>development of the transformation processes set in motion by our policy actions</a:t>
            </a:r>
          </a:p>
          <a:p>
            <a:pPr marL="633413" lvl="2">
              <a:lnSpc>
                <a:spcPts val="8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633413" lvl="2">
              <a:lnSpc>
                <a:spcPts val="24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Allow quick responses to a changing environment</a:t>
            </a:r>
          </a:p>
          <a:p>
            <a:pPr lvl="2">
              <a:lnSpc>
                <a:spcPts val="24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GB" altLang="en-US" sz="1000" dirty="0" smtClean="0">
              <a:solidFill>
                <a:srgbClr val="004494"/>
              </a:solidFill>
            </a:endParaRPr>
          </a:p>
          <a:p>
            <a:pPr>
              <a:lnSpc>
                <a:spcPts val="24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2000" b="1" dirty="0" smtClean="0">
                <a:solidFill>
                  <a:srgbClr val="004494"/>
                </a:solidFill>
                <a:ea typeface="MS PGothic" pitchFamily="34" charset="-128"/>
              </a:rPr>
              <a:t>External functions</a:t>
            </a:r>
            <a:endParaRPr lang="en-GB" altLang="en-US" sz="2000" dirty="0">
              <a:solidFill>
                <a:srgbClr val="004494"/>
              </a:solidFill>
              <a:ea typeface="MS PGothic" pitchFamily="34" charset="-128"/>
            </a:endParaRPr>
          </a:p>
          <a:p>
            <a:pPr marL="0" indent="0">
              <a:lnSpc>
                <a:spcPts val="800"/>
              </a:lnSpc>
              <a:buClr>
                <a:srgbClr val="0070C0"/>
              </a:buClr>
              <a:defRPr/>
            </a:pPr>
            <a:endParaRPr lang="en-GB" altLang="en-US" sz="2000" dirty="0" smtClean="0">
              <a:solidFill>
                <a:srgbClr val="004494"/>
              </a:solidFill>
              <a:ea typeface="MS PGothic" pitchFamily="34" charset="-128"/>
            </a:endParaRPr>
          </a:p>
          <a:p>
            <a:pPr marL="633413" lvl="2">
              <a:lnSpc>
                <a:spcPts val="24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GB" altLang="en-US" sz="2000" dirty="0" smtClean="0">
                <a:solidFill>
                  <a:srgbClr val="004494"/>
                </a:solidFill>
                <a:ea typeface="MS PGothic" pitchFamily="34" charset="-128"/>
              </a:rPr>
              <a:t>Support </a:t>
            </a:r>
            <a:r>
              <a:rPr lang="en-GB" altLang="en-US" sz="2000" dirty="0">
                <a:solidFill>
                  <a:srgbClr val="004494"/>
                </a:solidFill>
                <a:ea typeface="MS PGothic" pitchFamily="34" charset="-128"/>
              </a:rPr>
              <a:t>participation of </a:t>
            </a:r>
            <a:r>
              <a:rPr lang="en-GB" altLang="en-US" sz="2000" dirty="0" smtClean="0">
                <a:solidFill>
                  <a:srgbClr val="004494"/>
                </a:solidFill>
                <a:ea typeface="MS PGothic" pitchFamily="34" charset="-128"/>
              </a:rPr>
              <a:t>stakeholders</a:t>
            </a:r>
          </a:p>
          <a:p>
            <a:pPr marL="404813" lvl="2" indent="0">
              <a:lnSpc>
                <a:spcPts val="2400"/>
              </a:lnSpc>
              <a:buClr>
                <a:srgbClr val="0070C0"/>
              </a:buClr>
              <a:defRPr/>
            </a:pPr>
            <a:r>
              <a:rPr lang="en-GB" altLang="en-US" sz="2000" dirty="0">
                <a:solidFill>
                  <a:srgbClr val="004494"/>
                </a:solidFill>
                <a:ea typeface="MS PGothic" pitchFamily="34" charset="-128"/>
              </a:rPr>
              <a:t> </a:t>
            </a:r>
            <a:r>
              <a:rPr lang="en-GB" altLang="en-US" sz="2000" dirty="0" smtClean="0">
                <a:solidFill>
                  <a:srgbClr val="004494"/>
                </a:solidFill>
                <a:ea typeface="MS PGothic" pitchFamily="34" charset="-128"/>
              </a:rPr>
              <a:t>  (continuous </a:t>
            </a:r>
            <a:r>
              <a:rPr lang="de-DE" altLang="en-US" sz="2000" dirty="0" smtClean="0">
                <a:solidFill>
                  <a:srgbClr val="004494"/>
                </a:solidFill>
              </a:rPr>
              <a:t>EDP)</a:t>
            </a:r>
          </a:p>
          <a:p>
            <a:pPr marL="404813" lvl="2" indent="0">
              <a:lnSpc>
                <a:spcPts val="800"/>
              </a:lnSpc>
              <a:buClr>
                <a:srgbClr val="0070C0"/>
              </a:buClr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633413" lvl="2">
              <a:lnSpc>
                <a:spcPts val="24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Communicate with the interested</a:t>
            </a:r>
          </a:p>
          <a:p>
            <a:pPr marL="404813" lvl="2" indent="0">
              <a:lnSpc>
                <a:spcPts val="2400"/>
              </a:lnSpc>
              <a:buClr>
                <a:srgbClr val="0070C0"/>
              </a:buClr>
              <a:defRPr/>
            </a:pPr>
            <a:r>
              <a:rPr lang="en-GB" altLang="en-US" sz="2000" dirty="0">
                <a:solidFill>
                  <a:srgbClr val="004494"/>
                </a:solidFill>
              </a:rPr>
              <a:t> </a:t>
            </a:r>
            <a:r>
              <a:rPr lang="en-GB" altLang="en-US" sz="2000" dirty="0" smtClean="0">
                <a:solidFill>
                  <a:srgbClr val="004494"/>
                </a:solidFill>
              </a:rPr>
              <a:t>  parties and the citizens at large</a:t>
            </a:r>
          </a:p>
          <a:p>
            <a:pPr marL="404813" lvl="2" indent="0">
              <a:lnSpc>
                <a:spcPts val="800"/>
              </a:lnSpc>
              <a:buClr>
                <a:srgbClr val="0070C0"/>
              </a:buClr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633413" lvl="2">
              <a:lnSpc>
                <a:spcPts val="24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GB" altLang="en-US" sz="2000" dirty="0">
                <a:solidFill>
                  <a:srgbClr val="004494"/>
                </a:solidFill>
                <a:ea typeface="MS PGothic" pitchFamily="34" charset="-128"/>
              </a:rPr>
              <a:t>Promote trust</a:t>
            </a:r>
          </a:p>
          <a:p>
            <a:pPr marL="404813" lvl="2" indent="0">
              <a:lnSpc>
                <a:spcPts val="3200"/>
              </a:lnSpc>
              <a:buClr>
                <a:srgbClr val="0070C0"/>
              </a:buClr>
              <a:defRPr/>
            </a:pPr>
            <a:endParaRPr lang="en-GB" altLang="en-US" sz="1000" dirty="0" smtClean="0">
              <a:solidFill>
                <a:srgbClr val="004494"/>
              </a:solidFill>
              <a:ea typeface="MS PGothic" pitchFamily="34" charset="-12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8689200"/>
              </p:ext>
            </p:extLst>
          </p:nvPr>
        </p:nvGraphicFramePr>
        <p:xfrm>
          <a:off x="4067944" y="1457045"/>
          <a:ext cx="5814472" cy="427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37293" y="2644826"/>
            <a:ext cx="2087562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700" b="1" i="0" dirty="0">
                <a:solidFill>
                  <a:srgbClr val="FF66CC"/>
                </a:solidFill>
                <a:ea typeface="Verdana" pitchFamily="34" charset="0"/>
                <a:cs typeface="Verdana" pitchFamily="34" charset="0"/>
              </a:rPr>
              <a:t>Learning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700" b="1" i="0" dirty="0">
                <a:solidFill>
                  <a:srgbClr val="FF66CC"/>
                </a:solidFill>
                <a:ea typeface="Verdana" pitchFamily="34" charset="0"/>
                <a:cs typeface="Verdana" pitchFamily="34" charset="0"/>
              </a:rPr>
              <a:t>and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700" b="1" i="0" dirty="0">
                <a:solidFill>
                  <a:srgbClr val="FF66CC"/>
                </a:solidFill>
                <a:ea typeface="Verdana" pitchFamily="34" charset="0"/>
                <a:cs typeface="Verdana" pitchFamily="34" charset="0"/>
              </a:rPr>
              <a:t>(re)acting</a:t>
            </a:r>
            <a:endParaRPr lang="en-GB" altLang="en-US" sz="1700" i="0" dirty="0">
              <a:solidFill>
                <a:srgbClr val="FF66CC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937727" y="4754373"/>
            <a:ext cx="19018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700" b="1" i="0" dirty="0">
                <a:solidFill>
                  <a:srgbClr val="00CC00"/>
                </a:solidFill>
                <a:ea typeface="Verdana" pitchFamily="34" charset="0"/>
                <a:cs typeface="Verdana" pitchFamily="34" charset="0"/>
              </a:rPr>
              <a:t>Trust and commitment</a:t>
            </a:r>
            <a:endParaRPr lang="en-GB" altLang="en-US" sz="1700" i="0" dirty="0">
              <a:solidFill>
                <a:srgbClr val="00CC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147906" y="4635790"/>
            <a:ext cx="187325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700" b="1" i="0" dirty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Transparency and responsibility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11905" y="3803522"/>
            <a:ext cx="1938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dirty="0">
                <a:solidFill>
                  <a:srgbClr val="004494"/>
                </a:solidFill>
              </a:rPr>
              <a:t>Purposes of monitoring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31239" y="6537928"/>
            <a:ext cx="288032" cy="27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77898" y="3261950"/>
            <a:ext cx="5552440" cy="2471305"/>
          </a:xfrm>
          <a:prstGeom prst="roundRect">
            <a:avLst/>
          </a:prstGeom>
          <a:noFill/>
          <a:ln w="31750" cap="rnd" cmpd="sng">
            <a:solidFill>
              <a:srgbClr val="00B0F0"/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0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77"/>
            <a:ext cx="9144000" cy="620688"/>
          </a:xfrm>
        </p:spPr>
        <p:txBody>
          <a:bodyPr/>
          <a:lstStyle/>
          <a:p>
            <a:r>
              <a:rPr lang="en-GB" dirty="0"/>
              <a:t>Only partial control of the intervention logic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18230" y="4376978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457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228600" lvl="2" indent="0" algn="ctr">
              <a:lnSpc>
                <a:spcPts val="1200"/>
              </a:lnSpc>
              <a:buClr>
                <a:srgbClr val="37ACDE"/>
              </a:buClr>
              <a:buSzPct val="130000"/>
              <a:defRPr/>
            </a:pPr>
            <a:endParaRPr lang="en-GB" altLang="en-US" sz="800" dirty="0" smtClean="0">
              <a:solidFill>
                <a:srgbClr val="004494"/>
              </a:solidFill>
            </a:endParaRPr>
          </a:p>
          <a:p>
            <a:pPr marL="514350" lvl="2" indent="-285750" algn="ctr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 algn="ctr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04494"/>
              </a:solidFill>
            </a:endParaRPr>
          </a:p>
          <a:p>
            <a:pPr marL="514350" lvl="2" indent="-285750" algn="ctr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 algn="ctr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 algn="ctr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514350" lvl="2" indent="-285750" algn="ctr">
              <a:lnSpc>
                <a:spcPts val="2400"/>
              </a:lnSpc>
              <a:buClr>
                <a:srgbClr val="37ACDE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82338" y="3645024"/>
            <a:ext cx="8194118" cy="0"/>
          </a:xfrm>
          <a:prstGeom prst="straightConnector1">
            <a:avLst/>
          </a:prstGeom>
          <a:noFill/>
          <a:ln w="635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482337" y="2060848"/>
            <a:ext cx="2088232" cy="936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Strategic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solidFill>
                  <a:srgbClr val="C00000"/>
                </a:solidFill>
              </a:rPr>
              <a:t>Objectives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07504" y="2978950"/>
            <a:ext cx="374833" cy="13321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Verdana" pitchFamily="34" charset="0"/>
              </a:rPr>
              <a:t>ENDS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707030" y="2834934"/>
            <a:ext cx="374833" cy="16741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</a:rPr>
              <a:t>MEANS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06214" y="2060848"/>
            <a:ext cx="2088232" cy="936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33ACE3"/>
                </a:solidFill>
                <a:effectLst/>
              </a:rPr>
              <a:t>Policy Actions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527882" y="2060848"/>
            <a:ext cx="2088232" cy="1242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</a:rPr>
              <a:t>Specific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solidFill>
                  <a:srgbClr val="FF9933"/>
                </a:solidFill>
              </a:rPr>
              <a:t>Objectives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x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rPr>
              <a:t>Priorities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7544" y="6537928"/>
            <a:ext cx="288032" cy="27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164288" y="2060848"/>
            <a:ext cx="1368152" cy="936104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2068160">
            <a:off x="6714413" y="1767003"/>
            <a:ext cx="434014" cy="2880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8251101">
            <a:off x="8526826" y="1752356"/>
            <a:ext cx="434014" cy="2880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19282741">
            <a:off x="6719715" y="3027417"/>
            <a:ext cx="434014" cy="2880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12771709">
            <a:off x="8557195" y="2984407"/>
            <a:ext cx="434014" cy="2880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45416" y="1647032"/>
            <a:ext cx="2401631" cy="177236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5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77"/>
            <a:ext cx="9144000" cy="620688"/>
          </a:xfrm>
        </p:spPr>
        <p:txBody>
          <a:bodyPr/>
          <a:lstStyle/>
          <a:p>
            <a:r>
              <a:rPr lang="en-GB" dirty="0"/>
              <a:t>Only partial control of the intervention logic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82338" y="3645024"/>
            <a:ext cx="8194118" cy="0"/>
          </a:xfrm>
          <a:prstGeom prst="straightConnector1">
            <a:avLst/>
          </a:prstGeom>
          <a:noFill/>
          <a:ln w="635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482337" y="2060848"/>
            <a:ext cx="2088232" cy="936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Strategic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solidFill>
                  <a:srgbClr val="C00000"/>
                </a:solidFill>
              </a:rPr>
              <a:t>Objectives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07504" y="2978950"/>
            <a:ext cx="374833" cy="13321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Verdana" pitchFamily="34" charset="0"/>
              </a:rPr>
              <a:t>ENDS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707030" y="2834934"/>
            <a:ext cx="374833" cy="16741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</a:rPr>
              <a:t>MEANS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06214" y="2060848"/>
            <a:ext cx="2088232" cy="936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33ACE3"/>
                </a:solidFill>
                <a:effectLst/>
              </a:rPr>
              <a:t>Policy Actions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527882" y="2060848"/>
            <a:ext cx="2088232" cy="1242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9933"/>
                </a:solidFill>
                <a:effectLst/>
              </a:rPr>
              <a:t>Specific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solidFill>
                  <a:srgbClr val="FF9933"/>
                </a:solidFill>
              </a:rPr>
              <a:t>Objectives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x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rPr>
              <a:t>Priorities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7544" y="6537928"/>
            <a:ext cx="288032" cy="27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368076" y="1772816"/>
            <a:ext cx="1127755" cy="1192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</a:rPr>
              <a:t>x</a:t>
            </a:r>
            <a:endParaRPr kumimoji="0" lang="en-GB" sz="9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164288" y="1772816"/>
            <a:ext cx="1512168" cy="5040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33ACE3"/>
                </a:solidFill>
                <a:effectLst/>
                <a:latin typeface="Verdana" pitchFamily="34" charset="0"/>
              </a:rPr>
              <a:t>DESIRED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33ACE3"/>
              </a:solidFill>
              <a:effectLst/>
              <a:latin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094246" y="2876429"/>
            <a:ext cx="1512168" cy="6345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4494"/>
                </a:solidFill>
                <a:effectLst/>
                <a:latin typeface="Verdana" pitchFamily="34" charset="0"/>
              </a:rPr>
              <a:t>DESIRED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solidFill>
                  <a:srgbClr val="004494"/>
                </a:solidFill>
              </a:rPr>
              <a:t>FINANCIAL RESOURCES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004494"/>
              </a:solidFill>
              <a:effectLst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397" y="4149080"/>
            <a:ext cx="9144000" cy="215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457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228600" lvl="2" indent="0">
              <a:lnSpc>
                <a:spcPts val="1200"/>
              </a:lnSpc>
              <a:spcBef>
                <a:spcPts val="600"/>
              </a:spcBef>
              <a:buClr>
                <a:srgbClr val="37ACDE"/>
              </a:buClr>
              <a:buSzPct val="130000"/>
              <a:defRPr/>
            </a:pPr>
            <a:endParaRPr lang="en-GB" altLang="en-US" sz="2000" dirty="0" smtClean="0">
              <a:solidFill>
                <a:srgbClr val="004494"/>
              </a:solidFill>
            </a:endParaRPr>
          </a:p>
          <a:p>
            <a:pPr marL="228600" lvl="2" indent="0">
              <a:spcBef>
                <a:spcPts val="600"/>
              </a:spcBef>
              <a:buClr>
                <a:srgbClr val="37ACDE"/>
              </a:buClr>
              <a:buSzPct val="130000"/>
              <a:defRPr/>
            </a:pPr>
            <a:r>
              <a:rPr lang="en-GB" altLang="en-US" sz="2000" b="1" dirty="0" smtClean="0">
                <a:solidFill>
                  <a:srgbClr val="004494"/>
                </a:solidFill>
              </a:rPr>
              <a:t>Advocacy function</a:t>
            </a:r>
            <a:r>
              <a:rPr lang="en-GB" altLang="en-US" sz="2000" dirty="0" smtClean="0">
                <a:solidFill>
                  <a:srgbClr val="004494"/>
                </a:solidFill>
              </a:rPr>
              <a:t>:</a:t>
            </a:r>
          </a:p>
          <a:p>
            <a:pPr marL="571500" lvl="2" indent="-342900">
              <a:spcBef>
                <a:spcPts val="600"/>
              </a:spcBef>
              <a:buClr>
                <a:srgbClr val="37ACDE"/>
              </a:buClr>
              <a:buSzPct val="130000"/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Build a </a:t>
            </a:r>
            <a:r>
              <a:rPr lang="en-GB" altLang="en-US" sz="2000" b="1" i="1" dirty="0" smtClean="0">
                <a:solidFill>
                  <a:srgbClr val="004494"/>
                </a:solidFill>
              </a:rPr>
              <a:t>prototype monitoring</a:t>
            </a:r>
            <a:r>
              <a:rPr lang="en-GB" altLang="en-US" sz="2000" dirty="0" smtClean="0">
                <a:solidFill>
                  <a:srgbClr val="004494"/>
                </a:solidFill>
              </a:rPr>
              <a:t> </a:t>
            </a:r>
            <a:r>
              <a:rPr lang="en-GB" altLang="en-US" sz="2000" dirty="0">
                <a:solidFill>
                  <a:srgbClr val="004494"/>
                </a:solidFill>
              </a:rPr>
              <a:t>to </a:t>
            </a:r>
            <a:r>
              <a:rPr lang="en-GB" altLang="en-US" sz="2000" dirty="0" smtClean="0">
                <a:solidFill>
                  <a:srgbClr val="004494"/>
                </a:solidFill>
              </a:rPr>
              <a:t>gather </a:t>
            </a:r>
            <a:r>
              <a:rPr lang="en-GB" altLang="en-US" sz="2000" dirty="0">
                <a:solidFill>
                  <a:srgbClr val="004494"/>
                </a:solidFill>
              </a:rPr>
              <a:t>consensus on the rationale and the need for a strategy</a:t>
            </a:r>
            <a:r>
              <a:rPr lang="en-GB" altLang="en-US" sz="2000" dirty="0" smtClean="0">
                <a:solidFill>
                  <a:srgbClr val="004494"/>
                </a:solidFill>
              </a:rPr>
              <a:t>!</a:t>
            </a:r>
          </a:p>
          <a:p>
            <a:pPr marL="571500" lvl="2" indent="-342900">
              <a:spcBef>
                <a:spcPts val="600"/>
              </a:spcBef>
              <a:buClr>
                <a:srgbClr val="37ACDE"/>
              </a:buClr>
              <a:buSzPct val="130000"/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4494"/>
                </a:solidFill>
              </a:rPr>
              <a:t>Use the prototype as an asset to negotiate with upper hierarchies in the administration for more autonomy</a:t>
            </a:r>
          </a:p>
        </p:txBody>
      </p:sp>
    </p:spTree>
    <p:extLst>
      <p:ext uri="{BB962C8B-B14F-4D97-AF65-F5344CB8AC3E}">
        <p14:creationId xmlns:p14="http://schemas.microsoft.com/office/powerpoint/2010/main" val="64616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20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224675" y="4428348"/>
            <a:ext cx="3708631" cy="1791072"/>
          </a:xfrm>
          <a:prstGeom prst="roundRect">
            <a:avLst/>
          </a:prstGeom>
          <a:solidFill>
            <a:srgbClr val="00B050">
              <a:alpha val="15000"/>
            </a:srgbClr>
          </a:solidFill>
          <a:ln w="31750">
            <a:solidFill>
              <a:srgbClr val="00B05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6864" cy="720080"/>
          </a:xfrm>
        </p:spPr>
        <p:txBody>
          <a:bodyPr/>
          <a:lstStyle/>
          <a:p>
            <a:pPr algn="just"/>
            <a:r>
              <a:rPr lang="en-GB" sz="2400" dirty="0" smtClean="0"/>
              <a:t>OP &amp; RIS3 Monitoring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328592"/>
          </a:xfrm>
        </p:spPr>
        <p:txBody>
          <a:bodyPr/>
          <a:lstStyle/>
          <a:p>
            <a:pPr marL="342900" indent="-342900" algn="l">
              <a:buClr>
                <a:srgbClr val="164194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“Results” and “result indicators” in </a:t>
            </a:r>
            <a:r>
              <a:rPr lang="en-GB" sz="2000" dirty="0">
                <a:solidFill>
                  <a:srgbClr val="00B050"/>
                </a:solidFill>
              </a:rPr>
              <a:t>RIS3</a:t>
            </a:r>
            <a:r>
              <a:rPr lang="en-GB" sz="2000" dirty="0"/>
              <a:t> ≠ </a:t>
            </a:r>
            <a:r>
              <a:rPr lang="en-GB" sz="2000" dirty="0">
                <a:solidFill>
                  <a:srgbClr val="33ACE3"/>
                </a:solidFill>
              </a:rPr>
              <a:t>OP</a:t>
            </a:r>
            <a:r>
              <a:rPr lang="en-GB" sz="2000" dirty="0"/>
              <a:t>!</a:t>
            </a:r>
            <a:r>
              <a:rPr lang="en-GB" sz="2000" b="0" dirty="0"/>
              <a:t> </a:t>
            </a:r>
            <a:endParaRPr lang="en-GB" sz="2000" b="0" dirty="0" smtClean="0"/>
          </a:p>
          <a:p>
            <a:pPr marL="361950" algn="l">
              <a:buClr>
                <a:srgbClr val="164194"/>
              </a:buClr>
            </a:pPr>
            <a:endParaRPr lang="en-GB" sz="800" b="0" dirty="0" smtClean="0">
              <a:sym typeface="Wingdings" panose="05000000000000000000" pitchFamily="2" charset="2"/>
            </a:endParaRPr>
          </a:p>
          <a:p>
            <a:pPr marL="361950" algn="l">
              <a:buClr>
                <a:srgbClr val="164194"/>
              </a:buClr>
            </a:pPr>
            <a:r>
              <a:rPr lang="en-GB" sz="2000" dirty="0" smtClean="0">
                <a:sym typeface="Wingdings" panose="05000000000000000000" pitchFamily="2" charset="2"/>
              </a:rPr>
              <a:t></a:t>
            </a:r>
            <a:r>
              <a:rPr lang="en-GB" sz="2000" dirty="0" smtClean="0"/>
              <a:t> </a:t>
            </a:r>
            <a:r>
              <a:rPr lang="en-GB" sz="2000" b="0" dirty="0" smtClean="0"/>
              <a:t> </a:t>
            </a:r>
            <a:r>
              <a:rPr lang="en-GB" sz="2000" b="0" dirty="0"/>
              <a:t>From a logical point of view, the RIS3 indicators are </a:t>
            </a:r>
            <a:r>
              <a:rPr lang="en-GB" sz="2000" i="1" dirty="0"/>
              <a:t>result indicators</a:t>
            </a:r>
            <a:r>
              <a:rPr lang="en-GB" sz="2000" b="0" dirty="0"/>
              <a:t>, but </a:t>
            </a:r>
            <a:r>
              <a:rPr lang="en-GB" sz="2000" b="0" dirty="0" smtClean="0"/>
              <a:t>they </a:t>
            </a:r>
            <a:r>
              <a:rPr lang="en-GB" sz="2000" dirty="0"/>
              <a:t>can</a:t>
            </a:r>
            <a:r>
              <a:rPr lang="en-GB" sz="2000" b="0" dirty="0"/>
              <a:t> and </a:t>
            </a:r>
            <a:r>
              <a:rPr lang="en-GB" sz="2000" dirty="0"/>
              <a:t>should</a:t>
            </a:r>
            <a:r>
              <a:rPr lang="en-GB" sz="2000" b="0" dirty="0"/>
              <a:t> </a:t>
            </a:r>
            <a:r>
              <a:rPr lang="en-GB" sz="2000" dirty="0"/>
              <a:t>be different </a:t>
            </a:r>
            <a:r>
              <a:rPr lang="en-GB" sz="2000" b="0" dirty="0"/>
              <a:t>from the ones defined for the </a:t>
            </a:r>
            <a:r>
              <a:rPr lang="en-GB" sz="2000" b="0" dirty="0" smtClean="0"/>
              <a:t>OP</a:t>
            </a:r>
          </a:p>
          <a:p>
            <a:pPr marL="361950" algn="l">
              <a:buClr>
                <a:srgbClr val="164194"/>
              </a:buClr>
            </a:pPr>
            <a:endParaRPr lang="en-GB" sz="1200" b="0" dirty="0" smtClean="0">
              <a:solidFill>
                <a:srgbClr val="FF0000"/>
              </a:solidFill>
            </a:endParaRPr>
          </a:p>
          <a:p>
            <a:pPr marL="365125" indent="-342900" algn="l">
              <a:buClr>
                <a:srgbClr val="164194"/>
              </a:buClr>
              <a:buFont typeface="Arial" panose="020B0604020202020204" pitchFamily="34" charset="0"/>
              <a:buChar char="•"/>
            </a:pPr>
            <a:r>
              <a:rPr lang="en-GB" sz="2000" dirty="0" smtClean="0"/>
              <a:t>RIS3-result indicators </a:t>
            </a:r>
            <a:r>
              <a:rPr lang="en-GB" sz="2000" b="0" dirty="0" smtClean="0"/>
              <a:t>should be </a:t>
            </a:r>
            <a:r>
              <a:rPr lang="en-GB" sz="2000" dirty="0" smtClean="0"/>
              <a:t>priority-specific:</a:t>
            </a:r>
          </a:p>
          <a:p>
            <a:pPr marL="363538" algn="l">
              <a:buClr>
                <a:srgbClr val="164194"/>
              </a:buClr>
            </a:pPr>
            <a:endParaRPr lang="en-GB" sz="800" b="0" dirty="0" smtClean="0">
              <a:sym typeface="Wingdings" panose="05000000000000000000" pitchFamily="2" charset="2"/>
            </a:endParaRPr>
          </a:p>
          <a:p>
            <a:pPr marL="363538" algn="l">
              <a:buClr>
                <a:srgbClr val="164194"/>
              </a:buClr>
            </a:pPr>
            <a:r>
              <a:rPr lang="en-GB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  </a:t>
            </a:r>
            <a:r>
              <a:rPr lang="en-GB" sz="2000" b="0" dirty="0" smtClean="0">
                <a:sym typeface="Wingdings" panose="05000000000000000000" pitchFamily="2" charset="2"/>
              </a:rPr>
              <a:t>Brake-down OP indicators by priorities</a:t>
            </a:r>
          </a:p>
          <a:p>
            <a:pPr marL="363538" algn="l">
              <a:buClr>
                <a:srgbClr val="164194"/>
              </a:buClr>
            </a:pPr>
            <a:r>
              <a:rPr lang="en-GB" sz="20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</a:t>
            </a:r>
            <a:r>
              <a:rPr lang="en-GB" sz="2000" b="0" dirty="0" smtClean="0">
                <a:sym typeface="Wingdings" panose="05000000000000000000" pitchFamily="2" charset="2"/>
              </a:rPr>
              <a:t>  </a:t>
            </a:r>
            <a:r>
              <a:rPr lang="en-GB" sz="2000" b="0" dirty="0" smtClean="0">
                <a:sym typeface="Wingdings" panose="05000000000000000000" pitchFamily="2" charset="2"/>
              </a:rPr>
              <a:t>Define completely </a:t>
            </a:r>
            <a:r>
              <a:rPr lang="en-GB" sz="2000" b="0" dirty="0" smtClean="0">
                <a:sym typeface="Wingdings" panose="05000000000000000000" pitchFamily="2" charset="2"/>
              </a:rPr>
              <a:t>new </a:t>
            </a:r>
            <a:r>
              <a:rPr lang="en-GB" sz="2000" b="0" dirty="0" smtClean="0">
                <a:sym typeface="Wingdings" panose="05000000000000000000" pitchFamily="2" charset="2"/>
              </a:rPr>
              <a:t>indicators for the strategy</a:t>
            </a:r>
            <a:endParaRPr lang="en-GB" sz="2000" b="0" dirty="0" smtClean="0"/>
          </a:p>
          <a:p>
            <a:pPr algn="l">
              <a:buClrTx/>
            </a:pPr>
            <a:endParaRPr lang="en-GB" sz="18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907704" y="3748165"/>
            <a:ext cx="1296144" cy="1719114"/>
          </a:xfrm>
          <a:prstGeom prst="roundRect">
            <a:avLst/>
          </a:prstGeom>
          <a:noFill/>
          <a:ln w="31750">
            <a:solidFill>
              <a:srgbClr val="00B0F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1" dirty="0" smtClean="0">
                <a:solidFill>
                  <a:srgbClr val="33ACE3"/>
                </a:solidFill>
              </a:rPr>
              <a:t>OP-RI1</a:t>
            </a: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33ACE3"/>
              </a:solidFill>
              <a:effectLst/>
            </a:endParaRP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1" dirty="0" smtClean="0">
                <a:solidFill>
                  <a:srgbClr val="33ACE3"/>
                </a:solidFill>
              </a:rPr>
              <a:t>OP-RI2</a:t>
            </a: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33ACE3"/>
              </a:solidFill>
              <a:effectLst/>
            </a:endParaRP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1" dirty="0" smtClean="0">
                <a:solidFill>
                  <a:srgbClr val="33ACE3"/>
                </a:solidFill>
              </a:rPr>
              <a:t>OP-RI3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33ACE3"/>
              </a:solidFill>
              <a:effectLst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790312"/>
              </p:ext>
            </p:extLst>
          </p:nvPr>
        </p:nvGraphicFramePr>
        <p:xfrm>
          <a:off x="3297815" y="4559503"/>
          <a:ext cx="356235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3" imgW="3752957" imgH="1609740" progId="Excel.Sheet.12">
                  <p:embed/>
                </p:oleObj>
              </mc:Choice>
              <mc:Fallback>
                <p:oleObj name="Worksheet" r:id="rId3" imgW="3752957" imgH="160974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815" y="4559503"/>
                        <a:ext cx="3562350" cy="152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979712" y="4941168"/>
            <a:ext cx="4824536" cy="382716"/>
          </a:xfrm>
          <a:prstGeom prst="roundRect">
            <a:avLst/>
          </a:prstGeom>
          <a:noFill/>
          <a:ln w="31750">
            <a:solidFill>
              <a:srgbClr val="C00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59632" y="3748165"/>
            <a:ext cx="648072" cy="760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33ACE3"/>
                </a:solidFill>
                <a:effectLst/>
                <a:latin typeface="Verdana" pitchFamily="34" charset="0"/>
              </a:rPr>
              <a:t>OP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33ACE3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952472" y="4607722"/>
            <a:ext cx="931896" cy="760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</a:rPr>
              <a:t>RIS3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225113" y="5323884"/>
            <a:ext cx="1224136" cy="409372"/>
          </a:xfrm>
          <a:prstGeom prst="ellipse">
            <a:avLst/>
          </a:prstGeom>
          <a:noFill/>
          <a:ln w="31750">
            <a:solidFill>
              <a:srgbClr val="C00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5113" y="5733256"/>
            <a:ext cx="1224136" cy="360040"/>
          </a:xfrm>
          <a:prstGeom prst="ellipse">
            <a:avLst/>
          </a:prstGeom>
          <a:noFill/>
          <a:ln w="31750">
            <a:solidFill>
              <a:srgbClr val="C00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36096" y="5346280"/>
            <a:ext cx="432048" cy="364579"/>
          </a:xfrm>
          <a:prstGeom prst="ellipse">
            <a:avLst/>
          </a:prstGeom>
          <a:noFill/>
          <a:ln w="31750">
            <a:solidFill>
              <a:srgbClr val="C00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28184" y="5710859"/>
            <a:ext cx="432048" cy="364579"/>
          </a:xfrm>
          <a:prstGeom prst="ellipse">
            <a:avLst/>
          </a:prstGeom>
          <a:noFill/>
          <a:ln w="31750">
            <a:solidFill>
              <a:srgbClr val="C00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Straight Arrow Connector 18"/>
          <p:cNvCxnSpPr>
            <a:stCxn id="13" idx="6"/>
          </p:cNvCxnSpPr>
          <p:nvPr/>
        </p:nvCxnSpPr>
        <p:spPr bwMode="auto">
          <a:xfrm>
            <a:off x="4449249" y="5528570"/>
            <a:ext cx="986847" cy="0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449249" y="5917597"/>
            <a:ext cx="1778935" cy="0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501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493204" y="548680"/>
            <a:ext cx="8229600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2250"/>
              </a:spcBef>
              <a:defRPr/>
            </a:pPr>
            <a:r>
              <a:rPr lang="en-US" sz="3600" dirty="0" smtClean="0">
                <a:latin typeface="+mn-lt"/>
              </a:rPr>
              <a:t>Thank you!</a:t>
            </a:r>
            <a:endParaRPr lang="en-GB" sz="3600" dirty="0" smtClean="0">
              <a:latin typeface="+mn-lt"/>
            </a:endParaRP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624090" y="4171156"/>
            <a:ext cx="5976938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2000" dirty="0">
                <a:solidFill>
                  <a:srgbClr val="000000"/>
                </a:solidFill>
              </a:rPr>
              <a:t>@</a:t>
            </a:r>
            <a:r>
              <a:rPr lang="cs-CZ" sz="2000" dirty="0">
                <a:solidFill>
                  <a:srgbClr val="000000"/>
                </a:solidFill>
              </a:rPr>
              <a:t>S3Platform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cs-CZ" sz="2000" dirty="0" smtClean="0">
              <a:latin typeface="+mn-lt"/>
              <a:hlinkClick r:id="rId3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de-DE" sz="1600" dirty="0" smtClean="0">
                <a:solidFill>
                  <a:srgbClr val="000000"/>
                </a:solidFill>
              </a:rPr>
              <a:t>	</a:t>
            </a:r>
            <a:endParaRPr lang="cs-CZ" sz="900" dirty="0">
              <a:latin typeface="+mn-lt"/>
              <a:hlinkClick r:id="rId4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GB" sz="1600" dirty="0" smtClean="0">
                <a:latin typeface="+mn-lt"/>
                <a:hlinkClick r:id="rId4"/>
              </a:rPr>
              <a:t>JRC-IPTS-S3PLATFORM@ec.europa.eu</a:t>
            </a:r>
            <a:endParaRPr lang="en-GB" sz="1600" dirty="0" smtClean="0">
              <a:latin typeface="+mn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GB" sz="1600" dirty="0" smtClean="0">
                <a:hlinkClick r:id="rId4"/>
              </a:rPr>
              <a:t>JRC-IPTS-S3EVENTS@ec.europa.eu</a:t>
            </a:r>
            <a:endParaRPr lang="en-GB" sz="1600" dirty="0"/>
          </a:p>
          <a:p>
            <a:pPr algn="ctr" eaLnBrk="1" hangingPunct="1">
              <a:spcBef>
                <a:spcPct val="50000"/>
              </a:spcBef>
              <a:defRPr/>
            </a:pPr>
            <a:endParaRPr lang="en-GB" sz="1400" dirty="0" smtClean="0">
              <a:latin typeface="+mn-lt"/>
            </a:endParaRPr>
          </a:p>
        </p:txBody>
      </p:sp>
      <p:pic>
        <p:nvPicPr>
          <p:cNvPr id="10244" name="Picture 2" descr="C:\Users\kleiale\AppData\Local\Temp\1\qrcode.201341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588" y="16288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www.arrowdesigns.com/Portals/0/twitter-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652" y="4758513"/>
            <a:ext cx="5318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2483768" y="3684772"/>
            <a:ext cx="4248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sz="1600" i="0" dirty="0">
                <a:solidFill>
                  <a:srgbClr val="000000"/>
                </a:solidFill>
                <a:hlinkClick r:id="rId3"/>
              </a:rPr>
              <a:t>http://s3platform.jrc.ec.europa.eu</a:t>
            </a:r>
            <a:endParaRPr lang="cs-CZ" altLang="en-US" sz="1600" i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 i="0" dirty="0">
              <a:solidFill>
                <a:srgbClr val="000000"/>
              </a:solidFill>
            </a:endParaRPr>
          </a:p>
        </p:txBody>
      </p:sp>
      <p:pic>
        <p:nvPicPr>
          <p:cNvPr id="7" name="Picture 5" descr="U:\Action - S3 Platform\1. Smart Specialisation Platform\14. S3logo\S3_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652" y="1743894"/>
            <a:ext cx="2852738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75255" y="6537928"/>
            <a:ext cx="288032" cy="27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ACE3"/>
        </a:solidFill>
        <a:ln>
          <a:noFill/>
        </a:ln>
        <a:effectLst/>
        <a:ex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9525" cap="flat" cmpd="sng" algn="ctr">
          <a:solidFill>
            <a:srgbClr val="33ACE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lnSpc>
            <a:spcPct val="110000"/>
          </a:lnSpc>
          <a:defRPr sz="2400" dirty="0" smtClean="0">
            <a:solidFill>
              <a:srgbClr val="164194"/>
            </a:solidFill>
          </a:defRPr>
        </a:defPPr>
      </a:lstStyle>
    </a:tx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3701</TotalTime>
  <Words>308</Words>
  <Application>Microsoft Office PowerPoint</Application>
  <PresentationFormat>On-screen Show (4:3)</PresentationFormat>
  <Paragraphs>116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</vt:lpstr>
      <vt:lpstr>Microsoft Excel Worksheet</vt:lpstr>
      <vt:lpstr>Monitoring Smart Specialisation Strategies</vt:lpstr>
      <vt:lpstr>Talking about monitoring </vt:lpstr>
      <vt:lpstr>Why a monitoring system? </vt:lpstr>
      <vt:lpstr>Only partial control of the intervention logic </vt:lpstr>
      <vt:lpstr>Only partial control of the intervention logic </vt:lpstr>
      <vt:lpstr>OP &amp; RIS3 Monitoring</vt:lpstr>
      <vt:lpstr>Thank you!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JRC Visitors'Centre: May – Nov 2015</dc:title>
  <dc:creator>DURA Adelaide (JRC-ISPRA)</dc:creator>
  <cp:lastModifiedBy>S3 Platform</cp:lastModifiedBy>
  <cp:revision>219</cp:revision>
  <cp:lastPrinted>2015-11-04T12:43:10Z</cp:lastPrinted>
  <dcterms:created xsi:type="dcterms:W3CDTF">2015-11-03T14:12:48Z</dcterms:created>
  <dcterms:modified xsi:type="dcterms:W3CDTF">2017-04-28T16:48:19Z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https://connected.cnect.cec.eu.int</vt:lpwstr>
  </property>
  <property fmtid="{D5CDD505-2E9C-101B-9397-08002B2CF9AE}" pid="3" name="Offisync_UniqueId">
    <vt:lpwstr>64605</vt:lpwstr>
  </property>
  <property fmtid="{D5CDD505-2E9C-101B-9397-08002B2CF9AE}" pid="4" name="Jive_VersionGuid">
    <vt:lpwstr>663648cf-4e8c-4034-94e5-4887ecdd01da</vt:lpwstr>
  </property>
  <property fmtid="{D5CDD505-2E9C-101B-9397-08002B2CF9AE}" pid="5" name="Offisync_UpdateToken">
    <vt:lpwstr>15</vt:lpwstr>
  </property>
  <property fmtid="{D5CDD505-2E9C-101B-9397-08002B2CF9AE}" pid="6" name="Jive_LatestUserAccountName">
    <vt:lpwstr>kleiale</vt:lpwstr>
  </property>
  <property fmtid="{D5CDD505-2E9C-101B-9397-08002B2CF9AE}" pid="7" name="Offisync_ServerID">
    <vt:lpwstr>0d3b22a6-6203-4efc-8e8e-b5279256493b</vt:lpwstr>
  </property>
  <property fmtid="{D5CDD505-2E9C-101B-9397-08002B2CF9AE}" pid="8" name="Jive_ModifiedButNotPublished">
    <vt:lpwstr/>
  </property>
</Properties>
</file>