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19"/>
  </p:notesMasterIdLst>
  <p:handoutMasterIdLst>
    <p:handoutMasterId r:id="rId20"/>
  </p:handoutMasterIdLst>
  <p:sldIdLst>
    <p:sldId id="256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  <p:sldId id="270" r:id="rId17"/>
    <p:sldId id="272" r:id="rId18"/>
  </p:sldIdLst>
  <p:sldSz cx="10079038" cy="7559675"/>
  <p:notesSz cx="6735763" cy="98663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1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75" autoAdjust="0"/>
  </p:normalViewPr>
  <p:slideViewPr>
    <p:cSldViewPr>
      <p:cViewPr varScale="1">
        <p:scale>
          <a:sx n="91" d="100"/>
          <a:sy n="91" d="100"/>
        </p:scale>
        <p:origin x="-1872" y="-114"/>
      </p:cViewPr>
      <p:guideLst>
        <p:guide orient="horz" pos="2381"/>
        <p:guide pos="31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403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1B744235-EB1C-486F-896F-04924D0CA4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580" cy="494311"/>
          </a:xfrm>
          <a:prstGeom prst="rect">
            <a:avLst/>
          </a:prstGeom>
        </p:spPr>
        <p:txBody>
          <a:bodyPr vert="horz" lIns="87554" tIns="43777" rIns="87554" bIns="43777" rtlCol="0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5D30A048-C129-4F7C-8ADB-EB91038FCA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678" y="0"/>
            <a:ext cx="2918579" cy="494311"/>
          </a:xfrm>
          <a:prstGeom prst="rect">
            <a:avLst/>
          </a:prstGeom>
        </p:spPr>
        <p:txBody>
          <a:bodyPr vert="horz" lIns="87554" tIns="43777" rIns="87554" bIns="43777" rtlCol="0"/>
          <a:lstStyle>
            <a:lvl1pPr algn="r">
              <a:defRPr sz="1100"/>
            </a:lvl1pPr>
          </a:lstStyle>
          <a:p>
            <a:fld id="{C98309BC-6998-4E07-93B0-AD7C0B06721F}" type="datetimeFigureOut">
              <a:rPr lang="it-IT" smtClean="0"/>
              <a:t>02/02/2018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615D851A-762A-46B8-B8FC-E6C3E14DCA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2003"/>
            <a:ext cx="2918580" cy="494311"/>
          </a:xfrm>
          <a:prstGeom prst="rect">
            <a:avLst/>
          </a:prstGeom>
        </p:spPr>
        <p:txBody>
          <a:bodyPr vert="horz" lIns="87554" tIns="43777" rIns="87554" bIns="43777" rtlCol="0" anchor="b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0AE46168-BA4D-43AD-BAC6-18DBBCA7F0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678" y="9372003"/>
            <a:ext cx="2918579" cy="494311"/>
          </a:xfrm>
          <a:prstGeom prst="rect">
            <a:avLst/>
          </a:prstGeom>
        </p:spPr>
        <p:txBody>
          <a:bodyPr vert="horz" lIns="87554" tIns="43777" rIns="87554" bIns="43777" rtlCol="0" anchor="b"/>
          <a:lstStyle>
            <a:lvl1pPr algn="r">
              <a:defRPr sz="1100"/>
            </a:lvl1pPr>
          </a:lstStyle>
          <a:p>
            <a:fld id="{2974921B-703B-42B6-961B-F8FEA8D5F7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007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body"/>
          </p:nvPr>
        </p:nvSpPr>
        <p:spPr>
          <a:xfrm>
            <a:off x="716806" y="4895766"/>
            <a:ext cx="5734109" cy="463791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las notas</a:t>
            </a:r>
          </a:p>
        </p:txBody>
      </p:sp>
      <p:sp>
        <p:nvSpPr>
          <p:cNvPr id="22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110598" cy="51501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&lt;cabecera&gt;</a:t>
            </a:r>
          </a:p>
        </p:txBody>
      </p:sp>
      <p:sp>
        <p:nvSpPr>
          <p:cNvPr id="229" name="PlaceHolder 3"/>
          <p:cNvSpPr>
            <a:spLocks noGrp="1"/>
          </p:cNvSpPr>
          <p:nvPr>
            <p:ph type="dt"/>
          </p:nvPr>
        </p:nvSpPr>
        <p:spPr>
          <a:xfrm>
            <a:off x="4057123" y="0"/>
            <a:ext cx="3110598" cy="515015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GB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&lt;fecha/hora&gt;</a:t>
            </a:r>
          </a:p>
        </p:txBody>
      </p:sp>
      <p:sp>
        <p:nvSpPr>
          <p:cNvPr id="230" name="PlaceHolder 4"/>
          <p:cNvSpPr>
            <a:spLocks noGrp="1"/>
          </p:cNvSpPr>
          <p:nvPr>
            <p:ph type="ftr"/>
          </p:nvPr>
        </p:nvSpPr>
        <p:spPr>
          <a:xfrm>
            <a:off x="0" y="9791879"/>
            <a:ext cx="3110598" cy="515015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 de página&gt;</a:t>
            </a:r>
          </a:p>
        </p:txBody>
      </p:sp>
      <p:sp>
        <p:nvSpPr>
          <p:cNvPr id="231" name="PlaceHolder 5"/>
          <p:cNvSpPr>
            <a:spLocks noGrp="1"/>
          </p:cNvSpPr>
          <p:nvPr>
            <p:ph type="sldNum"/>
          </p:nvPr>
        </p:nvSpPr>
        <p:spPr>
          <a:xfrm>
            <a:off x="4057123" y="9791879"/>
            <a:ext cx="3110598" cy="515015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FA1F2B1-87C2-47F1-BB51-326568B08366}" type="slidenum">
              <a:rPr lang="en-GB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GB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222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3812044" y="9372648"/>
            <a:ext cx="2919449" cy="4893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3812044" y="9372648"/>
            <a:ext cx="2919449" cy="4893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3812044" y="9372648"/>
            <a:ext cx="2918767" cy="48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3812044" y="9372648"/>
            <a:ext cx="2919449" cy="4893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3812044" y="9372648"/>
            <a:ext cx="2919449" cy="4893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638966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3812044" y="9372648"/>
            <a:ext cx="2919449" cy="4893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3812044" y="9372648"/>
            <a:ext cx="2919449" cy="4893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4057123" y="9791878"/>
            <a:ext cx="3109574" cy="5139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4116C36B-CF82-4F3D-8381-DD0C245B36A5}" type="slidenum">
              <a:rPr lang="en-GB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4</a:t>
            </a:fld>
            <a:endParaRPr lang="en-GB" sz="17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3812044" y="9372648"/>
            <a:ext cx="2919449" cy="4893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3812044" y="9372648"/>
            <a:ext cx="2919449" cy="4893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3812044" y="9372648"/>
            <a:ext cx="2919449" cy="4893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3812044" y="9372648"/>
            <a:ext cx="2919449" cy="4893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3812044" y="9372648"/>
            <a:ext cx="2919449" cy="4893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0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3640" y="4058640"/>
            <a:ext cx="9070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151600" y="176868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151600" y="405864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503640" y="405864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0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0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" name="Immagine 35"/>
          <p:cNvPicPr/>
          <p:nvPr/>
        </p:nvPicPr>
        <p:blipFill>
          <a:blip r:embed="rId2" cstate="print"/>
          <a:stretch/>
        </p:blipFill>
        <p:spPr>
          <a:xfrm>
            <a:off x="2291040" y="1768680"/>
            <a:ext cx="5495400" cy="4384080"/>
          </a:xfrm>
          <a:prstGeom prst="rect">
            <a:avLst/>
          </a:prstGeom>
          <a:ln>
            <a:noFill/>
          </a:ln>
        </p:spPr>
      </p:pic>
      <p:pic>
        <p:nvPicPr>
          <p:cNvPr id="37" name="Immagine 36"/>
          <p:cNvPicPr/>
          <p:nvPr/>
        </p:nvPicPr>
        <p:blipFill>
          <a:blip r:embed="rId2" cstate="print"/>
          <a:stretch/>
        </p:blipFill>
        <p:spPr>
          <a:xfrm>
            <a:off x="2291040" y="1768680"/>
            <a:ext cx="549540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3640" y="1768680"/>
            <a:ext cx="907056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0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2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1600" y="1768680"/>
            <a:ext cx="44262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3640" y="301320"/>
            <a:ext cx="907056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3640" y="405864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1600" y="1768680"/>
            <a:ext cx="44262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503640" y="1768680"/>
            <a:ext cx="907056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2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1600" y="176868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1600" y="405864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1600" y="176868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3640" y="4058640"/>
            <a:ext cx="9070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0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3640" y="4058640"/>
            <a:ext cx="9070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1600" y="176868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151600" y="405864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03640" y="405864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0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0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Immagine 73"/>
          <p:cNvPicPr/>
          <p:nvPr/>
        </p:nvPicPr>
        <p:blipFill>
          <a:blip r:embed="rId2" cstate="print"/>
          <a:stretch/>
        </p:blipFill>
        <p:spPr>
          <a:xfrm>
            <a:off x="2291040" y="1768680"/>
            <a:ext cx="5495400" cy="4384080"/>
          </a:xfrm>
          <a:prstGeom prst="rect">
            <a:avLst/>
          </a:prstGeom>
          <a:ln>
            <a:noFill/>
          </a:ln>
        </p:spPr>
      </p:pic>
      <p:pic>
        <p:nvPicPr>
          <p:cNvPr id="75" name="Immagine 74"/>
          <p:cNvPicPr/>
          <p:nvPr/>
        </p:nvPicPr>
        <p:blipFill>
          <a:blip r:embed="rId2" cstate="print"/>
          <a:stretch/>
        </p:blipFill>
        <p:spPr>
          <a:xfrm>
            <a:off x="2291040" y="1768680"/>
            <a:ext cx="549540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503640" y="1768680"/>
            <a:ext cx="907056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0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2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5151600" y="1768680"/>
            <a:ext cx="44262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0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503640" y="301320"/>
            <a:ext cx="907056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503640" y="405864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5151600" y="1768680"/>
            <a:ext cx="44262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2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5151600" y="176868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5151600" y="405864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1600" y="176868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03640" y="4058640"/>
            <a:ext cx="9070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0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03640" y="4058640"/>
            <a:ext cx="9070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151600" y="176868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5151600" y="405864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503640" y="405864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0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0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Immagine 111"/>
          <p:cNvPicPr/>
          <p:nvPr/>
        </p:nvPicPr>
        <p:blipFill>
          <a:blip r:embed="rId2" cstate="print"/>
          <a:stretch/>
        </p:blipFill>
        <p:spPr>
          <a:xfrm>
            <a:off x="2291040" y="1768680"/>
            <a:ext cx="5495400" cy="4384080"/>
          </a:xfrm>
          <a:prstGeom prst="rect">
            <a:avLst/>
          </a:prstGeom>
          <a:ln>
            <a:noFill/>
          </a:ln>
        </p:spPr>
      </p:pic>
      <p:pic>
        <p:nvPicPr>
          <p:cNvPr id="113" name="Immagine 112"/>
          <p:cNvPicPr/>
          <p:nvPr/>
        </p:nvPicPr>
        <p:blipFill>
          <a:blip r:embed="rId2" cstate="print"/>
          <a:stretch/>
        </p:blipFill>
        <p:spPr>
          <a:xfrm>
            <a:off x="2291040" y="1768680"/>
            <a:ext cx="549540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503640" y="1768680"/>
            <a:ext cx="907056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0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2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5151600" y="1768680"/>
            <a:ext cx="44262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2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5151600" y="1768680"/>
            <a:ext cx="44262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503640" y="301320"/>
            <a:ext cx="907056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03640" y="405864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5151600" y="1768680"/>
            <a:ext cx="44262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2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151600" y="176868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5151600" y="405864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151600" y="176868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503640" y="4058640"/>
            <a:ext cx="9070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0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03640" y="4058640"/>
            <a:ext cx="9070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151600" y="176868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151600" y="405864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503640" y="405864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0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0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0" name="Immagine 149"/>
          <p:cNvPicPr/>
          <p:nvPr/>
        </p:nvPicPr>
        <p:blipFill>
          <a:blip r:embed="rId2" cstate="print"/>
          <a:stretch/>
        </p:blipFill>
        <p:spPr>
          <a:xfrm>
            <a:off x="2291040" y="1768680"/>
            <a:ext cx="5495400" cy="4384080"/>
          </a:xfrm>
          <a:prstGeom prst="rect">
            <a:avLst/>
          </a:prstGeom>
          <a:ln>
            <a:noFill/>
          </a:ln>
        </p:spPr>
      </p:pic>
      <p:pic>
        <p:nvPicPr>
          <p:cNvPr id="151" name="Immagine 150"/>
          <p:cNvPicPr/>
          <p:nvPr/>
        </p:nvPicPr>
        <p:blipFill>
          <a:blip r:embed="rId2" cstate="print"/>
          <a:stretch/>
        </p:blipFill>
        <p:spPr>
          <a:xfrm>
            <a:off x="2291040" y="1768680"/>
            <a:ext cx="549540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subTitle"/>
          </p:nvPr>
        </p:nvSpPr>
        <p:spPr>
          <a:xfrm>
            <a:off x="503640" y="1768680"/>
            <a:ext cx="907056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0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2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5151600" y="1768680"/>
            <a:ext cx="44262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ubTitle"/>
          </p:nvPr>
        </p:nvSpPr>
        <p:spPr>
          <a:xfrm>
            <a:off x="503640" y="301320"/>
            <a:ext cx="907056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503640" y="405864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5151600" y="1768680"/>
            <a:ext cx="44262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2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5151600" y="176868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5151600" y="405864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5151600" y="176868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503640" y="4058640"/>
            <a:ext cx="9070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0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503640" y="4058640"/>
            <a:ext cx="9070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151600" y="176868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5151600" y="405864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 type="body"/>
          </p:nvPr>
        </p:nvSpPr>
        <p:spPr>
          <a:xfrm>
            <a:off x="503640" y="405864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503640" y="301320"/>
            <a:ext cx="907056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0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0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8" name="Immagine 187"/>
          <p:cNvPicPr/>
          <p:nvPr/>
        </p:nvPicPr>
        <p:blipFill>
          <a:blip r:embed="rId2" cstate="print"/>
          <a:stretch/>
        </p:blipFill>
        <p:spPr>
          <a:xfrm>
            <a:off x="2291040" y="1768680"/>
            <a:ext cx="5495400" cy="4384080"/>
          </a:xfrm>
          <a:prstGeom prst="rect">
            <a:avLst/>
          </a:prstGeom>
          <a:ln>
            <a:noFill/>
          </a:ln>
        </p:spPr>
      </p:pic>
      <p:pic>
        <p:nvPicPr>
          <p:cNvPr id="189" name="Immagine 188"/>
          <p:cNvPicPr/>
          <p:nvPr/>
        </p:nvPicPr>
        <p:blipFill>
          <a:blip r:embed="rId2" cstate="print"/>
          <a:stretch/>
        </p:blipFill>
        <p:spPr>
          <a:xfrm>
            <a:off x="2291040" y="1768680"/>
            <a:ext cx="549540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03640" y="405864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5151600" y="1768680"/>
            <a:ext cx="44262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2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151600" y="176868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151600" y="405864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151600" y="1768680"/>
            <a:ext cx="44262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3640" y="4058640"/>
            <a:ext cx="9070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/>
          <p:nvPr/>
        </p:nvPicPr>
        <p:blipFill>
          <a:blip r:embed="rId14" cstate="print"/>
          <a:srcRect b="6679"/>
          <a:stretch/>
        </p:blipFill>
        <p:spPr>
          <a:xfrm>
            <a:off x="995400" y="6840360"/>
            <a:ext cx="860760" cy="506880"/>
          </a:xfrm>
          <a:prstGeom prst="rect">
            <a:avLst/>
          </a:prstGeom>
          <a:ln>
            <a:noFill/>
          </a:ln>
        </p:spPr>
      </p:pic>
      <p:pic>
        <p:nvPicPr>
          <p:cNvPr id="5" name="Picture 7"/>
          <p:cNvPicPr/>
          <p:nvPr/>
        </p:nvPicPr>
        <p:blipFill>
          <a:blip r:embed="rId15" cstate="print"/>
          <a:stretch/>
        </p:blipFill>
        <p:spPr>
          <a:xfrm>
            <a:off x="7976160" y="6865920"/>
            <a:ext cx="1046520" cy="60192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056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6"/>
          <p:cNvPicPr/>
          <p:nvPr/>
        </p:nvPicPr>
        <p:blipFill>
          <a:blip r:embed="rId14" cstate="print"/>
          <a:srcRect b="6679"/>
          <a:stretch/>
        </p:blipFill>
        <p:spPr>
          <a:xfrm>
            <a:off x="995400" y="6840360"/>
            <a:ext cx="860760" cy="506880"/>
          </a:xfrm>
          <a:prstGeom prst="rect">
            <a:avLst/>
          </a:prstGeom>
          <a:ln>
            <a:noFill/>
          </a:ln>
        </p:spPr>
      </p:pic>
      <p:pic>
        <p:nvPicPr>
          <p:cNvPr id="39" name="Picture 7"/>
          <p:cNvPicPr/>
          <p:nvPr/>
        </p:nvPicPr>
        <p:blipFill>
          <a:blip r:embed="rId15" cstate="print"/>
          <a:stretch/>
        </p:blipFill>
        <p:spPr>
          <a:xfrm>
            <a:off x="7976160" y="6865920"/>
            <a:ext cx="1046520" cy="60192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056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6"/>
          <p:cNvPicPr/>
          <p:nvPr/>
        </p:nvPicPr>
        <p:blipFill>
          <a:blip r:embed="rId14" cstate="print"/>
          <a:srcRect b="6679"/>
          <a:stretch/>
        </p:blipFill>
        <p:spPr>
          <a:xfrm>
            <a:off x="995400" y="6840360"/>
            <a:ext cx="860760" cy="506880"/>
          </a:xfrm>
          <a:prstGeom prst="rect">
            <a:avLst/>
          </a:prstGeom>
          <a:ln>
            <a:noFill/>
          </a:ln>
        </p:spPr>
      </p:pic>
      <p:pic>
        <p:nvPicPr>
          <p:cNvPr id="77" name="Picture 7"/>
          <p:cNvPicPr/>
          <p:nvPr/>
        </p:nvPicPr>
        <p:blipFill>
          <a:blip r:embed="rId15" cstate="print"/>
          <a:stretch/>
        </p:blipFill>
        <p:spPr>
          <a:xfrm>
            <a:off x="7976160" y="6865920"/>
            <a:ext cx="1046520" cy="601920"/>
          </a:xfrm>
          <a:prstGeom prst="rect">
            <a:avLst/>
          </a:prstGeom>
          <a:ln>
            <a:noFill/>
          </a:ln>
        </p:spPr>
      </p:pic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056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6"/>
          <p:cNvPicPr/>
          <p:nvPr/>
        </p:nvPicPr>
        <p:blipFill>
          <a:blip r:embed="rId14" cstate="print"/>
          <a:srcRect b="6679"/>
          <a:stretch/>
        </p:blipFill>
        <p:spPr>
          <a:xfrm>
            <a:off x="995400" y="6840360"/>
            <a:ext cx="860760" cy="506880"/>
          </a:xfrm>
          <a:prstGeom prst="rect">
            <a:avLst/>
          </a:prstGeom>
          <a:ln>
            <a:noFill/>
          </a:ln>
        </p:spPr>
      </p:pic>
      <p:pic>
        <p:nvPicPr>
          <p:cNvPr id="115" name="Picture 7"/>
          <p:cNvPicPr/>
          <p:nvPr/>
        </p:nvPicPr>
        <p:blipFill>
          <a:blip r:embed="rId15" cstate="print"/>
          <a:stretch/>
        </p:blipFill>
        <p:spPr>
          <a:xfrm>
            <a:off x="7976160" y="6865920"/>
            <a:ext cx="1046520" cy="601920"/>
          </a:xfrm>
          <a:prstGeom prst="rect">
            <a:avLst/>
          </a:prstGeom>
          <a:ln>
            <a:noFill/>
          </a:ln>
        </p:spPr>
      </p:pic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056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6"/>
          <p:cNvPicPr/>
          <p:nvPr/>
        </p:nvPicPr>
        <p:blipFill>
          <a:blip r:embed="rId14" cstate="print"/>
          <a:srcRect b="6679"/>
          <a:stretch/>
        </p:blipFill>
        <p:spPr>
          <a:xfrm>
            <a:off x="995400" y="6840360"/>
            <a:ext cx="860760" cy="506880"/>
          </a:xfrm>
          <a:prstGeom prst="rect">
            <a:avLst/>
          </a:prstGeom>
          <a:ln>
            <a:noFill/>
          </a:ln>
        </p:spPr>
      </p:pic>
      <p:pic>
        <p:nvPicPr>
          <p:cNvPr id="153" name="Picture 7"/>
          <p:cNvPicPr/>
          <p:nvPr/>
        </p:nvPicPr>
        <p:blipFill>
          <a:blip r:embed="rId15" cstate="print"/>
          <a:stretch/>
        </p:blipFill>
        <p:spPr>
          <a:xfrm>
            <a:off x="7976160" y="6865920"/>
            <a:ext cx="1046520" cy="601920"/>
          </a:xfrm>
          <a:prstGeom prst="rect">
            <a:avLst/>
          </a:prstGeom>
          <a:ln>
            <a:noFill/>
          </a:ln>
        </p:spPr>
      </p:pic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056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rovere@parcoagroalimentare.it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s3platform.jrc.ec.europa.eu/traceability-big-dat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Relationship Id="rId6" Type="http://schemas.openxmlformats.org/officeDocument/2006/relationships/hyperlink" Target="mailto:judit.anda@juntadeandalucia.es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Relationship Id="rId6" Type="http://schemas.openxmlformats.org/officeDocument/2006/relationships/hyperlink" Target="mailto:rovere@parcoagroalimentare.it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503280" y="302400"/>
            <a:ext cx="9066600" cy="12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2"/>
          <p:cNvSpPr/>
          <p:nvPr/>
        </p:nvSpPr>
        <p:spPr>
          <a:xfrm>
            <a:off x="1260000" y="546480"/>
            <a:ext cx="7470000" cy="128268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 algn="ctr">
              <a:lnSpc>
                <a:spcPct val="100000"/>
              </a:lnSpc>
            </a:pPr>
            <a:r>
              <a:rPr lang="en-GB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S3P AGRIFOOD on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TRACEABILITY AND BIG DATA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1004760" y="2379960"/>
            <a:ext cx="8133120" cy="201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4"/>
          <p:cNvSpPr/>
          <p:nvPr/>
        </p:nvSpPr>
        <p:spPr>
          <a:xfrm>
            <a:off x="4463280" y="6968880"/>
            <a:ext cx="1425600" cy="25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7" name="Immagine 236"/>
          <p:cNvPicPr/>
          <p:nvPr/>
        </p:nvPicPr>
        <p:blipFill>
          <a:blip r:embed="rId3" cstate="print"/>
          <a:stretch/>
        </p:blipFill>
        <p:spPr>
          <a:xfrm>
            <a:off x="2916674" y="7035155"/>
            <a:ext cx="1211400" cy="222120"/>
          </a:xfrm>
          <a:prstGeom prst="rect">
            <a:avLst/>
          </a:prstGeom>
          <a:ln>
            <a:noFill/>
          </a:ln>
        </p:spPr>
      </p:pic>
      <p:sp>
        <p:nvSpPr>
          <p:cNvPr id="238" name="CustomShape 5"/>
          <p:cNvSpPr/>
          <p:nvPr/>
        </p:nvSpPr>
        <p:spPr>
          <a:xfrm>
            <a:off x="-2160" y="2835360"/>
            <a:ext cx="10141200" cy="191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Ispra, 24-26 January 2018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972AA12B-1E21-4813-B428-A619D6F64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495" y="6838937"/>
            <a:ext cx="2034941" cy="61455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144BB584-16B8-4F9A-B08D-C4EB6BAE3430}"/>
              </a:ext>
            </a:extLst>
          </p:cNvPr>
          <p:cNvSpPr txBox="1"/>
          <p:nvPr/>
        </p:nvSpPr>
        <p:spPr>
          <a:xfrm>
            <a:off x="2330704" y="3997738"/>
            <a:ext cx="532859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rovere </a:t>
            </a:r>
            <a:r>
              <a:rPr lang="it-IT" sz="1400" dirty="0" err="1"/>
              <a:t>pierpaolo</a:t>
            </a:r>
            <a:r>
              <a:rPr lang="it-IT" sz="1400" dirty="0"/>
              <a:t> </a:t>
            </a:r>
          </a:p>
          <a:p>
            <a:pPr algn="ctr"/>
            <a:endParaRPr lang="it-IT" sz="1400" dirty="0"/>
          </a:p>
          <a:p>
            <a:pPr algn="ctr"/>
            <a:endParaRPr lang="it-IT" sz="1400" dirty="0"/>
          </a:p>
          <a:p>
            <a:pPr algn="ctr"/>
            <a:r>
              <a:rPr lang="it-IT" sz="1400" i="1" dirty="0"/>
              <a:t>FVG </a:t>
            </a:r>
            <a:r>
              <a:rPr lang="it-IT" sz="1400" i="1" dirty="0" err="1"/>
              <a:t>Agrifood&amp;Bioeconomy</a:t>
            </a:r>
            <a:r>
              <a:rPr lang="it-IT" sz="1400" i="1" dirty="0"/>
              <a:t> Cluster Agency</a:t>
            </a:r>
            <a:endParaRPr lang="it-IT" sz="1400" dirty="0"/>
          </a:p>
          <a:p>
            <a:pPr algn="ctr"/>
            <a:r>
              <a:rPr lang="it-IT" sz="1400" dirty="0"/>
              <a:t> via Fagagna, 1, 33038 San Daniele del Friuli</a:t>
            </a:r>
          </a:p>
          <a:p>
            <a:pPr algn="ctr"/>
            <a:r>
              <a:rPr lang="it-IT" sz="1400" dirty="0"/>
              <a:t> Tel. 0432.954495 – 3283296577</a:t>
            </a:r>
          </a:p>
          <a:p>
            <a:pPr algn="ctr"/>
            <a:r>
              <a:rPr lang="it-IT" sz="1400" dirty="0"/>
              <a:t>e-mail: </a:t>
            </a:r>
            <a:r>
              <a:rPr lang="it-IT" sz="1400" u="sng" dirty="0">
                <a:hlinkClick r:id="rId5"/>
              </a:rPr>
              <a:t>rovere@parcoagroalimentare.it</a:t>
            </a:r>
            <a:endParaRPr lang="it-IT" sz="1400" dirty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4">
            <a:extLst>
              <a:ext uri="{FF2B5EF4-FFF2-40B4-BE49-F238E27FC236}">
                <a16:creationId xmlns:a16="http://schemas.microsoft.com/office/drawing/2014/main" xmlns="" id="{E5522940-05A7-4051-901A-32C45DD25DA3}"/>
              </a:ext>
            </a:extLst>
          </p:cNvPr>
          <p:cNvSpPr/>
          <p:nvPr/>
        </p:nvSpPr>
        <p:spPr>
          <a:xfrm>
            <a:off x="4463280" y="7040376"/>
            <a:ext cx="1425600" cy="25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208B8F6E-7340-4727-B57C-82E4E68ADAD5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2916674" y="7106651"/>
            <a:ext cx="1211400" cy="222120"/>
          </a:xfrm>
          <a:prstGeom prst="rect">
            <a:avLst/>
          </a:prstGeom>
          <a:ln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236C99CB-1D65-49A2-8BDA-73B3738EC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173" y="6948189"/>
            <a:ext cx="1784901" cy="539043"/>
          </a:xfrm>
          <a:prstGeom prst="rect">
            <a:avLst/>
          </a:prstGeom>
        </p:spPr>
      </p:pic>
      <p:sp>
        <p:nvSpPr>
          <p:cNvPr id="313" name="CustomShape 1"/>
          <p:cNvSpPr/>
          <p:nvPr/>
        </p:nvSpPr>
        <p:spPr>
          <a:xfrm>
            <a:off x="1223095" y="323453"/>
            <a:ext cx="7506905" cy="36004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 algn="ctr">
              <a:lnSpc>
                <a:spcPct val="90000"/>
              </a:lnSpc>
            </a:pPr>
            <a:r>
              <a:rPr lang="en-GB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S3P </a:t>
            </a:r>
            <a:r>
              <a:rPr lang="en-GB" sz="24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Agri</a:t>
            </a:r>
            <a:r>
              <a:rPr lang="en-GB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-food on T&amp;BD: Impact</a:t>
            </a:r>
            <a:endParaRPr lang="en-GB" sz="2389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389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CustomShape 3"/>
          <p:cNvSpPr/>
          <p:nvPr/>
        </p:nvSpPr>
        <p:spPr>
          <a:xfrm>
            <a:off x="4463280" y="6968880"/>
            <a:ext cx="1425600" cy="25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4"/>
          <p:cNvSpPr/>
          <p:nvPr/>
        </p:nvSpPr>
        <p:spPr>
          <a:xfrm>
            <a:off x="575023" y="683493"/>
            <a:ext cx="9019080" cy="2160240"/>
          </a:xfrm>
          <a:custGeom>
            <a:avLst/>
            <a:gdLst/>
            <a:ahLst/>
            <a:cxnLst/>
            <a:rect l="l" t="t" r="r" b="b"/>
            <a:pathLst>
              <a:path w="22976" h="10612">
                <a:moveTo>
                  <a:pt x="1768" y="0"/>
                </a:moveTo>
                <a:cubicBezTo>
                  <a:pt x="884" y="0"/>
                  <a:pt x="0" y="884"/>
                  <a:pt x="0" y="1768"/>
                </a:cubicBezTo>
                <a:lnTo>
                  <a:pt x="0" y="8842"/>
                </a:lnTo>
                <a:cubicBezTo>
                  <a:pt x="0" y="9726"/>
                  <a:pt x="884" y="10611"/>
                  <a:pt x="1768" y="10611"/>
                </a:cubicBezTo>
                <a:lnTo>
                  <a:pt x="21206" y="10611"/>
                </a:lnTo>
                <a:cubicBezTo>
                  <a:pt x="22090" y="10611"/>
                  <a:pt x="22975" y="9726"/>
                  <a:pt x="22975" y="8842"/>
                </a:cubicBezTo>
                <a:lnTo>
                  <a:pt x="22975" y="1768"/>
                </a:lnTo>
                <a:cubicBezTo>
                  <a:pt x="22975" y="884"/>
                  <a:pt x="22090" y="0"/>
                  <a:pt x="21206" y="0"/>
                </a:cubicBezTo>
                <a:lnTo>
                  <a:pt x="1768" y="0"/>
                </a:lnTo>
              </a:path>
            </a:pathLst>
          </a:custGeom>
          <a:solidFill>
            <a:srgbClr val="EEEEEE"/>
          </a:solidFill>
          <a:ln w="28440" cap="rnd">
            <a:solidFill>
              <a:srgbClr val="3465A4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GB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Political commitment of 20 regions 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and their research centres, clusters, universities and enterprises</a:t>
            </a:r>
            <a:endParaRPr lang="en-GB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GB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Political priority for the Lead Region 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to the highest level</a:t>
            </a:r>
            <a:endParaRPr lang="en-GB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GB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Specific task force at regional level, 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 both the Lead and Co-lead regions</a:t>
            </a:r>
            <a:endParaRPr lang="en-GB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Involvement and shouldering of </a:t>
            </a:r>
            <a:r>
              <a:rPr lang="en-GB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responsibilities and funding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of 9 regions throughout the four working areas</a:t>
            </a:r>
            <a:endParaRPr lang="en-GB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Positioning </a:t>
            </a:r>
            <a:r>
              <a:rPr lang="en-GB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 </a:t>
            </a:r>
            <a:r>
              <a:rPr lang="en-GB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agri</a:t>
            </a:r>
            <a:r>
              <a:rPr lang="en-GB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-food sector as the cornerstone 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of the European Political Agenda in innovation and digitisation</a:t>
            </a:r>
            <a:endParaRPr lang="en-GB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CustomShape 1"/>
          <p:cNvSpPr/>
          <p:nvPr/>
        </p:nvSpPr>
        <p:spPr>
          <a:xfrm>
            <a:off x="1439119" y="2843733"/>
            <a:ext cx="7470000" cy="60552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 algn="ctr">
              <a:lnSpc>
                <a:spcPct val="90000"/>
              </a:lnSpc>
            </a:pPr>
            <a:r>
              <a:rPr lang="en-GB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S3P </a:t>
            </a:r>
            <a:r>
              <a:rPr lang="en-GB" sz="24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Agri</a:t>
            </a:r>
            <a:r>
              <a:rPr lang="en-GB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-food on T&amp;BD: Difficulties</a:t>
            </a:r>
            <a:endParaRPr lang="en-GB" sz="2389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389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4"/>
          <p:cNvSpPr/>
          <p:nvPr/>
        </p:nvSpPr>
        <p:spPr>
          <a:xfrm>
            <a:off x="575023" y="3491805"/>
            <a:ext cx="8928992" cy="1656184"/>
          </a:xfrm>
          <a:custGeom>
            <a:avLst/>
            <a:gdLst/>
            <a:ahLst/>
            <a:cxnLst/>
            <a:rect l="l" t="t" r="r" b="b"/>
            <a:pathLst>
              <a:path w="21700" h="7800">
                <a:moveTo>
                  <a:pt x="1299" y="0"/>
                </a:moveTo>
                <a:cubicBezTo>
                  <a:pt x="649" y="0"/>
                  <a:pt x="0" y="649"/>
                  <a:pt x="0" y="1299"/>
                </a:cubicBezTo>
                <a:lnTo>
                  <a:pt x="0" y="6499"/>
                </a:lnTo>
                <a:cubicBezTo>
                  <a:pt x="0" y="7149"/>
                  <a:pt x="649" y="7799"/>
                  <a:pt x="1299" y="7799"/>
                </a:cubicBezTo>
                <a:lnTo>
                  <a:pt x="20400" y="7799"/>
                </a:lnTo>
                <a:cubicBezTo>
                  <a:pt x="21049" y="7799"/>
                  <a:pt x="21699" y="7149"/>
                  <a:pt x="21699" y="6499"/>
                </a:cubicBezTo>
                <a:lnTo>
                  <a:pt x="21699" y="1299"/>
                </a:lnTo>
                <a:cubicBezTo>
                  <a:pt x="21699" y="649"/>
                  <a:pt x="21049" y="0"/>
                  <a:pt x="20400" y="0"/>
                </a:cubicBezTo>
                <a:lnTo>
                  <a:pt x="1299" y="0"/>
                </a:lnTo>
              </a:path>
            </a:pathLst>
          </a:custGeom>
          <a:solidFill>
            <a:srgbClr val="F7DBE3"/>
          </a:solidFill>
          <a:ln w="28440" cap="rnd">
            <a:solidFill>
              <a:srgbClr val="FF6666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Improving connections 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between these partnerships and other European policies and putting in place collaboration and links with different DGs of the EU Commission.</a:t>
            </a:r>
            <a:endParaRPr lang="en-GB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 member regions agree on the need of having </a:t>
            </a:r>
            <a:r>
              <a:rPr lang="en-GB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specific financial support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for these partnerships and related-activities.</a:t>
            </a:r>
            <a:endParaRPr lang="en-GB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Regions have </a:t>
            </a:r>
            <a:r>
              <a:rPr lang="en-GB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different priorities, speed, structure and competence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and also different </a:t>
            </a:r>
            <a:r>
              <a:rPr lang="en-GB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capacity to allocate funds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. </a:t>
            </a:r>
            <a:endParaRPr lang="en-GB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1439119" y="5147989"/>
            <a:ext cx="7470000" cy="60552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 algn="ctr">
              <a:lnSpc>
                <a:spcPct val="90000"/>
              </a:lnSpc>
            </a:pPr>
            <a:r>
              <a:rPr lang="en-GB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S3P </a:t>
            </a:r>
            <a:r>
              <a:rPr lang="en-GB" sz="24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Agri</a:t>
            </a:r>
            <a:r>
              <a:rPr lang="en-GB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-food on T&amp;BD: Proposals for action</a:t>
            </a:r>
            <a:endParaRPr lang="en-GB" sz="2389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389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4"/>
          <p:cNvSpPr/>
          <p:nvPr/>
        </p:nvSpPr>
        <p:spPr>
          <a:xfrm>
            <a:off x="719039" y="5724053"/>
            <a:ext cx="8712968" cy="1296144"/>
          </a:xfrm>
          <a:custGeom>
            <a:avLst/>
            <a:gdLst/>
            <a:ahLst/>
            <a:cxnLst/>
            <a:rect l="l" t="t" r="r" b="b"/>
            <a:pathLst>
              <a:path w="21701" h="5920">
                <a:moveTo>
                  <a:pt x="986" y="0"/>
                </a:moveTo>
                <a:cubicBezTo>
                  <a:pt x="493" y="0"/>
                  <a:pt x="0" y="493"/>
                  <a:pt x="0" y="986"/>
                </a:cubicBezTo>
                <a:lnTo>
                  <a:pt x="0" y="4932"/>
                </a:lnTo>
                <a:cubicBezTo>
                  <a:pt x="0" y="5425"/>
                  <a:pt x="493" y="5919"/>
                  <a:pt x="986" y="5919"/>
                </a:cubicBezTo>
                <a:lnTo>
                  <a:pt x="20713" y="5919"/>
                </a:lnTo>
                <a:cubicBezTo>
                  <a:pt x="21206" y="5919"/>
                  <a:pt x="21700" y="5425"/>
                  <a:pt x="21700" y="4932"/>
                </a:cubicBezTo>
                <a:lnTo>
                  <a:pt x="21700" y="986"/>
                </a:lnTo>
                <a:cubicBezTo>
                  <a:pt x="21700" y="493"/>
                  <a:pt x="21206" y="0"/>
                  <a:pt x="20713" y="0"/>
                </a:cubicBezTo>
                <a:lnTo>
                  <a:pt x="986" y="0"/>
                </a:lnTo>
              </a:path>
            </a:pathLst>
          </a:custGeom>
          <a:solidFill>
            <a:srgbClr val="F7F4DB"/>
          </a:solidFill>
          <a:ln w="28440" cap="rnd">
            <a:solidFill>
              <a:srgbClr val="FFD320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GB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Specific funding 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and redirecting and adapting European funds and programmes, such as </a:t>
            </a:r>
            <a:r>
              <a:rPr lang="en-GB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Interreg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and H2020: INTERREG EUROPE REGIONS 4FOOD 4.0 presented June 2017 </a:t>
            </a:r>
            <a:endParaRPr lang="en-GB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GB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Coordination structures and tools. 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European contact points with EU Commission</a:t>
            </a:r>
            <a:r>
              <a:rPr lang="en-GB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lang="en-GB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GB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Online web platform 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for working together</a:t>
            </a:r>
            <a:endParaRPr lang="en-GB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714240" y="819360"/>
            <a:ext cx="8646840" cy="514080"/>
          </a:xfrm>
          <a:prstGeom prst="rect">
            <a:avLst/>
          </a:prstGeom>
          <a:solidFill>
            <a:srgbClr val="FFFFFF">
              <a:alpha val="90000"/>
            </a:srgbClr>
          </a:solidFill>
          <a:ln w="25560">
            <a:solidFill>
              <a:srgbClr val="346BB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2"/>
          <p:cNvSpPr/>
          <p:nvPr/>
        </p:nvSpPr>
        <p:spPr>
          <a:xfrm>
            <a:off x="1233419" y="252000"/>
            <a:ext cx="7612200" cy="147384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7720" tIns="0" rIns="207720" bIns="0" anchor="ctr" anchorCtr="1"/>
          <a:lstStyle/>
          <a:p>
            <a:pPr algn="ctr">
              <a:lnSpc>
                <a:spcPct val="90000"/>
              </a:lnSpc>
            </a:pPr>
            <a:r>
              <a:rPr lang="en-GB" sz="3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The Call for EoI for Thematic Partnerships to Pilot Interregional Innovation Projects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723600" y="5732640"/>
            <a:ext cx="8704800" cy="141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4"/>
          <p:cNvSpPr/>
          <p:nvPr/>
        </p:nvSpPr>
        <p:spPr>
          <a:xfrm>
            <a:off x="3370919" y="5496858"/>
            <a:ext cx="3337200" cy="88704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 direct grant!!!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5"/>
          <p:cNvSpPr/>
          <p:nvPr/>
        </p:nvSpPr>
        <p:spPr>
          <a:xfrm>
            <a:off x="941279" y="2022117"/>
            <a:ext cx="8196480" cy="3197880"/>
          </a:xfrm>
          <a:prstGeom prst="rect">
            <a:avLst/>
          </a:prstGeom>
          <a:gradFill>
            <a:gsLst>
              <a:gs pos="0">
                <a:srgbClr val="FCAF3E"/>
              </a:gs>
              <a:gs pos="100000">
                <a:srgbClr val="CE5C00"/>
              </a:gs>
            </a:gsLst>
            <a:lin ang="36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T&amp;BD Has Been one of the Selected Partnerships that will receive 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4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EU Commission support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4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(technical assistance)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 facilitate the commercialisation and scale-up of interregional innovation projects and to incentivise business investment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Kick-off Meeting (Brussels, 23 January 2018)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4">
            <a:extLst>
              <a:ext uri="{FF2B5EF4-FFF2-40B4-BE49-F238E27FC236}">
                <a16:creationId xmlns:a16="http://schemas.microsoft.com/office/drawing/2014/main" xmlns="" id="{445FCF8F-1DC3-4DFE-BA1C-48D6DA688B9E}"/>
              </a:ext>
            </a:extLst>
          </p:cNvPr>
          <p:cNvSpPr/>
          <p:nvPr/>
        </p:nvSpPr>
        <p:spPr>
          <a:xfrm>
            <a:off x="4463280" y="6968880"/>
            <a:ext cx="1425600" cy="25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7032C8BB-75B7-401F-AD62-BA9978D597D2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2916674" y="7035155"/>
            <a:ext cx="1211400" cy="222120"/>
          </a:xfrm>
          <a:prstGeom prst="rect">
            <a:avLst/>
          </a:prstGeom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BDD7E211-576A-421E-B1C4-FB5708BF7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173" y="6876693"/>
            <a:ext cx="1784901" cy="539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972959" y="2339677"/>
            <a:ext cx="8133120" cy="32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CustomShape 2"/>
          <p:cNvSpPr/>
          <p:nvPr/>
        </p:nvSpPr>
        <p:spPr>
          <a:xfrm>
            <a:off x="4406007" y="5892949"/>
            <a:ext cx="1425600" cy="25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@DataAgriS3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6" name="Picture 5"/>
          <p:cNvPicPr/>
          <p:nvPr/>
        </p:nvPicPr>
        <p:blipFill>
          <a:blip r:embed="rId3" cstate="print"/>
          <a:srcRect l="10680" t="23990" r="74614" b="26227"/>
          <a:stretch/>
        </p:blipFill>
        <p:spPr>
          <a:xfrm>
            <a:off x="4045647" y="5872069"/>
            <a:ext cx="356040" cy="356040"/>
          </a:xfrm>
          <a:prstGeom prst="rect">
            <a:avLst/>
          </a:prstGeom>
          <a:ln>
            <a:noFill/>
          </a:ln>
        </p:spPr>
      </p:pic>
      <p:sp>
        <p:nvSpPr>
          <p:cNvPr id="338" name="CustomShape 3"/>
          <p:cNvSpPr/>
          <p:nvPr/>
        </p:nvSpPr>
        <p:spPr>
          <a:xfrm>
            <a:off x="1619519" y="3091790"/>
            <a:ext cx="6840000" cy="2088000"/>
          </a:xfrm>
          <a:prstGeom prst="rect">
            <a:avLst/>
          </a:prstGeom>
          <a:solidFill>
            <a:srgbClr val="0000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GB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S3P AGRIFOOD on</a:t>
            </a:r>
            <a:endParaRPr lang="en-GB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GB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TRACEABILITY AND BIG DATA</a:t>
            </a:r>
            <a:endParaRPr lang="en-GB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4">
            <a:extLst>
              <a:ext uri="{FF2B5EF4-FFF2-40B4-BE49-F238E27FC236}">
                <a16:creationId xmlns:a16="http://schemas.microsoft.com/office/drawing/2014/main" xmlns="" id="{7173F0AC-9ACF-4AC0-8B39-9E5BCE33A621}"/>
              </a:ext>
            </a:extLst>
          </p:cNvPr>
          <p:cNvSpPr/>
          <p:nvPr/>
        </p:nvSpPr>
        <p:spPr>
          <a:xfrm>
            <a:off x="4463280" y="6968880"/>
            <a:ext cx="1425600" cy="25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591FA83D-D7F5-42F2-AD87-166F1F7A4341}"/>
              </a:ext>
            </a:extLst>
          </p:cNvPr>
          <p:cNvPicPr/>
          <p:nvPr/>
        </p:nvPicPr>
        <p:blipFill>
          <a:blip r:embed="rId4" cstate="print"/>
          <a:stretch/>
        </p:blipFill>
        <p:spPr>
          <a:xfrm>
            <a:off x="2916674" y="7035155"/>
            <a:ext cx="1211400" cy="222120"/>
          </a:xfrm>
          <a:prstGeom prst="rect">
            <a:avLst/>
          </a:prstGeom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1B85EBD9-4D6F-4C32-A01F-65ECAE9FE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173" y="6876693"/>
            <a:ext cx="1784901" cy="53904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37ED248B-16CF-4CCB-8DD8-12C7298E4F1B}"/>
              </a:ext>
            </a:extLst>
          </p:cNvPr>
          <p:cNvSpPr txBox="1"/>
          <p:nvPr/>
        </p:nvSpPr>
        <p:spPr>
          <a:xfrm>
            <a:off x="972959" y="683493"/>
            <a:ext cx="81331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/>
              <a:t>Contacts&amp;info</a:t>
            </a:r>
            <a:endParaRPr lang="it-IT" sz="2800" dirty="0"/>
          </a:p>
          <a:p>
            <a:pPr algn="ctr"/>
            <a:endParaRPr lang="it-IT" dirty="0"/>
          </a:p>
          <a:p>
            <a:pPr algn="ctr"/>
            <a:r>
              <a:rPr lang="it-IT" dirty="0"/>
              <a:t>Judit Anda Ugarte - </a:t>
            </a:r>
            <a:r>
              <a:rPr lang="it-IT" dirty="0" err="1"/>
              <a:t>Regional</a:t>
            </a:r>
            <a:r>
              <a:rPr lang="it-IT" dirty="0"/>
              <a:t> </a:t>
            </a:r>
            <a:r>
              <a:rPr lang="it-IT" dirty="0" err="1"/>
              <a:t>Ministry</a:t>
            </a:r>
            <a:r>
              <a:rPr lang="it-IT" dirty="0"/>
              <a:t> of </a:t>
            </a:r>
            <a:r>
              <a:rPr lang="it-IT" dirty="0" err="1"/>
              <a:t>Agriculture</a:t>
            </a:r>
            <a:r>
              <a:rPr lang="it-IT" dirty="0"/>
              <a:t>, </a:t>
            </a:r>
            <a:r>
              <a:rPr lang="it-IT" dirty="0" err="1"/>
              <a:t>Fisheries</a:t>
            </a:r>
            <a:r>
              <a:rPr lang="it-IT" dirty="0"/>
              <a:t> and Rural Development of Andalusia (Technical Advisor of Vice </a:t>
            </a:r>
            <a:r>
              <a:rPr lang="it-IT" dirty="0" err="1"/>
              <a:t>Minister</a:t>
            </a:r>
            <a:r>
              <a:rPr lang="it-IT" dirty="0"/>
              <a:t>),</a:t>
            </a:r>
          </a:p>
          <a:p>
            <a:pPr algn="ctr"/>
            <a:r>
              <a:rPr lang="it-IT" dirty="0"/>
              <a:t> Email: </a:t>
            </a:r>
            <a:r>
              <a:rPr lang="it-IT" dirty="0">
                <a:hlinkClick r:id="rId6"/>
              </a:rPr>
              <a:t>judit.anda@juntadeandalucia.es</a:t>
            </a:r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>
                <a:hlinkClick r:id="rId7"/>
              </a:rPr>
              <a:t>http://s3platform.jrc.ec.europa.eu/traceability-big-data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972959" y="2339677"/>
            <a:ext cx="8133120" cy="32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3"/>
          <p:cNvSpPr/>
          <p:nvPr/>
        </p:nvSpPr>
        <p:spPr>
          <a:xfrm>
            <a:off x="1619519" y="3024000"/>
            <a:ext cx="6840000" cy="1489678"/>
          </a:xfrm>
          <a:prstGeom prst="rect">
            <a:avLst/>
          </a:prstGeom>
          <a:solidFill>
            <a:srgbClr val="0000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GB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S3P AGRIFOOD on</a:t>
            </a:r>
            <a:endParaRPr lang="en-GB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GB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TRACEABILITY AND BIG DATA</a:t>
            </a:r>
            <a:endParaRPr lang="en-GB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9" name="Immagine 338"/>
          <p:cNvPicPr/>
          <p:nvPr/>
        </p:nvPicPr>
        <p:blipFill>
          <a:blip r:embed="rId3" cstate="print"/>
          <a:srcRect b="49654"/>
          <a:stretch/>
        </p:blipFill>
        <p:spPr>
          <a:xfrm>
            <a:off x="2288939" y="503280"/>
            <a:ext cx="5501160" cy="2584080"/>
          </a:xfrm>
          <a:prstGeom prst="rect">
            <a:avLst/>
          </a:prstGeom>
          <a:ln>
            <a:noFill/>
          </a:ln>
        </p:spPr>
      </p:pic>
      <p:sp>
        <p:nvSpPr>
          <p:cNvPr id="8" name="CustomShape 4">
            <a:extLst>
              <a:ext uri="{FF2B5EF4-FFF2-40B4-BE49-F238E27FC236}">
                <a16:creationId xmlns:a16="http://schemas.microsoft.com/office/drawing/2014/main" xmlns="" id="{7173F0AC-9ACF-4AC0-8B39-9E5BCE33A621}"/>
              </a:ext>
            </a:extLst>
          </p:cNvPr>
          <p:cNvSpPr/>
          <p:nvPr/>
        </p:nvSpPr>
        <p:spPr>
          <a:xfrm>
            <a:off x="4463280" y="6968880"/>
            <a:ext cx="1425600" cy="25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591FA83D-D7F5-42F2-AD87-166F1F7A4341}"/>
              </a:ext>
            </a:extLst>
          </p:cNvPr>
          <p:cNvPicPr/>
          <p:nvPr/>
        </p:nvPicPr>
        <p:blipFill>
          <a:blip r:embed="rId4" cstate="print"/>
          <a:stretch/>
        </p:blipFill>
        <p:spPr>
          <a:xfrm>
            <a:off x="2916674" y="7035155"/>
            <a:ext cx="1211400" cy="222120"/>
          </a:xfrm>
          <a:prstGeom prst="rect">
            <a:avLst/>
          </a:prstGeom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1B85EBD9-4D6F-4C32-A01F-65ECAE9FE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173" y="6876693"/>
            <a:ext cx="1784901" cy="53904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E66D81BB-3E53-4223-A1A1-0016E1CA19C3}"/>
              </a:ext>
            </a:extLst>
          </p:cNvPr>
          <p:cNvSpPr txBox="1"/>
          <p:nvPr/>
        </p:nvSpPr>
        <p:spPr>
          <a:xfrm>
            <a:off x="2087191" y="4777840"/>
            <a:ext cx="53285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dr. rovere </a:t>
            </a:r>
            <a:r>
              <a:rPr lang="it-IT" sz="1400" dirty="0" err="1"/>
              <a:t>pierpaolo</a:t>
            </a:r>
            <a:endParaRPr lang="it-IT" sz="1400" dirty="0"/>
          </a:p>
          <a:p>
            <a:r>
              <a:rPr lang="it-IT" sz="1400" i="1" dirty="0"/>
              <a:t>FVG </a:t>
            </a:r>
            <a:r>
              <a:rPr lang="it-IT" sz="1400" i="1" dirty="0" err="1"/>
              <a:t>Agrifood&amp;Bioeconomy</a:t>
            </a:r>
            <a:r>
              <a:rPr lang="it-IT" sz="1400" i="1" dirty="0"/>
              <a:t> Cluster Agency</a:t>
            </a:r>
            <a:endParaRPr lang="it-IT" sz="1400" dirty="0"/>
          </a:p>
          <a:p>
            <a:r>
              <a:rPr lang="it-IT" sz="1400" dirty="0"/>
              <a:t> via Fagagna, 1</a:t>
            </a:r>
          </a:p>
          <a:p>
            <a:r>
              <a:rPr lang="it-IT" sz="1400" dirty="0"/>
              <a:t>33038 San Daniele del Friuli</a:t>
            </a:r>
          </a:p>
          <a:p>
            <a:r>
              <a:rPr lang="it-IT" sz="1400" dirty="0"/>
              <a:t> Tel. 0432.954495 – 3283296577</a:t>
            </a:r>
          </a:p>
          <a:p>
            <a:r>
              <a:rPr lang="it-IT" sz="1400" dirty="0"/>
              <a:t>e-mail: </a:t>
            </a:r>
            <a:r>
              <a:rPr lang="it-IT" sz="1400" u="sng" dirty="0">
                <a:hlinkClick r:id="rId6"/>
              </a:rPr>
              <a:t>rovere@parcoagroalimentare.it</a:t>
            </a:r>
            <a:endParaRPr lang="it-IT" sz="1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44827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647640" y="1524240"/>
            <a:ext cx="8923680" cy="248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2"/>
          <p:cNvSpPr/>
          <p:nvPr/>
        </p:nvSpPr>
        <p:spPr>
          <a:xfrm>
            <a:off x="1600200" y="251445"/>
            <a:ext cx="7395840" cy="717480"/>
          </a:xfrm>
          <a:custGeom>
            <a:avLst/>
            <a:gdLst/>
            <a:ahLst/>
            <a:cxnLst/>
            <a:rect l="l" t="t" r="r" b="b"/>
            <a:pathLst>
              <a:path w="18842" h="1502">
                <a:moveTo>
                  <a:pt x="250" y="0"/>
                </a:moveTo>
                <a:cubicBezTo>
                  <a:pt x="125" y="0"/>
                  <a:pt x="0" y="125"/>
                  <a:pt x="0" y="250"/>
                </a:cubicBezTo>
                <a:lnTo>
                  <a:pt x="0" y="1250"/>
                </a:lnTo>
                <a:cubicBezTo>
                  <a:pt x="0" y="1375"/>
                  <a:pt x="125" y="1501"/>
                  <a:pt x="250" y="1501"/>
                </a:cubicBezTo>
                <a:lnTo>
                  <a:pt x="18590" y="1501"/>
                </a:lnTo>
                <a:cubicBezTo>
                  <a:pt x="18715" y="1501"/>
                  <a:pt x="18841" y="1375"/>
                  <a:pt x="18841" y="1250"/>
                </a:cubicBezTo>
                <a:lnTo>
                  <a:pt x="18841" y="250"/>
                </a:lnTo>
                <a:cubicBezTo>
                  <a:pt x="18841" y="125"/>
                  <a:pt x="18715" y="0"/>
                  <a:pt x="18590" y="0"/>
                </a:cubicBezTo>
                <a:lnTo>
                  <a:pt x="250" y="0"/>
                </a:lnTo>
              </a:path>
            </a:pathLst>
          </a:custGeom>
          <a:solidFill>
            <a:srgbClr val="4BACC6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7" name="Immagine 246"/>
          <p:cNvPicPr/>
          <p:nvPr/>
        </p:nvPicPr>
        <p:blipFill>
          <a:blip r:embed="rId3" cstate="print"/>
          <a:stretch/>
        </p:blipFill>
        <p:spPr>
          <a:xfrm>
            <a:off x="286991" y="1121509"/>
            <a:ext cx="2088232" cy="1506200"/>
          </a:xfrm>
          <a:prstGeom prst="rect">
            <a:avLst/>
          </a:prstGeom>
          <a:ln>
            <a:noFill/>
          </a:ln>
        </p:spPr>
      </p:pic>
      <p:pic>
        <p:nvPicPr>
          <p:cNvPr id="248" name="Immagine 247"/>
          <p:cNvPicPr/>
          <p:nvPr/>
        </p:nvPicPr>
        <p:blipFill>
          <a:blip r:embed="rId4" cstate="print"/>
          <a:stretch/>
        </p:blipFill>
        <p:spPr>
          <a:xfrm>
            <a:off x="7559799" y="1187549"/>
            <a:ext cx="2236169" cy="1362979"/>
          </a:xfrm>
          <a:prstGeom prst="rect">
            <a:avLst/>
          </a:prstGeom>
          <a:ln>
            <a:noFill/>
          </a:ln>
        </p:spPr>
      </p:pic>
      <p:pic>
        <p:nvPicPr>
          <p:cNvPr id="249" name="Immagine 248"/>
          <p:cNvPicPr/>
          <p:nvPr/>
        </p:nvPicPr>
        <p:blipFill>
          <a:blip r:embed="rId5" cstate="print"/>
          <a:stretch/>
        </p:blipFill>
        <p:spPr>
          <a:xfrm>
            <a:off x="2735263" y="1187549"/>
            <a:ext cx="2191256" cy="1440160"/>
          </a:xfrm>
          <a:prstGeom prst="rect">
            <a:avLst/>
          </a:prstGeom>
          <a:ln>
            <a:noFill/>
          </a:ln>
        </p:spPr>
      </p:pic>
      <p:pic>
        <p:nvPicPr>
          <p:cNvPr id="250" name="Immagine 249"/>
          <p:cNvPicPr/>
          <p:nvPr/>
        </p:nvPicPr>
        <p:blipFill>
          <a:blip r:embed="rId6" cstate="print"/>
          <a:stretch/>
        </p:blipFill>
        <p:spPr>
          <a:xfrm>
            <a:off x="5399559" y="1187549"/>
            <a:ext cx="1800200" cy="1368152"/>
          </a:xfrm>
          <a:prstGeom prst="rect">
            <a:avLst/>
          </a:prstGeom>
          <a:ln>
            <a:noFill/>
          </a:ln>
        </p:spPr>
      </p:pic>
      <p:sp>
        <p:nvSpPr>
          <p:cNvPr id="251" name="CustomShape 4"/>
          <p:cNvSpPr/>
          <p:nvPr/>
        </p:nvSpPr>
        <p:spPr>
          <a:xfrm>
            <a:off x="286991" y="2699717"/>
            <a:ext cx="2088232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280" algn="ctr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10,8 </a:t>
            </a:r>
            <a:r>
              <a:rPr lang="en-GB" sz="11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MILLION FARMS</a:t>
            </a:r>
            <a:endParaRPr lang="en-GB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5"/>
          <p:cNvSpPr/>
          <p:nvPr/>
        </p:nvSpPr>
        <p:spPr>
          <a:xfrm>
            <a:off x="2558041" y="2668649"/>
            <a:ext cx="2736304" cy="36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290.000 AGRI-FOOD </a:t>
            </a:r>
            <a:r>
              <a:rPr lang="en-GB" sz="11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INDUSTRIES</a:t>
            </a:r>
            <a:endParaRPr lang="en-GB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6"/>
          <p:cNvSpPr/>
          <p:nvPr/>
        </p:nvSpPr>
        <p:spPr>
          <a:xfrm>
            <a:off x="5043749" y="2601792"/>
            <a:ext cx="2588058" cy="504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280" algn="ctr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EXPORTS €129 BILLIONS (2015) </a:t>
            </a:r>
          </a:p>
          <a:p>
            <a:pPr marL="216000" indent="-215280" algn="ctr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 THE REST OF THE WORLD</a:t>
            </a:r>
            <a:endParaRPr lang="en-GB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7"/>
          <p:cNvSpPr/>
          <p:nvPr/>
        </p:nvSpPr>
        <p:spPr>
          <a:xfrm>
            <a:off x="7450355" y="2627709"/>
            <a:ext cx="2413700" cy="53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280" algn="ctr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EU: 500 MILL. CONSUMERS</a:t>
            </a:r>
            <a:endParaRPr lang="en-GB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8"/>
          <p:cNvSpPr/>
          <p:nvPr/>
        </p:nvSpPr>
        <p:spPr>
          <a:xfrm>
            <a:off x="3021120" y="395461"/>
            <a:ext cx="4034520" cy="46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en-GB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European </a:t>
            </a:r>
            <a:r>
              <a:rPr lang="en-GB" sz="24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Agri</a:t>
            </a:r>
            <a:r>
              <a:rPr lang="en-GB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-food sector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6" name="Immagine 255"/>
          <p:cNvPicPr/>
          <p:nvPr/>
        </p:nvPicPr>
        <p:blipFill>
          <a:blip r:embed="rId7" cstate="print"/>
          <a:stretch/>
        </p:blipFill>
        <p:spPr>
          <a:xfrm>
            <a:off x="2304360" y="7116840"/>
            <a:ext cx="1211400" cy="222120"/>
          </a:xfrm>
          <a:prstGeom prst="rect">
            <a:avLst/>
          </a:prstGeom>
          <a:ln>
            <a:noFill/>
          </a:ln>
        </p:spPr>
      </p:pic>
      <p:sp>
        <p:nvSpPr>
          <p:cNvPr id="20" name="CustomShape 2"/>
          <p:cNvSpPr/>
          <p:nvPr/>
        </p:nvSpPr>
        <p:spPr>
          <a:xfrm>
            <a:off x="1788399" y="3100697"/>
            <a:ext cx="6347464" cy="679140"/>
          </a:xfrm>
          <a:custGeom>
            <a:avLst/>
            <a:gdLst/>
            <a:ahLst/>
            <a:cxnLst/>
            <a:rect l="l" t="t" r="r" b="b"/>
            <a:pathLst>
              <a:path w="18842" h="1502">
                <a:moveTo>
                  <a:pt x="250" y="0"/>
                </a:moveTo>
                <a:cubicBezTo>
                  <a:pt x="125" y="0"/>
                  <a:pt x="0" y="125"/>
                  <a:pt x="0" y="250"/>
                </a:cubicBezTo>
                <a:lnTo>
                  <a:pt x="0" y="1250"/>
                </a:lnTo>
                <a:cubicBezTo>
                  <a:pt x="0" y="1375"/>
                  <a:pt x="125" y="1501"/>
                  <a:pt x="250" y="1501"/>
                </a:cubicBezTo>
                <a:lnTo>
                  <a:pt x="18590" y="1501"/>
                </a:lnTo>
                <a:cubicBezTo>
                  <a:pt x="18715" y="1501"/>
                  <a:pt x="18841" y="1375"/>
                  <a:pt x="18841" y="1250"/>
                </a:cubicBezTo>
                <a:lnTo>
                  <a:pt x="18841" y="250"/>
                </a:lnTo>
                <a:cubicBezTo>
                  <a:pt x="18841" y="125"/>
                  <a:pt x="18715" y="0"/>
                  <a:pt x="18590" y="0"/>
                </a:cubicBezTo>
                <a:lnTo>
                  <a:pt x="250" y="0"/>
                </a:lnTo>
              </a:path>
            </a:pathLst>
          </a:custGeom>
          <a:solidFill>
            <a:srgbClr val="4BACC6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3"/>
          <p:cNvSpPr/>
          <p:nvPr/>
        </p:nvSpPr>
        <p:spPr>
          <a:xfrm>
            <a:off x="2231207" y="3165696"/>
            <a:ext cx="5424371" cy="3261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en-GB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Challenges of the </a:t>
            </a:r>
            <a:r>
              <a:rPr lang="en-GB" sz="24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Agri</a:t>
            </a:r>
            <a:r>
              <a:rPr lang="en-GB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-food sector</a:t>
            </a:r>
            <a:endParaRPr lang="en-GB" sz="2389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" name="Picture 2"/>
          <p:cNvPicPr/>
          <p:nvPr/>
        </p:nvPicPr>
        <p:blipFill>
          <a:blip r:embed="rId8" cstate="print"/>
          <a:stretch/>
        </p:blipFill>
        <p:spPr>
          <a:xfrm>
            <a:off x="2303215" y="3563813"/>
            <a:ext cx="5531936" cy="3744416"/>
          </a:xfrm>
          <a:prstGeom prst="rect">
            <a:avLst/>
          </a:prstGeom>
          <a:ln>
            <a:noFill/>
          </a:ln>
        </p:spPr>
      </p:pic>
      <p:sp>
        <p:nvSpPr>
          <p:cNvPr id="17" name="CustomShape 4">
            <a:extLst>
              <a:ext uri="{FF2B5EF4-FFF2-40B4-BE49-F238E27FC236}">
                <a16:creationId xmlns:a16="http://schemas.microsoft.com/office/drawing/2014/main" xmlns="" id="{367DA180-2804-4A54-8D78-406C5DEDCCA3}"/>
              </a:ext>
            </a:extLst>
          </p:cNvPr>
          <p:cNvSpPr/>
          <p:nvPr/>
        </p:nvSpPr>
        <p:spPr>
          <a:xfrm>
            <a:off x="4463280" y="6968880"/>
            <a:ext cx="1425600" cy="25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BECCC553-21EE-4234-B87F-71AE61B89766}"/>
              </a:ext>
            </a:extLst>
          </p:cNvPr>
          <p:cNvPicPr/>
          <p:nvPr/>
        </p:nvPicPr>
        <p:blipFill>
          <a:blip r:embed="rId7" cstate="print"/>
          <a:stretch/>
        </p:blipFill>
        <p:spPr>
          <a:xfrm>
            <a:off x="8436631" y="5645949"/>
            <a:ext cx="1211400" cy="222120"/>
          </a:xfrm>
          <a:prstGeom prst="rect">
            <a:avLst/>
          </a:prstGeom>
          <a:ln>
            <a:noFill/>
          </a:ln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DB513BC5-8A7C-4A09-B898-E996F5F9D0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9967" y="6084093"/>
            <a:ext cx="1527490" cy="461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647640" y="1524240"/>
            <a:ext cx="8923680" cy="248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2"/>
          <p:cNvSpPr/>
          <p:nvPr/>
        </p:nvSpPr>
        <p:spPr>
          <a:xfrm>
            <a:off x="1600200" y="561600"/>
            <a:ext cx="7395840" cy="962640"/>
          </a:xfrm>
          <a:custGeom>
            <a:avLst/>
            <a:gdLst/>
            <a:ahLst/>
            <a:cxnLst/>
            <a:rect l="l" t="t" r="r" b="b"/>
            <a:pathLst>
              <a:path w="18842" h="1502">
                <a:moveTo>
                  <a:pt x="250" y="0"/>
                </a:moveTo>
                <a:cubicBezTo>
                  <a:pt x="125" y="0"/>
                  <a:pt x="0" y="125"/>
                  <a:pt x="0" y="250"/>
                </a:cubicBezTo>
                <a:lnTo>
                  <a:pt x="0" y="1250"/>
                </a:lnTo>
                <a:cubicBezTo>
                  <a:pt x="0" y="1375"/>
                  <a:pt x="125" y="1501"/>
                  <a:pt x="250" y="1501"/>
                </a:cubicBezTo>
                <a:lnTo>
                  <a:pt x="18590" y="1501"/>
                </a:lnTo>
                <a:cubicBezTo>
                  <a:pt x="18715" y="1501"/>
                  <a:pt x="18841" y="1375"/>
                  <a:pt x="18841" y="1250"/>
                </a:cubicBezTo>
                <a:lnTo>
                  <a:pt x="18841" y="250"/>
                </a:lnTo>
                <a:cubicBezTo>
                  <a:pt x="18841" y="125"/>
                  <a:pt x="18715" y="0"/>
                  <a:pt x="18590" y="0"/>
                </a:cubicBezTo>
                <a:lnTo>
                  <a:pt x="250" y="0"/>
                </a:lnTo>
              </a:path>
            </a:pathLst>
          </a:custGeom>
          <a:solidFill>
            <a:srgbClr val="4BACC6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3"/>
          <p:cNvSpPr/>
          <p:nvPr/>
        </p:nvSpPr>
        <p:spPr>
          <a:xfrm>
            <a:off x="3021120" y="720000"/>
            <a:ext cx="4034520" cy="46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en-GB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Mission of the S3P Agri-Food on T&amp;BD</a:t>
            </a:r>
            <a:endParaRPr lang="en-GB" sz="238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4"/>
          <p:cNvSpPr/>
          <p:nvPr/>
        </p:nvSpPr>
        <p:spPr>
          <a:xfrm>
            <a:off x="1151087" y="1907629"/>
            <a:ext cx="7930080" cy="2475000"/>
          </a:xfrm>
          <a:custGeom>
            <a:avLst/>
            <a:gdLst/>
            <a:ahLst/>
            <a:cxnLst/>
            <a:rect l="l" t="t" r="r" b="b"/>
            <a:pathLst>
              <a:path w="11" h="11">
                <a:moveTo>
                  <a:pt x="0" y="2"/>
                </a:moveTo>
                <a:lnTo>
                  <a:pt x="1" y="2"/>
                </a:lnTo>
                <a:lnTo>
                  <a:pt x="1" y="12"/>
                </a:lnTo>
                <a:lnTo>
                  <a:pt x="10" y="3"/>
                </a:lnTo>
                <a:lnTo>
                  <a:pt x="0" y="3"/>
                </a:lnTo>
                <a:close/>
                <a:moveTo>
                  <a:pt x="10" y="3"/>
                </a:moveTo>
                <a:lnTo>
                  <a:pt x="11" y="13"/>
                </a:lnTo>
                <a:lnTo>
                  <a:pt x="1" y="12"/>
                </a:lnTo>
                <a:close/>
                <a:moveTo>
                  <a:pt x="10" y="3"/>
                </a:moveTo>
                <a:lnTo>
                  <a:pt x="11" y="13"/>
                </a:lnTo>
                <a:lnTo>
                  <a:pt x="1" y="12"/>
                </a:lnTo>
                <a:lnTo>
                  <a:pt x="10" y="3"/>
                </a:lnTo>
                <a:lnTo>
                  <a:pt x="0" y="3"/>
                </a:lnTo>
                <a:lnTo>
                  <a:pt x="0" y="2"/>
                </a:lnTo>
                <a:lnTo>
                  <a:pt x="1" y="2"/>
                </a:lnTo>
                <a:lnTo>
                  <a:pt x="1" y="12"/>
                </a:lnTo>
              </a:path>
            </a:pathLst>
          </a:custGeom>
          <a:solidFill>
            <a:srgbClr val="F2F2F2"/>
          </a:solidFill>
          <a:ln w="3816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 algn="ctr">
              <a:lnSpc>
                <a:spcPct val="100000"/>
              </a:lnSpc>
            </a:pP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 thematic partnership on “Traceability and Big Data” encourages the creation of an ecosystem to support innovation and digitisation of the </a:t>
            </a:r>
            <a:r>
              <a:rPr lang="en-GB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agri</a:t>
            </a: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-food sector in Europe</a:t>
            </a:r>
            <a:endParaRPr lang="en-GB" sz="2389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6" name="Immagine 265"/>
          <p:cNvPicPr/>
          <p:nvPr/>
        </p:nvPicPr>
        <p:blipFill>
          <a:blip r:embed="rId3" cstate="print"/>
          <a:stretch/>
        </p:blipFill>
        <p:spPr>
          <a:xfrm>
            <a:off x="3614815" y="4029583"/>
            <a:ext cx="3008880" cy="2361600"/>
          </a:xfrm>
          <a:prstGeom prst="rect">
            <a:avLst/>
          </a:prstGeom>
          <a:ln>
            <a:noFill/>
          </a:ln>
        </p:spPr>
      </p:pic>
      <p:sp>
        <p:nvSpPr>
          <p:cNvPr id="8" name="CustomShape 4">
            <a:extLst>
              <a:ext uri="{FF2B5EF4-FFF2-40B4-BE49-F238E27FC236}">
                <a16:creationId xmlns:a16="http://schemas.microsoft.com/office/drawing/2014/main" xmlns="" id="{697E616F-C55B-425B-AA4D-9E9DB430FDD4}"/>
              </a:ext>
            </a:extLst>
          </p:cNvPr>
          <p:cNvSpPr/>
          <p:nvPr/>
        </p:nvSpPr>
        <p:spPr>
          <a:xfrm>
            <a:off x="4463280" y="6968880"/>
            <a:ext cx="1425600" cy="25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C8F3A6F6-F6D3-4C50-84A2-22694A5EF1C9}"/>
              </a:ext>
            </a:extLst>
          </p:cNvPr>
          <p:cNvPicPr/>
          <p:nvPr/>
        </p:nvPicPr>
        <p:blipFill>
          <a:blip r:embed="rId4" cstate="print"/>
          <a:stretch/>
        </p:blipFill>
        <p:spPr>
          <a:xfrm>
            <a:off x="2916674" y="7035155"/>
            <a:ext cx="1211400" cy="222120"/>
          </a:xfrm>
          <a:prstGeom prst="rect">
            <a:avLst/>
          </a:prstGeom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67C328DB-BF43-4C98-BF63-2392F7CD79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1647" y="6865541"/>
            <a:ext cx="1854465" cy="560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2002680" y="5517149"/>
            <a:ext cx="5977800" cy="107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algn="ctr">
              <a:lnSpc>
                <a:spcPct val="9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IoT, data mining, sensors, drones, robotics, artificial intelligence, machine learning, Open Data, Cloud, Blockchain, Interoperability, measuring and predicting behaviour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714240" y="611485"/>
            <a:ext cx="8647560" cy="514800"/>
          </a:xfrm>
          <a:prstGeom prst="rect">
            <a:avLst/>
          </a:prstGeom>
          <a:solidFill>
            <a:srgbClr val="FFFFFF">
              <a:alpha val="90000"/>
            </a:srgbClr>
          </a:solidFill>
          <a:ln w="25560">
            <a:solidFill>
              <a:srgbClr val="346BB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3"/>
          <p:cNvSpPr/>
          <p:nvPr/>
        </p:nvSpPr>
        <p:spPr>
          <a:xfrm>
            <a:off x="1155960" y="258365"/>
            <a:ext cx="7612920" cy="71316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7720" tIns="0" rIns="207720" bIns="0" anchor="ctr" anchorCtr="1"/>
          <a:lstStyle/>
          <a:p>
            <a:pPr algn="ctr">
              <a:lnSpc>
                <a:spcPct val="90000"/>
              </a:lnSpc>
            </a:pPr>
            <a:r>
              <a:rPr lang="en-GB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Framework of the S3P Agri-food on T&amp;BD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4"/>
          <p:cNvSpPr/>
          <p:nvPr/>
        </p:nvSpPr>
        <p:spPr>
          <a:xfrm>
            <a:off x="706320" y="1312213"/>
            <a:ext cx="8655480" cy="81144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en-GB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TRACEABILITY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5"/>
          <p:cNvSpPr/>
          <p:nvPr/>
        </p:nvSpPr>
        <p:spPr>
          <a:xfrm>
            <a:off x="706320" y="2195661"/>
            <a:ext cx="865548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Traceability of </a:t>
            </a: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data or set of data 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 a specific purpose (prediction, price…)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Traceability of a </a:t>
            </a: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process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for a specific purpose (e.g. cold chain)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Traceability of a </a:t>
            </a: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product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(e.g. consumer information)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6"/>
          <p:cNvSpPr/>
          <p:nvPr/>
        </p:nvSpPr>
        <p:spPr>
          <a:xfrm>
            <a:off x="699120" y="3256429"/>
            <a:ext cx="8655480" cy="81144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en-GB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BIG DATA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7"/>
          <p:cNvSpPr/>
          <p:nvPr/>
        </p:nvSpPr>
        <p:spPr>
          <a:xfrm>
            <a:off x="699120" y="4139877"/>
            <a:ext cx="8655480" cy="14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Technologies based on data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Technologies based on applications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Enabling tools (KETs)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Cognitive and content aggregation technologies and decision making tools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4">
            <a:extLst>
              <a:ext uri="{FF2B5EF4-FFF2-40B4-BE49-F238E27FC236}">
                <a16:creationId xmlns:a16="http://schemas.microsoft.com/office/drawing/2014/main" xmlns="" id="{71E7DB95-0227-4EA7-8FDB-780873A17B46}"/>
              </a:ext>
            </a:extLst>
          </p:cNvPr>
          <p:cNvSpPr/>
          <p:nvPr/>
        </p:nvSpPr>
        <p:spPr>
          <a:xfrm>
            <a:off x="4463280" y="6968880"/>
            <a:ext cx="1425600" cy="25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46F1EFBC-2F83-4B3C-A842-A09CBCBB32A4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2916674" y="7035155"/>
            <a:ext cx="1211400" cy="222120"/>
          </a:xfrm>
          <a:prstGeom prst="rect">
            <a:avLst/>
          </a:prstGeom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A8FCC78F-2E5D-4A51-AB79-4C37A625E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503" y="6876746"/>
            <a:ext cx="1834216" cy="553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647640" y="1524240"/>
            <a:ext cx="8923680" cy="248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2"/>
          <p:cNvSpPr/>
          <p:nvPr/>
        </p:nvSpPr>
        <p:spPr>
          <a:xfrm>
            <a:off x="1600200" y="561600"/>
            <a:ext cx="7395840" cy="962640"/>
          </a:xfrm>
          <a:custGeom>
            <a:avLst/>
            <a:gdLst/>
            <a:ahLst/>
            <a:cxnLst/>
            <a:rect l="l" t="t" r="r" b="b"/>
            <a:pathLst>
              <a:path w="18842" h="1502">
                <a:moveTo>
                  <a:pt x="250" y="0"/>
                </a:moveTo>
                <a:cubicBezTo>
                  <a:pt x="125" y="0"/>
                  <a:pt x="0" y="125"/>
                  <a:pt x="0" y="250"/>
                </a:cubicBezTo>
                <a:lnTo>
                  <a:pt x="0" y="1250"/>
                </a:lnTo>
                <a:cubicBezTo>
                  <a:pt x="0" y="1375"/>
                  <a:pt x="125" y="1501"/>
                  <a:pt x="250" y="1501"/>
                </a:cubicBezTo>
                <a:lnTo>
                  <a:pt x="18590" y="1501"/>
                </a:lnTo>
                <a:cubicBezTo>
                  <a:pt x="18715" y="1501"/>
                  <a:pt x="18841" y="1375"/>
                  <a:pt x="18841" y="1250"/>
                </a:cubicBezTo>
                <a:lnTo>
                  <a:pt x="18841" y="250"/>
                </a:lnTo>
                <a:cubicBezTo>
                  <a:pt x="18841" y="125"/>
                  <a:pt x="18715" y="0"/>
                  <a:pt x="18590" y="0"/>
                </a:cubicBezTo>
                <a:lnTo>
                  <a:pt x="250" y="0"/>
                </a:lnTo>
              </a:path>
            </a:pathLst>
          </a:custGeom>
          <a:solidFill>
            <a:srgbClr val="4BACC6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3"/>
          <p:cNvSpPr/>
          <p:nvPr/>
        </p:nvSpPr>
        <p:spPr>
          <a:xfrm>
            <a:off x="3021120" y="720000"/>
            <a:ext cx="4034520" cy="46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en-GB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Thematic Partnership building. How?</a:t>
            </a:r>
            <a:endParaRPr lang="en-GB" sz="238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9" name="Immagine 278"/>
          <p:cNvPicPr/>
          <p:nvPr/>
        </p:nvPicPr>
        <p:blipFill>
          <a:blip r:embed="rId3" cstate="print"/>
          <a:stretch/>
        </p:blipFill>
        <p:spPr>
          <a:xfrm>
            <a:off x="890280" y="1635480"/>
            <a:ext cx="8742600" cy="3836520"/>
          </a:xfrm>
          <a:prstGeom prst="rect">
            <a:avLst/>
          </a:prstGeom>
          <a:ln>
            <a:noFill/>
          </a:ln>
        </p:spPr>
      </p:pic>
      <p:sp>
        <p:nvSpPr>
          <p:cNvPr id="280" name="TextShape 4"/>
          <p:cNvSpPr txBox="1"/>
          <p:nvPr/>
        </p:nvSpPr>
        <p:spPr>
          <a:xfrm>
            <a:off x="1584000" y="5580000"/>
            <a:ext cx="2736000" cy="767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600" b="0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Approval of Governance: Helsinki Smart Regions 2.0 Conference (1-2 June 2017)</a:t>
            </a:r>
            <a:endParaRPr lang="en-GB" sz="1800" b="0" strike="noStrike" spc="-1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TextShape 5"/>
          <p:cNvSpPr txBox="1"/>
          <p:nvPr/>
        </p:nvSpPr>
        <p:spPr>
          <a:xfrm>
            <a:off x="4428000" y="5928480"/>
            <a:ext cx="2736000" cy="54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600" b="0" strike="noStrike" spc="-1" dirty="0">
                <a:solidFill>
                  <a:srgbClr val="FF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Digital Innovation Hubs, Kilkenny (1-2 June 2017)</a:t>
            </a:r>
            <a:endParaRPr lang="en-GB" sz="1800" b="0" strike="noStrike" spc="-1" dirty="0">
              <a:solidFill>
                <a:srgbClr val="FF66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TextShape 6"/>
          <p:cNvSpPr txBox="1"/>
          <p:nvPr/>
        </p:nvSpPr>
        <p:spPr>
          <a:xfrm>
            <a:off x="6912000" y="5832000"/>
            <a:ext cx="2736000" cy="1082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400" b="0" strike="noStrike" spc="-1" dirty="0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Call for expression of interest for "Thematic partnerships to pilot interregional innovation projects" launched last 29th September 2017. </a:t>
            </a:r>
            <a:endParaRPr lang="en-GB" sz="1800" b="0" strike="noStrike" spc="-1" dirty="0">
              <a:solidFill>
                <a:srgbClr val="9966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4">
            <a:extLst>
              <a:ext uri="{FF2B5EF4-FFF2-40B4-BE49-F238E27FC236}">
                <a16:creationId xmlns:a16="http://schemas.microsoft.com/office/drawing/2014/main" xmlns="" id="{6D1A59DB-1E1C-489F-BFD8-223419E6F29C}"/>
              </a:ext>
            </a:extLst>
          </p:cNvPr>
          <p:cNvSpPr/>
          <p:nvPr/>
        </p:nvSpPr>
        <p:spPr>
          <a:xfrm>
            <a:off x="4463280" y="6968880"/>
            <a:ext cx="1425600" cy="25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06014E72-CFB7-4828-BF25-8D1552FB10EB}"/>
              </a:ext>
            </a:extLst>
          </p:cNvPr>
          <p:cNvPicPr/>
          <p:nvPr/>
        </p:nvPicPr>
        <p:blipFill>
          <a:blip r:embed="rId4" cstate="print"/>
          <a:stretch/>
        </p:blipFill>
        <p:spPr>
          <a:xfrm>
            <a:off x="2916674" y="7035155"/>
            <a:ext cx="1211400" cy="222120"/>
          </a:xfrm>
          <a:prstGeom prst="rect">
            <a:avLst/>
          </a:prstGeom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25848865-0F09-401C-8526-7093B6CDE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173" y="6876693"/>
            <a:ext cx="1784901" cy="539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1161720" y="286560"/>
            <a:ext cx="7715880" cy="621000"/>
          </a:xfrm>
          <a:custGeom>
            <a:avLst/>
            <a:gdLst/>
            <a:ahLst/>
            <a:cxnLst/>
            <a:rect l="l" t="t" r="r" b="b"/>
            <a:pathLst>
              <a:path w="19380" h="1500">
                <a:moveTo>
                  <a:pt x="250" y="0"/>
                </a:moveTo>
                <a:lnTo>
                  <a:pt x="250" y="0"/>
                </a:lnTo>
                <a:lnTo>
                  <a:pt x="237" y="0"/>
                </a:lnTo>
                <a:lnTo>
                  <a:pt x="224" y="1"/>
                </a:lnTo>
                <a:lnTo>
                  <a:pt x="211" y="3"/>
                </a:lnTo>
                <a:lnTo>
                  <a:pt x="198" y="5"/>
                </a:lnTo>
                <a:lnTo>
                  <a:pt x="186" y="9"/>
                </a:lnTo>
                <a:lnTo>
                  <a:pt x="173" y="12"/>
                </a:lnTo>
                <a:lnTo>
                  <a:pt x="161" y="17"/>
                </a:lnTo>
                <a:lnTo>
                  <a:pt x="149" y="22"/>
                </a:lnTo>
                <a:lnTo>
                  <a:pt x="137" y="27"/>
                </a:lnTo>
                <a:lnTo>
                  <a:pt x="126" y="33"/>
                </a:lnTo>
                <a:lnTo>
                  <a:pt x="114" y="40"/>
                </a:lnTo>
                <a:lnTo>
                  <a:pt x="104" y="48"/>
                </a:lnTo>
                <a:lnTo>
                  <a:pt x="93" y="56"/>
                </a:lnTo>
                <a:lnTo>
                  <a:pt x="83" y="64"/>
                </a:lnTo>
                <a:lnTo>
                  <a:pt x="74" y="73"/>
                </a:lnTo>
                <a:lnTo>
                  <a:pt x="65" y="83"/>
                </a:lnTo>
                <a:lnTo>
                  <a:pt x="56" y="93"/>
                </a:lnTo>
                <a:lnTo>
                  <a:pt x="49" y="103"/>
                </a:lnTo>
                <a:lnTo>
                  <a:pt x="41" y="114"/>
                </a:lnTo>
                <a:lnTo>
                  <a:pt x="34" y="125"/>
                </a:lnTo>
                <a:lnTo>
                  <a:pt x="28" y="137"/>
                </a:lnTo>
                <a:lnTo>
                  <a:pt x="23" y="148"/>
                </a:lnTo>
                <a:lnTo>
                  <a:pt x="18" y="160"/>
                </a:lnTo>
                <a:lnTo>
                  <a:pt x="13" y="173"/>
                </a:lnTo>
                <a:lnTo>
                  <a:pt x="9" y="185"/>
                </a:lnTo>
                <a:lnTo>
                  <a:pt x="6" y="198"/>
                </a:lnTo>
                <a:lnTo>
                  <a:pt x="4" y="211"/>
                </a:lnTo>
                <a:lnTo>
                  <a:pt x="2" y="224"/>
                </a:lnTo>
                <a:lnTo>
                  <a:pt x="1" y="237"/>
                </a:lnTo>
                <a:lnTo>
                  <a:pt x="1" y="250"/>
                </a:lnTo>
                <a:lnTo>
                  <a:pt x="0" y="1250"/>
                </a:lnTo>
                <a:lnTo>
                  <a:pt x="0" y="1263"/>
                </a:lnTo>
                <a:lnTo>
                  <a:pt x="1" y="1276"/>
                </a:lnTo>
                <a:lnTo>
                  <a:pt x="3" y="1289"/>
                </a:lnTo>
                <a:lnTo>
                  <a:pt x="6" y="1302"/>
                </a:lnTo>
                <a:lnTo>
                  <a:pt x="9" y="1314"/>
                </a:lnTo>
                <a:lnTo>
                  <a:pt x="12" y="1327"/>
                </a:lnTo>
                <a:lnTo>
                  <a:pt x="17" y="1339"/>
                </a:lnTo>
                <a:lnTo>
                  <a:pt x="22" y="1351"/>
                </a:lnTo>
                <a:lnTo>
                  <a:pt x="28" y="1363"/>
                </a:lnTo>
                <a:lnTo>
                  <a:pt x="34" y="1374"/>
                </a:lnTo>
                <a:lnTo>
                  <a:pt x="41" y="1385"/>
                </a:lnTo>
                <a:lnTo>
                  <a:pt x="48" y="1396"/>
                </a:lnTo>
                <a:lnTo>
                  <a:pt x="56" y="1406"/>
                </a:lnTo>
                <a:lnTo>
                  <a:pt x="65" y="1416"/>
                </a:lnTo>
                <a:lnTo>
                  <a:pt x="74" y="1425"/>
                </a:lnTo>
                <a:lnTo>
                  <a:pt x="83" y="1434"/>
                </a:lnTo>
                <a:lnTo>
                  <a:pt x="93" y="1443"/>
                </a:lnTo>
                <a:lnTo>
                  <a:pt x="103" y="1451"/>
                </a:lnTo>
                <a:lnTo>
                  <a:pt x="114" y="1458"/>
                </a:lnTo>
                <a:lnTo>
                  <a:pt x="125" y="1465"/>
                </a:lnTo>
                <a:lnTo>
                  <a:pt x="137" y="1471"/>
                </a:lnTo>
                <a:lnTo>
                  <a:pt x="149" y="1477"/>
                </a:lnTo>
                <a:lnTo>
                  <a:pt x="161" y="1482"/>
                </a:lnTo>
                <a:lnTo>
                  <a:pt x="173" y="1486"/>
                </a:lnTo>
                <a:lnTo>
                  <a:pt x="185" y="1490"/>
                </a:lnTo>
                <a:lnTo>
                  <a:pt x="198" y="1493"/>
                </a:lnTo>
                <a:lnTo>
                  <a:pt x="211" y="1495"/>
                </a:lnTo>
                <a:lnTo>
                  <a:pt x="224" y="1497"/>
                </a:lnTo>
                <a:lnTo>
                  <a:pt x="237" y="1498"/>
                </a:lnTo>
                <a:lnTo>
                  <a:pt x="250" y="1498"/>
                </a:lnTo>
                <a:lnTo>
                  <a:pt x="19130" y="1500"/>
                </a:lnTo>
                <a:lnTo>
                  <a:pt x="19143" y="1500"/>
                </a:lnTo>
                <a:lnTo>
                  <a:pt x="19156" y="1499"/>
                </a:lnTo>
                <a:lnTo>
                  <a:pt x="19169" y="1497"/>
                </a:lnTo>
                <a:lnTo>
                  <a:pt x="19182" y="1494"/>
                </a:lnTo>
                <a:lnTo>
                  <a:pt x="19194" y="1491"/>
                </a:lnTo>
                <a:lnTo>
                  <a:pt x="19207" y="1488"/>
                </a:lnTo>
                <a:lnTo>
                  <a:pt x="19219" y="1483"/>
                </a:lnTo>
                <a:lnTo>
                  <a:pt x="19231" y="1478"/>
                </a:lnTo>
                <a:lnTo>
                  <a:pt x="19243" y="1472"/>
                </a:lnTo>
                <a:lnTo>
                  <a:pt x="19254" y="1466"/>
                </a:lnTo>
                <a:lnTo>
                  <a:pt x="19265" y="1459"/>
                </a:lnTo>
                <a:lnTo>
                  <a:pt x="19276" y="1452"/>
                </a:lnTo>
                <a:lnTo>
                  <a:pt x="19286" y="1444"/>
                </a:lnTo>
                <a:lnTo>
                  <a:pt x="19296" y="1435"/>
                </a:lnTo>
                <a:lnTo>
                  <a:pt x="19305" y="1426"/>
                </a:lnTo>
                <a:lnTo>
                  <a:pt x="19314" y="1417"/>
                </a:lnTo>
                <a:lnTo>
                  <a:pt x="19323" y="1407"/>
                </a:lnTo>
                <a:lnTo>
                  <a:pt x="19331" y="1397"/>
                </a:lnTo>
                <a:lnTo>
                  <a:pt x="19338" y="1386"/>
                </a:lnTo>
                <a:lnTo>
                  <a:pt x="19345" y="1375"/>
                </a:lnTo>
                <a:lnTo>
                  <a:pt x="19351" y="1363"/>
                </a:lnTo>
                <a:lnTo>
                  <a:pt x="19357" y="1351"/>
                </a:lnTo>
                <a:lnTo>
                  <a:pt x="19362" y="1339"/>
                </a:lnTo>
                <a:lnTo>
                  <a:pt x="19366" y="1327"/>
                </a:lnTo>
                <a:lnTo>
                  <a:pt x="19370" y="1315"/>
                </a:lnTo>
                <a:lnTo>
                  <a:pt x="19373" y="1302"/>
                </a:lnTo>
                <a:lnTo>
                  <a:pt x="19375" y="1289"/>
                </a:lnTo>
                <a:lnTo>
                  <a:pt x="19377" y="1276"/>
                </a:lnTo>
                <a:lnTo>
                  <a:pt x="19378" y="1263"/>
                </a:lnTo>
                <a:lnTo>
                  <a:pt x="19378" y="1250"/>
                </a:lnTo>
                <a:lnTo>
                  <a:pt x="19380" y="250"/>
                </a:lnTo>
                <a:lnTo>
                  <a:pt x="19380" y="237"/>
                </a:lnTo>
                <a:lnTo>
                  <a:pt x="19379" y="224"/>
                </a:lnTo>
                <a:lnTo>
                  <a:pt x="19377" y="211"/>
                </a:lnTo>
                <a:lnTo>
                  <a:pt x="19375" y="198"/>
                </a:lnTo>
                <a:lnTo>
                  <a:pt x="19372" y="185"/>
                </a:lnTo>
                <a:lnTo>
                  <a:pt x="19368" y="173"/>
                </a:lnTo>
                <a:lnTo>
                  <a:pt x="19363" y="161"/>
                </a:lnTo>
                <a:lnTo>
                  <a:pt x="19358" y="149"/>
                </a:lnTo>
                <a:lnTo>
                  <a:pt x="19353" y="137"/>
                </a:lnTo>
                <a:lnTo>
                  <a:pt x="19347" y="125"/>
                </a:lnTo>
                <a:lnTo>
                  <a:pt x="19340" y="114"/>
                </a:lnTo>
                <a:lnTo>
                  <a:pt x="19332" y="103"/>
                </a:lnTo>
                <a:lnTo>
                  <a:pt x="19325" y="93"/>
                </a:lnTo>
                <a:lnTo>
                  <a:pt x="19316" y="83"/>
                </a:lnTo>
                <a:lnTo>
                  <a:pt x="19307" y="74"/>
                </a:lnTo>
                <a:lnTo>
                  <a:pt x="19298" y="65"/>
                </a:lnTo>
                <a:lnTo>
                  <a:pt x="19288" y="56"/>
                </a:lnTo>
                <a:lnTo>
                  <a:pt x="19277" y="48"/>
                </a:lnTo>
                <a:lnTo>
                  <a:pt x="19267" y="41"/>
                </a:lnTo>
                <a:lnTo>
                  <a:pt x="19256" y="34"/>
                </a:lnTo>
                <a:lnTo>
                  <a:pt x="19244" y="28"/>
                </a:lnTo>
                <a:lnTo>
                  <a:pt x="19232" y="22"/>
                </a:lnTo>
                <a:lnTo>
                  <a:pt x="19220" y="17"/>
                </a:lnTo>
                <a:lnTo>
                  <a:pt x="19208" y="12"/>
                </a:lnTo>
                <a:lnTo>
                  <a:pt x="19196" y="9"/>
                </a:lnTo>
                <a:lnTo>
                  <a:pt x="19183" y="6"/>
                </a:lnTo>
                <a:lnTo>
                  <a:pt x="19170" y="3"/>
                </a:lnTo>
                <a:lnTo>
                  <a:pt x="19157" y="1"/>
                </a:lnTo>
                <a:lnTo>
                  <a:pt x="19144" y="0"/>
                </a:lnTo>
                <a:lnTo>
                  <a:pt x="19131" y="0"/>
                </a:lnTo>
                <a:lnTo>
                  <a:pt x="250" y="0"/>
                </a:lnTo>
              </a:path>
            </a:pathLst>
          </a:custGeom>
          <a:solidFill>
            <a:srgbClr val="346BB3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2"/>
          <p:cNvSpPr/>
          <p:nvPr/>
        </p:nvSpPr>
        <p:spPr>
          <a:xfrm>
            <a:off x="714240" y="819360"/>
            <a:ext cx="8647560" cy="514800"/>
          </a:xfrm>
          <a:prstGeom prst="rect">
            <a:avLst/>
          </a:prstGeom>
          <a:solidFill>
            <a:srgbClr val="FFFFFF">
              <a:alpha val="90000"/>
            </a:srgbClr>
          </a:solidFill>
          <a:ln w="25560">
            <a:solidFill>
              <a:srgbClr val="346BB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3"/>
          <p:cNvSpPr/>
          <p:nvPr/>
        </p:nvSpPr>
        <p:spPr>
          <a:xfrm>
            <a:off x="1155960" y="286560"/>
            <a:ext cx="7912440" cy="9360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7720" tIns="0" rIns="207720" bIns="0" anchor="ctr" anchorCtr="1"/>
          <a:lstStyle/>
          <a:p>
            <a:pPr algn="ctr">
              <a:lnSpc>
                <a:spcPct val="90000"/>
              </a:lnSpc>
            </a:pPr>
            <a:r>
              <a:rPr lang="en-GB" sz="3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The S3P Agri-food T&amp;BD is more than a network of Regions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4"/>
          <p:cNvSpPr/>
          <p:nvPr/>
        </p:nvSpPr>
        <p:spPr>
          <a:xfrm>
            <a:off x="701167" y="5381405"/>
            <a:ext cx="4410360" cy="99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 algn="ctr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20 regional nodes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7 associate members 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11 countries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5"/>
          <p:cNvSpPr/>
          <p:nvPr/>
        </p:nvSpPr>
        <p:spPr>
          <a:xfrm>
            <a:off x="5460480" y="2124720"/>
            <a:ext cx="1807920" cy="35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7600" tIns="14040" rIns="78120" bIns="14040"/>
          <a:lstStyle/>
          <a:p>
            <a:pPr marL="169920" lvl="1" indent="-1670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Andalusia (ES)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CustomShape 6"/>
          <p:cNvSpPr/>
          <p:nvPr/>
        </p:nvSpPr>
        <p:spPr>
          <a:xfrm>
            <a:off x="5543640" y="3276360"/>
            <a:ext cx="1807920" cy="35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7600" tIns="14040" rIns="78120" bIns="14040"/>
          <a:lstStyle/>
          <a:p>
            <a:pPr marL="169920" lvl="1" indent="-1670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Emilia Romagna (IT)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CustomShape 7"/>
          <p:cNvSpPr/>
          <p:nvPr/>
        </p:nvSpPr>
        <p:spPr>
          <a:xfrm>
            <a:off x="5543640" y="4380840"/>
            <a:ext cx="1807920" cy="166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7600" tIns="14040" rIns="78120" bIns="14040"/>
          <a:lstStyle/>
          <a:p>
            <a:pPr marL="169920" lvl="1" indent="-1670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Ribatejo (PO)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lvl="1" indent="-1670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Agrigo (IT)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lvl="1" indent="-1670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AFBI (IE)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lvl="1" indent="-1670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Greenport West-Holland (NL)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lvl="1" indent="-1670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Wageningen University (NL)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lvl="1" indent="-1670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CENSE (PO)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lvl="1" indent="-1670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INOVISA (PO)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CustomShape 8"/>
          <p:cNvSpPr/>
          <p:nvPr/>
        </p:nvSpPr>
        <p:spPr>
          <a:xfrm>
            <a:off x="5543640" y="4438080"/>
            <a:ext cx="1807920" cy="87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9"/>
          <p:cNvSpPr/>
          <p:nvPr/>
        </p:nvSpPr>
        <p:spPr>
          <a:xfrm>
            <a:off x="7563960" y="2052000"/>
            <a:ext cx="1864440" cy="510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69920" lvl="1" indent="-1670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Aragon (ES)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lvl="1" indent="-1670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Basque Country (ES)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lvl="1" indent="-1670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Brittany (FR)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lvl="1" indent="-1670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Central Macedonia (GR)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lvl="1" indent="-1670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Extremadura (ES)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lvl="1" indent="-1670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Friuli Venezia-Giulia (IT)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lvl="1" indent="-1670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Galicia (ES)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lvl="1" indent="-1670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Hajdu Bihar (HU)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indent="-1670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Limburg (NL)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indent="-1670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Middle Black Sea (TR)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indent="-1670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Navarre (ES)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indent="-1670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Pays de la Loire (FR)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indent="-1670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Pazardzhik (BG)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indent="-1670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Sardinia (IT)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indent="-1670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Satakunta (FI)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indent="-1670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South Ostrobothnia Region (FI)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indent="-1670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South Savo (FI)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indent="-1670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South Transdanubian (HU)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indent="-167040"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CustomShape 10"/>
          <p:cNvSpPr/>
          <p:nvPr/>
        </p:nvSpPr>
        <p:spPr>
          <a:xfrm>
            <a:off x="5301360" y="1450080"/>
            <a:ext cx="2034360" cy="52704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7720" tIns="0" rIns="207720" bIns="0" anchor="ctr" anchorCtr="1"/>
          <a:lstStyle/>
          <a:p>
            <a:pPr algn="ctr">
              <a:lnSpc>
                <a:spcPct val="90000"/>
              </a:lnSpc>
            </a:pPr>
            <a:r>
              <a:rPr lang="en-GB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LEAD REGION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CustomShape 11"/>
          <p:cNvSpPr/>
          <p:nvPr/>
        </p:nvSpPr>
        <p:spPr>
          <a:xfrm>
            <a:off x="7481880" y="1443240"/>
            <a:ext cx="1946520" cy="52596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7720" tIns="0" rIns="207720" bIns="0" anchor="ctr" anchorCtr="1"/>
          <a:lstStyle/>
          <a:p>
            <a:pPr algn="ctr">
              <a:lnSpc>
                <a:spcPct val="90000"/>
              </a:lnSpc>
            </a:pPr>
            <a:r>
              <a:rPr lang="en-GB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PARTICIPATING REGIONS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12"/>
          <p:cNvSpPr/>
          <p:nvPr/>
        </p:nvSpPr>
        <p:spPr>
          <a:xfrm>
            <a:off x="5301360" y="2628000"/>
            <a:ext cx="2050200" cy="51156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7720" tIns="0" rIns="207720" bIns="0" anchor="ctr" anchorCtr="1"/>
          <a:lstStyle/>
          <a:p>
            <a:pPr algn="ctr">
              <a:lnSpc>
                <a:spcPct val="90000"/>
              </a:lnSpc>
            </a:pPr>
            <a:r>
              <a:rPr lang="en-GB" sz="1800" b="1" strike="noStrike" spc="-2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CO-LEAD REGION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13"/>
          <p:cNvSpPr/>
          <p:nvPr/>
        </p:nvSpPr>
        <p:spPr>
          <a:xfrm>
            <a:off x="5290560" y="3684600"/>
            <a:ext cx="2050200" cy="52452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7720" tIns="0" rIns="207720" bIns="0" anchor="ctr" anchorCtr="1"/>
          <a:lstStyle/>
          <a:p>
            <a:pPr algn="ctr">
              <a:lnSpc>
                <a:spcPct val="90000"/>
              </a:lnSpc>
            </a:pPr>
            <a:r>
              <a:rPr lang="en-GB" sz="1800" b="1" strike="noStrike" spc="-2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ASSOCIATE MEMBERS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7" name="Immagine 296"/>
          <p:cNvPicPr/>
          <p:nvPr/>
        </p:nvPicPr>
        <p:blipFill>
          <a:blip r:embed="rId3" cstate="print"/>
          <a:stretch/>
        </p:blipFill>
        <p:spPr>
          <a:xfrm rot="21582600">
            <a:off x="151560" y="1920725"/>
            <a:ext cx="5183280" cy="3378240"/>
          </a:xfrm>
          <a:prstGeom prst="rect">
            <a:avLst/>
          </a:prstGeom>
          <a:ln>
            <a:noFill/>
          </a:ln>
        </p:spPr>
      </p:pic>
      <p:sp>
        <p:nvSpPr>
          <p:cNvPr id="17" name="CustomShape 4">
            <a:extLst>
              <a:ext uri="{FF2B5EF4-FFF2-40B4-BE49-F238E27FC236}">
                <a16:creationId xmlns:a16="http://schemas.microsoft.com/office/drawing/2014/main" xmlns="" id="{A5AFC6B9-3F56-45CD-8F6C-A87A56BC7084}"/>
              </a:ext>
            </a:extLst>
          </p:cNvPr>
          <p:cNvSpPr/>
          <p:nvPr/>
        </p:nvSpPr>
        <p:spPr>
          <a:xfrm>
            <a:off x="4463280" y="6968880"/>
            <a:ext cx="1425600" cy="25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304E1F28-3A49-4C08-A090-E326DA5ED56E}"/>
              </a:ext>
            </a:extLst>
          </p:cNvPr>
          <p:cNvPicPr/>
          <p:nvPr/>
        </p:nvPicPr>
        <p:blipFill>
          <a:blip r:embed="rId4" cstate="print"/>
          <a:stretch/>
        </p:blipFill>
        <p:spPr>
          <a:xfrm>
            <a:off x="2916674" y="7035155"/>
            <a:ext cx="1211400" cy="222120"/>
          </a:xfrm>
          <a:prstGeom prst="rect">
            <a:avLst/>
          </a:prstGeom>
          <a:ln>
            <a:noFill/>
          </a:ln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CD6FEE1E-7D07-4427-80D6-33844B7B7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173" y="6876693"/>
            <a:ext cx="1784901" cy="539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Marcador de contenido 4"/>
          <p:cNvPicPr/>
          <p:nvPr/>
        </p:nvPicPr>
        <p:blipFill>
          <a:blip r:embed="rId3" cstate="print"/>
          <a:stretch/>
        </p:blipFill>
        <p:spPr>
          <a:xfrm>
            <a:off x="677520" y="1476000"/>
            <a:ext cx="8751240" cy="5242320"/>
          </a:xfrm>
          <a:prstGeom prst="rect">
            <a:avLst/>
          </a:prstGeom>
          <a:ln>
            <a:noFill/>
          </a:ln>
        </p:spPr>
      </p:pic>
      <p:sp>
        <p:nvSpPr>
          <p:cNvPr id="300" name="CustomShape 1"/>
          <p:cNvSpPr/>
          <p:nvPr/>
        </p:nvSpPr>
        <p:spPr>
          <a:xfrm>
            <a:off x="714240" y="819360"/>
            <a:ext cx="8647560" cy="514800"/>
          </a:xfrm>
          <a:prstGeom prst="rect">
            <a:avLst/>
          </a:prstGeom>
          <a:solidFill>
            <a:srgbClr val="FFFFFF">
              <a:alpha val="90000"/>
            </a:srgbClr>
          </a:solidFill>
          <a:ln w="25560">
            <a:solidFill>
              <a:srgbClr val="346BB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2"/>
          <p:cNvSpPr/>
          <p:nvPr/>
        </p:nvSpPr>
        <p:spPr>
          <a:xfrm>
            <a:off x="1155960" y="252000"/>
            <a:ext cx="7612920" cy="97056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7720" tIns="0" rIns="207720" bIns="0" anchor="ctr" anchorCtr="1"/>
          <a:lstStyle/>
          <a:p>
            <a:pPr algn="ctr">
              <a:lnSpc>
                <a:spcPct val="90000"/>
              </a:lnSpc>
            </a:pPr>
            <a:r>
              <a:rPr lang="en-GB" sz="3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S3P Agri-food T&amp;BD Interregional Governance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xmlns="" id="{BB112820-ECAD-4A83-937F-18718C6A39E9}"/>
              </a:ext>
            </a:extLst>
          </p:cNvPr>
          <p:cNvSpPr/>
          <p:nvPr/>
        </p:nvSpPr>
        <p:spPr>
          <a:xfrm>
            <a:off x="4463280" y="6968880"/>
            <a:ext cx="1425600" cy="25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18C6DB72-44D9-4697-959B-049311C7027D}"/>
              </a:ext>
            </a:extLst>
          </p:cNvPr>
          <p:cNvPicPr/>
          <p:nvPr/>
        </p:nvPicPr>
        <p:blipFill>
          <a:blip r:embed="rId4" cstate="print"/>
          <a:stretch/>
        </p:blipFill>
        <p:spPr>
          <a:xfrm>
            <a:off x="2916674" y="7035155"/>
            <a:ext cx="1211400" cy="222120"/>
          </a:xfrm>
          <a:prstGeom prst="rect">
            <a:avLst/>
          </a:prstGeom>
          <a:ln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B637EBDF-DDB5-4AE7-8AB7-A56308F74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173" y="6876693"/>
            <a:ext cx="1784901" cy="539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1260000" y="546480"/>
            <a:ext cx="7470000" cy="60552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 algn="ctr">
              <a:lnSpc>
                <a:spcPct val="90000"/>
              </a:lnSpc>
            </a:pPr>
            <a:r>
              <a:rPr lang="en-GB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Regional governance: clusters, nodes, hubs …</a:t>
            </a:r>
            <a:endParaRPr lang="en-GB" sz="238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1004760" y="2379960"/>
            <a:ext cx="8133120" cy="32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3"/>
          <p:cNvSpPr/>
          <p:nvPr/>
        </p:nvSpPr>
        <p:spPr>
          <a:xfrm>
            <a:off x="4463280" y="6968880"/>
            <a:ext cx="1425600" cy="25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6" name="Immagine 305"/>
          <p:cNvPicPr/>
          <p:nvPr/>
        </p:nvPicPr>
        <p:blipFill>
          <a:blip r:embed="rId3" cstate="print"/>
          <a:stretch/>
        </p:blipFill>
        <p:spPr>
          <a:xfrm rot="21570000">
            <a:off x="2509758" y="1552320"/>
            <a:ext cx="5059520" cy="4924440"/>
          </a:xfrm>
          <a:prstGeom prst="rect">
            <a:avLst/>
          </a:prstGeom>
          <a:ln>
            <a:noFill/>
          </a:ln>
        </p:spPr>
      </p:pic>
      <p:sp>
        <p:nvSpPr>
          <p:cNvPr id="7" name="CustomShape 4">
            <a:extLst>
              <a:ext uri="{FF2B5EF4-FFF2-40B4-BE49-F238E27FC236}">
                <a16:creationId xmlns:a16="http://schemas.microsoft.com/office/drawing/2014/main" xmlns="" id="{53155BE1-A4F9-4134-8582-F5D41B53A17A}"/>
              </a:ext>
            </a:extLst>
          </p:cNvPr>
          <p:cNvSpPr/>
          <p:nvPr/>
        </p:nvSpPr>
        <p:spPr>
          <a:xfrm>
            <a:off x="4463280" y="6968880"/>
            <a:ext cx="1425600" cy="25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E2FFB2C5-4BA5-4D5D-BC79-EBE623C66451}"/>
              </a:ext>
            </a:extLst>
          </p:cNvPr>
          <p:cNvPicPr/>
          <p:nvPr/>
        </p:nvPicPr>
        <p:blipFill>
          <a:blip r:embed="rId4" cstate="print"/>
          <a:stretch/>
        </p:blipFill>
        <p:spPr>
          <a:xfrm>
            <a:off x="2916674" y="7035155"/>
            <a:ext cx="1211400" cy="222120"/>
          </a:xfrm>
          <a:prstGeom prst="rect">
            <a:avLst/>
          </a:prstGeom>
          <a:ln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F51E8A1F-BF04-495E-945F-B5DD3E41B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173" y="6876693"/>
            <a:ext cx="1784901" cy="539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1260000" y="546480"/>
            <a:ext cx="7470000" cy="60552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 algn="ctr">
              <a:lnSpc>
                <a:spcPct val="90000"/>
              </a:lnSpc>
            </a:pPr>
            <a:r>
              <a:rPr lang="en-GB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S3P Agri-food on T&amp;BD: Results</a:t>
            </a:r>
            <a:endParaRPr lang="en-GB" sz="238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38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1004760" y="2379960"/>
            <a:ext cx="8133120" cy="32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4463280" y="6968880"/>
            <a:ext cx="1425600" cy="25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1" name="Immagine 310"/>
          <p:cNvPicPr/>
          <p:nvPr/>
        </p:nvPicPr>
        <p:blipFill>
          <a:blip r:embed="rId3" cstate="print"/>
          <a:stretch/>
        </p:blipFill>
        <p:spPr>
          <a:xfrm>
            <a:off x="503015" y="1244187"/>
            <a:ext cx="9160825" cy="5616266"/>
          </a:xfrm>
          <a:prstGeom prst="rect">
            <a:avLst/>
          </a:prstGeom>
          <a:ln>
            <a:noFill/>
          </a:ln>
        </p:spPr>
      </p:pic>
      <p:sp>
        <p:nvSpPr>
          <p:cNvPr id="7" name="CustomShape 4">
            <a:extLst>
              <a:ext uri="{FF2B5EF4-FFF2-40B4-BE49-F238E27FC236}">
                <a16:creationId xmlns:a16="http://schemas.microsoft.com/office/drawing/2014/main" xmlns="" id="{B43F34FA-81F1-40DB-B2DF-F2A0F70F8D9E}"/>
              </a:ext>
            </a:extLst>
          </p:cNvPr>
          <p:cNvSpPr/>
          <p:nvPr/>
        </p:nvSpPr>
        <p:spPr>
          <a:xfrm>
            <a:off x="4463280" y="6968880"/>
            <a:ext cx="1425600" cy="25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61069D82-4848-4086-8E14-C58E10FDF765}"/>
              </a:ext>
            </a:extLst>
          </p:cNvPr>
          <p:cNvPicPr/>
          <p:nvPr/>
        </p:nvPicPr>
        <p:blipFill>
          <a:blip r:embed="rId4" cstate="print"/>
          <a:stretch/>
        </p:blipFill>
        <p:spPr>
          <a:xfrm>
            <a:off x="2916674" y="7035155"/>
            <a:ext cx="1211400" cy="222120"/>
          </a:xfrm>
          <a:prstGeom prst="rect">
            <a:avLst/>
          </a:prstGeom>
          <a:ln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535E8D51-FC1A-4F47-A6F2-3DD0B11F1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173" y="6876693"/>
            <a:ext cx="1784901" cy="539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717</Words>
  <Application>Microsoft Office PowerPoint</Application>
  <PresentationFormat>Custom</PresentationFormat>
  <Paragraphs>155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Milagros Argüelles Hernández</dc:creator>
  <cp:lastModifiedBy>KAYMAKTCHIYSKI Stoyan (JRC-EXT)</cp:lastModifiedBy>
  <cp:revision>173</cp:revision>
  <cp:lastPrinted>2018-01-24T15:22:31Z</cp:lastPrinted>
  <dcterms:created xsi:type="dcterms:W3CDTF">2017-09-28T07:41:56Z</dcterms:created>
  <dcterms:modified xsi:type="dcterms:W3CDTF">2018-02-02T09:55:48Z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21</vt:i4>
  </property>
  <property fmtid="{D5CDD505-2E9C-101B-9397-08002B2CF9AE}" pid="8" name="PresentationFormat">
    <vt:lpwstr>Personalizado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21</vt:i4>
  </property>
</Properties>
</file>