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74" r:id="rId2"/>
    <p:sldId id="385" r:id="rId3"/>
    <p:sldId id="384" r:id="rId4"/>
    <p:sldId id="380" r:id="rId5"/>
    <p:sldId id="377" r:id="rId6"/>
    <p:sldId id="378" r:id="rId7"/>
    <p:sldId id="379" r:id="rId8"/>
    <p:sldId id="381" r:id="rId9"/>
    <p:sldId id="370" r:id="rId10"/>
    <p:sldId id="383" r:id="rId11"/>
    <p:sldId id="356" r:id="rId12"/>
    <p:sldId id="374" r:id="rId13"/>
    <p:sldId id="375" r:id="rId14"/>
  </p:sldIdLst>
  <p:sldSz cx="12192000" cy="6858000"/>
  <p:notesSz cx="6797675" cy="9874250"/>
  <p:defaultTextStyle>
    <a:defPPr>
      <a:defRPr lang="en-GB"/>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000066"/>
    <a:srgbClr val="338DCD"/>
    <a:srgbClr val="FFFFFF"/>
    <a:srgbClr val="4C69FA"/>
    <a:srgbClr val="B5CAE9"/>
    <a:srgbClr val="5366C5"/>
    <a:srgbClr val="E5C2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910" autoAdjust="0"/>
  </p:normalViewPr>
  <p:slideViewPr>
    <p:cSldViewPr>
      <p:cViewPr>
        <p:scale>
          <a:sx n="100" d="100"/>
          <a:sy n="100" d="100"/>
        </p:scale>
        <p:origin x="-144" y="-24"/>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2946400" cy="493713"/>
          </a:xfrm>
          <a:prstGeom prst="rect">
            <a:avLst/>
          </a:prstGeom>
          <a:noFill/>
          <a:ln>
            <a:noFill/>
          </a:ln>
          <a:effectLst/>
          <a:extLst/>
        </p:spPr>
        <p:txBody>
          <a:bodyPr vert="horz" wrap="square" lIns="91838" tIns="45920" rIns="91838" bIns="45920" numCol="1" anchor="t" anchorCtr="0" compatLnSpc="1">
            <a:prstTxWarp prst="textNoShape">
              <a:avLst/>
            </a:prstTxWarp>
          </a:bodyPr>
          <a:lstStyle>
            <a:lvl1pPr eaLnBrk="1" hangingPunct="1">
              <a:defRPr sz="1200" b="0">
                <a:latin typeface="Arial" charset="0"/>
              </a:defRPr>
            </a:lvl1pPr>
          </a:lstStyle>
          <a:p>
            <a:pPr>
              <a:defRPr/>
            </a:pPr>
            <a:endParaRPr lang="en-GB"/>
          </a:p>
        </p:txBody>
      </p:sp>
      <p:sp>
        <p:nvSpPr>
          <p:cNvPr id="90115" name="Rectangle 3"/>
          <p:cNvSpPr>
            <a:spLocks noGrp="1" noChangeArrowheads="1"/>
          </p:cNvSpPr>
          <p:nvPr>
            <p:ph type="dt" sz="quarter" idx="1"/>
          </p:nvPr>
        </p:nvSpPr>
        <p:spPr bwMode="auto">
          <a:xfrm>
            <a:off x="3849688" y="0"/>
            <a:ext cx="2946400" cy="493713"/>
          </a:xfrm>
          <a:prstGeom prst="rect">
            <a:avLst/>
          </a:prstGeom>
          <a:noFill/>
          <a:ln>
            <a:noFill/>
          </a:ln>
          <a:effectLst/>
          <a:extLst/>
        </p:spPr>
        <p:txBody>
          <a:bodyPr vert="horz" wrap="square" lIns="91838" tIns="45920" rIns="91838" bIns="45920" numCol="1" anchor="t" anchorCtr="0" compatLnSpc="1">
            <a:prstTxWarp prst="textNoShape">
              <a:avLst/>
            </a:prstTxWarp>
          </a:bodyPr>
          <a:lstStyle>
            <a:lvl1pPr algn="r" eaLnBrk="1" hangingPunct="1">
              <a:defRPr sz="1200" b="0">
                <a:latin typeface="Arial" charset="0"/>
              </a:defRPr>
            </a:lvl1pPr>
          </a:lstStyle>
          <a:p>
            <a:pPr>
              <a:defRPr/>
            </a:pPr>
            <a:endParaRPr lang="en-GB"/>
          </a:p>
        </p:txBody>
      </p:sp>
      <p:sp>
        <p:nvSpPr>
          <p:cNvPr id="90116" name="Rectangle 4"/>
          <p:cNvSpPr>
            <a:spLocks noGrp="1" noChangeArrowheads="1"/>
          </p:cNvSpPr>
          <p:nvPr>
            <p:ph type="ftr" sz="quarter" idx="2"/>
          </p:nvPr>
        </p:nvSpPr>
        <p:spPr bwMode="auto">
          <a:xfrm>
            <a:off x="0" y="9378950"/>
            <a:ext cx="2946400" cy="493713"/>
          </a:xfrm>
          <a:prstGeom prst="rect">
            <a:avLst/>
          </a:prstGeom>
          <a:noFill/>
          <a:ln>
            <a:noFill/>
          </a:ln>
          <a:effectLst/>
          <a:extLst/>
        </p:spPr>
        <p:txBody>
          <a:bodyPr vert="horz" wrap="square" lIns="91838" tIns="45920" rIns="91838" bIns="45920" numCol="1" anchor="b" anchorCtr="0" compatLnSpc="1">
            <a:prstTxWarp prst="textNoShape">
              <a:avLst/>
            </a:prstTxWarp>
          </a:bodyPr>
          <a:lstStyle>
            <a:lvl1pPr eaLnBrk="1" hangingPunct="1">
              <a:defRPr sz="1200" b="0">
                <a:latin typeface="Arial" charset="0"/>
              </a:defRPr>
            </a:lvl1pPr>
          </a:lstStyle>
          <a:p>
            <a:pPr>
              <a:defRPr/>
            </a:pPr>
            <a:endParaRPr lang="en-GB"/>
          </a:p>
        </p:txBody>
      </p:sp>
      <p:sp>
        <p:nvSpPr>
          <p:cNvPr id="90117" name="Rectangle 5"/>
          <p:cNvSpPr>
            <a:spLocks noGrp="1" noChangeArrowheads="1"/>
          </p:cNvSpPr>
          <p:nvPr>
            <p:ph type="sldNum" sz="quarter" idx="3"/>
          </p:nvPr>
        </p:nvSpPr>
        <p:spPr bwMode="auto">
          <a:xfrm>
            <a:off x="3849688" y="9378950"/>
            <a:ext cx="2946400" cy="493713"/>
          </a:xfrm>
          <a:prstGeom prst="rect">
            <a:avLst/>
          </a:prstGeom>
          <a:noFill/>
          <a:ln>
            <a:noFill/>
          </a:ln>
          <a:effectLst/>
          <a:extLst/>
        </p:spPr>
        <p:txBody>
          <a:bodyPr vert="horz" wrap="square" lIns="91838" tIns="45920" rIns="91838" bIns="45920" numCol="1" anchor="b" anchorCtr="0" compatLnSpc="1">
            <a:prstTxWarp prst="textNoShape">
              <a:avLst/>
            </a:prstTxWarp>
          </a:bodyPr>
          <a:lstStyle>
            <a:lvl1pPr algn="r" eaLnBrk="1" hangingPunct="1">
              <a:defRPr sz="1200" b="0"/>
            </a:lvl1pPr>
          </a:lstStyle>
          <a:p>
            <a:pPr>
              <a:defRPr/>
            </a:pPr>
            <a:fld id="{B72A1610-559F-4DB6-AED3-D31FA110D0A1}" type="slidenum">
              <a:rPr lang="en-GB" altLang="fi-FI"/>
              <a:pPr>
                <a:defRPr/>
              </a:pPr>
              <a:t>‹#›</a:t>
            </a:fld>
            <a:endParaRPr lang="en-GB" altLang="fi-FI"/>
          </a:p>
        </p:txBody>
      </p:sp>
    </p:spTree>
    <p:extLst>
      <p:ext uri="{BB962C8B-B14F-4D97-AF65-F5344CB8AC3E}">
        <p14:creationId xmlns:p14="http://schemas.microsoft.com/office/powerpoint/2010/main" val="26190912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3713"/>
          </a:xfrm>
          <a:prstGeom prst="rect">
            <a:avLst/>
          </a:prstGeom>
          <a:noFill/>
          <a:ln>
            <a:noFill/>
          </a:ln>
          <a:effectLst/>
          <a:extLst/>
        </p:spPr>
        <p:txBody>
          <a:bodyPr vert="horz" wrap="square" lIns="91838" tIns="45920" rIns="91838" bIns="45920" numCol="1" anchor="t" anchorCtr="0" compatLnSpc="1">
            <a:prstTxWarp prst="textNoShape">
              <a:avLst/>
            </a:prstTxWarp>
          </a:bodyPr>
          <a:lstStyle>
            <a:lvl1pPr eaLnBrk="1" hangingPunct="1">
              <a:defRPr sz="1200" b="0">
                <a:latin typeface="Arial" charset="0"/>
              </a:defRPr>
            </a:lvl1pPr>
          </a:lstStyle>
          <a:p>
            <a:pPr>
              <a:defRPr/>
            </a:pPr>
            <a:endParaRPr lang="en-GB"/>
          </a:p>
        </p:txBody>
      </p:sp>
      <p:sp>
        <p:nvSpPr>
          <p:cNvPr id="5123" name="Rectangle 3"/>
          <p:cNvSpPr>
            <a:spLocks noGrp="1" noChangeArrowheads="1"/>
          </p:cNvSpPr>
          <p:nvPr>
            <p:ph type="dt" idx="1"/>
          </p:nvPr>
        </p:nvSpPr>
        <p:spPr bwMode="auto">
          <a:xfrm>
            <a:off x="3849688" y="0"/>
            <a:ext cx="2946400" cy="493713"/>
          </a:xfrm>
          <a:prstGeom prst="rect">
            <a:avLst/>
          </a:prstGeom>
          <a:noFill/>
          <a:ln>
            <a:noFill/>
          </a:ln>
          <a:effectLst/>
          <a:extLst/>
        </p:spPr>
        <p:txBody>
          <a:bodyPr vert="horz" wrap="square" lIns="91838" tIns="45920" rIns="91838" bIns="45920" numCol="1" anchor="t" anchorCtr="0" compatLnSpc="1">
            <a:prstTxWarp prst="textNoShape">
              <a:avLst/>
            </a:prstTxWarp>
          </a:bodyPr>
          <a:lstStyle>
            <a:lvl1pPr algn="r" eaLnBrk="1" hangingPunct="1">
              <a:defRPr sz="1200" b="0">
                <a:latin typeface="Arial" charset="0"/>
              </a:defRPr>
            </a:lvl1pPr>
          </a:lstStyle>
          <a:p>
            <a:pPr>
              <a:defRPr/>
            </a:pPr>
            <a:endParaRPr lang="en-GB"/>
          </a:p>
        </p:txBody>
      </p:sp>
      <p:sp>
        <p:nvSpPr>
          <p:cNvPr id="2052" name="Rectangle 4"/>
          <p:cNvSpPr>
            <a:spLocks noGrp="1" noRot="1" noChangeAspect="1" noChangeArrowheads="1" noTextEdit="1"/>
          </p:cNvSpPr>
          <p:nvPr>
            <p:ph type="sldImg" idx="2"/>
          </p:nvPr>
        </p:nvSpPr>
        <p:spPr bwMode="auto">
          <a:xfrm>
            <a:off x="107950" y="739775"/>
            <a:ext cx="6581775"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9450" y="4689475"/>
            <a:ext cx="5438775" cy="4445000"/>
          </a:xfrm>
          <a:prstGeom prst="rect">
            <a:avLst/>
          </a:prstGeom>
          <a:noFill/>
          <a:ln>
            <a:noFill/>
          </a:ln>
          <a:effectLst/>
          <a:extLst/>
        </p:spPr>
        <p:txBody>
          <a:bodyPr vert="horz" wrap="square" lIns="91838" tIns="45920" rIns="91838" bIns="459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6" name="Rectangle 6"/>
          <p:cNvSpPr>
            <a:spLocks noGrp="1" noChangeArrowheads="1"/>
          </p:cNvSpPr>
          <p:nvPr>
            <p:ph type="ftr" sz="quarter" idx="4"/>
          </p:nvPr>
        </p:nvSpPr>
        <p:spPr bwMode="auto">
          <a:xfrm>
            <a:off x="0" y="9378950"/>
            <a:ext cx="2946400" cy="493713"/>
          </a:xfrm>
          <a:prstGeom prst="rect">
            <a:avLst/>
          </a:prstGeom>
          <a:noFill/>
          <a:ln>
            <a:noFill/>
          </a:ln>
          <a:effectLst/>
          <a:extLst/>
        </p:spPr>
        <p:txBody>
          <a:bodyPr vert="horz" wrap="square" lIns="91838" tIns="45920" rIns="91838" bIns="45920" numCol="1" anchor="b" anchorCtr="0" compatLnSpc="1">
            <a:prstTxWarp prst="textNoShape">
              <a:avLst/>
            </a:prstTxWarp>
          </a:bodyPr>
          <a:lstStyle>
            <a:lvl1pPr eaLnBrk="1" hangingPunct="1">
              <a:defRPr sz="1200" b="0">
                <a:latin typeface="Arial" charset="0"/>
              </a:defRPr>
            </a:lvl1pPr>
          </a:lstStyle>
          <a:p>
            <a:pPr>
              <a:defRPr/>
            </a:pPr>
            <a:endParaRPr lang="en-GB"/>
          </a:p>
        </p:txBody>
      </p:sp>
      <p:sp>
        <p:nvSpPr>
          <p:cNvPr id="5127" name="Rectangle 7"/>
          <p:cNvSpPr>
            <a:spLocks noGrp="1" noChangeArrowheads="1"/>
          </p:cNvSpPr>
          <p:nvPr>
            <p:ph type="sldNum" sz="quarter" idx="5"/>
          </p:nvPr>
        </p:nvSpPr>
        <p:spPr bwMode="auto">
          <a:xfrm>
            <a:off x="3849688" y="9378950"/>
            <a:ext cx="2946400" cy="493713"/>
          </a:xfrm>
          <a:prstGeom prst="rect">
            <a:avLst/>
          </a:prstGeom>
          <a:noFill/>
          <a:ln>
            <a:noFill/>
          </a:ln>
          <a:effectLst/>
          <a:extLst/>
        </p:spPr>
        <p:txBody>
          <a:bodyPr vert="horz" wrap="square" lIns="91838" tIns="45920" rIns="91838" bIns="45920" numCol="1" anchor="b" anchorCtr="0" compatLnSpc="1">
            <a:prstTxWarp prst="textNoShape">
              <a:avLst/>
            </a:prstTxWarp>
          </a:bodyPr>
          <a:lstStyle>
            <a:lvl1pPr algn="r" eaLnBrk="1" hangingPunct="1">
              <a:defRPr sz="1200" b="0"/>
            </a:lvl1pPr>
          </a:lstStyle>
          <a:p>
            <a:pPr>
              <a:defRPr/>
            </a:pPr>
            <a:fld id="{8D679936-F07C-4955-AADF-53B038AF8CB7}" type="slidenum">
              <a:rPr lang="en-GB" altLang="fi-FI"/>
              <a:pPr>
                <a:defRPr/>
              </a:pPr>
              <a:t>‹#›</a:t>
            </a:fld>
            <a:endParaRPr lang="en-GB" altLang="fi-FI"/>
          </a:p>
        </p:txBody>
      </p:sp>
    </p:spTree>
    <p:extLst>
      <p:ext uri="{BB962C8B-B14F-4D97-AF65-F5344CB8AC3E}">
        <p14:creationId xmlns:p14="http://schemas.microsoft.com/office/powerpoint/2010/main" val="15286551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8188" indent="-284163">
              <a:spcBef>
                <a:spcPct val="30000"/>
              </a:spcBef>
              <a:defRPr sz="1200">
                <a:solidFill>
                  <a:schemeClr val="tx1"/>
                </a:solidFill>
                <a:latin typeface="Arial" panose="020B0604020202020204" pitchFamily="34" charset="0"/>
              </a:defRPr>
            </a:lvl2pPr>
            <a:lvl3pPr marL="1136650" indent="-227013">
              <a:spcBef>
                <a:spcPct val="30000"/>
              </a:spcBef>
              <a:defRPr sz="1200">
                <a:solidFill>
                  <a:schemeClr val="tx1"/>
                </a:solidFill>
                <a:latin typeface="Arial" panose="020B0604020202020204" pitchFamily="34" charset="0"/>
              </a:defRPr>
            </a:lvl3pPr>
            <a:lvl4pPr marL="1592263" indent="-227013">
              <a:spcBef>
                <a:spcPct val="30000"/>
              </a:spcBef>
              <a:defRPr sz="1200">
                <a:solidFill>
                  <a:schemeClr val="tx1"/>
                </a:solidFill>
                <a:latin typeface="Arial" panose="020B0604020202020204" pitchFamily="34" charset="0"/>
              </a:defRPr>
            </a:lvl4pPr>
            <a:lvl5pPr marL="2046288" indent="-227013">
              <a:spcBef>
                <a:spcPct val="30000"/>
              </a:spcBef>
              <a:defRPr sz="1200">
                <a:solidFill>
                  <a:schemeClr val="tx1"/>
                </a:solidFill>
                <a:latin typeface="Arial" panose="020B0604020202020204" pitchFamily="34" charset="0"/>
              </a:defRPr>
            </a:lvl5pPr>
            <a:lvl6pPr marL="2503488" indent="-227013" eaLnBrk="0" fontAlgn="base" hangingPunct="0">
              <a:spcBef>
                <a:spcPct val="30000"/>
              </a:spcBef>
              <a:spcAft>
                <a:spcPct val="0"/>
              </a:spcAft>
              <a:defRPr sz="1200">
                <a:solidFill>
                  <a:schemeClr val="tx1"/>
                </a:solidFill>
                <a:latin typeface="Arial" panose="020B0604020202020204" pitchFamily="34" charset="0"/>
              </a:defRPr>
            </a:lvl6pPr>
            <a:lvl7pPr marL="2960688" indent="-227013" eaLnBrk="0" fontAlgn="base" hangingPunct="0">
              <a:spcBef>
                <a:spcPct val="30000"/>
              </a:spcBef>
              <a:spcAft>
                <a:spcPct val="0"/>
              </a:spcAft>
              <a:defRPr sz="1200">
                <a:solidFill>
                  <a:schemeClr val="tx1"/>
                </a:solidFill>
                <a:latin typeface="Arial" panose="020B0604020202020204" pitchFamily="34" charset="0"/>
              </a:defRPr>
            </a:lvl7pPr>
            <a:lvl8pPr marL="3417888" indent="-227013" eaLnBrk="0" fontAlgn="base" hangingPunct="0">
              <a:spcBef>
                <a:spcPct val="30000"/>
              </a:spcBef>
              <a:spcAft>
                <a:spcPct val="0"/>
              </a:spcAft>
              <a:defRPr sz="1200">
                <a:solidFill>
                  <a:schemeClr val="tx1"/>
                </a:solidFill>
                <a:latin typeface="Arial" panose="020B0604020202020204" pitchFamily="34" charset="0"/>
              </a:defRPr>
            </a:lvl8pPr>
            <a:lvl9pPr marL="3875088"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6E7B78B-402E-407C-90E9-F935420743ED}" type="slidenum">
              <a:rPr lang="en-GB" altLang="en-US" smtClean="0"/>
              <a:pPr>
                <a:spcBef>
                  <a:spcPct val="0"/>
                </a:spcBef>
              </a:pPr>
              <a:t>1</a:t>
            </a:fld>
            <a:endParaRPr lang="en-GB" altLang="en-US" smtClean="0"/>
          </a:p>
        </p:txBody>
      </p:sp>
      <p:sp>
        <p:nvSpPr>
          <p:cNvPr id="5123" name="Rectangle 2"/>
          <p:cNvSpPr>
            <a:spLocks noGrp="1" noRot="1" noChangeAspect="1" noChangeArrowheads="1" noTextEdit="1"/>
          </p:cNvSpPr>
          <p:nvPr>
            <p:ph type="sldImg"/>
          </p:nvPr>
        </p:nvSpPr>
        <p:spPr>
          <a:xfrm>
            <a:off x="120650" y="746125"/>
            <a:ext cx="6559550" cy="3690938"/>
          </a:xfrm>
          <a:ln/>
        </p:spPr>
      </p:sp>
      <p:sp>
        <p:nvSpPr>
          <p:cNvPr id="5124" name="Rectangle 3"/>
          <p:cNvSpPr>
            <a:spLocks noGrp="1" noChangeArrowheads="1"/>
          </p:cNvSpPr>
          <p:nvPr>
            <p:ph type="body" idx="1"/>
          </p:nvPr>
        </p:nvSpPr>
        <p:spPr>
          <a:xfrm>
            <a:off x="906463" y="4689475"/>
            <a:ext cx="4984750" cy="444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27205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8188" indent="-284163">
              <a:spcBef>
                <a:spcPct val="30000"/>
              </a:spcBef>
              <a:defRPr sz="1200">
                <a:solidFill>
                  <a:schemeClr val="tx1"/>
                </a:solidFill>
                <a:latin typeface="Arial" panose="020B0604020202020204" pitchFamily="34" charset="0"/>
              </a:defRPr>
            </a:lvl2pPr>
            <a:lvl3pPr marL="1136650" indent="-227013">
              <a:spcBef>
                <a:spcPct val="30000"/>
              </a:spcBef>
              <a:defRPr sz="1200">
                <a:solidFill>
                  <a:schemeClr val="tx1"/>
                </a:solidFill>
                <a:latin typeface="Arial" panose="020B0604020202020204" pitchFamily="34" charset="0"/>
              </a:defRPr>
            </a:lvl3pPr>
            <a:lvl4pPr marL="1592263" indent="-227013">
              <a:spcBef>
                <a:spcPct val="30000"/>
              </a:spcBef>
              <a:defRPr sz="1200">
                <a:solidFill>
                  <a:schemeClr val="tx1"/>
                </a:solidFill>
                <a:latin typeface="Arial" panose="020B0604020202020204" pitchFamily="34" charset="0"/>
              </a:defRPr>
            </a:lvl4pPr>
            <a:lvl5pPr marL="2046288" indent="-227013">
              <a:spcBef>
                <a:spcPct val="30000"/>
              </a:spcBef>
              <a:defRPr sz="1200">
                <a:solidFill>
                  <a:schemeClr val="tx1"/>
                </a:solidFill>
                <a:latin typeface="Arial" panose="020B0604020202020204" pitchFamily="34" charset="0"/>
              </a:defRPr>
            </a:lvl5pPr>
            <a:lvl6pPr marL="2503488" indent="-227013" eaLnBrk="0" fontAlgn="base" hangingPunct="0">
              <a:spcBef>
                <a:spcPct val="30000"/>
              </a:spcBef>
              <a:spcAft>
                <a:spcPct val="0"/>
              </a:spcAft>
              <a:defRPr sz="1200">
                <a:solidFill>
                  <a:schemeClr val="tx1"/>
                </a:solidFill>
                <a:latin typeface="Arial" panose="020B0604020202020204" pitchFamily="34" charset="0"/>
              </a:defRPr>
            </a:lvl6pPr>
            <a:lvl7pPr marL="2960688" indent="-227013" eaLnBrk="0" fontAlgn="base" hangingPunct="0">
              <a:spcBef>
                <a:spcPct val="30000"/>
              </a:spcBef>
              <a:spcAft>
                <a:spcPct val="0"/>
              </a:spcAft>
              <a:defRPr sz="1200">
                <a:solidFill>
                  <a:schemeClr val="tx1"/>
                </a:solidFill>
                <a:latin typeface="Arial" panose="020B0604020202020204" pitchFamily="34" charset="0"/>
              </a:defRPr>
            </a:lvl7pPr>
            <a:lvl8pPr marL="3417888" indent="-227013" eaLnBrk="0" fontAlgn="base" hangingPunct="0">
              <a:spcBef>
                <a:spcPct val="30000"/>
              </a:spcBef>
              <a:spcAft>
                <a:spcPct val="0"/>
              </a:spcAft>
              <a:defRPr sz="1200">
                <a:solidFill>
                  <a:schemeClr val="tx1"/>
                </a:solidFill>
                <a:latin typeface="Arial" panose="020B0604020202020204" pitchFamily="34" charset="0"/>
              </a:defRPr>
            </a:lvl8pPr>
            <a:lvl9pPr marL="3875088"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A8B883B-E647-4005-8C87-8C0C62BDC449}" type="slidenum">
              <a:rPr lang="en-GB" altLang="cs-CZ" smtClean="0">
                <a:solidFill>
                  <a:srgbClr val="000000"/>
                </a:solidFill>
              </a:rPr>
              <a:pPr>
                <a:spcBef>
                  <a:spcPct val="0"/>
                </a:spcBef>
              </a:pPr>
              <a:t>13</a:t>
            </a:fld>
            <a:endParaRPr lang="en-GB" altLang="cs-CZ" smtClean="0">
              <a:solidFill>
                <a:srgbClr val="000000"/>
              </a:solidFill>
            </a:endParaRPr>
          </a:p>
        </p:txBody>
      </p:sp>
      <p:sp>
        <p:nvSpPr>
          <p:cNvPr id="25603" name="Rectangle 2"/>
          <p:cNvSpPr>
            <a:spLocks noGrp="1" noRot="1" noChangeAspect="1" noChangeArrowheads="1" noTextEdit="1"/>
          </p:cNvSpPr>
          <p:nvPr>
            <p:ph type="sldImg"/>
          </p:nvPr>
        </p:nvSpPr>
        <p:spPr>
          <a:xfrm>
            <a:off x="120650" y="746125"/>
            <a:ext cx="6559550" cy="3690938"/>
          </a:xfrm>
          <a:ln/>
        </p:spPr>
      </p:sp>
      <p:sp>
        <p:nvSpPr>
          <p:cNvPr id="25604" name="Rectangle 3"/>
          <p:cNvSpPr>
            <a:spLocks noGrp="1" noChangeArrowheads="1"/>
          </p:cNvSpPr>
          <p:nvPr>
            <p:ph type="body" idx="1"/>
          </p:nvPr>
        </p:nvSpPr>
        <p:spPr>
          <a:xfrm>
            <a:off x="906463" y="4689475"/>
            <a:ext cx="4984750" cy="444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r>
              <a:rPr lang="en-GB" altLang="cs-CZ" sz="1000" smtClean="0">
                <a:latin typeface="Arial" panose="020B0604020202020204" pitchFamily="34" charset="0"/>
              </a:rPr>
              <a:t>This slide focuses on your question: try to formulate on this slide your answers to the following questions:</a:t>
            </a:r>
          </a:p>
          <a:p>
            <a:pPr marL="228600" indent="-228600" eaLnBrk="1" hangingPunct="1">
              <a:lnSpc>
                <a:spcPct val="80000"/>
              </a:lnSpc>
              <a:buFontTx/>
              <a:buChar char="-"/>
            </a:pPr>
            <a:r>
              <a:rPr lang="en-GB" altLang="cs-CZ" sz="1000" smtClean="0">
                <a:latin typeface="Arial" panose="020B0604020202020204" pitchFamily="34" charset="0"/>
              </a:rPr>
              <a:t>What is your question/issue?</a:t>
            </a:r>
          </a:p>
          <a:p>
            <a:pPr marL="228600" indent="-228600" eaLnBrk="1" hangingPunct="1">
              <a:lnSpc>
                <a:spcPct val="80000"/>
              </a:lnSpc>
              <a:buFontTx/>
              <a:buChar char="-"/>
            </a:pPr>
            <a:r>
              <a:rPr lang="en-GB" altLang="cs-CZ" sz="1000" smtClean="0">
                <a:latin typeface="Arial" panose="020B0604020202020204" pitchFamily="34" charset="0"/>
              </a:rPr>
              <a:t>Has something been done by policymakers in your region to address this issue or is it a completely new issue?</a:t>
            </a:r>
          </a:p>
          <a:p>
            <a:pPr marL="228600" indent="-228600" eaLnBrk="1" hangingPunct="1">
              <a:lnSpc>
                <a:spcPct val="80000"/>
              </a:lnSpc>
              <a:buFontTx/>
              <a:buChar char="-"/>
            </a:pPr>
            <a:r>
              <a:rPr lang="en-GB" altLang="cs-CZ" sz="1000" smtClean="0">
                <a:latin typeface="Arial" panose="020B0604020202020204" pitchFamily="34" charset="0"/>
              </a:rPr>
              <a:t>If you have done something in this area, what are the things that worked well for you?</a:t>
            </a:r>
          </a:p>
          <a:p>
            <a:pPr marL="228600" indent="-228600" eaLnBrk="1" hangingPunct="1">
              <a:lnSpc>
                <a:spcPct val="80000"/>
              </a:lnSpc>
              <a:buFontTx/>
              <a:buChar char="-"/>
            </a:pPr>
            <a:r>
              <a:rPr lang="en-GB" altLang="cs-CZ" sz="1000" smtClean="0">
                <a:latin typeface="Arial" panose="020B0604020202020204" pitchFamily="34" charset="0"/>
              </a:rPr>
              <a:t>If there was anything you have done to address this issue and it did not work, it would be useful for other participants to learn from your experience.</a:t>
            </a:r>
          </a:p>
        </p:txBody>
      </p:sp>
    </p:spTree>
    <p:extLst>
      <p:ext uri="{BB962C8B-B14F-4D97-AF65-F5344CB8AC3E}">
        <p14:creationId xmlns:p14="http://schemas.microsoft.com/office/powerpoint/2010/main" val="1187220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8188" indent="-284163">
              <a:spcBef>
                <a:spcPct val="30000"/>
              </a:spcBef>
              <a:defRPr sz="1200">
                <a:solidFill>
                  <a:schemeClr val="tx1"/>
                </a:solidFill>
                <a:latin typeface="Arial" panose="020B0604020202020204" pitchFamily="34" charset="0"/>
              </a:defRPr>
            </a:lvl2pPr>
            <a:lvl3pPr marL="1136650" indent="-227013">
              <a:spcBef>
                <a:spcPct val="30000"/>
              </a:spcBef>
              <a:defRPr sz="1200">
                <a:solidFill>
                  <a:schemeClr val="tx1"/>
                </a:solidFill>
                <a:latin typeface="Arial" panose="020B0604020202020204" pitchFamily="34" charset="0"/>
              </a:defRPr>
            </a:lvl3pPr>
            <a:lvl4pPr marL="1592263" indent="-227013">
              <a:spcBef>
                <a:spcPct val="30000"/>
              </a:spcBef>
              <a:defRPr sz="1200">
                <a:solidFill>
                  <a:schemeClr val="tx1"/>
                </a:solidFill>
                <a:latin typeface="Arial" panose="020B0604020202020204" pitchFamily="34" charset="0"/>
              </a:defRPr>
            </a:lvl4pPr>
            <a:lvl5pPr marL="2046288" indent="-227013">
              <a:spcBef>
                <a:spcPct val="30000"/>
              </a:spcBef>
              <a:defRPr sz="1200">
                <a:solidFill>
                  <a:schemeClr val="tx1"/>
                </a:solidFill>
                <a:latin typeface="Arial" panose="020B0604020202020204" pitchFamily="34" charset="0"/>
              </a:defRPr>
            </a:lvl5pPr>
            <a:lvl6pPr marL="2503488" indent="-227013" eaLnBrk="0" fontAlgn="base" hangingPunct="0">
              <a:spcBef>
                <a:spcPct val="30000"/>
              </a:spcBef>
              <a:spcAft>
                <a:spcPct val="0"/>
              </a:spcAft>
              <a:defRPr sz="1200">
                <a:solidFill>
                  <a:schemeClr val="tx1"/>
                </a:solidFill>
                <a:latin typeface="Arial" panose="020B0604020202020204" pitchFamily="34" charset="0"/>
              </a:defRPr>
            </a:lvl6pPr>
            <a:lvl7pPr marL="2960688" indent="-227013" eaLnBrk="0" fontAlgn="base" hangingPunct="0">
              <a:spcBef>
                <a:spcPct val="30000"/>
              </a:spcBef>
              <a:spcAft>
                <a:spcPct val="0"/>
              </a:spcAft>
              <a:defRPr sz="1200">
                <a:solidFill>
                  <a:schemeClr val="tx1"/>
                </a:solidFill>
                <a:latin typeface="Arial" panose="020B0604020202020204" pitchFamily="34" charset="0"/>
              </a:defRPr>
            </a:lvl7pPr>
            <a:lvl8pPr marL="3417888" indent="-227013" eaLnBrk="0" fontAlgn="base" hangingPunct="0">
              <a:spcBef>
                <a:spcPct val="30000"/>
              </a:spcBef>
              <a:spcAft>
                <a:spcPct val="0"/>
              </a:spcAft>
              <a:defRPr sz="1200">
                <a:solidFill>
                  <a:schemeClr val="tx1"/>
                </a:solidFill>
                <a:latin typeface="Arial" panose="020B0604020202020204" pitchFamily="34" charset="0"/>
              </a:defRPr>
            </a:lvl8pPr>
            <a:lvl9pPr marL="3875088"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3FBE2DD-11C7-4B77-81C5-EF5D6741730E}" type="slidenum">
              <a:rPr lang="en-GB" altLang="en-US" smtClean="0"/>
              <a:pPr>
                <a:spcBef>
                  <a:spcPct val="0"/>
                </a:spcBef>
              </a:pPr>
              <a:t>4</a:t>
            </a:fld>
            <a:endParaRPr lang="en-GB" altLang="en-US" smtClean="0"/>
          </a:p>
        </p:txBody>
      </p:sp>
      <p:sp>
        <p:nvSpPr>
          <p:cNvPr id="7171" name="Rectangle 2"/>
          <p:cNvSpPr>
            <a:spLocks noGrp="1" noRot="1" noChangeAspect="1" noChangeArrowheads="1" noTextEdit="1"/>
          </p:cNvSpPr>
          <p:nvPr>
            <p:ph type="sldImg"/>
          </p:nvPr>
        </p:nvSpPr>
        <p:spPr>
          <a:xfrm>
            <a:off x="120650" y="746125"/>
            <a:ext cx="6559550" cy="3690938"/>
          </a:xfrm>
          <a:ln/>
        </p:spPr>
      </p:sp>
      <p:sp>
        <p:nvSpPr>
          <p:cNvPr id="7172" name="Rectangle 3"/>
          <p:cNvSpPr>
            <a:spLocks noGrp="1" noChangeArrowheads="1"/>
          </p:cNvSpPr>
          <p:nvPr>
            <p:ph type="body" idx="1"/>
          </p:nvPr>
        </p:nvSpPr>
        <p:spPr>
          <a:xfrm>
            <a:off x="906463" y="4689475"/>
            <a:ext cx="4984750" cy="444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GB" altLang="en-US" smtClean="0">
                <a:latin typeface="Arial" panose="020B0604020202020204" pitchFamily="34" charset="0"/>
              </a:rPr>
              <a:t>In order to make the discussion at the workshop as efficient and useful as possible, it is important to move out of the </a:t>
            </a:r>
            <a:r>
              <a:rPr lang="ja-JP" altLang="en-GB" smtClean="0">
                <a:latin typeface="Arial" panose="020B0604020202020204" pitchFamily="34" charset="0"/>
              </a:rPr>
              <a:t>‘</a:t>
            </a:r>
            <a:r>
              <a:rPr lang="en-GB" altLang="ja-JP" smtClean="0">
                <a:latin typeface="Arial" panose="020B0604020202020204" pitchFamily="34" charset="0"/>
              </a:rPr>
              <a:t>classical</a:t>
            </a:r>
            <a:r>
              <a:rPr lang="ja-JP" altLang="en-GB" smtClean="0">
                <a:latin typeface="Arial" panose="020B0604020202020204" pitchFamily="34" charset="0"/>
              </a:rPr>
              <a:t>’</a:t>
            </a:r>
            <a:r>
              <a:rPr lang="en-GB" altLang="ja-JP" smtClean="0">
                <a:latin typeface="Arial" panose="020B0604020202020204" pitchFamily="34" charset="0"/>
              </a:rPr>
              <a:t> presenting mood and head towards a more concrete approach to issues that need to be faced on the ground, while establishing and implementing your strategy. For this reason it is important to define a focus of your presentation, which would act as a </a:t>
            </a:r>
            <a:r>
              <a:rPr lang="ja-JP" altLang="en-GB" smtClean="0">
                <a:latin typeface="Arial" panose="020B0604020202020204" pitchFamily="34" charset="0"/>
              </a:rPr>
              <a:t>‘</a:t>
            </a:r>
            <a:r>
              <a:rPr lang="en-GB" altLang="ja-JP" smtClean="0">
                <a:latin typeface="Arial" panose="020B0604020202020204" pitchFamily="34" charset="0"/>
              </a:rPr>
              <a:t>red thread</a:t>
            </a:r>
            <a:r>
              <a:rPr lang="ja-JP" altLang="en-GB" smtClean="0">
                <a:latin typeface="Arial" panose="020B0604020202020204" pitchFamily="34" charset="0"/>
              </a:rPr>
              <a:t>’</a:t>
            </a:r>
            <a:r>
              <a:rPr lang="en-GB" altLang="ja-JP" smtClean="0">
                <a:latin typeface="Arial" panose="020B0604020202020204" pitchFamily="34" charset="0"/>
              </a:rPr>
              <a:t> in your presentation.</a:t>
            </a:r>
          </a:p>
          <a:p>
            <a:pPr marL="228600" indent="-228600" eaLnBrk="1" hangingPunct="1"/>
            <a:endParaRPr lang="en-GB" altLang="en-US" smtClean="0">
              <a:latin typeface="Arial" panose="020B0604020202020204" pitchFamily="34" charset="0"/>
            </a:endParaRPr>
          </a:p>
          <a:p>
            <a:pPr marL="228600" indent="-228600" eaLnBrk="1" hangingPunct="1">
              <a:lnSpc>
                <a:spcPct val="80000"/>
              </a:lnSpc>
            </a:pPr>
            <a:r>
              <a:rPr lang="en-GB" altLang="en-US" smtClean="0">
                <a:solidFill>
                  <a:srgbClr val="000066"/>
                </a:solidFill>
                <a:latin typeface="Arial" panose="020B0604020202020204" pitchFamily="34" charset="0"/>
              </a:rPr>
              <a:t>Please remember that the more linked to your presentation the questions are, the more relevant feedback you might get. By presenting the questions up front, you allow your peer critical friends to keep them in mind while you give your presentation. The questions should be repeated at the end of the presentation. Questions of a very general character can be made relevant for you specific region only if you give related information in your presentation.</a:t>
            </a:r>
          </a:p>
          <a:p>
            <a:pPr marL="228600" indent="-228600"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6635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8188" indent="-284163">
              <a:spcBef>
                <a:spcPct val="30000"/>
              </a:spcBef>
              <a:defRPr sz="1200">
                <a:solidFill>
                  <a:schemeClr val="tx1"/>
                </a:solidFill>
                <a:latin typeface="Arial" panose="020B0604020202020204" pitchFamily="34" charset="0"/>
              </a:defRPr>
            </a:lvl2pPr>
            <a:lvl3pPr marL="1136650" indent="-227013">
              <a:spcBef>
                <a:spcPct val="30000"/>
              </a:spcBef>
              <a:defRPr sz="1200">
                <a:solidFill>
                  <a:schemeClr val="tx1"/>
                </a:solidFill>
                <a:latin typeface="Arial" panose="020B0604020202020204" pitchFamily="34" charset="0"/>
              </a:defRPr>
            </a:lvl3pPr>
            <a:lvl4pPr marL="1592263" indent="-227013">
              <a:spcBef>
                <a:spcPct val="30000"/>
              </a:spcBef>
              <a:defRPr sz="1200">
                <a:solidFill>
                  <a:schemeClr val="tx1"/>
                </a:solidFill>
                <a:latin typeface="Arial" panose="020B0604020202020204" pitchFamily="34" charset="0"/>
              </a:defRPr>
            </a:lvl4pPr>
            <a:lvl5pPr marL="2046288" indent="-227013">
              <a:spcBef>
                <a:spcPct val="30000"/>
              </a:spcBef>
              <a:defRPr sz="1200">
                <a:solidFill>
                  <a:schemeClr val="tx1"/>
                </a:solidFill>
                <a:latin typeface="Arial" panose="020B0604020202020204" pitchFamily="34" charset="0"/>
              </a:defRPr>
            </a:lvl5pPr>
            <a:lvl6pPr marL="2503488" indent="-227013" eaLnBrk="0" fontAlgn="base" hangingPunct="0">
              <a:spcBef>
                <a:spcPct val="30000"/>
              </a:spcBef>
              <a:spcAft>
                <a:spcPct val="0"/>
              </a:spcAft>
              <a:defRPr sz="1200">
                <a:solidFill>
                  <a:schemeClr val="tx1"/>
                </a:solidFill>
                <a:latin typeface="Arial" panose="020B0604020202020204" pitchFamily="34" charset="0"/>
              </a:defRPr>
            </a:lvl6pPr>
            <a:lvl7pPr marL="2960688" indent="-227013" eaLnBrk="0" fontAlgn="base" hangingPunct="0">
              <a:spcBef>
                <a:spcPct val="30000"/>
              </a:spcBef>
              <a:spcAft>
                <a:spcPct val="0"/>
              </a:spcAft>
              <a:defRPr sz="1200">
                <a:solidFill>
                  <a:schemeClr val="tx1"/>
                </a:solidFill>
                <a:latin typeface="Arial" panose="020B0604020202020204" pitchFamily="34" charset="0"/>
              </a:defRPr>
            </a:lvl7pPr>
            <a:lvl8pPr marL="3417888" indent="-227013" eaLnBrk="0" fontAlgn="base" hangingPunct="0">
              <a:spcBef>
                <a:spcPct val="30000"/>
              </a:spcBef>
              <a:spcAft>
                <a:spcPct val="0"/>
              </a:spcAft>
              <a:defRPr sz="1200">
                <a:solidFill>
                  <a:schemeClr val="tx1"/>
                </a:solidFill>
                <a:latin typeface="Arial" panose="020B0604020202020204" pitchFamily="34" charset="0"/>
              </a:defRPr>
            </a:lvl8pPr>
            <a:lvl9pPr marL="3875088"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9180A7-5C5B-4687-A3C2-FF9449733C51}" type="slidenum">
              <a:rPr lang="en-GB" altLang="en-US" smtClean="0"/>
              <a:pPr>
                <a:spcBef>
                  <a:spcPct val="0"/>
                </a:spcBef>
              </a:pPr>
              <a:t>5</a:t>
            </a:fld>
            <a:endParaRPr lang="en-GB" altLang="en-US" smtClean="0"/>
          </a:p>
        </p:txBody>
      </p:sp>
      <p:sp>
        <p:nvSpPr>
          <p:cNvPr id="10243" name="Rectangle 2"/>
          <p:cNvSpPr>
            <a:spLocks noGrp="1" noRot="1" noChangeAspect="1" noChangeArrowheads="1" noTextEdit="1"/>
          </p:cNvSpPr>
          <p:nvPr>
            <p:ph type="sldImg"/>
          </p:nvPr>
        </p:nvSpPr>
        <p:spPr>
          <a:xfrm>
            <a:off x="120650" y="746125"/>
            <a:ext cx="6559550" cy="3690938"/>
          </a:xfrm>
          <a:ln/>
        </p:spPr>
      </p:sp>
      <p:sp>
        <p:nvSpPr>
          <p:cNvPr id="10244" name="Rectangle 3"/>
          <p:cNvSpPr>
            <a:spLocks noGrp="1" noChangeArrowheads="1"/>
          </p:cNvSpPr>
          <p:nvPr>
            <p:ph type="body" idx="1"/>
          </p:nvPr>
        </p:nvSpPr>
        <p:spPr>
          <a:xfrm>
            <a:off x="906463" y="4689475"/>
            <a:ext cx="4984750" cy="444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GB" altLang="en-US" smtClean="0">
                <a:latin typeface="Arial" panose="020B0604020202020204" pitchFamily="34" charset="0"/>
              </a:rPr>
              <a:t>In order to make the discussion at the workshop as efficient and useful as possible, it is important to move out of the </a:t>
            </a:r>
            <a:r>
              <a:rPr lang="ja-JP" altLang="en-GB" smtClean="0">
                <a:latin typeface="Arial" panose="020B0604020202020204" pitchFamily="34" charset="0"/>
              </a:rPr>
              <a:t>‘</a:t>
            </a:r>
            <a:r>
              <a:rPr lang="en-GB" altLang="ja-JP" smtClean="0">
                <a:latin typeface="Arial" panose="020B0604020202020204" pitchFamily="34" charset="0"/>
              </a:rPr>
              <a:t>classical</a:t>
            </a:r>
            <a:r>
              <a:rPr lang="ja-JP" altLang="en-GB" smtClean="0">
                <a:latin typeface="Arial" panose="020B0604020202020204" pitchFamily="34" charset="0"/>
              </a:rPr>
              <a:t>’</a:t>
            </a:r>
            <a:r>
              <a:rPr lang="en-GB" altLang="ja-JP" smtClean="0">
                <a:latin typeface="Arial" panose="020B0604020202020204" pitchFamily="34" charset="0"/>
              </a:rPr>
              <a:t> presenting mood and head towards a more concrete approach to issues that need to be faced on the ground, while establishing and implementing your strategy. For this reason it is important to define a focus of your presentation, which would act as a </a:t>
            </a:r>
            <a:r>
              <a:rPr lang="ja-JP" altLang="en-GB" smtClean="0">
                <a:latin typeface="Arial" panose="020B0604020202020204" pitchFamily="34" charset="0"/>
              </a:rPr>
              <a:t>‘</a:t>
            </a:r>
            <a:r>
              <a:rPr lang="en-GB" altLang="ja-JP" smtClean="0">
                <a:latin typeface="Arial" panose="020B0604020202020204" pitchFamily="34" charset="0"/>
              </a:rPr>
              <a:t>red thread</a:t>
            </a:r>
            <a:r>
              <a:rPr lang="ja-JP" altLang="en-GB" smtClean="0">
                <a:latin typeface="Arial" panose="020B0604020202020204" pitchFamily="34" charset="0"/>
              </a:rPr>
              <a:t>’</a:t>
            </a:r>
            <a:r>
              <a:rPr lang="en-GB" altLang="ja-JP" smtClean="0">
                <a:latin typeface="Arial" panose="020B0604020202020204" pitchFamily="34" charset="0"/>
              </a:rPr>
              <a:t> in your presentation.</a:t>
            </a:r>
          </a:p>
          <a:p>
            <a:pPr marL="228600" indent="-228600" eaLnBrk="1" hangingPunct="1"/>
            <a:endParaRPr lang="en-GB" altLang="en-US" smtClean="0">
              <a:latin typeface="Arial" panose="020B0604020202020204" pitchFamily="34" charset="0"/>
            </a:endParaRPr>
          </a:p>
          <a:p>
            <a:pPr marL="228600" indent="-228600" eaLnBrk="1" hangingPunct="1">
              <a:lnSpc>
                <a:spcPct val="80000"/>
              </a:lnSpc>
            </a:pPr>
            <a:r>
              <a:rPr lang="en-GB" altLang="en-US" smtClean="0">
                <a:solidFill>
                  <a:srgbClr val="000066"/>
                </a:solidFill>
                <a:latin typeface="Arial" panose="020B0604020202020204" pitchFamily="34" charset="0"/>
              </a:rPr>
              <a:t>Please remember that the more linked to your presentation the questions are, the more relevant feedback you might get. By presenting the questions up front, you allow your peer critical friends to keep them in mind while you give your presentation. The questions should be repeated at the end of the presentation. Questions of a very general character can be made relevant for you specific region only if you give related information in your presentation.</a:t>
            </a:r>
          </a:p>
          <a:p>
            <a:pPr marL="228600" indent="-228600"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61732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8188" indent="-284163">
              <a:spcBef>
                <a:spcPct val="30000"/>
              </a:spcBef>
              <a:defRPr sz="1200">
                <a:solidFill>
                  <a:schemeClr val="tx1"/>
                </a:solidFill>
                <a:latin typeface="Arial" panose="020B0604020202020204" pitchFamily="34" charset="0"/>
              </a:defRPr>
            </a:lvl2pPr>
            <a:lvl3pPr marL="1136650" indent="-227013">
              <a:spcBef>
                <a:spcPct val="30000"/>
              </a:spcBef>
              <a:defRPr sz="1200">
                <a:solidFill>
                  <a:schemeClr val="tx1"/>
                </a:solidFill>
                <a:latin typeface="Arial" panose="020B0604020202020204" pitchFamily="34" charset="0"/>
              </a:defRPr>
            </a:lvl3pPr>
            <a:lvl4pPr marL="1592263" indent="-227013">
              <a:spcBef>
                <a:spcPct val="30000"/>
              </a:spcBef>
              <a:defRPr sz="1200">
                <a:solidFill>
                  <a:schemeClr val="tx1"/>
                </a:solidFill>
                <a:latin typeface="Arial" panose="020B0604020202020204" pitchFamily="34" charset="0"/>
              </a:defRPr>
            </a:lvl4pPr>
            <a:lvl5pPr marL="2046288" indent="-227013">
              <a:spcBef>
                <a:spcPct val="30000"/>
              </a:spcBef>
              <a:defRPr sz="1200">
                <a:solidFill>
                  <a:schemeClr val="tx1"/>
                </a:solidFill>
                <a:latin typeface="Arial" panose="020B0604020202020204" pitchFamily="34" charset="0"/>
              </a:defRPr>
            </a:lvl5pPr>
            <a:lvl6pPr marL="2503488" indent="-227013" eaLnBrk="0" fontAlgn="base" hangingPunct="0">
              <a:spcBef>
                <a:spcPct val="30000"/>
              </a:spcBef>
              <a:spcAft>
                <a:spcPct val="0"/>
              </a:spcAft>
              <a:defRPr sz="1200">
                <a:solidFill>
                  <a:schemeClr val="tx1"/>
                </a:solidFill>
                <a:latin typeface="Arial" panose="020B0604020202020204" pitchFamily="34" charset="0"/>
              </a:defRPr>
            </a:lvl6pPr>
            <a:lvl7pPr marL="2960688" indent="-227013" eaLnBrk="0" fontAlgn="base" hangingPunct="0">
              <a:spcBef>
                <a:spcPct val="30000"/>
              </a:spcBef>
              <a:spcAft>
                <a:spcPct val="0"/>
              </a:spcAft>
              <a:defRPr sz="1200">
                <a:solidFill>
                  <a:schemeClr val="tx1"/>
                </a:solidFill>
                <a:latin typeface="Arial" panose="020B0604020202020204" pitchFamily="34" charset="0"/>
              </a:defRPr>
            </a:lvl7pPr>
            <a:lvl8pPr marL="3417888" indent="-227013" eaLnBrk="0" fontAlgn="base" hangingPunct="0">
              <a:spcBef>
                <a:spcPct val="30000"/>
              </a:spcBef>
              <a:spcAft>
                <a:spcPct val="0"/>
              </a:spcAft>
              <a:defRPr sz="1200">
                <a:solidFill>
                  <a:schemeClr val="tx1"/>
                </a:solidFill>
                <a:latin typeface="Arial" panose="020B0604020202020204" pitchFamily="34" charset="0"/>
              </a:defRPr>
            </a:lvl8pPr>
            <a:lvl9pPr marL="3875088"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8EE5FDF-51FE-4A49-939C-C08BA5413ADD}" type="slidenum">
              <a:rPr lang="en-GB" altLang="en-US" smtClean="0"/>
              <a:pPr>
                <a:spcBef>
                  <a:spcPct val="0"/>
                </a:spcBef>
              </a:pPr>
              <a:t>6</a:t>
            </a:fld>
            <a:endParaRPr lang="en-GB" altLang="en-US" smtClean="0"/>
          </a:p>
        </p:txBody>
      </p:sp>
      <p:sp>
        <p:nvSpPr>
          <p:cNvPr id="12291" name="Rectangle 2"/>
          <p:cNvSpPr>
            <a:spLocks noGrp="1" noRot="1" noChangeAspect="1" noChangeArrowheads="1" noTextEdit="1"/>
          </p:cNvSpPr>
          <p:nvPr>
            <p:ph type="sldImg"/>
          </p:nvPr>
        </p:nvSpPr>
        <p:spPr>
          <a:xfrm>
            <a:off x="120650" y="746125"/>
            <a:ext cx="6559550" cy="3690938"/>
          </a:xfrm>
          <a:ln/>
        </p:spPr>
      </p:sp>
      <p:sp>
        <p:nvSpPr>
          <p:cNvPr id="12292" name="Rectangle 3"/>
          <p:cNvSpPr>
            <a:spLocks noGrp="1" noChangeArrowheads="1"/>
          </p:cNvSpPr>
          <p:nvPr>
            <p:ph type="body" idx="1"/>
          </p:nvPr>
        </p:nvSpPr>
        <p:spPr>
          <a:xfrm>
            <a:off x="906463" y="4689475"/>
            <a:ext cx="4984750" cy="444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GB" altLang="en-US" smtClean="0">
                <a:latin typeface="Arial" panose="020B0604020202020204" pitchFamily="34" charset="0"/>
              </a:rPr>
              <a:t>In order to make the discussion at the workshop as efficient and useful as possible, it is important to move out of the </a:t>
            </a:r>
            <a:r>
              <a:rPr lang="ja-JP" altLang="en-GB" smtClean="0">
                <a:latin typeface="Arial" panose="020B0604020202020204" pitchFamily="34" charset="0"/>
              </a:rPr>
              <a:t>‘</a:t>
            </a:r>
            <a:r>
              <a:rPr lang="en-GB" altLang="ja-JP" smtClean="0">
                <a:latin typeface="Arial" panose="020B0604020202020204" pitchFamily="34" charset="0"/>
              </a:rPr>
              <a:t>classical</a:t>
            </a:r>
            <a:r>
              <a:rPr lang="ja-JP" altLang="en-GB" smtClean="0">
                <a:latin typeface="Arial" panose="020B0604020202020204" pitchFamily="34" charset="0"/>
              </a:rPr>
              <a:t>’</a:t>
            </a:r>
            <a:r>
              <a:rPr lang="en-GB" altLang="ja-JP" smtClean="0">
                <a:latin typeface="Arial" panose="020B0604020202020204" pitchFamily="34" charset="0"/>
              </a:rPr>
              <a:t> presenting mood and head towards a more concrete approach to issues that need to be faced on the ground, while establishing and implementing your strategy. For this reason it is important to define a focus of your presentation, which would act as a </a:t>
            </a:r>
            <a:r>
              <a:rPr lang="ja-JP" altLang="en-GB" smtClean="0">
                <a:latin typeface="Arial" panose="020B0604020202020204" pitchFamily="34" charset="0"/>
              </a:rPr>
              <a:t>‘</a:t>
            </a:r>
            <a:r>
              <a:rPr lang="en-GB" altLang="ja-JP" smtClean="0">
                <a:latin typeface="Arial" panose="020B0604020202020204" pitchFamily="34" charset="0"/>
              </a:rPr>
              <a:t>red thread</a:t>
            </a:r>
            <a:r>
              <a:rPr lang="ja-JP" altLang="en-GB" smtClean="0">
                <a:latin typeface="Arial" panose="020B0604020202020204" pitchFamily="34" charset="0"/>
              </a:rPr>
              <a:t>’</a:t>
            </a:r>
            <a:r>
              <a:rPr lang="en-GB" altLang="ja-JP" smtClean="0">
                <a:latin typeface="Arial" panose="020B0604020202020204" pitchFamily="34" charset="0"/>
              </a:rPr>
              <a:t> in your presentation.</a:t>
            </a:r>
          </a:p>
          <a:p>
            <a:pPr marL="228600" indent="-228600" eaLnBrk="1" hangingPunct="1"/>
            <a:endParaRPr lang="en-GB" altLang="en-US" smtClean="0">
              <a:latin typeface="Arial" panose="020B0604020202020204" pitchFamily="34" charset="0"/>
            </a:endParaRPr>
          </a:p>
          <a:p>
            <a:pPr marL="228600" indent="-228600" eaLnBrk="1" hangingPunct="1">
              <a:lnSpc>
                <a:spcPct val="80000"/>
              </a:lnSpc>
            </a:pPr>
            <a:r>
              <a:rPr lang="en-GB" altLang="en-US" smtClean="0">
                <a:solidFill>
                  <a:srgbClr val="000066"/>
                </a:solidFill>
                <a:latin typeface="Arial" panose="020B0604020202020204" pitchFamily="34" charset="0"/>
              </a:rPr>
              <a:t>Please remember that the more linked to your presentation the questions are, the more relevant feedback you might get. By presenting the questions up front, you allow your peer critical friends to keep them in mind while you give your presentation. The questions should be repeated at the end of the presentation. Questions of a very general character can be made relevant for you specific region only if you give related information in your presentation.</a:t>
            </a:r>
          </a:p>
          <a:p>
            <a:pPr marL="228600" indent="-228600"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22932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8188" indent="-284163">
              <a:spcBef>
                <a:spcPct val="30000"/>
              </a:spcBef>
              <a:defRPr sz="1200">
                <a:solidFill>
                  <a:schemeClr val="tx1"/>
                </a:solidFill>
                <a:latin typeface="Arial" panose="020B0604020202020204" pitchFamily="34" charset="0"/>
              </a:defRPr>
            </a:lvl2pPr>
            <a:lvl3pPr marL="1136650" indent="-227013">
              <a:spcBef>
                <a:spcPct val="30000"/>
              </a:spcBef>
              <a:defRPr sz="1200">
                <a:solidFill>
                  <a:schemeClr val="tx1"/>
                </a:solidFill>
                <a:latin typeface="Arial" panose="020B0604020202020204" pitchFamily="34" charset="0"/>
              </a:defRPr>
            </a:lvl3pPr>
            <a:lvl4pPr marL="1592263" indent="-227013">
              <a:spcBef>
                <a:spcPct val="30000"/>
              </a:spcBef>
              <a:defRPr sz="1200">
                <a:solidFill>
                  <a:schemeClr val="tx1"/>
                </a:solidFill>
                <a:latin typeface="Arial" panose="020B0604020202020204" pitchFamily="34" charset="0"/>
              </a:defRPr>
            </a:lvl4pPr>
            <a:lvl5pPr marL="2046288" indent="-227013">
              <a:spcBef>
                <a:spcPct val="30000"/>
              </a:spcBef>
              <a:defRPr sz="1200">
                <a:solidFill>
                  <a:schemeClr val="tx1"/>
                </a:solidFill>
                <a:latin typeface="Arial" panose="020B0604020202020204" pitchFamily="34" charset="0"/>
              </a:defRPr>
            </a:lvl5pPr>
            <a:lvl6pPr marL="2503488" indent="-227013" eaLnBrk="0" fontAlgn="base" hangingPunct="0">
              <a:spcBef>
                <a:spcPct val="30000"/>
              </a:spcBef>
              <a:spcAft>
                <a:spcPct val="0"/>
              </a:spcAft>
              <a:defRPr sz="1200">
                <a:solidFill>
                  <a:schemeClr val="tx1"/>
                </a:solidFill>
                <a:latin typeface="Arial" panose="020B0604020202020204" pitchFamily="34" charset="0"/>
              </a:defRPr>
            </a:lvl6pPr>
            <a:lvl7pPr marL="2960688" indent="-227013" eaLnBrk="0" fontAlgn="base" hangingPunct="0">
              <a:spcBef>
                <a:spcPct val="30000"/>
              </a:spcBef>
              <a:spcAft>
                <a:spcPct val="0"/>
              </a:spcAft>
              <a:defRPr sz="1200">
                <a:solidFill>
                  <a:schemeClr val="tx1"/>
                </a:solidFill>
                <a:latin typeface="Arial" panose="020B0604020202020204" pitchFamily="34" charset="0"/>
              </a:defRPr>
            </a:lvl7pPr>
            <a:lvl8pPr marL="3417888" indent="-227013" eaLnBrk="0" fontAlgn="base" hangingPunct="0">
              <a:spcBef>
                <a:spcPct val="30000"/>
              </a:spcBef>
              <a:spcAft>
                <a:spcPct val="0"/>
              </a:spcAft>
              <a:defRPr sz="1200">
                <a:solidFill>
                  <a:schemeClr val="tx1"/>
                </a:solidFill>
                <a:latin typeface="Arial" panose="020B0604020202020204" pitchFamily="34" charset="0"/>
              </a:defRPr>
            </a:lvl8pPr>
            <a:lvl9pPr marL="3875088"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9C91DE0-2695-4E94-B5CA-9CC556F9B5EE}" type="slidenum">
              <a:rPr lang="en-GB" altLang="en-US" smtClean="0"/>
              <a:pPr>
                <a:spcBef>
                  <a:spcPct val="0"/>
                </a:spcBef>
              </a:pPr>
              <a:t>7</a:t>
            </a:fld>
            <a:endParaRPr lang="en-GB" altLang="en-US" smtClean="0"/>
          </a:p>
        </p:txBody>
      </p:sp>
      <p:sp>
        <p:nvSpPr>
          <p:cNvPr id="14339" name="Rectangle 2"/>
          <p:cNvSpPr>
            <a:spLocks noGrp="1" noRot="1" noChangeAspect="1" noChangeArrowheads="1" noTextEdit="1"/>
          </p:cNvSpPr>
          <p:nvPr>
            <p:ph type="sldImg"/>
          </p:nvPr>
        </p:nvSpPr>
        <p:spPr>
          <a:xfrm>
            <a:off x="120650" y="746125"/>
            <a:ext cx="6559550" cy="3690938"/>
          </a:xfrm>
          <a:ln/>
        </p:spPr>
      </p:sp>
      <p:sp>
        <p:nvSpPr>
          <p:cNvPr id="14340" name="Rectangle 3"/>
          <p:cNvSpPr>
            <a:spLocks noGrp="1" noChangeArrowheads="1"/>
          </p:cNvSpPr>
          <p:nvPr>
            <p:ph type="body" idx="1"/>
          </p:nvPr>
        </p:nvSpPr>
        <p:spPr>
          <a:xfrm>
            <a:off x="906463" y="4689475"/>
            <a:ext cx="4984750" cy="444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GB" altLang="en-US" smtClean="0">
                <a:latin typeface="Arial" panose="020B0604020202020204" pitchFamily="34" charset="0"/>
              </a:rPr>
              <a:t>In order to make the discussion at the workshop as efficient and useful as possible, it is important to move out of the </a:t>
            </a:r>
            <a:r>
              <a:rPr lang="ja-JP" altLang="en-GB" smtClean="0">
                <a:latin typeface="Arial" panose="020B0604020202020204" pitchFamily="34" charset="0"/>
              </a:rPr>
              <a:t>‘</a:t>
            </a:r>
            <a:r>
              <a:rPr lang="en-GB" altLang="ja-JP" smtClean="0">
                <a:latin typeface="Arial" panose="020B0604020202020204" pitchFamily="34" charset="0"/>
              </a:rPr>
              <a:t>classical</a:t>
            </a:r>
            <a:r>
              <a:rPr lang="ja-JP" altLang="en-GB" smtClean="0">
                <a:latin typeface="Arial" panose="020B0604020202020204" pitchFamily="34" charset="0"/>
              </a:rPr>
              <a:t>’</a:t>
            </a:r>
            <a:r>
              <a:rPr lang="en-GB" altLang="ja-JP" smtClean="0">
                <a:latin typeface="Arial" panose="020B0604020202020204" pitchFamily="34" charset="0"/>
              </a:rPr>
              <a:t> presenting mood and head towards a more concrete approach to issues that need to be faced on the ground, while establishing and implementing your strategy. For this reason it is important to define a focus of your presentation, which would act as a </a:t>
            </a:r>
            <a:r>
              <a:rPr lang="ja-JP" altLang="en-GB" smtClean="0">
                <a:latin typeface="Arial" panose="020B0604020202020204" pitchFamily="34" charset="0"/>
              </a:rPr>
              <a:t>‘</a:t>
            </a:r>
            <a:r>
              <a:rPr lang="en-GB" altLang="ja-JP" smtClean="0">
                <a:latin typeface="Arial" panose="020B0604020202020204" pitchFamily="34" charset="0"/>
              </a:rPr>
              <a:t>red thread</a:t>
            </a:r>
            <a:r>
              <a:rPr lang="ja-JP" altLang="en-GB" smtClean="0">
                <a:latin typeface="Arial" panose="020B0604020202020204" pitchFamily="34" charset="0"/>
              </a:rPr>
              <a:t>’</a:t>
            </a:r>
            <a:r>
              <a:rPr lang="en-GB" altLang="ja-JP" smtClean="0">
                <a:latin typeface="Arial" panose="020B0604020202020204" pitchFamily="34" charset="0"/>
              </a:rPr>
              <a:t> in your presentation.</a:t>
            </a:r>
          </a:p>
          <a:p>
            <a:pPr marL="228600" indent="-228600" eaLnBrk="1" hangingPunct="1"/>
            <a:endParaRPr lang="en-GB" altLang="en-US" smtClean="0">
              <a:latin typeface="Arial" panose="020B0604020202020204" pitchFamily="34" charset="0"/>
            </a:endParaRPr>
          </a:p>
          <a:p>
            <a:pPr marL="228600" indent="-228600" eaLnBrk="1" hangingPunct="1">
              <a:lnSpc>
                <a:spcPct val="80000"/>
              </a:lnSpc>
            </a:pPr>
            <a:r>
              <a:rPr lang="en-GB" altLang="en-US" smtClean="0">
                <a:solidFill>
                  <a:srgbClr val="000066"/>
                </a:solidFill>
                <a:latin typeface="Arial" panose="020B0604020202020204" pitchFamily="34" charset="0"/>
              </a:rPr>
              <a:t>Please remember that the more linked to your presentation the questions are, the more relevant feedback you might get. By presenting the questions up front, you allow your peer critical friends to keep them in mind while you give your presentation. The questions should be repeated at the end of the presentation. Questions of a very general character can be made relevant for you specific region only if you give related information in your presentation.</a:t>
            </a:r>
          </a:p>
          <a:p>
            <a:pPr marL="228600" indent="-228600"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08937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8188" indent="-284163">
              <a:spcBef>
                <a:spcPct val="30000"/>
              </a:spcBef>
              <a:defRPr sz="1200">
                <a:solidFill>
                  <a:schemeClr val="tx1"/>
                </a:solidFill>
                <a:latin typeface="Arial" panose="020B0604020202020204" pitchFamily="34" charset="0"/>
              </a:defRPr>
            </a:lvl2pPr>
            <a:lvl3pPr marL="1136650" indent="-227013">
              <a:spcBef>
                <a:spcPct val="30000"/>
              </a:spcBef>
              <a:defRPr sz="1200">
                <a:solidFill>
                  <a:schemeClr val="tx1"/>
                </a:solidFill>
                <a:latin typeface="Arial" panose="020B0604020202020204" pitchFamily="34" charset="0"/>
              </a:defRPr>
            </a:lvl3pPr>
            <a:lvl4pPr marL="1592263" indent="-227013">
              <a:spcBef>
                <a:spcPct val="30000"/>
              </a:spcBef>
              <a:defRPr sz="1200">
                <a:solidFill>
                  <a:schemeClr val="tx1"/>
                </a:solidFill>
                <a:latin typeface="Arial" panose="020B0604020202020204" pitchFamily="34" charset="0"/>
              </a:defRPr>
            </a:lvl4pPr>
            <a:lvl5pPr marL="2046288" indent="-227013">
              <a:spcBef>
                <a:spcPct val="30000"/>
              </a:spcBef>
              <a:defRPr sz="1200">
                <a:solidFill>
                  <a:schemeClr val="tx1"/>
                </a:solidFill>
                <a:latin typeface="Arial" panose="020B0604020202020204" pitchFamily="34" charset="0"/>
              </a:defRPr>
            </a:lvl5pPr>
            <a:lvl6pPr marL="2503488" indent="-227013" eaLnBrk="0" fontAlgn="base" hangingPunct="0">
              <a:spcBef>
                <a:spcPct val="30000"/>
              </a:spcBef>
              <a:spcAft>
                <a:spcPct val="0"/>
              </a:spcAft>
              <a:defRPr sz="1200">
                <a:solidFill>
                  <a:schemeClr val="tx1"/>
                </a:solidFill>
                <a:latin typeface="Arial" panose="020B0604020202020204" pitchFamily="34" charset="0"/>
              </a:defRPr>
            </a:lvl6pPr>
            <a:lvl7pPr marL="2960688" indent="-227013" eaLnBrk="0" fontAlgn="base" hangingPunct="0">
              <a:spcBef>
                <a:spcPct val="30000"/>
              </a:spcBef>
              <a:spcAft>
                <a:spcPct val="0"/>
              </a:spcAft>
              <a:defRPr sz="1200">
                <a:solidFill>
                  <a:schemeClr val="tx1"/>
                </a:solidFill>
                <a:latin typeface="Arial" panose="020B0604020202020204" pitchFamily="34" charset="0"/>
              </a:defRPr>
            </a:lvl7pPr>
            <a:lvl8pPr marL="3417888" indent="-227013" eaLnBrk="0" fontAlgn="base" hangingPunct="0">
              <a:spcBef>
                <a:spcPct val="30000"/>
              </a:spcBef>
              <a:spcAft>
                <a:spcPct val="0"/>
              </a:spcAft>
              <a:defRPr sz="1200">
                <a:solidFill>
                  <a:schemeClr val="tx1"/>
                </a:solidFill>
                <a:latin typeface="Arial" panose="020B0604020202020204" pitchFamily="34" charset="0"/>
              </a:defRPr>
            </a:lvl8pPr>
            <a:lvl9pPr marL="3875088"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F496C40-224F-4F11-9D7D-23BD9271328A}" type="slidenum">
              <a:rPr lang="en-GB" altLang="en-US" smtClean="0"/>
              <a:pPr>
                <a:spcBef>
                  <a:spcPct val="0"/>
                </a:spcBef>
              </a:pPr>
              <a:t>8</a:t>
            </a:fld>
            <a:endParaRPr lang="en-GB" altLang="en-US" smtClean="0"/>
          </a:p>
        </p:txBody>
      </p:sp>
      <p:sp>
        <p:nvSpPr>
          <p:cNvPr id="16387" name="Rectangle 2"/>
          <p:cNvSpPr>
            <a:spLocks noGrp="1" noRot="1" noChangeAspect="1" noChangeArrowheads="1" noTextEdit="1"/>
          </p:cNvSpPr>
          <p:nvPr>
            <p:ph type="sldImg"/>
          </p:nvPr>
        </p:nvSpPr>
        <p:spPr>
          <a:xfrm>
            <a:off x="120650" y="746125"/>
            <a:ext cx="6559550" cy="3690938"/>
          </a:xfrm>
          <a:ln/>
        </p:spPr>
      </p:sp>
      <p:sp>
        <p:nvSpPr>
          <p:cNvPr id="16388" name="Rectangle 3"/>
          <p:cNvSpPr>
            <a:spLocks noGrp="1" noChangeArrowheads="1"/>
          </p:cNvSpPr>
          <p:nvPr>
            <p:ph type="body" idx="1"/>
          </p:nvPr>
        </p:nvSpPr>
        <p:spPr>
          <a:xfrm>
            <a:off x="906463" y="4689475"/>
            <a:ext cx="4984750" cy="444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GB" altLang="en-US" smtClean="0">
                <a:latin typeface="Arial" panose="020B0604020202020204" pitchFamily="34" charset="0"/>
              </a:rPr>
              <a:t>In order to make the discussion at the workshop as efficient and useful as possible, it is important to move out of the </a:t>
            </a:r>
            <a:r>
              <a:rPr lang="ja-JP" altLang="en-GB" smtClean="0">
                <a:latin typeface="Arial" panose="020B0604020202020204" pitchFamily="34" charset="0"/>
              </a:rPr>
              <a:t>‘</a:t>
            </a:r>
            <a:r>
              <a:rPr lang="en-GB" altLang="ja-JP" smtClean="0">
                <a:latin typeface="Arial" panose="020B0604020202020204" pitchFamily="34" charset="0"/>
              </a:rPr>
              <a:t>classical</a:t>
            </a:r>
            <a:r>
              <a:rPr lang="ja-JP" altLang="en-GB" smtClean="0">
                <a:latin typeface="Arial" panose="020B0604020202020204" pitchFamily="34" charset="0"/>
              </a:rPr>
              <a:t>’</a:t>
            </a:r>
            <a:r>
              <a:rPr lang="en-GB" altLang="ja-JP" smtClean="0">
                <a:latin typeface="Arial" panose="020B0604020202020204" pitchFamily="34" charset="0"/>
              </a:rPr>
              <a:t> presenting mood and head towards a more concrete approach to issues that need to be faced on the ground, while establishing and implementing your strategy. For this reason it is important to define a focus of your presentation, which would act as a </a:t>
            </a:r>
            <a:r>
              <a:rPr lang="ja-JP" altLang="en-GB" smtClean="0">
                <a:latin typeface="Arial" panose="020B0604020202020204" pitchFamily="34" charset="0"/>
              </a:rPr>
              <a:t>‘</a:t>
            </a:r>
            <a:r>
              <a:rPr lang="en-GB" altLang="ja-JP" smtClean="0">
                <a:latin typeface="Arial" panose="020B0604020202020204" pitchFamily="34" charset="0"/>
              </a:rPr>
              <a:t>red thread</a:t>
            </a:r>
            <a:r>
              <a:rPr lang="ja-JP" altLang="en-GB" smtClean="0">
                <a:latin typeface="Arial" panose="020B0604020202020204" pitchFamily="34" charset="0"/>
              </a:rPr>
              <a:t>’</a:t>
            </a:r>
            <a:r>
              <a:rPr lang="en-GB" altLang="ja-JP" smtClean="0">
                <a:latin typeface="Arial" panose="020B0604020202020204" pitchFamily="34" charset="0"/>
              </a:rPr>
              <a:t> in your presentation.</a:t>
            </a:r>
          </a:p>
          <a:p>
            <a:pPr marL="228600" indent="-228600" eaLnBrk="1" hangingPunct="1"/>
            <a:endParaRPr lang="en-GB" altLang="en-US" smtClean="0">
              <a:latin typeface="Arial" panose="020B0604020202020204" pitchFamily="34" charset="0"/>
            </a:endParaRPr>
          </a:p>
          <a:p>
            <a:pPr marL="228600" indent="-228600" eaLnBrk="1" hangingPunct="1">
              <a:lnSpc>
                <a:spcPct val="80000"/>
              </a:lnSpc>
            </a:pPr>
            <a:r>
              <a:rPr lang="en-GB" altLang="en-US" smtClean="0">
                <a:solidFill>
                  <a:srgbClr val="000066"/>
                </a:solidFill>
                <a:latin typeface="Arial" panose="020B0604020202020204" pitchFamily="34" charset="0"/>
              </a:rPr>
              <a:t>Please remember that the more linked to your presentation the questions are, the more relevant feedback you might get. By presenting the questions up front, you allow your peer critical friends to keep them in mind while you give your presentation. The questions should be repeated at the end of the presentation. Questions of a very general character can be made relevant for you specific region only if you give related information in your presentation.</a:t>
            </a:r>
          </a:p>
          <a:p>
            <a:pPr marL="228600" indent="-228600"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02411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8188" indent="-284163">
              <a:spcBef>
                <a:spcPct val="30000"/>
              </a:spcBef>
              <a:defRPr sz="1200">
                <a:solidFill>
                  <a:schemeClr val="tx1"/>
                </a:solidFill>
                <a:latin typeface="Arial" panose="020B0604020202020204" pitchFamily="34" charset="0"/>
              </a:defRPr>
            </a:lvl2pPr>
            <a:lvl3pPr marL="1136650" indent="-227013">
              <a:spcBef>
                <a:spcPct val="30000"/>
              </a:spcBef>
              <a:defRPr sz="1200">
                <a:solidFill>
                  <a:schemeClr val="tx1"/>
                </a:solidFill>
                <a:latin typeface="Arial" panose="020B0604020202020204" pitchFamily="34" charset="0"/>
              </a:defRPr>
            </a:lvl3pPr>
            <a:lvl4pPr marL="1592263" indent="-227013">
              <a:spcBef>
                <a:spcPct val="30000"/>
              </a:spcBef>
              <a:defRPr sz="1200">
                <a:solidFill>
                  <a:schemeClr val="tx1"/>
                </a:solidFill>
                <a:latin typeface="Arial" panose="020B0604020202020204" pitchFamily="34" charset="0"/>
              </a:defRPr>
            </a:lvl4pPr>
            <a:lvl5pPr marL="2046288" indent="-227013">
              <a:spcBef>
                <a:spcPct val="30000"/>
              </a:spcBef>
              <a:defRPr sz="1200">
                <a:solidFill>
                  <a:schemeClr val="tx1"/>
                </a:solidFill>
                <a:latin typeface="Arial" panose="020B0604020202020204" pitchFamily="34" charset="0"/>
              </a:defRPr>
            </a:lvl5pPr>
            <a:lvl6pPr marL="2503488" indent="-227013" eaLnBrk="0" fontAlgn="base" hangingPunct="0">
              <a:spcBef>
                <a:spcPct val="30000"/>
              </a:spcBef>
              <a:spcAft>
                <a:spcPct val="0"/>
              </a:spcAft>
              <a:defRPr sz="1200">
                <a:solidFill>
                  <a:schemeClr val="tx1"/>
                </a:solidFill>
                <a:latin typeface="Arial" panose="020B0604020202020204" pitchFamily="34" charset="0"/>
              </a:defRPr>
            </a:lvl6pPr>
            <a:lvl7pPr marL="2960688" indent="-227013" eaLnBrk="0" fontAlgn="base" hangingPunct="0">
              <a:spcBef>
                <a:spcPct val="30000"/>
              </a:spcBef>
              <a:spcAft>
                <a:spcPct val="0"/>
              </a:spcAft>
              <a:defRPr sz="1200">
                <a:solidFill>
                  <a:schemeClr val="tx1"/>
                </a:solidFill>
                <a:latin typeface="Arial" panose="020B0604020202020204" pitchFamily="34" charset="0"/>
              </a:defRPr>
            </a:lvl7pPr>
            <a:lvl8pPr marL="3417888" indent="-227013" eaLnBrk="0" fontAlgn="base" hangingPunct="0">
              <a:spcBef>
                <a:spcPct val="30000"/>
              </a:spcBef>
              <a:spcAft>
                <a:spcPct val="0"/>
              </a:spcAft>
              <a:defRPr sz="1200">
                <a:solidFill>
                  <a:schemeClr val="tx1"/>
                </a:solidFill>
                <a:latin typeface="Arial" panose="020B0604020202020204" pitchFamily="34" charset="0"/>
              </a:defRPr>
            </a:lvl8pPr>
            <a:lvl9pPr marL="3875088"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693B642-7D0C-49DF-A8B4-FEBCD5118526}" type="slidenum">
              <a:rPr lang="en-GB" altLang="en-US" smtClean="0"/>
              <a:pPr>
                <a:spcBef>
                  <a:spcPct val="0"/>
                </a:spcBef>
              </a:pPr>
              <a:t>9</a:t>
            </a:fld>
            <a:endParaRPr lang="en-GB" altLang="en-US" smtClean="0"/>
          </a:p>
        </p:txBody>
      </p:sp>
      <p:sp>
        <p:nvSpPr>
          <p:cNvPr id="18435" name="Rectangle 2"/>
          <p:cNvSpPr>
            <a:spLocks noGrp="1" noRot="1" noChangeAspect="1" noChangeArrowheads="1" noTextEdit="1"/>
          </p:cNvSpPr>
          <p:nvPr>
            <p:ph type="sldImg"/>
          </p:nvPr>
        </p:nvSpPr>
        <p:spPr>
          <a:xfrm>
            <a:off x="120650" y="746125"/>
            <a:ext cx="6559550" cy="3690938"/>
          </a:xfrm>
          <a:ln/>
        </p:spPr>
      </p:sp>
      <p:sp>
        <p:nvSpPr>
          <p:cNvPr id="18436" name="Rectangle 3"/>
          <p:cNvSpPr>
            <a:spLocks noGrp="1" noChangeArrowheads="1"/>
          </p:cNvSpPr>
          <p:nvPr>
            <p:ph type="body" idx="1"/>
          </p:nvPr>
        </p:nvSpPr>
        <p:spPr>
          <a:xfrm>
            <a:off x="906463" y="4689475"/>
            <a:ext cx="4984750" cy="444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GB" altLang="en-US" smtClean="0">
                <a:latin typeface="Arial" panose="020B0604020202020204" pitchFamily="34" charset="0"/>
              </a:rPr>
              <a:t>In order to make the discussion at the workshop as efficient and useful as possible, it is important to move out of the </a:t>
            </a:r>
            <a:r>
              <a:rPr lang="ja-JP" altLang="en-GB" smtClean="0">
                <a:latin typeface="Arial" panose="020B0604020202020204" pitchFamily="34" charset="0"/>
              </a:rPr>
              <a:t>‘</a:t>
            </a:r>
            <a:r>
              <a:rPr lang="en-GB" altLang="ja-JP" smtClean="0">
                <a:latin typeface="Arial" panose="020B0604020202020204" pitchFamily="34" charset="0"/>
              </a:rPr>
              <a:t>classical</a:t>
            </a:r>
            <a:r>
              <a:rPr lang="ja-JP" altLang="en-GB" smtClean="0">
                <a:latin typeface="Arial" panose="020B0604020202020204" pitchFamily="34" charset="0"/>
              </a:rPr>
              <a:t>’</a:t>
            </a:r>
            <a:r>
              <a:rPr lang="en-GB" altLang="ja-JP" smtClean="0">
                <a:latin typeface="Arial" panose="020B0604020202020204" pitchFamily="34" charset="0"/>
              </a:rPr>
              <a:t> presenting mood and head towards a more concrete approach to issues that need to be faced on the ground, while establishing and implementing your strategy. For this reason it is important to define a focus of your presentation, which would act as a </a:t>
            </a:r>
            <a:r>
              <a:rPr lang="ja-JP" altLang="en-GB" smtClean="0">
                <a:latin typeface="Arial" panose="020B0604020202020204" pitchFamily="34" charset="0"/>
              </a:rPr>
              <a:t>‘</a:t>
            </a:r>
            <a:r>
              <a:rPr lang="en-GB" altLang="ja-JP" smtClean="0">
                <a:latin typeface="Arial" panose="020B0604020202020204" pitchFamily="34" charset="0"/>
              </a:rPr>
              <a:t>red thread</a:t>
            </a:r>
            <a:r>
              <a:rPr lang="ja-JP" altLang="en-GB" smtClean="0">
                <a:latin typeface="Arial" panose="020B0604020202020204" pitchFamily="34" charset="0"/>
              </a:rPr>
              <a:t>’</a:t>
            </a:r>
            <a:r>
              <a:rPr lang="en-GB" altLang="ja-JP" smtClean="0">
                <a:latin typeface="Arial" panose="020B0604020202020204" pitchFamily="34" charset="0"/>
              </a:rPr>
              <a:t> in your presentation.</a:t>
            </a:r>
          </a:p>
          <a:p>
            <a:pPr marL="228600" indent="-228600" eaLnBrk="1" hangingPunct="1"/>
            <a:endParaRPr lang="en-GB" altLang="en-US" smtClean="0">
              <a:latin typeface="Arial" panose="020B0604020202020204" pitchFamily="34" charset="0"/>
            </a:endParaRPr>
          </a:p>
          <a:p>
            <a:pPr marL="228600" indent="-228600" eaLnBrk="1" hangingPunct="1">
              <a:lnSpc>
                <a:spcPct val="80000"/>
              </a:lnSpc>
            </a:pPr>
            <a:r>
              <a:rPr lang="en-GB" altLang="en-US" smtClean="0">
                <a:solidFill>
                  <a:srgbClr val="000066"/>
                </a:solidFill>
                <a:latin typeface="Arial" panose="020B0604020202020204" pitchFamily="34" charset="0"/>
              </a:rPr>
              <a:t>Please remember that the more linked to your presentation the questions are, the more relevant feedback you might get. By presenting the questions up front, you allow your peer critical friends to keep them in mind while you give your presentation. The questions should be repeated at the end of the presentation. Questions of a very general character can be made relevant for you specific region only if you give related information in your presentation.</a:t>
            </a:r>
          </a:p>
          <a:p>
            <a:pPr marL="228600" indent="-228600"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97649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8188" indent="-284163">
              <a:spcBef>
                <a:spcPct val="30000"/>
              </a:spcBef>
              <a:defRPr sz="1200">
                <a:solidFill>
                  <a:schemeClr val="tx1"/>
                </a:solidFill>
                <a:latin typeface="Arial" panose="020B0604020202020204" pitchFamily="34" charset="0"/>
              </a:defRPr>
            </a:lvl2pPr>
            <a:lvl3pPr marL="1136650" indent="-227013">
              <a:spcBef>
                <a:spcPct val="30000"/>
              </a:spcBef>
              <a:defRPr sz="1200">
                <a:solidFill>
                  <a:schemeClr val="tx1"/>
                </a:solidFill>
                <a:latin typeface="Arial" panose="020B0604020202020204" pitchFamily="34" charset="0"/>
              </a:defRPr>
            </a:lvl3pPr>
            <a:lvl4pPr marL="1592263" indent="-227013">
              <a:spcBef>
                <a:spcPct val="30000"/>
              </a:spcBef>
              <a:defRPr sz="1200">
                <a:solidFill>
                  <a:schemeClr val="tx1"/>
                </a:solidFill>
                <a:latin typeface="Arial" panose="020B0604020202020204" pitchFamily="34" charset="0"/>
              </a:defRPr>
            </a:lvl4pPr>
            <a:lvl5pPr marL="2046288" indent="-227013">
              <a:spcBef>
                <a:spcPct val="30000"/>
              </a:spcBef>
              <a:defRPr sz="1200">
                <a:solidFill>
                  <a:schemeClr val="tx1"/>
                </a:solidFill>
                <a:latin typeface="Arial" panose="020B0604020202020204" pitchFamily="34" charset="0"/>
              </a:defRPr>
            </a:lvl5pPr>
            <a:lvl6pPr marL="2503488" indent="-227013" eaLnBrk="0" fontAlgn="base" hangingPunct="0">
              <a:spcBef>
                <a:spcPct val="30000"/>
              </a:spcBef>
              <a:spcAft>
                <a:spcPct val="0"/>
              </a:spcAft>
              <a:defRPr sz="1200">
                <a:solidFill>
                  <a:schemeClr val="tx1"/>
                </a:solidFill>
                <a:latin typeface="Arial" panose="020B0604020202020204" pitchFamily="34" charset="0"/>
              </a:defRPr>
            </a:lvl6pPr>
            <a:lvl7pPr marL="2960688" indent="-227013" eaLnBrk="0" fontAlgn="base" hangingPunct="0">
              <a:spcBef>
                <a:spcPct val="30000"/>
              </a:spcBef>
              <a:spcAft>
                <a:spcPct val="0"/>
              </a:spcAft>
              <a:defRPr sz="1200">
                <a:solidFill>
                  <a:schemeClr val="tx1"/>
                </a:solidFill>
                <a:latin typeface="Arial" panose="020B0604020202020204" pitchFamily="34" charset="0"/>
              </a:defRPr>
            </a:lvl7pPr>
            <a:lvl8pPr marL="3417888" indent="-227013" eaLnBrk="0" fontAlgn="base" hangingPunct="0">
              <a:spcBef>
                <a:spcPct val="30000"/>
              </a:spcBef>
              <a:spcAft>
                <a:spcPct val="0"/>
              </a:spcAft>
              <a:defRPr sz="1200">
                <a:solidFill>
                  <a:schemeClr val="tx1"/>
                </a:solidFill>
                <a:latin typeface="Arial" panose="020B0604020202020204" pitchFamily="34" charset="0"/>
              </a:defRPr>
            </a:lvl8pPr>
            <a:lvl9pPr marL="3875088"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41BFD0C-BC81-49E0-88A9-4FE99FAF94A5}" type="slidenum">
              <a:rPr lang="en-GB" altLang="cs-CZ" smtClean="0">
                <a:solidFill>
                  <a:srgbClr val="000000"/>
                </a:solidFill>
              </a:rPr>
              <a:pPr>
                <a:spcBef>
                  <a:spcPct val="0"/>
                </a:spcBef>
              </a:pPr>
              <a:t>11</a:t>
            </a:fld>
            <a:endParaRPr lang="en-GB" altLang="cs-CZ" smtClean="0">
              <a:solidFill>
                <a:srgbClr val="000000"/>
              </a:solidFill>
            </a:endParaRPr>
          </a:p>
        </p:txBody>
      </p:sp>
      <p:sp>
        <p:nvSpPr>
          <p:cNvPr id="21507" name="Rectangle 2"/>
          <p:cNvSpPr>
            <a:spLocks noGrp="1" noRot="1" noChangeAspect="1" noChangeArrowheads="1" noTextEdit="1"/>
          </p:cNvSpPr>
          <p:nvPr>
            <p:ph type="sldImg"/>
          </p:nvPr>
        </p:nvSpPr>
        <p:spPr>
          <a:xfrm>
            <a:off x="120650" y="746125"/>
            <a:ext cx="6559550" cy="3690938"/>
          </a:xfrm>
          <a:ln/>
        </p:spPr>
      </p:sp>
      <p:sp>
        <p:nvSpPr>
          <p:cNvPr id="21508" name="Rectangle 3"/>
          <p:cNvSpPr>
            <a:spLocks noGrp="1" noChangeArrowheads="1"/>
          </p:cNvSpPr>
          <p:nvPr>
            <p:ph type="body" idx="1"/>
          </p:nvPr>
        </p:nvSpPr>
        <p:spPr>
          <a:xfrm>
            <a:off x="906463" y="4689475"/>
            <a:ext cx="4984750" cy="444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r>
              <a:rPr lang="en-GB" altLang="cs-CZ" sz="1000" smtClean="0">
                <a:latin typeface="Arial" panose="020B0604020202020204" pitchFamily="34" charset="0"/>
              </a:rPr>
              <a:t>This slide focuses on your question: try to formulate on this slide your answers to the following questions:</a:t>
            </a:r>
          </a:p>
          <a:p>
            <a:pPr marL="228600" indent="-228600" eaLnBrk="1" hangingPunct="1">
              <a:lnSpc>
                <a:spcPct val="80000"/>
              </a:lnSpc>
              <a:buFontTx/>
              <a:buChar char="-"/>
            </a:pPr>
            <a:r>
              <a:rPr lang="en-GB" altLang="cs-CZ" sz="1000" smtClean="0">
                <a:latin typeface="Arial" panose="020B0604020202020204" pitchFamily="34" charset="0"/>
              </a:rPr>
              <a:t>What is your question/issue?</a:t>
            </a:r>
          </a:p>
          <a:p>
            <a:pPr marL="228600" indent="-228600" eaLnBrk="1" hangingPunct="1">
              <a:lnSpc>
                <a:spcPct val="80000"/>
              </a:lnSpc>
              <a:buFontTx/>
              <a:buChar char="-"/>
            </a:pPr>
            <a:r>
              <a:rPr lang="en-GB" altLang="cs-CZ" sz="1000" smtClean="0">
                <a:latin typeface="Arial" panose="020B0604020202020204" pitchFamily="34" charset="0"/>
              </a:rPr>
              <a:t>Has something been done by policymakers in your region to address this issue or is it a completely new issue?</a:t>
            </a:r>
          </a:p>
          <a:p>
            <a:pPr marL="228600" indent="-228600" eaLnBrk="1" hangingPunct="1">
              <a:lnSpc>
                <a:spcPct val="80000"/>
              </a:lnSpc>
              <a:buFontTx/>
              <a:buChar char="-"/>
            </a:pPr>
            <a:r>
              <a:rPr lang="en-GB" altLang="cs-CZ" sz="1000" smtClean="0">
                <a:latin typeface="Arial" panose="020B0604020202020204" pitchFamily="34" charset="0"/>
              </a:rPr>
              <a:t>If you have done something in this area, what are the things that worked well for you?</a:t>
            </a:r>
          </a:p>
          <a:p>
            <a:pPr marL="228600" indent="-228600" eaLnBrk="1" hangingPunct="1">
              <a:lnSpc>
                <a:spcPct val="80000"/>
              </a:lnSpc>
              <a:buFontTx/>
              <a:buChar char="-"/>
            </a:pPr>
            <a:r>
              <a:rPr lang="en-GB" altLang="cs-CZ" sz="1000" smtClean="0">
                <a:latin typeface="Arial" panose="020B0604020202020204" pitchFamily="34" charset="0"/>
              </a:rPr>
              <a:t>If there was anything you have done to address this issue and it did not work, it would be useful for other participants to learn from your experience.</a:t>
            </a:r>
          </a:p>
        </p:txBody>
      </p:sp>
    </p:spTree>
    <p:extLst>
      <p:ext uri="{BB962C8B-B14F-4D97-AF65-F5344CB8AC3E}">
        <p14:creationId xmlns:p14="http://schemas.microsoft.com/office/powerpoint/2010/main" val="2679564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8188" indent="-284163">
              <a:spcBef>
                <a:spcPct val="30000"/>
              </a:spcBef>
              <a:defRPr sz="1200">
                <a:solidFill>
                  <a:schemeClr val="tx1"/>
                </a:solidFill>
                <a:latin typeface="Arial" panose="020B0604020202020204" pitchFamily="34" charset="0"/>
              </a:defRPr>
            </a:lvl2pPr>
            <a:lvl3pPr marL="1136650" indent="-227013">
              <a:spcBef>
                <a:spcPct val="30000"/>
              </a:spcBef>
              <a:defRPr sz="1200">
                <a:solidFill>
                  <a:schemeClr val="tx1"/>
                </a:solidFill>
                <a:latin typeface="Arial" panose="020B0604020202020204" pitchFamily="34" charset="0"/>
              </a:defRPr>
            </a:lvl3pPr>
            <a:lvl4pPr marL="1592263" indent="-227013">
              <a:spcBef>
                <a:spcPct val="30000"/>
              </a:spcBef>
              <a:defRPr sz="1200">
                <a:solidFill>
                  <a:schemeClr val="tx1"/>
                </a:solidFill>
                <a:latin typeface="Arial" panose="020B0604020202020204" pitchFamily="34" charset="0"/>
              </a:defRPr>
            </a:lvl4pPr>
            <a:lvl5pPr marL="2046288" indent="-227013">
              <a:spcBef>
                <a:spcPct val="30000"/>
              </a:spcBef>
              <a:defRPr sz="1200">
                <a:solidFill>
                  <a:schemeClr val="tx1"/>
                </a:solidFill>
                <a:latin typeface="Arial" panose="020B0604020202020204" pitchFamily="34" charset="0"/>
              </a:defRPr>
            </a:lvl5pPr>
            <a:lvl6pPr marL="2503488" indent="-227013" eaLnBrk="0" fontAlgn="base" hangingPunct="0">
              <a:spcBef>
                <a:spcPct val="30000"/>
              </a:spcBef>
              <a:spcAft>
                <a:spcPct val="0"/>
              </a:spcAft>
              <a:defRPr sz="1200">
                <a:solidFill>
                  <a:schemeClr val="tx1"/>
                </a:solidFill>
                <a:latin typeface="Arial" panose="020B0604020202020204" pitchFamily="34" charset="0"/>
              </a:defRPr>
            </a:lvl6pPr>
            <a:lvl7pPr marL="2960688" indent="-227013" eaLnBrk="0" fontAlgn="base" hangingPunct="0">
              <a:spcBef>
                <a:spcPct val="30000"/>
              </a:spcBef>
              <a:spcAft>
                <a:spcPct val="0"/>
              </a:spcAft>
              <a:defRPr sz="1200">
                <a:solidFill>
                  <a:schemeClr val="tx1"/>
                </a:solidFill>
                <a:latin typeface="Arial" panose="020B0604020202020204" pitchFamily="34" charset="0"/>
              </a:defRPr>
            </a:lvl7pPr>
            <a:lvl8pPr marL="3417888" indent="-227013" eaLnBrk="0" fontAlgn="base" hangingPunct="0">
              <a:spcBef>
                <a:spcPct val="30000"/>
              </a:spcBef>
              <a:spcAft>
                <a:spcPct val="0"/>
              </a:spcAft>
              <a:defRPr sz="1200">
                <a:solidFill>
                  <a:schemeClr val="tx1"/>
                </a:solidFill>
                <a:latin typeface="Arial" panose="020B0604020202020204" pitchFamily="34" charset="0"/>
              </a:defRPr>
            </a:lvl8pPr>
            <a:lvl9pPr marL="3875088"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2D43783-0D60-4332-9CF5-C8425BA22635}" type="slidenum">
              <a:rPr lang="en-GB" altLang="cs-CZ" smtClean="0">
                <a:solidFill>
                  <a:srgbClr val="000000"/>
                </a:solidFill>
              </a:rPr>
              <a:pPr>
                <a:spcBef>
                  <a:spcPct val="0"/>
                </a:spcBef>
              </a:pPr>
              <a:t>12</a:t>
            </a:fld>
            <a:endParaRPr lang="en-GB" altLang="cs-CZ" smtClean="0">
              <a:solidFill>
                <a:srgbClr val="000000"/>
              </a:solidFill>
            </a:endParaRPr>
          </a:p>
        </p:txBody>
      </p:sp>
      <p:sp>
        <p:nvSpPr>
          <p:cNvPr id="23555" name="Rectangle 2"/>
          <p:cNvSpPr>
            <a:spLocks noGrp="1" noRot="1" noChangeAspect="1" noChangeArrowheads="1" noTextEdit="1"/>
          </p:cNvSpPr>
          <p:nvPr>
            <p:ph type="sldImg"/>
          </p:nvPr>
        </p:nvSpPr>
        <p:spPr>
          <a:xfrm>
            <a:off x="120650" y="746125"/>
            <a:ext cx="6559550" cy="3690938"/>
          </a:xfrm>
          <a:ln/>
        </p:spPr>
      </p:sp>
      <p:sp>
        <p:nvSpPr>
          <p:cNvPr id="23556" name="Rectangle 3"/>
          <p:cNvSpPr>
            <a:spLocks noGrp="1" noChangeArrowheads="1"/>
          </p:cNvSpPr>
          <p:nvPr>
            <p:ph type="body" idx="1"/>
          </p:nvPr>
        </p:nvSpPr>
        <p:spPr>
          <a:xfrm>
            <a:off x="906463" y="4689475"/>
            <a:ext cx="4984750" cy="444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r>
              <a:rPr lang="en-GB" altLang="cs-CZ" sz="1000" smtClean="0">
                <a:latin typeface="Arial" panose="020B0604020202020204" pitchFamily="34" charset="0"/>
              </a:rPr>
              <a:t>This slide focuses on your question: try to formulate on this slide your answers to the following questions:</a:t>
            </a:r>
          </a:p>
          <a:p>
            <a:pPr marL="228600" indent="-228600" eaLnBrk="1" hangingPunct="1">
              <a:lnSpc>
                <a:spcPct val="80000"/>
              </a:lnSpc>
              <a:buFontTx/>
              <a:buChar char="-"/>
            </a:pPr>
            <a:r>
              <a:rPr lang="en-GB" altLang="cs-CZ" sz="1000" smtClean="0">
                <a:latin typeface="Arial" panose="020B0604020202020204" pitchFamily="34" charset="0"/>
              </a:rPr>
              <a:t>What is your question/issue?</a:t>
            </a:r>
          </a:p>
          <a:p>
            <a:pPr marL="228600" indent="-228600" eaLnBrk="1" hangingPunct="1">
              <a:lnSpc>
                <a:spcPct val="80000"/>
              </a:lnSpc>
              <a:buFontTx/>
              <a:buChar char="-"/>
            </a:pPr>
            <a:r>
              <a:rPr lang="en-GB" altLang="cs-CZ" sz="1000" smtClean="0">
                <a:latin typeface="Arial" panose="020B0604020202020204" pitchFamily="34" charset="0"/>
              </a:rPr>
              <a:t>Has something been done by policymakers in your region to address this issue or is it a completely new issue?</a:t>
            </a:r>
          </a:p>
          <a:p>
            <a:pPr marL="228600" indent="-228600" eaLnBrk="1" hangingPunct="1">
              <a:lnSpc>
                <a:spcPct val="80000"/>
              </a:lnSpc>
              <a:buFontTx/>
              <a:buChar char="-"/>
            </a:pPr>
            <a:r>
              <a:rPr lang="en-GB" altLang="cs-CZ" sz="1000" smtClean="0">
                <a:latin typeface="Arial" panose="020B0604020202020204" pitchFamily="34" charset="0"/>
              </a:rPr>
              <a:t>If you have done something in this area, what are the things that worked well for you?</a:t>
            </a:r>
          </a:p>
          <a:p>
            <a:pPr marL="228600" indent="-228600" eaLnBrk="1" hangingPunct="1">
              <a:lnSpc>
                <a:spcPct val="80000"/>
              </a:lnSpc>
              <a:buFontTx/>
              <a:buChar char="-"/>
            </a:pPr>
            <a:r>
              <a:rPr lang="en-GB" altLang="cs-CZ" sz="1000" smtClean="0">
                <a:latin typeface="Arial" panose="020B0604020202020204" pitchFamily="34" charset="0"/>
              </a:rPr>
              <a:t>If there was anything you have done to address this issue and it did not work, it would be useful for other participants to learn from your experience.</a:t>
            </a:r>
          </a:p>
        </p:txBody>
      </p:sp>
    </p:spTree>
    <p:extLst>
      <p:ext uri="{BB962C8B-B14F-4D97-AF65-F5344CB8AC3E}">
        <p14:creationId xmlns:p14="http://schemas.microsoft.com/office/powerpoint/2010/main" val="3655851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46C8834-8B93-49B9-9719-4D6D4E529C99}" type="slidenum">
              <a:rPr lang="en-GB" altLang="fi-FI"/>
              <a:pPr>
                <a:defRPr/>
              </a:pPr>
              <a:t>‹#›</a:t>
            </a:fld>
            <a:endParaRPr lang="en-GB" altLang="fi-FI"/>
          </a:p>
        </p:txBody>
      </p:sp>
    </p:spTree>
    <p:extLst>
      <p:ext uri="{BB962C8B-B14F-4D97-AF65-F5344CB8AC3E}">
        <p14:creationId xmlns:p14="http://schemas.microsoft.com/office/powerpoint/2010/main" val="237109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5820D56-D94D-4083-956B-1E5918E67BB3}" type="slidenum">
              <a:rPr lang="en-GB" altLang="fi-FI"/>
              <a:pPr>
                <a:defRPr/>
              </a:pPr>
              <a:t>‹#›</a:t>
            </a:fld>
            <a:endParaRPr lang="en-GB" altLang="fi-FI"/>
          </a:p>
        </p:txBody>
      </p:sp>
    </p:spTree>
    <p:extLst>
      <p:ext uri="{BB962C8B-B14F-4D97-AF65-F5344CB8AC3E}">
        <p14:creationId xmlns:p14="http://schemas.microsoft.com/office/powerpoint/2010/main" val="2853797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0AA8290-0520-4CF5-9CCD-C0E34B2B5F63}" type="slidenum">
              <a:rPr lang="en-GB" altLang="fi-FI"/>
              <a:pPr>
                <a:defRPr/>
              </a:pPr>
              <a:t>‹#›</a:t>
            </a:fld>
            <a:endParaRPr lang="en-GB" altLang="fi-FI"/>
          </a:p>
        </p:txBody>
      </p:sp>
    </p:spTree>
    <p:extLst>
      <p:ext uri="{BB962C8B-B14F-4D97-AF65-F5344CB8AC3E}">
        <p14:creationId xmlns:p14="http://schemas.microsoft.com/office/powerpoint/2010/main" val="172993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1803924-616E-4684-9DA0-19B2B7149D67}" type="slidenum">
              <a:rPr lang="en-GB" altLang="fi-FI"/>
              <a:pPr>
                <a:defRPr/>
              </a:pPr>
              <a:t>‹#›</a:t>
            </a:fld>
            <a:endParaRPr lang="en-GB" altLang="fi-FI"/>
          </a:p>
        </p:txBody>
      </p:sp>
    </p:spTree>
    <p:extLst>
      <p:ext uri="{BB962C8B-B14F-4D97-AF65-F5344CB8AC3E}">
        <p14:creationId xmlns:p14="http://schemas.microsoft.com/office/powerpoint/2010/main" val="207868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B6E1324-57A3-423A-BF86-08134788B9E2}" type="slidenum">
              <a:rPr lang="en-GB" altLang="fi-FI"/>
              <a:pPr>
                <a:defRPr/>
              </a:pPr>
              <a:t>‹#›</a:t>
            </a:fld>
            <a:endParaRPr lang="en-GB" altLang="fi-FI"/>
          </a:p>
        </p:txBody>
      </p:sp>
    </p:spTree>
    <p:extLst>
      <p:ext uri="{BB962C8B-B14F-4D97-AF65-F5344CB8AC3E}">
        <p14:creationId xmlns:p14="http://schemas.microsoft.com/office/powerpoint/2010/main" val="3103845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1DD047B-E982-4988-BF15-B418C96D2BDA}" type="slidenum">
              <a:rPr lang="en-GB" altLang="fi-FI"/>
              <a:pPr>
                <a:defRPr/>
              </a:pPr>
              <a:t>‹#›</a:t>
            </a:fld>
            <a:endParaRPr lang="en-GB" altLang="fi-FI"/>
          </a:p>
        </p:txBody>
      </p:sp>
    </p:spTree>
    <p:extLst>
      <p:ext uri="{BB962C8B-B14F-4D97-AF65-F5344CB8AC3E}">
        <p14:creationId xmlns:p14="http://schemas.microsoft.com/office/powerpoint/2010/main" val="835345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8A38B58C-ABE0-401D-8249-DD5333D24F5C}" type="slidenum">
              <a:rPr lang="en-GB" altLang="fi-FI"/>
              <a:pPr>
                <a:defRPr/>
              </a:pPr>
              <a:t>‹#›</a:t>
            </a:fld>
            <a:endParaRPr lang="en-GB" altLang="fi-FI"/>
          </a:p>
        </p:txBody>
      </p:sp>
    </p:spTree>
    <p:extLst>
      <p:ext uri="{BB962C8B-B14F-4D97-AF65-F5344CB8AC3E}">
        <p14:creationId xmlns:p14="http://schemas.microsoft.com/office/powerpoint/2010/main" val="2808072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A2D9ED30-AAB2-4368-98EF-C086FB008189}" type="slidenum">
              <a:rPr lang="en-GB" altLang="fi-FI"/>
              <a:pPr>
                <a:defRPr/>
              </a:pPr>
              <a:t>‹#›</a:t>
            </a:fld>
            <a:endParaRPr lang="en-GB" altLang="fi-FI"/>
          </a:p>
        </p:txBody>
      </p:sp>
    </p:spTree>
    <p:extLst>
      <p:ext uri="{BB962C8B-B14F-4D97-AF65-F5344CB8AC3E}">
        <p14:creationId xmlns:p14="http://schemas.microsoft.com/office/powerpoint/2010/main" val="2291730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6A6CF30-81E1-456A-96DE-E1E7C15A1E59}" type="slidenum">
              <a:rPr lang="en-GB" altLang="fi-FI"/>
              <a:pPr>
                <a:defRPr/>
              </a:pPr>
              <a:t>‹#›</a:t>
            </a:fld>
            <a:endParaRPr lang="en-GB" altLang="fi-FI"/>
          </a:p>
        </p:txBody>
      </p:sp>
    </p:spTree>
    <p:extLst>
      <p:ext uri="{BB962C8B-B14F-4D97-AF65-F5344CB8AC3E}">
        <p14:creationId xmlns:p14="http://schemas.microsoft.com/office/powerpoint/2010/main" val="116270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926C05D-B939-4BBB-97D8-5829CF1AFE37}" type="slidenum">
              <a:rPr lang="en-GB" altLang="fi-FI"/>
              <a:pPr>
                <a:defRPr/>
              </a:pPr>
              <a:t>‹#›</a:t>
            </a:fld>
            <a:endParaRPr lang="en-GB" altLang="fi-FI"/>
          </a:p>
        </p:txBody>
      </p:sp>
    </p:spTree>
    <p:extLst>
      <p:ext uri="{BB962C8B-B14F-4D97-AF65-F5344CB8AC3E}">
        <p14:creationId xmlns:p14="http://schemas.microsoft.com/office/powerpoint/2010/main" val="4095004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B9B440A-492E-483B-8680-1AE9E43D62E6}" type="slidenum">
              <a:rPr lang="en-GB" altLang="fi-FI"/>
              <a:pPr>
                <a:defRPr/>
              </a:pPr>
              <a:t>‹#›</a:t>
            </a:fld>
            <a:endParaRPr lang="en-GB" altLang="fi-FI"/>
          </a:p>
        </p:txBody>
      </p:sp>
    </p:spTree>
    <p:extLst>
      <p:ext uri="{BB962C8B-B14F-4D97-AF65-F5344CB8AC3E}">
        <p14:creationId xmlns:p14="http://schemas.microsoft.com/office/powerpoint/2010/main" val="2479447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b="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b="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b="0"/>
            </a:lvl1pPr>
          </a:lstStyle>
          <a:p>
            <a:pPr>
              <a:defRPr/>
            </a:pPr>
            <a:fld id="{20410C6B-6524-4E50-B95A-588D54CBA344}" type="slidenum">
              <a:rPr lang="en-GB" altLang="fi-FI"/>
              <a:pPr>
                <a:defRPr/>
              </a:pPr>
              <a:t>‹#›</a:t>
            </a:fld>
            <a:endParaRPr lang="en-GB" alt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http://www.pohjois-karjala.fi/english"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Kuva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40216" y="2025651"/>
            <a:ext cx="3862538" cy="4735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19"/>
          <p:cNvSpPr>
            <a:spLocks noChangeArrowheads="1"/>
          </p:cNvSpPr>
          <p:nvPr/>
        </p:nvSpPr>
        <p:spPr bwMode="auto">
          <a:xfrm>
            <a:off x="2178051" y="557213"/>
            <a:ext cx="6646863"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39788">
              <a:spcBef>
                <a:spcPct val="20000"/>
              </a:spcBef>
              <a:buChar char="•"/>
              <a:defRPr sz="3200">
                <a:solidFill>
                  <a:schemeClr val="tx1"/>
                </a:solidFill>
                <a:latin typeface="Arial" panose="020B0604020202020204" pitchFamily="34" charset="0"/>
              </a:defRPr>
            </a:lvl1pPr>
            <a:lvl2pPr marL="742950" indent="-285750" defTabSz="839788">
              <a:spcBef>
                <a:spcPct val="20000"/>
              </a:spcBef>
              <a:buChar char="–"/>
              <a:defRPr sz="2800">
                <a:solidFill>
                  <a:schemeClr val="tx1"/>
                </a:solidFill>
                <a:latin typeface="Arial" panose="020B0604020202020204" pitchFamily="34" charset="0"/>
              </a:defRPr>
            </a:lvl2pPr>
            <a:lvl3pPr marL="1143000" indent="-228600" defTabSz="839788">
              <a:spcBef>
                <a:spcPct val="20000"/>
              </a:spcBef>
              <a:buChar char="•"/>
              <a:defRPr sz="2400">
                <a:solidFill>
                  <a:schemeClr val="tx1"/>
                </a:solidFill>
                <a:latin typeface="Arial" panose="020B0604020202020204" pitchFamily="34" charset="0"/>
              </a:defRPr>
            </a:lvl3pPr>
            <a:lvl4pPr marL="1600200" indent="-228600" defTabSz="839788">
              <a:spcBef>
                <a:spcPct val="20000"/>
              </a:spcBef>
              <a:buChar char="–"/>
              <a:defRPr sz="2000">
                <a:solidFill>
                  <a:schemeClr val="tx1"/>
                </a:solidFill>
                <a:latin typeface="Arial" panose="020B0604020202020204" pitchFamily="34" charset="0"/>
              </a:defRPr>
            </a:lvl4pPr>
            <a:lvl5pPr marL="2057400" indent="-228600" defTabSz="839788">
              <a:spcBef>
                <a:spcPct val="20000"/>
              </a:spcBef>
              <a:buChar char="»"/>
              <a:defRPr sz="2000">
                <a:solidFill>
                  <a:schemeClr val="tx1"/>
                </a:solidFill>
                <a:latin typeface="Arial" panose="020B0604020202020204" pitchFamily="34" charset="0"/>
              </a:defRPr>
            </a:lvl5pPr>
            <a:lvl6pPr marL="25146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800" b="0">
              <a:solidFill>
                <a:schemeClr val="bg1"/>
              </a:solidFill>
              <a:ea typeface="MS PGothic" panose="020B0600070205080204" pitchFamily="34" charset="-128"/>
              <a:cs typeface="Arial" panose="020B0604020202020204" pitchFamily="34" charset="0"/>
            </a:endParaRPr>
          </a:p>
        </p:txBody>
      </p:sp>
      <p:sp>
        <p:nvSpPr>
          <p:cNvPr id="4100" name="Rectangle 7"/>
          <p:cNvSpPr>
            <a:spLocks noGrp="1" noChangeArrowheads="1"/>
          </p:cNvSpPr>
          <p:nvPr>
            <p:ph type="title"/>
          </p:nvPr>
        </p:nvSpPr>
        <p:spPr>
          <a:xfrm>
            <a:off x="3590927" y="233363"/>
            <a:ext cx="4103687" cy="1511300"/>
          </a:xfrm>
        </p:spPr>
        <p:txBody>
          <a:bodyPr/>
          <a:lstStyle/>
          <a:p>
            <a:pPr eaLnBrk="1" hangingPunct="1">
              <a:spcAft>
                <a:spcPts val="1200"/>
              </a:spcAft>
            </a:pPr>
            <a:r>
              <a:rPr lang="en-GB" altLang="en-US" sz="3600" b="1" i="1" dirty="0">
                <a:solidFill>
                  <a:srgbClr val="0070C0"/>
                </a:solidFill>
                <a:latin typeface="Calibri" panose="020F0502020204030204" pitchFamily="34" charset="0"/>
              </a:rPr>
              <a:t>Peer </a:t>
            </a:r>
            <a:r>
              <a:rPr lang="en-GB" altLang="en-US" sz="3600" b="1" i="1" dirty="0" err="1">
                <a:solidFill>
                  <a:srgbClr val="0070C0"/>
                </a:solidFill>
                <a:latin typeface="Calibri" panose="020F0502020204030204" pitchFamily="34" charset="0"/>
              </a:rPr>
              <a:t>eXchange</a:t>
            </a:r>
            <a:r>
              <a:rPr lang="en-GB" altLang="en-US" sz="3600" b="1" i="1" dirty="0">
                <a:solidFill>
                  <a:srgbClr val="0070C0"/>
                </a:solidFill>
                <a:latin typeface="Calibri" panose="020F0502020204030204" pitchFamily="34" charset="0"/>
              </a:rPr>
              <a:t> &amp; Learning</a:t>
            </a:r>
          </a:p>
        </p:txBody>
      </p:sp>
      <p:pic>
        <p:nvPicPr>
          <p:cNvPr id="4101"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93547" y="122238"/>
            <a:ext cx="2555875" cy="155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Rectangle 14"/>
          <p:cNvSpPr>
            <a:spLocks noGrp="1" noChangeArrowheads="1"/>
          </p:cNvSpPr>
          <p:nvPr>
            <p:ph type="body" sz="half" idx="1"/>
          </p:nvPr>
        </p:nvSpPr>
        <p:spPr>
          <a:xfrm>
            <a:off x="1487488" y="1931988"/>
            <a:ext cx="9144001" cy="3606800"/>
          </a:xfrm>
        </p:spPr>
        <p:txBody>
          <a:bodyPr/>
          <a:lstStyle/>
          <a:p>
            <a:pPr algn="ctr" eaLnBrk="1" hangingPunct="1">
              <a:buFontTx/>
              <a:buNone/>
            </a:pPr>
            <a:r>
              <a:rPr lang="en-GB" altLang="en-US" sz="3800" b="1" dirty="0">
                <a:solidFill>
                  <a:srgbClr val="0070C0"/>
                </a:solidFill>
                <a:latin typeface="Calibri" panose="020F0502020204030204" pitchFamily="34" charset="0"/>
              </a:rPr>
              <a:t>Entrepreneurial Discovery Process</a:t>
            </a:r>
          </a:p>
          <a:p>
            <a:pPr algn="ctr" eaLnBrk="1" hangingPunct="1">
              <a:buFontTx/>
              <a:buNone/>
            </a:pPr>
            <a:r>
              <a:rPr lang="en-GB" altLang="en-US" sz="3800" b="1" dirty="0">
                <a:solidFill>
                  <a:srgbClr val="0070C0"/>
                </a:solidFill>
                <a:latin typeface="Calibri" panose="020F0502020204030204" pitchFamily="34" charset="0"/>
              </a:rPr>
              <a:t>for Smart Specialisation Strategies (EDP)</a:t>
            </a:r>
          </a:p>
          <a:p>
            <a:pPr algn="ctr" eaLnBrk="1" hangingPunct="1">
              <a:buFontTx/>
              <a:buNone/>
            </a:pPr>
            <a:endParaRPr lang="en-GB" altLang="en-US" sz="4000" b="1" dirty="0">
              <a:solidFill>
                <a:srgbClr val="0070C0"/>
              </a:solidFill>
              <a:latin typeface="Calibri" panose="020F0502020204030204" pitchFamily="34" charset="0"/>
            </a:endParaRPr>
          </a:p>
          <a:p>
            <a:pPr algn="ctr" eaLnBrk="1" hangingPunct="1">
              <a:buFontTx/>
              <a:buNone/>
            </a:pPr>
            <a:r>
              <a:rPr lang="en-GB" altLang="en-US" dirty="0" smtClean="0">
                <a:solidFill>
                  <a:srgbClr val="000066"/>
                </a:solidFill>
                <a:latin typeface="Calibri" panose="020F0502020204030204" pitchFamily="34" charset="0"/>
              </a:rPr>
              <a:t>North Karelia, Finland</a:t>
            </a:r>
          </a:p>
          <a:p>
            <a:pPr algn="ctr" eaLnBrk="1" hangingPunct="1">
              <a:buFontTx/>
              <a:buNone/>
            </a:pPr>
            <a:endParaRPr lang="en-GB" altLang="en-US" dirty="0" smtClean="0">
              <a:solidFill>
                <a:srgbClr val="000066"/>
              </a:solidFill>
              <a:latin typeface="Cambria" panose="02040503050406030204" pitchFamily="18" charset="0"/>
            </a:endParaRPr>
          </a:p>
        </p:txBody>
      </p:sp>
      <p:sp>
        <p:nvSpPr>
          <p:cNvPr id="2054" name="Rectangle 16"/>
          <p:cNvSpPr>
            <a:spLocks noChangeArrowheads="1"/>
          </p:cNvSpPr>
          <p:nvPr/>
        </p:nvSpPr>
        <p:spPr bwMode="auto">
          <a:xfrm>
            <a:off x="677069" y="5157788"/>
            <a:ext cx="4032250" cy="1225550"/>
          </a:xfrm>
          <a:prstGeom prst="rect">
            <a:avLst/>
          </a:prstGeom>
          <a:noFill/>
          <a:ln>
            <a:noFill/>
          </a:ln>
          <a:effectLst/>
          <a:extLst/>
        </p:spPr>
        <p:txBody>
          <a:bodyPr anchor="ctr"/>
          <a:lstStyle/>
          <a:p>
            <a:pPr eaLnBrk="1" hangingPunct="1">
              <a:defRPr/>
            </a:pPr>
            <a:r>
              <a:rPr lang="en-GB" altLang="en-US" sz="2000" dirty="0">
                <a:solidFill>
                  <a:srgbClr val="0070C0"/>
                </a:solidFill>
                <a:latin typeface="Calibri" panose="020F0502020204030204" pitchFamily="34" charset="0"/>
                <a:ea typeface="+mj-ea"/>
                <a:cs typeface="+mj-cs"/>
              </a:rPr>
              <a:t>Magdeburg, 8 March 2018</a:t>
            </a:r>
            <a:br>
              <a:rPr lang="en-GB" altLang="en-US" sz="2000" dirty="0">
                <a:solidFill>
                  <a:srgbClr val="0070C0"/>
                </a:solidFill>
                <a:latin typeface="Calibri" panose="020F0502020204030204" pitchFamily="34" charset="0"/>
                <a:ea typeface="+mj-ea"/>
                <a:cs typeface="+mj-cs"/>
              </a:rPr>
            </a:br>
            <a:r>
              <a:rPr lang="en-GB" altLang="en-US" sz="2000" dirty="0" smtClean="0">
                <a:solidFill>
                  <a:srgbClr val="0070C0"/>
                </a:solidFill>
                <a:latin typeface="Calibri" panose="020F0502020204030204" pitchFamily="34" charset="0"/>
                <a:ea typeface="+mj-ea"/>
                <a:cs typeface="+mj-cs"/>
              </a:rPr>
              <a:t>Anniina Kontiokorpi</a:t>
            </a:r>
          </a:p>
          <a:p>
            <a:pPr eaLnBrk="1" hangingPunct="1">
              <a:defRPr/>
            </a:pPr>
            <a:r>
              <a:rPr lang="en-GB" altLang="en-US" sz="2000" dirty="0" smtClean="0">
                <a:solidFill>
                  <a:srgbClr val="0070C0"/>
                </a:solidFill>
                <a:latin typeface="Calibri" panose="020F0502020204030204" pitchFamily="34" charset="0"/>
                <a:ea typeface="+mj-ea"/>
                <a:cs typeface="+mj-cs"/>
              </a:rPr>
              <a:t>Pia Pitkänen</a:t>
            </a:r>
          </a:p>
          <a:p>
            <a:pPr eaLnBrk="1" hangingPunct="1">
              <a:defRPr/>
            </a:pPr>
            <a:r>
              <a:rPr lang="en-GB" altLang="en-US" sz="2000" dirty="0" smtClean="0">
                <a:solidFill>
                  <a:srgbClr val="0070C0"/>
                </a:solidFill>
                <a:latin typeface="Calibri" panose="020F0502020204030204" pitchFamily="34" charset="0"/>
                <a:ea typeface="+mj-ea"/>
                <a:cs typeface="+mj-cs"/>
                <a:hlinkClick r:id="rId5"/>
              </a:rPr>
              <a:t>www.pohjois-karjala.fi/english</a:t>
            </a:r>
            <a:r>
              <a:rPr lang="en-GB" altLang="en-US" sz="2000" dirty="0" smtClean="0">
                <a:solidFill>
                  <a:srgbClr val="0070C0"/>
                </a:solidFill>
                <a:latin typeface="Calibri" panose="020F0502020204030204" pitchFamily="34" charset="0"/>
                <a:ea typeface="+mj-ea"/>
                <a:cs typeface="+mj-cs"/>
              </a:rPr>
              <a:t> </a:t>
            </a:r>
            <a:endParaRPr lang="en-GB" altLang="en-US" sz="2000" dirty="0">
              <a:solidFill>
                <a:srgbClr val="0070C0"/>
              </a:solidFill>
              <a:latin typeface="Calibri" panose="020F0502020204030204" pitchFamily="34" charset="0"/>
              <a:ea typeface="+mj-ea"/>
              <a:cs typeface="+mj-cs"/>
            </a:endParaRPr>
          </a:p>
        </p:txBody>
      </p:sp>
      <p:pic>
        <p:nvPicPr>
          <p:cNvPr id="4104" name="Picture 7" descr="H:\Desktop\PXL_log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0706" y="101601"/>
            <a:ext cx="2122488" cy="159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5-sakarainen tähti 1"/>
          <p:cNvSpPr/>
          <p:nvPr/>
        </p:nvSpPr>
        <p:spPr bwMode="auto">
          <a:xfrm>
            <a:off x="11424592" y="2924944"/>
            <a:ext cx="288925" cy="269875"/>
          </a:xfrm>
          <a:prstGeom prst="star5">
            <a:avLst/>
          </a:prstGeom>
          <a:solidFill>
            <a:srgbClr val="FF0000"/>
          </a:solidFill>
          <a:ln w="9525" cap="flat" cmpd="sng" algn="ctr">
            <a:solidFill>
              <a:schemeClr val="tx1"/>
            </a:solidFill>
            <a:prstDash val="solid"/>
            <a:round/>
            <a:headEnd type="none" w="med" len="med"/>
            <a:tailEnd type="none" w="med" len="med"/>
          </a:ln>
          <a:effectLst/>
          <a:extLst/>
        </p:spPr>
        <p:txBody>
          <a:bodyPr/>
          <a:lstStyle/>
          <a:p>
            <a:pPr eaLnBrk="1" hangingPunct="1">
              <a:defRPr/>
            </a:pPr>
            <a:endParaRPr lang="fi-FI">
              <a:latin typeface="Arial" charset="0"/>
            </a:endParaRPr>
          </a:p>
        </p:txBody>
      </p:sp>
    </p:spTree>
  </p:cSld>
  <p:clrMapOvr>
    <a:masterClrMapping/>
  </p:clrMapOvr>
  <p:transition spd="slow" advTm="1377"/>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tsikko 1"/>
          <p:cNvSpPr>
            <a:spLocks noGrp="1"/>
          </p:cNvSpPr>
          <p:nvPr>
            <p:ph type="title"/>
          </p:nvPr>
        </p:nvSpPr>
        <p:spPr/>
        <p:txBody>
          <a:bodyPr/>
          <a:lstStyle/>
          <a:p>
            <a:pPr algn="l"/>
            <a:r>
              <a:rPr lang="en-GB" altLang="en-US" sz="3200" b="1" dirty="0">
                <a:solidFill>
                  <a:srgbClr val="0070C0"/>
                </a:solidFill>
                <a:latin typeface="Calibri" panose="020F0502020204030204" pitchFamily="34" charset="0"/>
              </a:rPr>
              <a:t>Summary &amp; next steps</a:t>
            </a:r>
            <a:endParaRPr lang="fi-FI" altLang="fi-FI" sz="3200" dirty="0"/>
          </a:p>
        </p:txBody>
      </p:sp>
      <p:sp>
        <p:nvSpPr>
          <p:cNvPr id="3" name="Sisällön paikkamerkki 2"/>
          <p:cNvSpPr>
            <a:spLocks noGrp="1"/>
          </p:cNvSpPr>
          <p:nvPr>
            <p:ph sz="half" idx="1"/>
          </p:nvPr>
        </p:nvSpPr>
        <p:spPr>
          <a:xfrm>
            <a:off x="911424" y="1600201"/>
            <a:ext cx="9299376" cy="4525963"/>
          </a:xfrm>
        </p:spPr>
        <p:txBody>
          <a:bodyPr/>
          <a:lstStyle/>
          <a:p>
            <a:pPr marL="520700" lvl="2" indent="-342900" algn="just" eaLnBrk="1" hangingPunct="1">
              <a:lnSpc>
                <a:spcPct val="90000"/>
              </a:lnSpc>
              <a:spcAft>
                <a:spcPts val="600"/>
              </a:spcAft>
              <a:buFont typeface="Arial" panose="020B0604020202020204" pitchFamily="34" charset="0"/>
              <a:buChar char="•"/>
              <a:defRPr/>
            </a:pPr>
            <a:r>
              <a:rPr lang="en-US" sz="2400" b="1" dirty="0" smtClean="0">
                <a:solidFill>
                  <a:srgbClr val="0070C0"/>
                </a:solidFill>
                <a:latin typeface="Calibri" panose="020F0502020204030204" pitchFamily="34" charset="0"/>
              </a:rPr>
              <a:t>Conclusions - Challenges</a:t>
            </a:r>
            <a:endParaRPr lang="en-US" sz="2400" b="1" dirty="0">
              <a:solidFill>
                <a:srgbClr val="0070C0"/>
              </a:solidFill>
              <a:latin typeface="Calibri" panose="020F0502020204030204" pitchFamily="34" charset="0"/>
            </a:endParaRPr>
          </a:p>
          <a:p>
            <a:pPr marL="920750" lvl="3" indent="-285750" algn="just" eaLnBrk="1" hangingPunct="1">
              <a:lnSpc>
                <a:spcPct val="90000"/>
              </a:lnSpc>
              <a:spcAft>
                <a:spcPts val="600"/>
              </a:spcAft>
              <a:buFont typeface="Arial" panose="020B0604020202020204" pitchFamily="34" charset="0"/>
              <a:buChar char="•"/>
              <a:defRPr/>
            </a:pPr>
            <a:r>
              <a:rPr lang="en-US" sz="2400" dirty="0" smtClean="0">
                <a:solidFill>
                  <a:srgbClr val="000066"/>
                </a:solidFill>
                <a:latin typeface="Calibri" panose="020F0502020204030204" pitchFamily="34" charset="0"/>
              </a:rPr>
              <a:t>Companies do not understand the concept of Smart </a:t>
            </a:r>
            <a:r>
              <a:rPr lang="en-US" sz="2400" dirty="0" err="1" smtClean="0">
                <a:solidFill>
                  <a:srgbClr val="000066"/>
                </a:solidFill>
                <a:latin typeface="Calibri" panose="020F0502020204030204" pitchFamily="34" charset="0"/>
              </a:rPr>
              <a:t>Specialisation</a:t>
            </a:r>
            <a:r>
              <a:rPr lang="en-US" sz="2400" dirty="0" smtClean="0">
                <a:solidFill>
                  <a:srgbClr val="000066"/>
                </a:solidFill>
                <a:latin typeface="Calibri" panose="020F0502020204030204" pitchFamily="34" charset="0"/>
              </a:rPr>
              <a:t>.</a:t>
            </a:r>
          </a:p>
          <a:p>
            <a:pPr marL="920750" lvl="3" indent="-285750" algn="just" eaLnBrk="1" hangingPunct="1">
              <a:lnSpc>
                <a:spcPct val="90000"/>
              </a:lnSpc>
              <a:spcAft>
                <a:spcPts val="600"/>
              </a:spcAft>
              <a:buFont typeface="Arial" panose="020B0604020202020204" pitchFamily="34" charset="0"/>
              <a:buChar char="•"/>
              <a:defRPr/>
            </a:pPr>
            <a:r>
              <a:rPr lang="en-US" sz="2400" dirty="0" smtClean="0">
                <a:solidFill>
                  <a:srgbClr val="000066"/>
                </a:solidFill>
                <a:latin typeface="Calibri" panose="020F0502020204030204" pitchFamily="34" charset="0"/>
              </a:rPr>
              <a:t>→ How to communicate with companies? How to speak the language of companies instead of the language of regional development? </a:t>
            </a:r>
          </a:p>
          <a:p>
            <a:pPr marL="920750" lvl="3" indent="-285750" algn="just" eaLnBrk="1" hangingPunct="1">
              <a:lnSpc>
                <a:spcPct val="90000"/>
              </a:lnSpc>
              <a:spcAft>
                <a:spcPts val="600"/>
              </a:spcAft>
              <a:buFont typeface="Arial" panose="020B0604020202020204" pitchFamily="34" charset="0"/>
              <a:buChar char="•"/>
              <a:defRPr/>
            </a:pPr>
            <a:r>
              <a:rPr lang="en-US" sz="2400" dirty="0" smtClean="0">
                <a:solidFill>
                  <a:srgbClr val="000066"/>
                </a:solidFill>
                <a:latin typeface="Calibri" panose="020F0502020204030204" pitchFamily="34" charset="0"/>
              </a:rPr>
              <a:t>Most of the companies in North Karelia are microenterprises or SMEs, there are only few bigger companies that for example have their own product design or other RDI related activities in the region. </a:t>
            </a:r>
          </a:p>
          <a:p>
            <a:pPr marL="920750" lvl="3" indent="-285750" algn="just" eaLnBrk="1" hangingPunct="1">
              <a:lnSpc>
                <a:spcPct val="90000"/>
              </a:lnSpc>
              <a:spcAft>
                <a:spcPts val="600"/>
              </a:spcAft>
              <a:buFont typeface="Arial" panose="020B0604020202020204" pitchFamily="34" charset="0"/>
              <a:buChar char="•"/>
              <a:defRPr/>
            </a:pPr>
            <a:r>
              <a:rPr lang="en-US" sz="2400" dirty="0" smtClean="0">
                <a:solidFill>
                  <a:srgbClr val="000066"/>
                </a:solidFill>
                <a:latin typeface="Calibri" panose="020F0502020204030204" pitchFamily="34" charset="0"/>
              </a:rPr>
              <a:t>→ Joining to EDP is a challenge</a:t>
            </a:r>
            <a:endParaRPr lang="fi-FI" sz="2400" dirty="0">
              <a:solidFill>
                <a:srgbClr val="000066"/>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19"/>
          <p:cNvSpPr>
            <a:spLocks noChangeArrowheads="1"/>
          </p:cNvSpPr>
          <p:nvPr/>
        </p:nvSpPr>
        <p:spPr bwMode="auto">
          <a:xfrm>
            <a:off x="2178051" y="557213"/>
            <a:ext cx="6646863"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39788">
              <a:spcBef>
                <a:spcPct val="20000"/>
              </a:spcBef>
              <a:buChar char="•"/>
              <a:defRPr sz="3200">
                <a:solidFill>
                  <a:schemeClr val="tx1"/>
                </a:solidFill>
                <a:latin typeface="Arial" panose="020B0604020202020204" pitchFamily="34" charset="0"/>
              </a:defRPr>
            </a:lvl1pPr>
            <a:lvl2pPr marL="742950" indent="-285750" defTabSz="839788">
              <a:spcBef>
                <a:spcPct val="20000"/>
              </a:spcBef>
              <a:buChar char="–"/>
              <a:defRPr sz="2800">
                <a:solidFill>
                  <a:schemeClr val="tx1"/>
                </a:solidFill>
                <a:latin typeface="Arial" panose="020B0604020202020204" pitchFamily="34" charset="0"/>
              </a:defRPr>
            </a:lvl2pPr>
            <a:lvl3pPr marL="1143000" indent="-228600" defTabSz="839788">
              <a:spcBef>
                <a:spcPct val="20000"/>
              </a:spcBef>
              <a:buChar char="•"/>
              <a:defRPr sz="2400">
                <a:solidFill>
                  <a:schemeClr val="tx1"/>
                </a:solidFill>
                <a:latin typeface="Arial" panose="020B0604020202020204" pitchFamily="34" charset="0"/>
              </a:defRPr>
            </a:lvl3pPr>
            <a:lvl4pPr marL="1600200" indent="-228600" defTabSz="839788">
              <a:spcBef>
                <a:spcPct val="20000"/>
              </a:spcBef>
              <a:buChar char="–"/>
              <a:defRPr sz="2000">
                <a:solidFill>
                  <a:schemeClr val="tx1"/>
                </a:solidFill>
                <a:latin typeface="Arial" panose="020B0604020202020204" pitchFamily="34" charset="0"/>
              </a:defRPr>
            </a:lvl4pPr>
            <a:lvl5pPr marL="2057400" indent="-228600" defTabSz="839788">
              <a:spcBef>
                <a:spcPct val="20000"/>
              </a:spcBef>
              <a:buChar char="»"/>
              <a:defRPr sz="2000">
                <a:solidFill>
                  <a:schemeClr val="tx1"/>
                </a:solidFill>
                <a:latin typeface="Arial" panose="020B0604020202020204" pitchFamily="34" charset="0"/>
              </a:defRPr>
            </a:lvl5pPr>
            <a:lvl6pPr marL="25146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cs-CZ" sz="800" b="0">
              <a:solidFill>
                <a:srgbClr val="FFFFFF"/>
              </a:solidFill>
              <a:ea typeface="MS PGothic" panose="020B0600070205080204" pitchFamily="34" charset="-128"/>
              <a:cs typeface="Arial" panose="020B0604020202020204" pitchFamily="34" charset="0"/>
            </a:endParaRPr>
          </a:p>
        </p:txBody>
      </p:sp>
      <p:sp>
        <p:nvSpPr>
          <p:cNvPr id="20483" name="Rectangle 4"/>
          <p:cNvSpPr>
            <a:spLocks noGrp="1" noChangeArrowheads="1"/>
          </p:cNvSpPr>
          <p:nvPr>
            <p:ph type="title"/>
          </p:nvPr>
        </p:nvSpPr>
        <p:spPr>
          <a:xfrm>
            <a:off x="767408" y="496888"/>
            <a:ext cx="7271692" cy="1122362"/>
          </a:xfrm>
        </p:spPr>
        <p:txBody>
          <a:bodyPr/>
          <a:lstStyle/>
          <a:p>
            <a:pPr algn="l" eaLnBrk="1" hangingPunct="1"/>
            <a:r>
              <a:rPr lang="en-GB" altLang="en-US" sz="3200" b="1" dirty="0">
                <a:solidFill>
                  <a:srgbClr val="0070C0"/>
                </a:solidFill>
                <a:latin typeface="Calibri" panose="020F0502020204030204" pitchFamily="34" charset="0"/>
              </a:rPr>
              <a:t>Question 1: How to engage (rural/peripheral) SME´s to innovation </a:t>
            </a:r>
            <a:r>
              <a:rPr lang="en-GB" altLang="en-US" sz="3200" b="1" dirty="0" smtClean="0">
                <a:solidFill>
                  <a:srgbClr val="0070C0"/>
                </a:solidFill>
                <a:latin typeface="Calibri" panose="020F0502020204030204" pitchFamily="34" charset="0"/>
              </a:rPr>
              <a:t>initiatives</a:t>
            </a:r>
            <a:r>
              <a:rPr lang="en-GB" altLang="en-US" sz="3200" b="1" dirty="0">
                <a:solidFill>
                  <a:srgbClr val="0070C0"/>
                </a:solidFill>
                <a:latin typeface="Calibri" panose="020F0502020204030204" pitchFamily="34" charset="0"/>
              </a:rPr>
              <a:t>?</a:t>
            </a:r>
            <a:endParaRPr lang="en-GB" altLang="cs-CZ" sz="3200" b="1" dirty="0">
              <a:solidFill>
                <a:srgbClr val="0070C0"/>
              </a:solidFill>
              <a:latin typeface="Calibri" panose="020F0502020204030204" pitchFamily="34" charset="0"/>
            </a:endParaRPr>
          </a:p>
        </p:txBody>
      </p:sp>
      <p:sp>
        <p:nvSpPr>
          <p:cNvPr id="19460" name="Rectangle 6"/>
          <p:cNvSpPr>
            <a:spLocks noGrp="1" noChangeArrowheads="1"/>
          </p:cNvSpPr>
          <p:nvPr>
            <p:ph sz="half" idx="1"/>
          </p:nvPr>
        </p:nvSpPr>
        <p:spPr>
          <a:xfrm>
            <a:off x="767408" y="2060575"/>
            <a:ext cx="10081120" cy="4184650"/>
          </a:xfrm>
        </p:spPr>
        <p:txBody>
          <a:bodyPr/>
          <a:lstStyle/>
          <a:p>
            <a:pPr eaLnBrk="1" hangingPunct="1">
              <a:lnSpc>
                <a:spcPct val="80000"/>
              </a:lnSpc>
              <a:spcBef>
                <a:spcPct val="30000"/>
              </a:spcBef>
              <a:defRPr/>
            </a:pPr>
            <a:r>
              <a:rPr lang="en-GB" altLang="en-US" sz="2000" b="1" dirty="0">
                <a:solidFill>
                  <a:srgbClr val="0070C0"/>
                </a:solidFill>
                <a:latin typeface="Calibri" panose="020F0502020204030204" pitchFamily="34" charset="0"/>
              </a:rPr>
              <a:t>Why</a:t>
            </a:r>
            <a:r>
              <a:rPr lang="en-GB" altLang="en-US" sz="2000" dirty="0">
                <a:solidFill>
                  <a:srgbClr val="0070C0"/>
                </a:solidFill>
                <a:latin typeface="Calibri" panose="020F0502020204030204" pitchFamily="34" charset="0"/>
              </a:rPr>
              <a:t>: </a:t>
            </a:r>
            <a:r>
              <a:rPr lang="en-GB" altLang="en-US" sz="2000" dirty="0">
                <a:solidFill>
                  <a:srgbClr val="000066"/>
                </a:solidFill>
                <a:latin typeface="Calibri" panose="020F0502020204030204" pitchFamily="34" charset="0"/>
              </a:rPr>
              <a:t>Need to </a:t>
            </a:r>
            <a:r>
              <a:rPr lang="en-US" altLang="en-US" sz="2000" dirty="0">
                <a:solidFill>
                  <a:srgbClr val="000066"/>
                </a:solidFill>
                <a:latin typeface="Calibri" panose="020F0502020204030204" pitchFamily="34" charset="0"/>
              </a:rPr>
              <a:t>support SME´s access to RDI-work and funding / need to aid </a:t>
            </a:r>
            <a:r>
              <a:rPr lang="fi-FI" altLang="fi-FI" sz="2000" dirty="0" err="1">
                <a:solidFill>
                  <a:srgbClr val="000066"/>
                </a:solidFill>
                <a:latin typeface="Calibri" panose="020F0502020204030204" pitchFamily="34" charset="0"/>
              </a:rPr>
              <a:t>local</a:t>
            </a:r>
            <a:r>
              <a:rPr lang="fi-FI" altLang="fi-FI" sz="2000" dirty="0">
                <a:solidFill>
                  <a:srgbClr val="000066"/>
                </a:solidFill>
                <a:latin typeface="Calibri" panose="020F0502020204030204" pitchFamily="34" charset="0"/>
              </a:rPr>
              <a:t> </a:t>
            </a:r>
            <a:r>
              <a:rPr lang="fi-FI" altLang="fi-FI" sz="2000" dirty="0" err="1">
                <a:solidFill>
                  <a:srgbClr val="000066"/>
                </a:solidFill>
                <a:latin typeface="Calibri" panose="020F0502020204030204" pitchFamily="34" charset="0"/>
              </a:rPr>
              <a:t>microenterprises</a:t>
            </a:r>
            <a:r>
              <a:rPr lang="fi-FI" altLang="fi-FI" sz="2000" dirty="0">
                <a:solidFill>
                  <a:srgbClr val="000066"/>
                </a:solidFill>
                <a:latin typeface="Calibri" panose="020F0502020204030204" pitchFamily="34" charset="0"/>
              </a:rPr>
              <a:t> and </a:t>
            </a:r>
            <a:r>
              <a:rPr lang="fi-FI" altLang="fi-FI" sz="2000" dirty="0" err="1">
                <a:solidFill>
                  <a:srgbClr val="000066"/>
                </a:solidFill>
                <a:latin typeface="Calibri" panose="020F0502020204030204" pitchFamily="34" charset="0"/>
              </a:rPr>
              <a:t>SMEs</a:t>
            </a:r>
            <a:r>
              <a:rPr lang="fi-FI" altLang="fi-FI" sz="2000" dirty="0">
                <a:solidFill>
                  <a:srgbClr val="000066"/>
                </a:solidFill>
                <a:latin typeface="Calibri" panose="020F0502020204030204" pitchFamily="34" charset="0"/>
              </a:rPr>
              <a:t> to </a:t>
            </a:r>
            <a:r>
              <a:rPr lang="fi-FI" altLang="fi-FI" sz="2000" dirty="0" err="1">
                <a:solidFill>
                  <a:srgbClr val="000066"/>
                </a:solidFill>
                <a:latin typeface="Calibri" panose="020F0502020204030204" pitchFamily="34" charset="0"/>
              </a:rPr>
              <a:t>build</a:t>
            </a:r>
            <a:r>
              <a:rPr lang="fi-FI" altLang="fi-FI" sz="2000" dirty="0">
                <a:solidFill>
                  <a:srgbClr val="000066"/>
                </a:solidFill>
                <a:latin typeface="Calibri" panose="020F0502020204030204" pitchFamily="34" charset="0"/>
              </a:rPr>
              <a:t> </a:t>
            </a:r>
            <a:r>
              <a:rPr lang="fi-FI" altLang="fi-FI" sz="2000" dirty="0" err="1">
                <a:solidFill>
                  <a:srgbClr val="000066"/>
                </a:solidFill>
                <a:latin typeface="Calibri" panose="020F0502020204030204" pitchFamily="34" charset="0"/>
              </a:rPr>
              <a:t>scale</a:t>
            </a:r>
            <a:r>
              <a:rPr lang="fi-FI" altLang="fi-FI" sz="2000" dirty="0">
                <a:solidFill>
                  <a:srgbClr val="000066"/>
                </a:solidFill>
                <a:latin typeface="Calibri" panose="020F0502020204030204" pitchFamily="34" charset="0"/>
              </a:rPr>
              <a:t> and </a:t>
            </a:r>
            <a:r>
              <a:rPr lang="fi-FI" altLang="fi-FI" sz="2000" dirty="0" err="1">
                <a:solidFill>
                  <a:srgbClr val="000066"/>
                </a:solidFill>
                <a:latin typeface="Calibri" panose="020F0502020204030204" pitchFamily="34" charset="0"/>
              </a:rPr>
              <a:t>access</a:t>
            </a:r>
            <a:r>
              <a:rPr lang="fi-FI" altLang="fi-FI" sz="2000" dirty="0">
                <a:solidFill>
                  <a:srgbClr val="000066"/>
                </a:solidFill>
                <a:latin typeface="Calibri" panose="020F0502020204030204" pitchFamily="34" charset="0"/>
              </a:rPr>
              <a:t> </a:t>
            </a:r>
            <a:r>
              <a:rPr lang="fi-FI" altLang="fi-FI" sz="2000" dirty="0" err="1">
                <a:solidFill>
                  <a:srgbClr val="000066"/>
                </a:solidFill>
                <a:latin typeface="Calibri" panose="020F0502020204030204" pitchFamily="34" charset="0"/>
              </a:rPr>
              <a:t>opportunities</a:t>
            </a:r>
            <a:r>
              <a:rPr lang="fi-FI" altLang="fi-FI" sz="2000" dirty="0">
                <a:solidFill>
                  <a:srgbClr val="000066"/>
                </a:solidFill>
                <a:latin typeface="Calibri" panose="020F0502020204030204" pitchFamily="34" charset="0"/>
              </a:rPr>
              <a:t> in </a:t>
            </a:r>
            <a:r>
              <a:rPr lang="fi-FI" altLang="fi-FI" sz="2000" dirty="0" err="1">
                <a:solidFill>
                  <a:srgbClr val="000066"/>
                </a:solidFill>
                <a:latin typeface="Calibri" panose="020F0502020204030204" pitchFamily="34" charset="0"/>
              </a:rPr>
              <a:t>external</a:t>
            </a:r>
            <a:r>
              <a:rPr lang="fi-FI" altLang="fi-FI" sz="2000" dirty="0">
                <a:solidFill>
                  <a:srgbClr val="000066"/>
                </a:solidFill>
                <a:latin typeface="Calibri" panose="020F0502020204030204" pitchFamily="34" charset="0"/>
              </a:rPr>
              <a:t> </a:t>
            </a:r>
            <a:r>
              <a:rPr lang="fi-FI" altLang="fi-FI" sz="2000" dirty="0" err="1">
                <a:solidFill>
                  <a:srgbClr val="000066"/>
                </a:solidFill>
                <a:latin typeface="Calibri" panose="020F0502020204030204" pitchFamily="34" charset="0"/>
              </a:rPr>
              <a:t>markets</a:t>
            </a:r>
            <a:r>
              <a:rPr lang="fi-FI" altLang="fi-FI" sz="2000" dirty="0">
                <a:solidFill>
                  <a:srgbClr val="000066"/>
                </a:solidFill>
                <a:latin typeface="Calibri" panose="020F0502020204030204" pitchFamily="34" charset="0"/>
              </a:rPr>
              <a:t>, and </a:t>
            </a:r>
            <a:r>
              <a:rPr lang="fi-FI" altLang="fi-FI" sz="2000" dirty="0" err="1">
                <a:solidFill>
                  <a:srgbClr val="000066"/>
                </a:solidFill>
                <a:latin typeface="Calibri" panose="020F0502020204030204" pitchFamily="34" charset="0"/>
              </a:rPr>
              <a:t>support</a:t>
            </a:r>
            <a:r>
              <a:rPr lang="fi-FI" altLang="fi-FI" sz="2000" dirty="0">
                <a:solidFill>
                  <a:srgbClr val="000066"/>
                </a:solidFill>
                <a:latin typeface="Calibri" panose="020F0502020204030204" pitchFamily="34" charset="0"/>
              </a:rPr>
              <a:t> </a:t>
            </a:r>
            <a:r>
              <a:rPr lang="fi-FI" altLang="fi-FI" sz="2000" dirty="0" err="1">
                <a:solidFill>
                  <a:srgbClr val="000066"/>
                </a:solidFill>
                <a:latin typeface="Calibri" panose="020F0502020204030204" pitchFamily="34" charset="0"/>
              </a:rPr>
              <a:t>them</a:t>
            </a:r>
            <a:r>
              <a:rPr lang="fi-FI" altLang="fi-FI" sz="2000" dirty="0">
                <a:solidFill>
                  <a:srgbClr val="000066"/>
                </a:solidFill>
                <a:latin typeface="Calibri" panose="020F0502020204030204" pitchFamily="34" charset="0"/>
              </a:rPr>
              <a:t> in </a:t>
            </a:r>
            <a:r>
              <a:rPr lang="fi-FI" altLang="fi-FI" sz="2000" dirty="0" err="1">
                <a:solidFill>
                  <a:srgbClr val="000066"/>
                </a:solidFill>
                <a:latin typeface="Calibri" panose="020F0502020204030204" pitchFamily="34" charset="0"/>
              </a:rPr>
              <a:t>accessing</a:t>
            </a:r>
            <a:r>
              <a:rPr lang="fi-FI" altLang="fi-FI" sz="2000" dirty="0">
                <a:solidFill>
                  <a:srgbClr val="000066"/>
                </a:solidFill>
                <a:latin typeface="Calibri" panose="020F0502020204030204" pitchFamily="34" charset="0"/>
              </a:rPr>
              <a:t> </a:t>
            </a:r>
            <a:r>
              <a:rPr lang="fi-FI" altLang="fi-FI" sz="2000" dirty="0" err="1">
                <a:solidFill>
                  <a:srgbClr val="000066"/>
                </a:solidFill>
                <a:latin typeface="Calibri" panose="020F0502020204030204" pitchFamily="34" charset="0"/>
              </a:rPr>
              <a:t>national</a:t>
            </a:r>
            <a:r>
              <a:rPr lang="fi-FI" altLang="fi-FI" sz="2000" dirty="0">
                <a:solidFill>
                  <a:srgbClr val="000066"/>
                </a:solidFill>
                <a:latin typeface="Calibri" panose="020F0502020204030204" pitchFamily="34" charset="0"/>
              </a:rPr>
              <a:t> </a:t>
            </a:r>
            <a:r>
              <a:rPr lang="fi-FI" altLang="fi-FI" sz="2000" dirty="0" err="1">
                <a:solidFill>
                  <a:srgbClr val="000066"/>
                </a:solidFill>
                <a:latin typeface="Calibri" panose="020F0502020204030204" pitchFamily="34" charset="0"/>
              </a:rPr>
              <a:t>research</a:t>
            </a:r>
            <a:r>
              <a:rPr lang="fi-FI" altLang="fi-FI" sz="2000" dirty="0">
                <a:solidFill>
                  <a:srgbClr val="000066"/>
                </a:solidFill>
                <a:latin typeface="Calibri" panose="020F0502020204030204" pitchFamily="34" charset="0"/>
              </a:rPr>
              <a:t> and </a:t>
            </a:r>
            <a:r>
              <a:rPr lang="fi-FI" altLang="fi-FI" sz="2000" dirty="0" err="1">
                <a:solidFill>
                  <a:srgbClr val="000066"/>
                </a:solidFill>
                <a:latin typeface="Calibri" panose="020F0502020204030204" pitchFamily="34" charset="0"/>
              </a:rPr>
              <a:t>innovation</a:t>
            </a:r>
            <a:r>
              <a:rPr lang="fi-FI" altLang="fi-FI" sz="2000" dirty="0">
                <a:solidFill>
                  <a:srgbClr val="000066"/>
                </a:solidFill>
                <a:latin typeface="Calibri" panose="020F0502020204030204" pitchFamily="34" charset="0"/>
              </a:rPr>
              <a:t> </a:t>
            </a:r>
            <a:r>
              <a:rPr lang="fi-FI" altLang="fi-FI" sz="2000" dirty="0" err="1">
                <a:solidFill>
                  <a:srgbClr val="000066"/>
                </a:solidFill>
                <a:latin typeface="Calibri" panose="020F0502020204030204" pitchFamily="34" charset="0"/>
              </a:rPr>
              <a:t>resources</a:t>
            </a:r>
            <a:endParaRPr lang="fi-FI" altLang="fi-FI" sz="2000" dirty="0">
              <a:solidFill>
                <a:srgbClr val="000066"/>
              </a:solidFill>
              <a:latin typeface="Calibri" panose="020F0502020204030204" pitchFamily="34" charset="0"/>
            </a:endParaRPr>
          </a:p>
          <a:p>
            <a:pPr marL="0" indent="0" eaLnBrk="1" hangingPunct="1">
              <a:lnSpc>
                <a:spcPct val="80000"/>
              </a:lnSpc>
              <a:spcBef>
                <a:spcPct val="30000"/>
              </a:spcBef>
              <a:buNone/>
              <a:defRPr/>
            </a:pPr>
            <a:endParaRPr lang="en-US" altLang="en-US" sz="2000" i="1" dirty="0">
              <a:solidFill>
                <a:srgbClr val="FF0000"/>
              </a:solidFill>
              <a:latin typeface="Calibri" panose="020F0502020204030204" pitchFamily="34" charset="0"/>
            </a:endParaRPr>
          </a:p>
          <a:p>
            <a:pPr eaLnBrk="1" hangingPunct="1">
              <a:lnSpc>
                <a:spcPct val="80000"/>
              </a:lnSpc>
              <a:spcBef>
                <a:spcPct val="30000"/>
              </a:spcBef>
              <a:defRPr/>
            </a:pPr>
            <a:r>
              <a:rPr lang="en-GB" altLang="en-US" sz="2000" b="1" dirty="0">
                <a:solidFill>
                  <a:srgbClr val="0070C0"/>
                </a:solidFill>
                <a:latin typeface="Calibri" panose="020F0502020204030204" pitchFamily="34" charset="0"/>
              </a:rPr>
              <a:t>What has been done</a:t>
            </a:r>
            <a:r>
              <a:rPr lang="en-GB" altLang="en-US" sz="2000" dirty="0">
                <a:solidFill>
                  <a:srgbClr val="0070C0"/>
                </a:solidFill>
                <a:latin typeface="Calibri" panose="020F0502020204030204" pitchFamily="34" charset="0"/>
              </a:rPr>
              <a:t>: </a:t>
            </a:r>
            <a:r>
              <a:rPr lang="en-GB" altLang="en-US" sz="2000" dirty="0">
                <a:solidFill>
                  <a:srgbClr val="000066"/>
                </a:solidFill>
                <a:latin typeface="Calibri" panose="020F0502020204030204" pitchFamily="34" charset="0"/>
              </a:rPr>
              <a:t>Business incubation, business idea competitions in educational organisations DRAFT and EPIC Challenge (experimenting and inspiring methods) </a:t>
            </a:r>
          </a:p>
          <a:p>
            <a:pPr marL="0" indent="0" eaLnBrk="1" hangingPunct="1">
              <a:lnSpc>
                <a:spcPct val="80000"/>
              </a:lnSpc>
              <a:spcBef>
                <a:spcPct val="30000"/>
              </a:spcBef>
              <a:buNone/>
              <a:defRPr/>
            </a:pPr>
            <a:endParaRPr lang="en-GB" altLang="en-US" sz="2000" dirty="0">
              <a:solidFill>
                <a:srgbClr val="0070C0"/>
              </a:solidFill>
              <a:latin typeface="Calibri" panose="020F0502020204030204" pitchFamily="34" charset="0"/>
            </a:endParaRPr>
          </a:p>
          <a:p>
            <a:pPr eaLnBrk="1" hangingPunct="1">
              <a:lnSpc>
                <a:spcPct val="80000"/>
              </a:lnSpc>
              <a:spcBef>
                <a:spcPct val="30000"/>
              </a:spcBef>
              <a:defRPr/>
            </a:pPr>
            <a:r>
              <a:rPr lang="en-GB" altLang="en-US" sz="2000" b="1" dirty="0">
                <a:solidFill>
                  <a:srgbClr val="0070C0"/>
                </a:solidFill>
                <a:latin typeface="Calibri" panose="020F0502020204030204" pitchFamily="34" charset="0"/>
              </a:rPr>
              <a:t>What worked</a:t>
            </a:r>
            <a:r>
              <a:rPr lang="en-GB" altLang="en-US" sz="2000" dirty="0">
                <a:solidFill>
                  <a:srgbClr val="0070C0"/>
                </a:solidFill>
                <a:latin typeface="Calibri" panose="020F0502020204030204" pitchFamily="34" charset="0"/>
              </a:rPr>
              <a:t>: </a:t>
            </a:r>
            <a:r>
              <a:rPr lang="en-GB" altLang="en-US" sz="2000" dirty="0">
                <a:solidFill>
                  <a:srgbClr val="000066"/>
                </a:solidFill>
                <a:latin typeface="Calibri" panose="020F0502020204030204" pitchFamily="34" charset="0"/>
              </a:rPr>
              <a:t>Innovation vouchers (national funding), Green HUB open innovation platform</a:t>
            </a:r>
          </a:p>
          <a:p>
            <a:pPr marL="0" indent="0" eaLnBrk="1" hangingPunct="1">
              <a:lnSpc>
                <a:spcPct val="80000"/>
              </a:lnSpc>
              <a:spcBef>
                <a:spcPct val="30000"/>
              </a:spcBef>
              <a:buNone/>
              <a:defRPr/>
            </a:pPr>
            <a:endParaRPr lang="en-GB" altLang="en-US" sz="2000" dirty="0">
              <a:solidFill>
                <a:srgbClr val="0070C0"/>
              </a:solidFill>
              <a:latin typeface="Calibri" panose="020F0502020204030204" pitchFamily="34" charset="0"/>
            </a:endParaRPr>
          </a:p>
          <a:p>
            <a:pPr eaLnBrk="1" hangingPunct="1">
              <a:lnSpc>
                <a:spcPct val="80000"/>
              </a:lnSpc>
              <a:spcBef>
                <a:spcPct val="30000"/>
              </a:spcBef>
              <a:defRPr/>
            </a:pPr>
            <a:r>
              <a:rPr lang="en-GB" altLang="en-US" sz="2000" b="1" dirty="0">
                <a:solidFill>
                  <a:srgbClr val="0070C0"/>
                </a:solidFill>
                <a:latin typeface="Calibri" panose="020F0502020204030204" pitchFamily="34" charset="0"/>
              </a:rPr>
              <a:t>What did not work</a:t>
            </a:r>
            <a:r>
              <a:rPr lang="en-GB" altLang="en-US" sz="2000" dirty="0">
                <a:solidFill>
                  <a:srgbClr val="0070C0"/>
                </a:solidFill>
                <a:latin typeface="Calibri" panose="020F0502020204030204" pitchFamily="34" charset="0"/>
              </a:rPr>
              <a:t>: </a:t>
            </a:r>
            <a:r>
              <a:rPr lang="en-GB" altLang="en-US" sz="2000" dirty="0">
                <a:solidFill>
                  <a:srgbClr val="000066"/>
                </a:solidFill>
                <a:latin typeface="Calibri" panose="020F0502020204030204" pitchFamily="34" charset="0"/>
              </a:rPr>
              <a:t>At the moment innovation activities are directed mostly to the regions “capital city”</a:t>
            </a:r>
          </a:p>
        </p:txBody>
      </p:sp>
      <p:pic>
        <p:nvPicPr>
          <p:cNvPr id="20486" name="Picture 7" descr="H:\Desktop\PXL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7564" y="1"/>
            <a:ext cx="2124075" cy="15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19"/>
          <p:cNvSpPr>
            <a:spLocks noChangeArrowheads="1"/>
          </p:cNvSpPr>
          <p:nvPr/>
        </p:nvSpPr>
        <p:spPr bwMode="auto">
          <a:xfrm>
            <a:off x="2178051" y="557213"/>
            <a:ext cx="6646863"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39788">
              <a:spcBef>
                <a:spcPct val="20000"/>
              </a:spcBef>
              <a:buChar char="•"/>
              <a:defRPr sz="3200">
                <a:solidFill>
                  <a:schemeClr val="tx1"/>
                </a:solidFill>
                <a:latin typeface="Arial" panose="020B0604020202020204" pitchFamily="34" charset="0"/>
              </a:defRPr>
            </a:lvl1pPr>
            <a:lvl2pPr marL="742950" indent="-285750" defTabSz="839788">
              <a:spcBef>
                <a:spcPct val="20000"/>
              </a:spcBef>
              <a:buChar char="–"/>
              <a:defRPr sz="2800">
                <a:solidFill>
                  <a:schemeClr val="tx1"/>
                </a:solidFill>
                <a:latin typeface="Arial" panose="020B0604020202020204" pitchFamily="34" charset="0"/>
              </a:defRPr>
            </a:lvl2pPr>
            <a:lvl3pPr marL="1143000" indent="-228600" defTabSz="839788">
              <a:spcBef>
                <a:spcPct val="20000"/>
              </a:spcBef>
              <a:buChar char="•"/>
              <a:defRPr sz="2400">
                <a:solidFill>
                  <a:schemeClr val="tx1"/>
                </a:solidFill>
                <a:latin typeface="Arial" panose="020B0604020202020204" pitchFamily="34" charset="0"/>
              </a:defRPr>
            </a:lvl3pPr>
            <a:lvl4pPr marL="1600200" indent="-228600" defTabSz="839788">
              <a:spcBef>
                <a:spcPct val="20000"/>
              </a:spcBef>
              <a:buChar char="–"/>
              <a:defRPr sz="2000">
                <a:solidFill>
                  <a:schemeClr val="tx1"/>
                </a:solidFill>
                <a:latin typeface="Arial" panose="020B0604020202020204" pitchFamily="34" charset="0"/>
              </a:defRPr>
            </a:lvl4pPr>
            <a:lvl5pPr marL="2057400" indent="-228600" defTabSz="839788">
              <a:spcBef>
                <a:spcPct val="20000"/>
              </a:spcBef>
              <a:buChar char="»"/>
              <a:defRPr sz="2000">
                <a:solidFill>
                  <a:schemeClr val="tx1"/>
                </a:solidFill>
                <a:latin typeface="Arial" panose="020B0604020202020204" pitchFamily="34" charset="0"/>
              </a:defRPr>
            </a:lvl5pPr>
            <a:lvl6pPr marL="25146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cs-CZ" sz="800" b="0">
              <a:solidFill>
                <a:srgbClr val="FFFFFF"/>
              </a:solidFill>
              <a:ea typeface="MS PGothic" panose="020B0600070205080204" pitchFamily="34" charset="-128"/>
              <a:cs typeface="Arial" panose="020B0604020202020204" pitchFamily="34" charset="0"/>
            </a:endParaRPr>
          </a:p>
        </p:txBody>
      </p:sp>
      <p:sp>
        <p:nvSpPr>
          <p:cNvPr id="22531" name="Rectangle 4"/>
          <p:cNvSpPr>
            <a:spLocks noGrp="1" noChangeArrowheads="1"/>
          </p:cNvSpPr>
          <p:nvPr>
            <p:ph type="title"/>
          </p:nvPr>
        </p:nvSpPr>
        <p:spPr>
          <a:xfrm>
            <a:off x="767408" y="238126"/>
            <a:ext cx="7128817" cy="1122363"/>
          </a:xfrm>
        </p:spPr>
        <p:txBody>
          <a:bodyPr/>
          <a:lstStyle/>
          <a:p>
            <a:pPr algn="l" eaLnBrk="1" hangingPunct="1"/>
            <a:r>
              <a:rPr lang="en-GB" altLang="en-US" sz="3200" b="1" dirty="0">
                <a:solidFill>
                  <a:srgbClr val="0070C0"/>
                </a:solidFill>
                <a:latin typeface="Calibri" panose="020F0502020204030204" pitchFamily="34" charset="0"/>
              </a:rPr>
              <a:t>Question 2: How to capitalize research results?</a:t>
            </a:r>
            <a:endParaRPr lang="en-GB" altLang="cs-CZ" sz="3200" b="1" dirty="0">
              <a:solidFill>
                <a:srgbClr val="0070C0"/>
              </a:solidFill>
              <a:latin typeface="Calibri" panose="020F0502020204030204" pitchFamily="34" charset="0"/>
            </a:endParaRPr>
          </a:p>
        </p:txBody>
      </p:sp>
      <p:sp>
        <p:nvSpPr>
          <p:cNvPr id="21508" name="Rectangle 6"/>
          <p:cNvSpPr>
            <a:spLocks noGrp="1" noChangeArrowheads="1"/>
          </p:cNvSpPr>
          <p:nvPr>
            <p:ph sz="half" idx="1"/>
          </p:nvPr>
        </p:nvSpPr>
        <p:spPr>
          <a:xfrm>
            <a:off x="623392" y="1598614"/>
            <a:ext cx="9722347" cy="3240087"/>
          </a:xfrm>
        </p:spPr>
        <p:txBody>
          <a:bodyPr/>
          <a:lstStyle/>
          <a:p>
            <a:pPr eaLnBrk="1" hangingPunct="1">
              <a:lnSpc>
                <a:spcPct val="80000"/>
              </a:lnSpc>
              <a:spcBef>
                <a:spcPct val="30000"/>
              </a:spcBef>
              <a:buFont typeface="Arial" panose="020B0604020202020204" pitchFamily="34" charset="0"/>
              <a:buChar char="•"/>
              <a:defRPr/>
            </a:pPr>
            <a:r>
              <a:rPr lang="en-GB" altLang="en-US" sz="2000" b="1" dirty="0">
                <a:solidFill>
                  <a:srgbClr val="0070C0"/>
                </a:solidFill>
                <a:latin typeface="Calibri" panose="020F0502020204030204" pitchFamily="34" charset="0"/>
              </a:rPr>
              <a:t>Why</a:t>
            </a:r>
            <a:r>
              <a:rPr lang="en-GB" altLang="en-US" sz="2000" dirty="0">
                <a:solidFill>
                  <a:srgbClr val="0070C0"/>
                </a:solidFill>
                <a:latin typeface="Calibri" panose="020F0502020204030204" pitchFamily="34" charset="0"/>
              </a:rPr>
              <a:t>: </a:t>
            </a:r>
            <a:r>
              <a:rPr lang="en-GB" altLang="en-US" sz="2000" dirty="0">
                <a:solidFill>
                  <a:srgbClr val="000066"/>
                </a:solidFill>
                <a:latin typeface="Calibri" panose="020F0502020204030204" pitchFamily="34" charset="0"/>
              </a:rPr>
              <a:t>Need to create an innovation ecosystem where research results are utilized in businesses. Lots of top-level research activities but lack off spin-offs and start ups especially on forest </a:t>
            </a:r>
            <a:r>
              <a:rPr lang="en-GB" altLang="en-US" sz="2000" dirty="0" err="1">
                <a:solidFill>
                  <a:srgbClr val="000066"/>
                </a:solidFill>
                <a:latin typeface="Calibri" panose="020F0502020204030204" pitchFamily="34" charset="0"/>
              </a:rPr>
              <a:t>bioeconomy</a:t>
            </a:r>
            <a:r>
              <a:rPr lang="en-GB" altLang="en-US" sz="2000" dirty="0">
                <a:solidFill>
                  <a:srgbClr val="000066"/>
                </a:solidFill>
                <a:latin typeface="Calibri" panose="020F0502020204030204" pitchFamily="34" charset="0"/>
              </a:rPr>
              <a:t> sector. </a:t>
            </a:r>
          </a:p>
          <a:p>
            <a:pPr eaLnBrk="1" hangingPunct="1">
              <a:lnSpc>
                <a:spcPct val="80000"/>
              </a:lnSpc>
              <a:spcBef>
                <a:spcPct val="30000"/>
              </a:spcBef>
              <a:buFont typeface="Arial" panose="020B0604020202020204" pitchFamily="34" charset="0"/>
              <a:buChar char="•"/>
              <a:defRPr/>
            </a:pPr>
            <a:endParaRPr lang="en-GB" altLang="en-US" sz="2000" dirty="0">
              <a:solidFill>
                <a:srgbClr val="0070C0"/>
              </a:solidFill>
              <a:latin typeface="Calibri" panose="020F0502020204030204" pitchFamily="34" charset="0"/>
            </a:endParaRPr>
          </a:p>
          <a:p>
            <a:pPr eaLnBrk="1" hangingPunct="1">
              <a:lnSpc>
                <a:spcPct val="80000"/>
              </a:lnSpc>
              <a:spcBef>
                <a:spcPct val="30000"/>
              </a:spcBef>
              <a:buFont typeface="Arial" panose="020B0604020202020204" pitchFamily="34" charset="0"/>
              <a:buChar char="•"/>
              <a:defRPr/>
            </a:pPr>
            <a:r>
              <a:rPr lang="en-GB" altLang="en-US" sz="2000" b="1" dirty="0">
                <a:solidFill>
                  <a:srgbClr val="0070C0"/>
                </a:solidFill>
                <a:latin typeface="Calibri" panose="020F0502020204030204" pitchFamily="34" charset="0"/>
              </a:rPr>
              <a:t>What has been done</a:t>
            </a:r>
            <a:r>
              <a:rPr lang="en-GB" altLang="en-US" sz="2000" dirty="0">
                <a:solidFill>
                  <a:srgbClr val="0070C0"/>
                </a:solidFill>
                <a:latin typeface="Calibri" panose="020F0502020204030204" pitchFamily="34" charset="0"/>
              </a:rPr>
              <a:t>: </a:t>
            </a:r>
          </a:p>
          <a:p>
            <a:pPr lvl="1" eaLnBrk="1" hangingPunct="1">
              <a:lnSpc>
                <a:spcPct val="80000"/>
              </a:lnSpc>
              <a:spcBef>
                <a:spcPct val="30000"/>
              </a:spcBef>
              <a:buFont typeface="Arial" panose="020B0604020202020204" pitchFamily="34" charset="0"/>
              <a:buChar char="•"/>
              <a:defRPr/>
            </a:pPr>
            <a:r>
              <a:rPr lang="en-GB" altLang="en-US" sz="1800" dirty="0">
                <a:solidFill>
                  <a:srgbClr val="000066"/>
                </a:solidFill>
                <a:latin typeface="Calibri" panose="020F0502020204030204" pitchFamily="34" charset="0"/>
              </a:rPr>
              <a:t>Green HUB is </a:t>
            </a:r>
            <a:r>
              <a:rPr lang="en-US" altLang="en-US" sz="1800" dirty="0">
                <a:solidFill>
                  <a:srgbClr val="000066"/>
                </a:solidFill>
                <a:latin typeface="Calibri" panose="020F0502020204030204" pitchFamily="34" charset="0"/>
              </a:rPr>
              <a:t>a community of North Karelian experts from key research and education operators. It is an open innovation platform. Solutions are systematically searched for the challenges of business operations and development especially on the field of </a:t>
            </a:r>
            <a:r>
              <a:rPr lang="en-US" altLang="en-US" sz="1800" dirty="0" err="1">
                <a:solidFill>
                  <a:srgbClr val="000066"/>
                </a:solidFill>
                <a:latin typeface="Calibri" panose="020F0502020204030204" pitchFamily="34" charset="0"/>
              </a:rPr>
              <a:t>bioeconomy</a:t>
            </a:r>
            <a:endParaRPr lang="en-GB" altLang="en-US" sz="1800" dirty="0">
              <a:solidFill>
                <a:srgbClr val="000066"/>
              </a:solidFill>
              <a:latin typeface="Calibri" panose="020F0502020204030204" pitchFamily="34" charset="0"/>
            </a:endParaRPr>
          </a:p>
          <a:p>
            <a:pPr lvl="1" eaLnBrk="1" hangingPunct="1">
              <a:lnSpc>
                <a:spcPct val="80000"/>
              </a:lnSpc>
              <a:spcBef>
                <a:spcPct val="30000"/>
              </a:spcBef>
              <a:buFont typeface="Arial" panose="020B0604020202020204" pitchFamily="34" charset="0"/>
              <a:buChar char="•"/>
              <a:defRPr/>
            </a:pPr>
            <a:r>
              <a:rPr lang="en-GB" altLang="en-US" sz="1800" dirty="0">
                <a:solidFill>
                  <a:srgbClr val="000066"/>
                </a:solidFill>
                <a:latin typeface="Calibri" panose="020F0502020204030204" pitchFamily="34" charset="0"/>
              </a:rPr>
              <a:t>Smart Ecosystems in North Karelia Projects </a:t>
            </a:r>
            <a:r>
              <a:rPr lang="en-US" altLang="en-US" sz="1800" dirty="0">
                <a:solidFill>
                  <a:srgbClr val="000066"/>
                </a:solidFill>
                <a:latin typeface="Calibri" panose="020F0502020204030204" pitchFamily="34" charset="0"/>
              </a:rPr>
              <a:t>objective is to develop regional forest </a:t>
            </a:r>
            <a:r>
              <a:rPr lang="en-US" altLang="en-US" sz="1800" dirty="0" err="1">
                <a:solidFill>
                  <a:srgbClr val="000066"/>
                </a:solidFill>
                <a:latin typeface="Calibri" panose="020F0502020204030204" pitchFamily="34" charset="0"/>
              </a:rPr>
              <a:t>bioeconomy</a:t>
            </a:r>
            <a:r>
              <a:rPr lang="en-US" altLang="en-US" sz="1800" dirty="0">
                <a:solidFill>
                  <a:srgbClr val="000066"/>
                </a:solidFill>
                <a:latin typeface="Calibri" panose="020F0502020204030204" pitchFamily="34" charset="0"/>
              </a:rPr>
              <a:t> and technology industry clusters towards </a:t>
            </a:r>
            <a:r>
              <a:rPr lang="en-US" altLang="en-US" sz="1800" dirty="0" err="1">
                <a:solidFill>
                  <a:srgbClr val="000066"/>
                </a:solidFill>
                <a:latin typeface="Calibri" panose="020F0502020204030204" pitchFamily="34" charset="0"/>
              </a:rPr>
              <a:t>ecosystemic</a:t>
            </a:r>
            <a:r>
              <a:rPr lang="en-US" altLang="en-US" sz="1800" dirty="0">
                <a:solidFill>
                  <a:srgbClr val="000066"/>
                </a:solidFill>
                <a:latin typeface="Calibri" panose="020F0502020204030204" pitchFamily="34" charset="0"/>
              </a:rPr>
              <a:t> approach where open co-operation and co-creation are even more important factors. 1.1.2018-31.12.2019. </a:t>
            </a:r>
            <a:endParaRPr lang="en-GB" altLang="en-US" sz="1800" i="1" dirty="0">
              <a:solidFill>
                <a:srgbClr val="000066"/>
              </a:solidFill>
              <a:latin typeface="Calibri" panose="020F0502020204030204" pitchFamily="34" charset="0"/>
            </a:endParaRPr>
          </a:p>
          <a:p>
            <a:pPr eaLnBrk="1" hangingPunct="1">
              <a:lnSpc>
                <a:spcPct val="80000"/>
              </a:lnSpc>
              <a:spcBef>
                <a:spcPct val="30000"/>
              </a:spcBef>
              <a:buFont typeface="Arial" panose="020B0604020202020204" pitchFamily="34" charset="0"/>
              <a:buChar char="•"/>
              <a:defRPr/>
            </a:pPr>
            <a:endParaRPr lang="en-GB" altLang="en-US" sz="2000" dirty="0">
              <a:solidFill>
                <a:srgbClr val="0070C0"/>
              </a:solidFill>
              <a:latin typeface="Calibri" panose="020F0502020204030204" pitchFamily="34" charset="0"/>
            </a:endParaRPr>
          </a:p>
          <a:p>
            <a:pPr eaLnBrk="1" hangingPunct="1">
              <a:lnSpc>
                <a:spcPct val="80000"/>
              </a:lnSpc>
              <a:spcBef>
                <a:spcPct val="30000"/>
              </a:spcBef>
              <a:buFont typeface="Arial" panose="020B0604020202020204" pitchFamily="34" charset="0"/>
              <a:buChar char="•"/>
              <a:defRPr/>
            </a:pPr>
            <a:r>
              <a:rPr lang="en-GB" altLang="en-US" sz="2000" b="1" dirty="0">
                <a:solidFill>
                  <a:srgbClr val="0070C0"/>
                </a:solidFill>
                <a:latin typeface="Calibri" panose="020F0502020204030204" pitchFamily="34" charset="0"/>
              </a:rPr>
              <a:t>What worked</a:t>
            </a:r>
            <a:r>
              <a:rPr lang="en-GB" altLang="en-US" sz="2000" dirty="0">
                <a:solidFill>
                  <a:srgbClr val="0070C0"/>
                </a:solidFill>
                <a:latin typeface="Calibri" panose="020F0502020204030204" pitchFamily="34" charset="0"/>
              </a:rPr>
              <a:t>: </a:t>
            </a:r>
            <a:r>
              <a:rPr lang="en-GB" altLang="en-US" sz="2000" dirty="0">
                <a:solidFill>
                  <a:srgbClr val="000066"/>
                </a:solidFill>
                <a:latin typeface="Calibri" panose="020F0502020204030204" pitchFamily="34" charset="0"/>
              </a:rPr>
              <a:t>Research, education and development organisations are collaborative in nature. </a:t>
            </a:r>
          </a:p>
          <a:p>
            <a:pPr eaLnBrk="1" hangingPunct="1">
              <a:lnSpc>
                <a:spcPct val="80000"/>
              </a:lnSpc>
              <a:spcBef>
                <a:spcPct val="30000"/>
              </a:spcBef>
              <a:buFont typeface="Arial" panose="020B0604020202020204" pitchFamily="34" charset="0"/>
              <a:buChar char="•"/>
              <a:defRPr/>
            </a:pPr>
            <a:endParaRPr lang="en-GB" altLang="en-US" sz="2000" dirty="0">
              <a:solidFill>
                <a:srgbClr val="0070C0"/>
              </a:solidFill>
              <a:latin typeface="Calibri" panose="020F0502020204030204" pitchFamily="34" charset="0"/>
            </a:endParaRPr>
          </a:p>
          <a:p>
            <a:pPr eaLnBrk="1" hangingPunct="1">
              <a:lnSpc>
                <a:spcPct val="80000"/>
              </a:lnSpc>
              <a:spcBef>
                <a:spcPct val="30000"/>
              </a:spcBef>
              <a:buFont typeface="Arial" panose="020B0604020202020204" pitchFamily="34" charset="0"/>
              <a:buChar char="•"/>
              <a:defRPr/>
            </a:pPr>
            <a:r>
              <a:rPr lang="en-GB" altLang="en-US" sz="2000" b="1" dirty="0">
                <a:solidFill>
                  <a:srgbClr val="0070C0"/>
                </a:solidFill>
                <a:latin typeface="Calibri" panose="020F0502020204030204" pitchFamily="34" charset="0"/>
              </a:rPr>
              <a:t>What did not work</a:t>
            </a:r>
            <a:r>
              <a:rPr lang="en-GB" altLang="en-US" sz="2000" dirty="0">
                <a:solidFill>
                  <a:srgbClr val="0070C0"/>
                </a:solidFill>
                <a:latin typeface="Calibri" panose="020F0502020204030204" pitchFamily="34" charset="0"/>
              </a:rPr>
              <a:t>: </a:t>
            </a:r>
            <a:r>
              <a:rPr lang="en-US" altLang="en-US" sz="2000" dirty="0">
                <a:solidFill>
                  <a:srgbClr val="000066"/>
                </a:solidFill>
                <a:latin typeface="Calibri" panose="020F0502020204030204" pitchFamily="34" charset="0"/>
              </a:rPr>
              <a:t>Including an entrepreneurial angle especially to Forest </a:t>
            </a:r>
            <a:r>
              <a:rPr lang="en-US" altLang="en-US" sz="2000" dirty="0" err="1">
                <a:solidFill>
                  <a:srgbClr val="000066"/>
                </a:solidFill>
                <a:latin typeface="Calibri" panose="020F0502020204030204" pitchFamily="34" charset="0"/>
              </a:rPr>
              <a:t>Bioeconomy</a:t>
            </a:r>
            <a:r>
              <a:rPr lang="en-US" altLang="en-US" sz="2000" dirty="0">
                <a:solidFill>
                  <a:srgbClr val="000066"/>
                </a:solidFill>
                <a:latin typeface="Calibri" panose="020F0502020204030204" pitchFamily="34" charset="0"/>
              </a:rPr>
              <a:t> sector’s development work has been challenging. </a:t>
            </a:r>
            <a:endParaRPr lang="en-GB" altLang="en-US" sz="2000" dirty="0">
              <a:solidFill>
                <a:srgbClr val="000066"/>
              </a:solidFill>
              <a:latin typeface="Calibri" panose="020F0502020204030204" pitchFamily="34" charset="0"/>
            </a:endParaRPr>
          </a:p>
        </p:txBody>
      </p:sp>
      <p:pic>
        <p:nvPicPr>
          <p:cNvPr id="22534" name="Picture 7" descr="H:\Desktop\PXL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7564" y="1"/>
            <a:ext cx="2124075" cy="15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19"/>
          <p:cNvSpPr>
            <a:spLocks noChangeArrowheads="1"/>
          </p:cNvSpPr>
          <p:nvPr/>
        </p:nvSpPr>
        <p:spPr bwMode="auto">
          <a:xfrm>
            <a:off x="2178051" y="557213"/>
            <a:ext cx="6646863"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39788">
              <a:spcBef>
                <a:spcPct val="20000"/>
              </a:spcBef>
              <a:buChar char="•"/>
              <a:defRPr sz="3200">
                <a:solidFill>
                  <a:schemeClr val="tx1"/>
                </a:solidFill>
                <a:latin typeface="Arial" panose="020B0604020202020204" pitchFamily="34" charset="0"/>
              </a:defRPr>
            </a:lvl1pPr>
            <a:lvl2pPr marL="742950" indent="-285750" defTabSz="839788">
              <a:spcBef>
                <a:spcPct val="20000"/>
              </a:spcBef>
              <a:buChar char="–"/>
              <a:defRPr sz="2800">
                <a:solidFill>
                  <a:schemeClr val="tx1"/>
                </a:solidFill>
                <a:latin typeface="Arial" panose="020B0604020202020204" pitchFamily="34" charset="0"/>
              </a:defRPr>
            </a:lvl2pPr>
            <a:lvl3pPr marL="1143000" indent="-228600" defTabSz="839788">
              <a:spcBef>
                <a:spcPct val="20000"/>
              </a:spcBef>
              <a:buChar char="•"/>
              <a:defRPr sz="2400">
                <a:solidFill>
                  <a:schemeClr val="tx1"/>
                </a:solidFill>
                <a:latin typeface="Arial" panose="020B0604020202020204" pitchFamily="34" charset="0"/>
              </a:defRPr>
            </a:lvl3pPr>
            <a:lvl4pPr marL="1600200" indent="-228600" defTabSz="839788">
              <a:spcBef>
                <a:spcPct val="20000"/>
              </a:spcBef>
              <a:buChar char="–"/>
              <a:defRPr sz="2000">
                <a:solidFill>
                  <a:schemeClr val="tx1"/>
                </a:solidFill>
                <a:latin typeface="Arial" panose="020B0604020202020204" pitchFamily="34" charset="0"/>
              </a:defRPr>
            </a:lvl4pPr>
            <a:lvl5pPr marL="2057400" indent="-228600" defTabSz="839788">
              <a:spcBef>
                <a:spcPct val="20000"/>
              </a:spcBef>
              <a:buChar char="»"/>
              <a:defRPr sz="2000">
                <a:solidFill>
                  <a:schemeClr val="tx1"/>
                </a:solidFill>
                <a:latin typeface="Arial" panose="020B0604020202020204" pitchFamily="34" charset="0"/>
              </a:defRPr>
            </a:lvl5pPr>
            <a:lvl6pPr marL="25146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cs-CZ" sz="800" b="0">
              <a:solidFill>
                <a:srgbClr val="FFFFFF"/>
              </a:solidFill>
              <a:ea typeface="MS PGothic" panose="020B0600070205080204" pitchFamily="34" charset="-128"/>
              <a:cs typeface="Arial" panose="020B0604020202020204" pitchFamily="34" charset="0"/>
            </a:endParaRPr>
          </a:p>
        </p:txBody>
      </p:sp>
      <p:sp>
        <p:nvSpPr>
          <p:cNvPr id="24579" name="Rectangle 4"/>
          <p:cNvSpPr>
            <a:spLocks noGrp="1" noChangeArrowheads="1"/>
          </p:cNvSpPr>
          <p:nvPr>
            <p:ph type="title"/>
          </p:nvPr>
        </p:nvSpPr>
        <p:spPr>
          <a:xfrm>
            <a:off x="767409" y="404813"/>
            <a:ext cx="7598718" cy="1122362"/>
          </a:xfrm>
        </p:spPr>
        <p:txBody>
          <a:bodyPr/>
          <a:lstStyle/>
          <a:p>
            <a:pPr algn="l" eaLnBrk="1" hangingPunct="1"/>
            <a:r>
              <a:rPr lang="en-GB" altLang="en-US" sz="3200" b="1" dirty="0">
                <a:solidFill>
                  <a:srgbClr val="0070C0"/>
                </a:solidFill>
                <a:latin typeface="Calibri" panose="020F0502020204030204" pitchFamily="34" charset="0"/>
              </a:rPr>
              <a:t>Question 3: </a:t>
            </a:r>
            <a:r>
              <a:rPr lang="en-US" altLang="en-US" sz="3200" b="1" dirty="0">
                <a:solidFill>
                  <a:srgbClr val="0070C0"/>
                </a:solidFill>
                <a:latin typeface="Calibri" panose="020F0502020204030204" pitchFamily="34" charset="0"/>
              </a:rPr>
              <a:t>What new methods could be used when monitoring and evaluating the outputs of S3/EDP?</a:t>
            </a:r>
            <a:endParaRPr lang="en-GB" altLang="cs-CZ" sz="3200" b="1" dirty="0">
              <a:solidFill>
                <a:srgbClr val="0070C0"/>
              </a:solidFill>
              <a:latin typeface="Calibri" panose="020F0502020204030204" pitchFamily="34" charset="0"/>
            </a:endParaRPr>
          </a:p>
        </p:txBody>
      </p:sp>
      <p:sp>
        <p:nvSpPr>
          <p:cNvPr id="24580" name="Rectangle 6"/>
          <p:cNvSpPr>
            <a:spLocks noGrp="1" noChangeArrowheads="1"/>
          </p:cNvSpPr>
          <p:nvPr>
            <p:ph sz="half" idx="1"/>
          </p:nvPr>
        </p:nvSpPr>
        <p:spPr>
          <a:xfrm>
            <a:off x="623392" y="2060574"/>
            <a:ext cx="10297144" cy="3888705"/>
          </a:xfrm>
        </p:spPr>
        <p:txBody>
          <a:bodyPr/>
          <a:lstStyle/>
          <a:p>
            <a:pPr eaLnBrk="1" hangingPunct="1">
              <a:lnSpc>
                <a:spcPct val="80000"/>
              </a:lnSpc>
              <a:spcBef>
                <a:spcPct val="30000"/>
              </a:spcBef>
              <a:buFont typeface="Arial" panose="020B0604020202020204" pitchFamily="34" charset="0"/>
              <a:buChar char="•"/>
              <a:defRPr/>
            </a:pPr>
            <a:r>
              <a:rPr lang="en-GB" altLang="en-US" sz="2000" b="1" dirty="0">
                <a:solidFill>
                  <a:srgbClr val="0070C0"/>
                </a:solidFill>
                <a:latin typeface="Calibri" panose="020F0502020204030204" pitchFamily="34" charset="0"/>
              </a:rPr>
              <a:t>Why</a:t>
            </a:r>
            <a:r>
              <a:rPr lang="en-GB" altLang="en-US" sz="2000" dirty="0">
                <a:solidFill>
                  <a:srgbClr val="0070C0"/>
                </a:solidFill>
                <a:latin typeface="Calibri" panose="020F0502020204030204" pitchFamily="34" charset="0"/>
              </a:rPr>
              <a:t>: </a:t>
            </a:r>
            <a:r>
              <a:rPr lang="en-GB" altLang="en-US" sz="2000" dirty="0">
                <a:solidFill>
                  <a:srgbClr val="000066"/>
                </a:solidFill>
                <a:latin typeface="Calibri" panose="020F0502020204030204" pitchFamily="34" charset="0"/>
              </a:rPr>
              <a:t>Monitoring and evaluation phase is often seen as “necessary evil” but it actually has a huge potential for the development of the EDP in the future. </a:t>
            </a:r>
          </a:p>
          <a:p>
            <a:pPr eaLnBrk="1" hangingPunct="1">
              <a:lnSpc>
                <a:spcPct val="80000"/>
              </a:lnSpc>
              <a:spcBef>
                <a:spcPct val="30000"/>
              </a:spcBef>
              <a:buFont typeface="Arial" panose="020B0604020202020204" pitchFamily="34" charset="0"/>
              <a:buChar char="•"/>
              <a:defRPr/>
            </a:pPr>
            <a:endParaRPr lang="en-GB" altLang="en-US" sz="2000" dirty="0">
              <a:solidFill>
                <a:srgbClr val="0070C0"/>
              </a:solidFill>
              <a:latin typeface="Calibri" panose="020F0502020204030204" pitchFamily="34" charset="0"/>
            </a:endParaRPr>
          </a:p>
          <a:p>
            <a:pPr eaLnBrk="1" hangingPunct="1">
              <a:lnSpc>
                <a:spcPct val="80000"/>
              </a:lnSpc>
              <a:spcBef>
                <a:spcPct val="30000"/>
              </a:spcBef>
              <a:buFont typeface="Arial" panose="020B0604020202020204" pitchFamily="34" charset="0"/>
              <a:buChar char="•"/>
              <a:defRPr/>
            </a:pPr>
            <a:r>
              <a:rPr lang="en-GB" altLang="en-US" sz="2000" b="1" dirty="0">
                <a:solidFill>
                  <a:srgbClr val="0070C0"/>
                </a:solidFill>
                <a:latin typeface="Calibri" panose="020F0502020204030204" pitchFamily="34" charset="0"/>
              </a:rPr>
              <a:t>What has been done</a:t>
            </a:r>
            <a:r>
              <a:rPr lang="en-GB" altLang="en-US" sz="2000" dirty="0">
                <a:solidFill>
                  <a:srgbClr val="0070C0"/>
                </a:solidFill>
                <a:latin typeface="Calibri" panose="020F0502020204030204" pitchFamily="34" charset="0"/>
              </a:rPr>
              <a:t>: </a:t>
            </a:r>
            <a:r>
              <a:rPr lang="en-GB" altLang="en-US" sz="2000" dirty="0">
                <a:solidFill>
                  <a:srgbClr val="000066"/>
                </a:solidFill>
                <a:latin typeface="Calibri" panose="020F0502020204030204" pitchFamily="34" charset="0"/>
              </a:rPr>
              <a:t>Evaluation and monitoring of S3/EDP is connected to Regional Strategic Programmes evaluation process. Indicators have been determined for S3 and to Regional Strategic Programme and for the projects that are implementing regional strategies. </a:t>
            </a:r>
          </a:p>
          <a:p>
            <a:pPr eaLnBrk="1" hangingPunct="1">
              <a:lnSpc>
                <a:spcPct val="80000"/>
              </a:lnSpc>
              <a:spcBef>
                <a:spcPct val="30000"/>
              </a:spcBef>
              <a:buFont typeface="Arial" panose="020B0604020202020204" pitchFamily="34" charset="0"/>
              <a:buChar char="•"/>
              <a:defRPr/>
            </a:pPr>
            <a:endParaRPr lang="en-GB" altLang="en-US" sz="2000" dirty="0">
              <a:solidFill>
                <a:srgbClr val="0070C0"/>
              </a:solidFill>
              <a:latin typeface="Calibri" panose="020F0502020204030204" pitchFamily="34" charset="0"/>
            </a:endParaRPr>
          </a:p>
          <a:p>
            <a:pPr eaLnBrk="1" hangingPunct="1">
              <a:lnSpc>
                <a:spcPct val="80000"/>
              </a:lnSpc>
              <a:spcBef>
                <a:spcPct val="30000"/>
              </a:spcBef>
              <a:buFont typeface="Arial" panose="020B0604020202020204" pitchFamily="34" charset="0"/>
              <a:buChar char="•"/>
              <a:defRPr/>
            </a:pPr>
            <a:r>
              <a:rPr lang="en-GB" altLang="en-US" sz="2000" b="1" dirty="0">
                <a:solidFill>
                  <a:srgbClr val="0070C0"/>
                </a:solidFill>
                <a:latin typeface="Calibri" panose="020F0502020204030204" pitchFamily="34" charset="0"/>
              </a:rPr>
              <a:t>What worked</a:t>
            </a:r>
            <a:r>
              <a:rPr lang="en-GB" altLang="en-US" sz="2000" dirty="0">
                <a:solidFill>
                  <a:srgbClr val="0070C0"/>
                </a:solidFill>
                <a:latin typeface="Calibri" panose="020F0502020204030204" pitchFamily="34" charset="0"/>
              </a:rPr>
              <a:t>: </a:t>
            </a:r>
            <a:r>
              <a:rPr lang="en-GB" altLang="en-US" sz="2000" dirty="0">
                <a:solidFill>
                  <a:srgbClr val="000066"/>
                </a:solidFill>
                <a:latin typeface="Calibri" panose="020F0502020204030204" pitchFamily="34" charset="0"/>
              </a:rPr>
              <a:t>Evaluation is done by the external specialist and it includes questionnaires and workshops for key stakeholders (</a:t>
            </a:r>
            <a:r>
              <a:rPr lang="en-GB" altLang="en-US" sz="2000" dirty="0" err="1">
                <a:solidFill>
                  <a:srgbClr val="000066"/>
                </a:solidFill>
                <a:latin typeface="Calibri" panose="020F0502020204030204" pitchFamily="34" charset="0"/>
              </a:rPr>
              <a:t>delfoi</a:t>
            </a:r>
            <a:r>
              <a:rPr lang="en-GB" altLang="en-US" sz="2000" dirty="0">
                <a:solidFill>
                  <a:srgbClr val="000066"/>
                </a:solidFill>
                <a:latin typeface="Calibri" panose="020F0502020204030204" pitchFamily="34" charset="0"/>
              </a:rPr>
              <a:t>). </a:t>
            </a:r>
          </a:p>
          <a:p>
            <a:pPr eaLnBrk="1" hangingPunct="1">
              <a:lnSpc>
                <a:spcPct val="80000"/>
              </a:lnSpc>
              <a:spcBef>
                <a:spcPct val="30000"/>
              </a:spcBef>
              <a:buFont typeface="Arial" panose="020B0604020202020204" pitchFamily="34" charset="0"/>
              <a:buChar char="•"/>
              <a:defRPr/>
            </a:pPr>
            <a:endParaRPr lang="en-GB" altLang="en-US" sz="2000" dirty="0">
              <a:solidFill>
                <a:srgbClr val="0070C0"/>
              </a:solidFill>
              <a:latin typeface="Calibri" panose="020F0502020204030204" pitchFamily="34" charset="0"/>
            </a:endParaRPr>
          </a:p>
          <a:p>
            <a:pPr eaLnBrk="1" hangingPunct="1">
              <a:lnSpc>
                <a:spcPct val="80000"/>
              </a:lnSpc>
              <a:spcBef>
                <a:spcPct val="30000"/>
              </a:spcBef>
              <a:buFont typeface="Arial" panose="020B0604020202020204" pitchFamily="34" charset="0"/>
              <a:buChar char="•"/>
              <a:defRPr/>
            </a:pPr>
            <a:r>
              <a:rPr lang="en-GB" altLang="en-US" sz="2000" b="1" dirty="0">
                <a:solidFill>
                  <a:srgbClr val="0070C0"/>
                </a:solidFill>
                <a:latin typeface="Calibri" panose="020F0502020204030204" pitchFamily="34" charset="0"/>
              </a:rPr>
              <a:t>What did not work</a:t>
            </a:r>
            <a:r>
              <a:rPr lang="en-GB" altLang="en-US" sz="2000" dirty="0" smtClean="0">
                <a:solidFill>
                  <a:srgbClr val="0070C0"/>
                </a:solidFill>
                <a:latin typeface="Calibri" panose="020F0502020204030204" pitchFamily="34" charset="0"/>
              </a:rPr>
              <a:t>:</a:t>
            </a:r>
            <a:endParaRPr lang="en-GB" altLang="en-US" sz="2000" i="1" dirty="0">
              <a:solidFill>
                <a:srgbClr val="000066"/>
              </a:solidFill>
              <a:latin typeface="Calibri" panose="020F0502020204030204" pitchFamily="34" charset="0"/>
            </a:endParaRPr>
          </a:p>
        </p:txBody>
      </p:sp>
      <p:pic>
        <p:nvPicPr>
          <p:cNvPr id="24582" name="Picture 7" descr="H:\Desktop\PXL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7564" y="1"/>
            <a:ext cx="2124075" cy="15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03288" y="15949"/>
            <a:ext cx="10972800" cy="1143000"/>
          </a:xfrm>
        </p:spPr>
        <p:txBody>
          <a:bodyPr/>
          <a:lstStyle/>
          <a:p>
            <a:r>
              <a:rPr lang="fi-FI" b="1" dirty="0" err="1" smtClean="0">
                <a:solidFill>
                  <a:srgbClr val="0070C0"/>
                </a:solidFill>
              </a:rPr>
              <a:t>Questions</a:t>
            </a:r>
            <a:r>
              <a:rPr lang="fi-FI" b="1" dirty="0" smtClean="0">
                <a:solidFill>
                  <a:srgbClr val="0070C0"/>
                </a:solidFill>
              </a:rPr>
              <a:t> for PXL</a:t>
            </a:r>
            <a:endParaRPr lang="fi-FI" b="1" dirty="0">
              <a:solidFill>
                <a:srgbClr val="0070C0"/>
              </a:solidFill>
            </a:endParaRPr>
          </a:p>
        </p:txBody>
      </p:sp>
      <p:sp>
        <p:nvSpPr>
          <p:cNvPr id="3" name="Sisällön paikkamerkki 2"/>
          <p:cNvSpPr>
            <a:spLocks noGrp="1"/>
          </p:cNvSpPr>
          <p:nvPr>
            <p:ph idx="1"/>
          </p:nvPr>
        </p:nvSpPr>
        <p:spPr>
          <a:xfrm>
            <a:off x="335360" y="1347824"/>
            <a:ext cx="6998568" cy="4708526"/>
          </a:xfrm>
        </p:spPr>
        <p:txBody>
          <a:bodyPr/>
          <a:lstStyle/>
          <a:p>
            <a:r>
              <a:rPr lang="en-GB" altLang="en-US" b="1" dirty="0">
                <a:solidFill>
                  <a:srgbClr val="0070C0"/>
                </a:solidFill>
                <a:latin typeface="Calibri" panose="020F0502020204030204" pitchFamily="34" charset="0"/>
              </a:rPr>
              <a:t>Question 1: How to engage (rural/peripheral) SME´s to innovation initiatives</a:t>
            </a:r>
            <a:r>
              <a:rPr lang="en-GB" altLang="en-US" b="1" dirty="0" smtClean="0">
                <a:solidFill>
                  <a:srgbClr val="0070C0"/>
                </a:solidFill>
                <a:latin typeface="Calibri" panose="020F0502020204030204" pitchFamily="34" charset="0"/>
              </a:rPr>
              <a:t>?</a:t>
            </a:r>
          </a:p>
          <a:p>
            <a:r>
              <a:rPr lang="en-GB" altLang="en-US" b="1" dirty="0">
                <a:solidFill>
                  <a:srgbClr val="0070C0"/>
                </a:solidFill>
                <a:latin typeface="Calibri" panose="020F0502020204030204" pitchFamily="34" charset="0"/>
              </a:rPr>
              <a:t>Question 2: How to capitalize research results</a:t>
            </a:r>
            <a:r>
              <a:rPr lang="en-GB" altLang="en-US" b="1" dirty="0" smtClean="0">
                <a:solidFill>
                  <a:srgbClr val="0070C0"/>
                </a:solidFill>
                <a:latin typeface="Calibri" panose="020F0502020204030204" pitchFamily="34" charset="0"/>
              </a:rPr>
              <a:t>?</a:t>
            </a:r>
          </a:p>
          <a:p>
            <a:r>
              <a:rPr lang="en-GB" altLang="en-US" b="1" dirty="0">
                <a:solidFill>
                  <a:srgbClr val="0070C0"/>
                </a:solidFill>
                <a:latin typeface="Calibri" panose="020F0502020204030204" pitchFamily="34" charset="0"/>
              </a:rPr>
              <a:t>Question 3: </a:t>
            </a:r>
            <a:r>
              <a:rPr lang="en-US" altLang="en-US" b="1" dirty="0">
                <a:solidFill>
                  <a:srgbClr val="0070C0"/>
                </a:solidFill>
                <a:latin typeface="Calibri" panose="020F0502020204030204" pitchFamily="34" charset="0"/>
              </a:rPr>
              <a:t>What new methods could be used when monitoring and evaluating the outputs of S3/EDP?</a:t>
            </a:r>
            <a:endParaRPr lang="en-GB" altLang="en-US" b="1" dirty="0" smtClean="0">
              <a:solidFill>
                <a:srgbClr val="0070C0"/>
              </a:solidFill>
              <a:latin typeface="Calibri" panose="020F0502020204030204" pitchFamily="34" charset="0"/>
            </a:endParaRPr>
          </a:p>
          <a:p>
            <a:endParaRPr lang="fi-FI" dirty="0"/>
          </a:p>
        </p:txBody>
      </p:sp>
      <p:pic>
        <p:nvPicPr>
          <p:cNvPr id="5" name="Kuva 4"/>
          <p:cNvPicPr>
            <a:picLocks noChangeAspect="1"/>
          </p:cNvPicPr>
          <p:nvPr/>
        </p:nvPicPr>
        <p:blipFill>
          <a:blip r:embed="rId2"/>
          <a:stretch>
            <a:fillRect/>
          </a:stretch>
        </p:blipFill>
        <p:spPr>
          <a:xfrm>
            <a:off x="7340075" y="1628800"/>
            <a:ext cx="4462703" cy="3955578"/>
          </a:xfrm>
          <a:prstGeom prst="rect">
            <a:avLst/>
          </a:prstGeom>
        </p:spPr>
      </p:pic>
    </p:spTree>
    <p:extLst>
      <p:ext uri="{BB962C8B-B14F-4D97-AF65-F5344CB8AC3E}">
        <p14:creationId xmlns:p14="http://schemas.microsoft.com/office/powerpoint/2010/main" val="443698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solidFill>
                  <a:srgbClr val="0070C0"/>
                </a:solidFill>
              </a:rPr>
              <a:t>Regional</a:t>
            </a:r>
            <a:r>
              <a:rPr lang="fi-FI" dirty="0" smtClean="0">
                <a:solidFill>
                  <a:srgbClr val="0070C0"/>
                </a:solidFill>
              </a:rPr>
              <a:t> </a:t>
            </a:r>
            <a:r>
              <a:rPr lang="fi-FI" dirty="0" err="1" smtClean="0">
                <a:solidFill>
                  <a:srgbClr val="0070C0"/>
                </a:solidFill>
              </a:rPr>
              <a:t>Councils</a:t>
            </a:r>
            <a:r>
              <a:rPr lang="fi-FI" dirty="0" smtClean="0">
                <a:solidFill>
                  <a:srgbClr val="0070C0"/>
                </a:solidFill>
              </a:rPr>
              <a:t> of Finland</a:t>
            </a:r>
            <a:endParaRPr lang="fi-FI" dirty="0">
              <a:solidFill>
                <a:srgbClr val="0070C0"/>
              </a:solidFill>
            </a:endParaRPr>
          </a:p>
        </p:txBody>
      </p:sp>
      <p:sp>
        <p:nvSpPr>
          <p:cNvPr id="3" name="Sisällön paikkamerkki 2"/>
          <p:cNvSpPr>
            <a:spLocks noGrp="1"/>
          </p:cNvSpPr>
          <p:nvPr>
            <p:ph idx="1"/>
          </p:nvPr>
        </p:nvSpPr>
        <p:spPr/>
        <p:txBody>
          <a:bodyPr/>
          <a:lstStyle/>
          <a:p>
            <a:pPr>
              <a:buFont typeface="Arial" panose="020B0604020202020204" pitchFamily="34" charset="0"/>
              <a:buChar char="•"/>
            </a:pPr>
            <a:r>
              <a:rPr lang="fi-FI" sz="2000" dirty="0"/>
              <a:t>18 NUTS 3 </a:t>
            </a:r>
            <a:r>
              <a:rPr lang="fi-FI" sz="2000" dirty="0" err="1"/>
              <a:t>regions</a:t>
            </a:r>
            <a:r>
              <a:rPr lang="fi-FI" sz="2000" dirty="0"/>
              <a:t> (</a:t>
            </a:r>
            <a:r>
              <a:rPr lang="fi-FI" sz="2000" dirty="0" err="1"/>
              <a:t>regional</a:t>
            </a:r>
            <a:r>
              <a:rPr lang="fi-FI" sz="2000" dirty="0"/>
              <a:t> </a:t>
            </a:r>
            <a:r>
              <a:rPr lang="fi-FI" sz="2000" dirty="0" err="1"/>
              <a:t>councils</a:t>
            </a:r>
            <a:r>
              <a:rPr lang="fi-FI" sz="2000" dirty="0"/>
              <a:t>, RC) on </a:t>
            </a:r>
            <a:r>
              <a:rPr lang="fi-FI" sz="2000" dirty="0" err="1"/>
              <a:t>mainland</a:t>
            </a:r>
            <a:r>
              <a:rPr lang="fi-FI" sz="2000" dirty="0"/>
              <a:t> Finland </a:t>
            </a:r>
          </a:p>
          <a:p>
            <a:pPr>
              <a:buFont typeface="Arial" panose="020B0604020202020204" pitchFamily="34" charset="0"/>
              <a:buChar char="•"/>
            </a:pPr>
            <a:r>
              <a:rPr lang="en-US" sz="2000" dirty="0"/>
              <a:t>RC's are statutory joint municipal authority; every local authority must be a member of a regional council</a:t>
            </a:r>
          </a:p>
          <a:p>
            <a:pPr>
              <a:buFont typeface="Arial" panose="020B0604020202020204" pitchFamily="34" charset="0"/>
              <a:buChar char="•"/>
            </a:pPr>
            <a:r>
              <a:rPr lang="en-US" sz="2000" dirty="0"/>
              <a:t>Two main functions laid down by law: </a:t>
            </a:r>
          </a:p>
          <a:p>
            <a:pPr lvl="1">
              <a:buFont typeface="Arial" panose="020B0604020202020204" pitchFamily="34" charset="0"/>
              <a:buChar char="•"/>
            </a:pPr>
            <a:r>
              <a:rPr lang="en-US" sz="1600" dirty="0"/>
              <a:t>1) regional development (Strategy work including S3, international activities, Structural Funds)</a:t>
            </a:r>
          </a:p>
          <a:p>
            <a:pPr lvl="1">
              <a:buFont typeface="Arial" panose="020B0604020202020204" pitchFamily="34" charset="0"/>
              <a:buChar char="•"/>
            </a:pPr>
            <a:r>
              <a:rPr lang="en-US" sz="1600" dirty="0"/>
              <a:t>2) regional land use planning. </a:t>
            </a:r>
          </a:p>
          <a:p>
            <a:pPr lvl="1">
              <a:buFont typeface="Arial" panose="020B0604020202020204" pitchFamily="34" charset="0"/>
              <a:buChar char="•"/>
            </a:pPr>
            <a:r>
              <a:rPr lang="en-US" sz="1600" dirty="0"/>
              <a:t>3) in addition, regional councils have a broad scope of other functions that are determined by the region’s special characteristics.</a:t>
            </a:r>
          </a:p>
          <a:p>
            <a:pPr>
              <a:buFont typeface="Arial" panose="020B0604020202020204" pitchFamily="34" charset="0"/>
              <a:buChar char="•"/>
            </a:pPr>
            <a:r>
              <a:rPr lang="en-US" sz="2000" dirty="0"/>
              <a:t>RC´s have a key role in overseeing the region's interests and networking with the regional stakeholders for promotion of well-being and the economy</a:t>
            </a:r>
          </a:p>
          <a:p>
            <a:pPr>
              <a:buFont typeface="Arial" panose="020B0604020202020204" pitchFamily="34" charset="0"/>
              <a:buChar char="•"/>
            </a:pPr>
            <a:r>
              <a:rPr lang="fi-FI" sz="2000" dirty="0" err="1"/>
              <a:t>Ongoing</a:t>
            </a:r>
            <a:r>
              <a:rPr lang="fi-FI" sz="2000" dirty="0"/>
              <a:t> </a:t>
            </a:r>
            <a:r>
              <a:rPr lang="fi-FI" sz="2000" dirty="0" err="1"/>
              <a:t>reform</a:t>
            </a:r>
            <a:r>
              <a:rPr lang="fi-FI" sz="2000" dirty="0"/>
              <a:t> of </a:t>
            </a:r>
            <a:r>
              <a:rPr lang="fi-FI" sz="2000" dirty="0" err="1"/>
              <a:t>regional</a:t>
            </a:r>
            <a:r>
              <a:rPr lang="fi-FI" sz="2000" dirty="0"/>
              <a:t> </a:t>
            </a:r>
            <a:r>
              <a:rPr lang="fi-FI" sz="2000" dirty="0" err="1"/>
              <a:t>government</a:t>
            </a:r>
            <a:r>
              <a:rPr lang="fi-FI" sz="2000" dirty="0"/>
              <a:t> in Finland – New </a:t>
            </a:r>
            <a:r>
              <a:rPr lang="fi-FI" sz="2000" dirty="0" err="1"/>
              <a:t>regional</a:t>
            </a:r>
            <a:r>
              <a:rPr lang="fi-FI" sz="2000" dirty="0"/>
              <a:t> </a:t>
            </a:r>
            <a:r>
              <a:rPr lang="fi-FI" sz="2000" dirty="0" err="1"/>
              <a:t>level</a:t>
            </a:r>
            <a:r>
              <a:rPr lang="fi-FI" sz="2000" dirty="0"/>
              <a:t> </a:t>
            </a:r>
            <a:r>
              <a:rPr lang="fi-FI" sz="2000" dirty="0" err="1"/>
              <a:t>organisation</a:t>
            </a:r>
            <a:r>
              <a:rPr lang="fi-FI" sz="2000" dirty="0"/>
              <a:t> </a:t>
            </a:r>
            <a:r>
              <a:rPr lang="en-US" sz="2000" dirty="0"/>
              <a:t>responsible for healthcare and social welfare, rescues services, environmental healthcare, regional development duties and tasks related to the promotion of business enterprise, planning and steering of the use of regions as well as promoting the identity and culture of the </a:t>
            </a:r>
            <a:r>
              <a:rPr lang="en-US" sz="2000" dirty="0" smtClean="0"/>
              <a:t>regions. </a:t>
            </a:r>
            <a:endParaRPr lang="fi-FI" sz="2000" dirty="0"/>
          </a:p>
        </p:txBody>
      </p:sp>
    </p:spTree>
    <p:extLst>
      <p:ext uri="{BB962C8B-B14F-4D97-AF65-F5344CB8AC3E}">
        <p14:creationId xmlns:p14="http://schemas.microsoft.com/office/powerpoint/2010/main" val="2405870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 name="Kuva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90748" y="332656"/>
            <a:ext cx="486461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19"/>
          <p:cNvSpPr>
            <a:spLocks noChangeArrowheads="1"/>
          </p:cNvSpPr>
          <p:nvPr/>
        </p:nvSpPr>
        <p:spPr bwMode="auto">
          <a:xfrm>
            <a:off x="2178051" y="557213"/>
            <a:ext cx="6646863"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39788">
              <a:spcBef>
                <a:spcPct val="20000"/>
              </a:spcBef>
              <a:buChar char="•"/>
              <a:defRPr sz="3200">
                <a:solidFill>
                  <a:schemeClr val="tx1"/>
                </a:solidFill>
                <a:latin typeface="Arial" panose="020B0604020202020204" pitchFamily="34" charset="0"/>
              </a:defRPr>
            </a:lvl1pPr>
            <a:lvl2pPr marL="742950" indent="-285750" defTabSz="839788">
              <a:spcBef>
                <a:spcPct val="20000"/>
              </a:spcBef>
              <a:buChar char="–"/>
              <a:defRPr sz="2800">
                <a:solidFill>
                  <a:schemeClr val="tx1"/>
                </a:solidFill>
                <a:latin typeface="Arial" panose="020B0604020202020204" pitchFamily="34" charset="0"/>
              </a:defRPr>
            </a:lvl2pPr>
            <a:lvl3pPr marL="1143000" indent="-228600" defTabSz="839788">
              <a:spcBef>
                <a:spcPct val="20000"/>
              </a:spcBef>
              <a:buChar char="•"/>
              <a:defRPr sz="2400">
                <a:solidFill>
                  <a:schemeClr val="tx1"/>
                </a:solidFill>
                <a:latin typeface="Arial" panose="020B0604020202020204" pitchFamily="34" charset="0"/>
              </a:defRPr>
            </a:lvl3pPr>
            <a:lvl4pPr marL="1600200" indent="-228600" defTabSz="839788">
              <a:spcBef>
                <a:spcPct val="20000"/>
              </a:spcBef>
              <a:buChar char="–"/>
              <a:defRPr sz="2000">
                <a:solidFill>
                  <a:schemeClr val="tx1"/>
                </a:solidFill>
                <a:latin typeface="Arial" panose="020B0604020202020204" pitchFamily="34" charset="0"/>
              </a:defRPr>
            </a:lvl4pPr>
            <a:lvl5pPr marL="2057400" indent="-228600" defTabSz="839788">
              <a:spcBef>
                <a:spcPct val="20000"/>
              </a:spcBef>
              <a:buChar char="»"/>
              <a:defRPr sz="2000">
                <a:solidFill>
                  <a:schemeClr val="tx1"/>
                </a:solidFill>
                <a:latin typeface="Arial" panose="020B0604020202020204" pitchFamily="34" charset="0"/>
              </a:defRPr>
            </a:lvl5pPr>
            <a:lvl6pPr marL="25146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800" b="0">
              <a:solidFill>
                <a:schemeClr val="bg1"/>
              </a:solidFill>
              <a:ea typeface="MS PGothic" panose="020B0600070205080204" pitchFamily="34" charset="-128"/>
              <a:cs typeface="Arial" panose="020B0604020202020204" pitchFamily="34" charset="0"/>
            </a:endParaRPr>
          </a:p>
        </p:txBody>
      </p:sp>
      <p:sp>
        <p:nvSpPr>
          <p:cNvPr id="6147" name="Rectangle 4"/>
          <p:cNvSpPr>
            <a:spLocks noGrp="1" noChangeArrowheads="1"/>
          </p:cNvSpPr>
          <p:nvPr>
            <p:ph type="title"/>
          </p:nvPr>
        </p:nvSpPr>
        <p:spPr>
          <a:xfrm>
            <a:off x="2063552" y="233363"/>
            <a:ext cx="8569325" cy="647700"/>
          </a:xfrm>
        </p:spPr>
        <p:txBody>
          <a:bodyPr/>
          <a:lstStyle/>
          <a:p>
            <a:pPr algn="l" eaLnBrk="1" hangingPunct="1"/>
            <a:r>
              <a:rPr lang="en-GB" altLang="en-US" sz="3200" b="1" dirty="0">
                <a:solidFill>
                  <a:srgbClr val="0070C0"/>
                </a:solidFill>
                <a:latin typeface="Calibri" panose="020F0502020204030204" pitchFamily="34" charset="0"/>
              </a:rPr>
              <a:t>Overview of your RIS3</a:t>
            </a:r>
          </a:p>
        </p:txBody>
      </p:sp>
      <p:sp>
        <p:nvSpPr>
          <p:cNvPr id="4100" name="Rectangle 6"/>
          <p:cNvSpPr>
            <a:spLocks noGrp="1" noChangeArrowheads="1"/>
          </p:cNvSpPr>
          <p:nvPr>
            <p:ph type="body" sz="half" idx="1"/>
          </p:nvPr>
        </p:nvSpPr>
        <p:spPr>
          <a:xfrm>
            <a:off x="263352" y="881063"/>
            <a:ext cx="9462566" cy="5516563"/>
          </a:xfrm>
        </p:spPr>
        <p:txBody>
          <a:bodyPr/>
          <a:lstStyle/>
          <a:p>
            <a:pPr marL="520700" lvl="2" indent="-342900" algn="just" eaLnBrk="1" hangingPunct="1">
              <a:lnSpc>
                <a:spcPct val="90000"/>
              </a:lnSpc>
              <a:spcAft>
                <a:spcPts val="600"/>
              </a:spcAft>
              <a:buFont typeface="Arial" panose="020B0604020202020204" pitchFamily="34" charset="0"/>
              <a:buChar char="•"/>
              <a:defRPr/>
            </a:pPr>
            <a:r>
              <a:rPr lang="en-GB" altLang="en-US" b="1" dirty="0" smtClean="0">
                <a:solidFill>
                  <a:srgbClr val="0070C0"/>
                </a:solidFill>
                <a:latin typeface="Calibri" panose="020F0502020204030204" pitchFamily="34" charset="0"/>
              </a:rPr>
              <a:t>Main regional characteristics</a:t>
            </a:r>
            <a:endParaRPr lang="en-GB" altLang="en-US" b="1" dirty="0">
              <a:solidFill>
                <a:srgbClr val="0070C0"/>
              </a:solidFill>
              <a:latin typeface="Calibri" panose="020F0502020204030204" pitchFamily="34" charset="0"/>
            </a:endParaRPr>
          </a:p>
          <a:p>
            <a:pPr marL="920750" lvl="3" indent="-285750" algn="just" eaLnBrk="1" hangingPunct="1">
              <a:lnSpc>
                <a:spcPct val="90000"/>
              </a:lnSpc>
              <a:spcAft>
                <a:spcPts val="600"/>
              </a:spcAft>
              <a:buFont typeface="Arial" panose="020B0604020202020204" pitchFamily="34" charset="0"/>
              <a:buChar char="•"/>
              <a:defRPr/>
            </a:pPr>
            <a:r>
              <a:rPr lang="en-GB" altLang="en-US" dirty="0" smtClean="0">
                <a:solidFill>
                  <a:srgbClr val="000066"/>
                </a:solidFill>
                <a:latin typeface="Calibri" panose="020F0502020204030204" pitchFamily="34" charset="0"/>
              </a:rPr>
              <a:t>Forestry capital of Europe (Forest </a:t>
            </a:r>
            <a:r>
              <a:rPr lang="en-GB" altLang="en-US" dirty="0" err="1" smtClean="0">
                <a:solidFill>
                  <a:srgbClr val="000066"/>
                </a:solidFill>
                <a:latin typeface="Calibri" panose="020F0502020204030204" pitchFamily="34" charset="0"/>
              </a:rPr>
              <a:t>Bioeconomy</a:t>
            </a:r>
            <a:r>
              <a:rPr lang="en-GB" altLang="en-US" dirty="0" smtClean="0">
                <a:solidFill>
                  <a:srgbClr val="000066"/>
                </a:solidFill>
                <a:latin typeface="Calibri" panose="020F0502020204030204" pitchFamily="34" charset="0"/>
              </a:rPr>
              <a:t>)</a:t>
            </a:r>
          </a:p>
          <a:p>
            <a:pPr marL="920750" lvl="3" indent="-285750" algn="just" eaLnBrk="1" hangingPunct="1">
              <a:lnSpc>
                <a:spcPct val="90000"/>
              </a:lnSpc>
              <a:spcAft>
                <a:spcPts val="600"/>
              </a:spcAft>
              <a:buFont typeface="Arial" panose="020B0604020202020204" pitchFamily="34" charset="0"/>
              <a:buChar char="•"/>
              <a:defRPr/>
            </a:pPr>
            <a:r>
              <a:rPr lang="en-GB" altLang="en-US" dirty="0" smtClean="0">
                <a:solidFill>
                  <a:srgbClr val="000066"/>
                </a:solidFill>
                <a:latin typeface="Calibri" panose="020F0502020204030204" pitchFamily="34" charset="0"/>
              </a:rPr>
              <a:t>Main export sector is Technology Industry (metal and machinery)</a:t>
            </a:r>
          </a:p>
          <a:p>
            <a:pPr marL="920750" lvl="3" indent="-285750" algn="just" eaLnBrk="1" hangingPunct="1">
              <a:lnSpc>
                <a:spcPct val="90000"/>
              </a:lnSpc>
              <a:spcAft>
                <a:spcPts val="600"/>
              </a:spcAft>
              <a:buFont typeface="Arial" panose="020B0604020202020204" pitchFamily="34" charset="0"/>
              <a:buChar char="•"/>
              <a:defRPr/>
            </a:pPr>
            <a:r>
              <a:rPr lang="en-GB" altLang="en-US" dirty="0" smtClean="0">
                <a:solidFill>
                  <a:srgbClr val="000066"/>
                </a:solidFill>
                <a:latin typeface="Calibri" panose="020F0502020204030204" pitchFamily="34" charset="0"/>
              </a:rPr>
              <a:t>70 % of the total area of the region is forests and 17 % lakes</a:t>
            </a:r>
          </a:p>
          <a:p>
            <a:pPr marL="520700" lvl="2" indent="-342900" algn="just" eaLnBrk="1" hangingPunct="1">
              <a:lnSpc>
                <a:spcPct val="90000"/>
              </a:lnSpc>
              <a:spcAft>
                <a:spcPts val="600"/>
              </a:spcAft>
              <a:buFont typeface="Arial" panose="020B0604020202020204" pitchFamily="34" charset="0"/>
              <a:buChar char="•"/>
              <a:defRPr/>
            </a:pPr>
            <a:r>
              <a:rPr lang="en-GB" altLang="en-US" b="1" dirty="0" smtClean="0">
                <a:solidFill>
                  <a:srgbClr val="0070C0"/>
                </a:solidFill>
                <a:latin typeface="Calibri" panose="020F0502020204030204" pitchFamily="34" charset="0"/>
              </a:rPr>
              <a:t>Governance</a:t>
            </a:r>
            <a:endParaRPr lang="en-GB" altLang="en-US" b="1" dirty="0">
              <a:solidFill>
                <a:srgbClr val="0070C0"/>
              </a:solidFill>
              <a:latin typeface="Calibri" panose="020F0502020204030204" pitchFamily="34" charset="0"/>
            </a:endParaRPr>
          </a:p>
          <a:p>
            <a:pPr marL="920750" lvl="3" indent="-285750" algn="just" eaLnBrk="1" hangingPunct="1">
              <a:lnSpc>
                <a:spcPct val="90000"/>
              </a:lnSpc>
              <a:spcAft>
                <a:spcPts val="600"/>
              </a:spcAft>
              <a:buFont typeface="Arial" panose="020B0604020202020204" pitchFamily="34" charset="0"/>
              <a:buChar char="•"/>
              <a:defRPr/>
            </a:pPr>
            <a:r>
              <a:rPr lang="en-GB" altLang="en-US" dirty="0">
                <a:solidFill>
                  <a:srgbClr val="000066"/>
                </a:solidFill>
                <a:latin typeface="Calibri" panose="020F0502020204030204" pitchFamily="34" charset="0"/>
              </a:rPr>
              <a:t>R</a:t>
            </a:r>
            <a:r>
              <a:rPr lang="en-GB" altLang="en-US" dirty="0" smtClean="0">
                <a:solidFill>
                  <a:srgbClr val="000066"/>
                </a:solidFill>
                <a:latin typeface="Calibri" panose="020F0502020204030204" pitchFamily="34" charset="0"/>
              </a:rPr>
              <a:t>esponsible </a:t>
            </a:r>
            <a:r>
              <a:rPr lang="en-GB" altLang="en-US" dirty="0">
                <a:solidFill>
                  <a:srgbClr val="000066"/>
                </a:solidFill>
                <a:latin typeface="Calibri" panose="020F0502020204030204" pitchFamily="34" charset="0"/>
              </a:rPr>
              <a:t>for the </a:t>
            </a:r>
            <a:r>
              <a:rPr lang="en-GB" altLang="en-US" dirty="0" smtClean="0">
                <a:solidFill>
                  <a:srgbClr val="000066"/>
                </a:solidFill>
                <a:latin typeface="Calibri" panose="020F0502020204030204" pitchFamily="34" charset="0"/>
              </a:rPr>
              <a:t>RIS3: Regional Council of North Karelia</a:t>
            </a:r>
            <a:endParaRPr lang="en-GB" altLang="en-US" dirty="0">
              <a:solidFill>
                <a:srgbClr val="000066"/>
              </a:solidFill>
              <a:latin typeface="Calibri" panose="020F0502020204030204" pitchFamily="34" charset="0"/>
            </a:endParaRPr>
          </a:p>
          <a:p>
            <a:pPr marL="920750" lvl="3" indent="-285750" algn="just" eaLnBrk="1" hangingPunct="1">
              <a:lnSpc>
                <a:spcPct val="90000"/>
              </a:lnSpc>
              <a:spcAft>
                <a:spcPts val="600"/>
              </a:spcAft>
              <a:buFont typeface="Arial" panose="020B0604020202020204" pitchFamily="34" charset="0"/>
              <a:buChar char="•"/>
              <a:defRPr/>
            </a:pPr>
            <a:r>
              <a:rPr lang="en-GB" altLang="en-US" dirty="0">
                <a:solidFill>
                  <a:srgbClr val="000066"/>
                </a:solidFill>
                <a:latin typeface="Calibri" panose="020F0502020204030204" pitchFamily="34" charset="0"/>
              </a:rPr>
              <a:t>How is the </a:t>
            </a:r>
            <a:r>
              <a:rPr lang="en-GB" altLang="en-US" dirty="0" smtClean="0">
                <a:solidFill>
                  <a:srgbClr val="000066"/>
                </a:solidFill>
                <a:latin typeface="Calibri" panose="020F0502020204030204" pitchFamily="34" charset="0"/>
              </a:rPr>
              <a:t>governance </a:t>
            </a:r>
            <a:r>
              <a:rPr lang="en-GB" altLang="en-US" dirty="0">
                <a:solidFill>
                  <a:srgbClr val="000066"/>
                </a:solidFill>
                <a:latin typeface="Calibri" panose="020F0502020204030204" pitchFamily="34" charset="0"/>
              </a:rPr>
              <a:t>set-up of </a:t>
            </a:r>
            <a:r>
              <a:rPr lang="en-GB" altLang="en-US" dirty="0" smtClean="0">
                <a:solidFill>
                  <a:srgbClr val="000066"/>
                </a:solidFill>
                <a:latin typeface="Calibri" panose="020F0502020204030204" pitchFamily="34" charset="0"/>
              </a:rPr>
              <a:t>RIS3: </a:t>
            </a:r>
          </a:p>
          <a:p>
            <a:pPr marL="1377950" lvl="4" indent="-285750" algn="just" eaLnBrk="1" hangingPunct="1">
              <a:lnSpc>
                <a:spcPct val="90000"/>
              </a:lnSpc>
              <a:spcAft>
                <a:spcPts val="600"/>
              </a:spcAft>
              <a:buFont typeface="Arial" panose="020B0604020202020204" pitchFamily="34" charset="0"/>
              <a:buChar char="•"/>
              <a:defRPr/>
            </a:pPr>
            <a:r>
              <a:rPr lang="en-GB" altLang="en-US" dirty="0" smtClean="0">
                <a:solidFill>
                  <a:srgbClr val="000066"/>
                </a:solidFill>
                <a:latin typeface="Calibri" panose="020F0502020204030204" pitchFamily="34" charset="0"/>
              </a:rPr>
              <a:t>Political level: Assembly of the Regional Council of North Karelia, Board of the Regional Council of North Karelia</a:t>
            </a:r>
          </a:p>
          <a:p>
            <a:pPr marL="1377950" lvl="4" indent="-285750" algn="just" eaLnBrk="1" hangingPunct="1">
              <a:lnSpc>
                <a:spcPct val="90000"/>
              </a:lnSpc>
              <a:spcAft>
                <a:spcPts val="600"/>
              </a:spcAft>
              <a:buFont typeface="Arial" panose="020B0604020202020204" pitchFamily="34" charset="0"/>
              <a:buChar char="•"/>
              <a:defRPr/>
            </a:pPr>
            <a:r>
              <a:rPr lang="en-GB" altLang="en-US" dirty="0" smtClean="0">
                <a:solidFill>
                  <a:srgbClr val="000066"/>
                </a:solidFill>
                <a:latin typeface="Calibri" panose="020F0502020204030204" pitchFamily="34" charset="0"/>
              </a:rPr>
              <a:t>Coordination level: Regional Council of North Karelia</a:t>
            </a:r>
          </a:p>
          <a:p>
            <a:pPr marL="1377950" lvl="4" indent="-285750" algn="just" eaLnBrk="1" hangingPunct="1">
              <a:lnSpc>
                <a:spcPct val="90000"/>
              </a:lnSpc>
              <a:spcAft>
                <a:spcPts val="600"/>
              </a:spcAft>
              <a:buFont typeface="Arial" panose="020B0604020202020204" pitchFamily="34" charset="0"/>
              <a:buChar char="•"/>
              <a:defRPr/>
            </a:pPr>
            <a:r>
              <a:rPr lang="en-GB" altLang="en-US" dirty="0" smtClean="0">
                <a:solidFill>
                  <a:srgbClr val="000066"/>
                </a:solidFill>
                <a:latin typeface="Calibri" panose="020F0502020204030204" pitchFamily="34" charset="0"/>
              </a:rPr>
              <a:t>Operational level: Strategic working groups of S3</a:t>
            </a:r>
          </a:p>
          <a:p>
            <a:pPr marL="920750" lvl="3" indent="-285750" algn="just" eaLnBrk="1" hangingPunct="1">
              <a:lnSpc>
                <a:spcPct val="90000"/>
              </a:lnSpc>
              <a:spcAft>
                <a:spcPts val="600"/>
              </a:spcAft>
              <a:buFont typeface="Arial" panose="020B0604020202020204" pitchFamily="34" charset="0"/>
              <a:buChar char="•"/>
              <a:defRPr/>
            </a:pPr>
            <a:r>
              <a:rPr lang="en-GB" altLang="en-US" dirty="0" smtClean="0">
                <a:solidFill>
                  <a:srgbClr val="000066"/>
                </a:solidFill>
                <a:latin typeface="Calibri" panose="020F0502020204030204" pitchFamily="34" charset="0"/>
              </a:rPr>
              <a:t>Resources for implementation: Funding (mainly EU), other initiatives</a:t>
            </a:r>
          </a:p>
          <a:p>
            <a:pPr marL="520700" lvl="2" indent="-342900" algn="just" eaLnBrk="1" hangingPunct="1">
              <a:lnSpc>
                <a:spcPct val="90000"/>
              </a:lnSpc>
              <a:spcAft>
                <a:spcPts val="600"/>
              </a:spcAft>
              <a:buFont typeface="Arial" panose="020B0604020202020204" pitchFamily="34" charset="0"/>
              <a:buChar char="•"/>
              <a:defRPr/>
            </a:pPr>
            <a:r>
              <a:rPr lang="en-GB" altLang="en-US" b="1" dirty="0" smtClean="0">
                <a:solidFill>
                  <a:srgbClr val="0070C0"/>
                </a:solidFill>
                <a:latin typeface="Calibri" panose="020F0502020204030204" pitchFamily="34" charset="0"/>
              </a:rPr>
              <a:t>Priorities</a:t>
            </a:r>
          </a:p>
          <a:p>
            <a:pPr marL="977900" lvl="3" indent="-342900" algn="just" eaLnBrk="1" hangingPunct="1">
              <a:lnSpc>
                <a:spcPct val="90000"/>
              </a:lnSpc>
              <a:spcAft>
                <a:spcPts val="600"/>
              </a:spcAft>
              <a:buFont typeface="Arial" panose="020B0604020202020204" pitchFamily="34" charset="0"/>
              <a:buChar char="•"/>
              <a:defRPr/>
            </a:pPr>
            <a:r>
              <a:rPr lang="en-US" altLang="en-US" dirty="0" smtClean="0">
                <a:solidFill>
                  <a:srgbClr val="000066"/>
                </a:solidFill>
                <a:latin typeface="Calibri" panose="020F0502020204030204" pitchFamily="34" charset="0"/>
              </a:rPr>
              <a:t>New </a:t>
            </a:r>
            <a:r>
              <a:rPr lang="en-US" altLang="en-US" dirty="0">
                <a:solidFill>
                  <a:srgbClr val="000066"/>
                </a:solidFill>
                <a:latin typeface="Calibri" panose="020F0502020204030204" pitchFamily="34" charset="0"/>
              </a:rPr>
              <a:t>solutions for the forest </a:t>
            </a:r>
            <a:r>
              <a:rPr lang="en-US" altLang="en-US" dirty="0" err="1">
                <a:solidFill>
                  <a:srgbClr val="000066"/>
                </a:solidFill>
                <a:latin typeface="Calibri" panose="020F0502020204030204" pitchFamily="34" charset="0"/>
              </a:rPr>
              <a:t>bioeconomy</a:t>
            </a:r>
            <a:r>
              <a:rPr lang="en-US" altLang="en-US" dirty="0">
                <a:solidFill>
                  <a:srgbClr val="000066"/>
                </a:solidFill>
                <a:latin typeface="Calibri" panose="020F0502020204030204" pitchFamily="34" charset="0"/>
              </a:rPr>
              <a:t> and </a:t>
            </a:r>
            <a:endParaRPr lang="en-US" altLang="en-US" dirty="0" smtClean="0">
              <a:solidFill>
                <a:srgbClr val="000066"/>
              </a:solidFill>
              <a:latin typeface="Calibri" panose="020F0502020204030204" pitchFamily="34" charset="0"/>
            </a:endParaRPr>
          </a:p>
          <a:p>
            <a:pPr marL="977900" lvl="3" indent="-342900" algn="just" eaLnBrk="1" hangingPunct="1">
              <a:lnSpc>
                <a:spcPct val="90000"/>
              </a:lnSpc>
              <a:spcAft>
                <a:spcPts val="600"/>
              </a:spcAft>
              <a:buFont typeface="Arial" panose="020B0604020202020204" pitchFamily="34" charset="0"/>
              <a:buChar char="•"/>
              <a:defRPr/>
            </a:pPr>
            <a:r>
              <a:rPr lang="en-US" altLang="en-US" dirty="0" smtClean="0">
                <a:solidFill>
                  <a:srgbClr val="000066"/>
                </a:solidFill>
                <a:latin typeface="Calibri" panose="020F0502020204030204" pitchFamily="34" charset="0"/>
              </a:rPr>
              <a:t>Technologies </a:t>
            </a:r>
            <a:r>
              <a:rPr lang="en-US" altLang="en-US" dirty="0">
                <a:solidFill>
                  <a:srgbClr val="000066"/>
                </a:solidFill>
                <a:latin typeface="Calibri" panose="020F0502020204030204" pitchFamily="34" charset="0"/>
              </a:rPr>
              <a:t>and materials as enablers of </a:t>
            </a:r>
            <a:r>
              <a:rPr lang="en-US" altLang="en-US" dirty="0" smtClean="0">
                <a:solidFill>
                  <a:srgbClr val="000066"/>
                </a:solidFill>
                <a:latin typeface="Calibri" panose="020F0502020204030204" pitchFamily="34" charset="0"/>
              </a:rPr>
              <a:t>growth </a:t>
            </a:r>
            <a:endParaRPr lang="en-GB" altLang="en-US" i="1" dirty="0">
              <a:solidFill>
                <a:srgbClr val="000066"/>
              </a:solidFill>
              <a:latin typeface="Calibri" panose="020F0502020204030204" pitchFamily="34" charset="0"/>
            </a:endParaRPr>
          </a:p>
          <a:p>
            <a:pPr marL="177800" lvl="2" indent="0" algn="ctr" eaLnBrk="1" hangingPunct="1">
              <a:lnSpc>
                <a:spcPct val="90000"/>
              </a:lnSpc>
              <a:buNone/>
              <a:defRPr/>
            </a:pPr>
            <a:endParaRPr lang="en-GB" altLang="en-US" i="1" dirty="0" smtClean="0">
              <a:solidFill>
                <a:srgbClr val="000066"/>
              </a:solidFill>
              <a:latin typeface="Calibri" panose="020F0502020204030204" pitchFamily="34" charset="0"/>
            </a:endParaRPr>
          </a:p>
          <a:p>
            <a:pPr marL="177800" lvl="2" indent="0" algn="ctr" eaLnBrk="1" hangingPunct="1">
              <a:lnSpc>
                <a:spcPct val="90000"/>
              </a:lnSpc>
              <a:buNone/>
              <a:defRPr/>
            </a:pPr>
            <a:endParaRPr lang="en-GB" altLang="en-US" i="1" dirty="0">
              <a:solidFill>
                <a:srgbClr val="000066"/>
              </a:solidFill>
              <a:latin typeface="Calibri" panose="020F0502020204030204" pitchFamily="34" charset="0"/>
            </a:endParaRPr>
          </a:p>
          <a:p>
            <a:pPr marL="177800" lvl="2" indent="0" algn="just" eaLnBrk="1" hangingPunct="1">
              <a:lnSpc>
                <a:spcPct val="90000"/>
              </a:lnSpc>
              <a:buNone/>
              <a:defRPr/>
            </a:pPr>
            <a:endParaRPr lang="en-GB" altLang="en-US" dirty="0" smtClean="0">
              <a:solidFill>
                <a:schemeClr val="accent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19"/>
          <p:cNvSpPr>
            <a:spLocks noChangeArrowheads="1"/>
          </p:cNvSpPr>
          <p:nvPr/>
        </p:nvSpPr>
        <p:spPr bwMode="auto">
          <a:xfrm>
            <a:off x="2178051" y="557213"/>
            <a:ext cx="6646863"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39788">
              <a:spcBef>
                <a:spcPct val="20000"/>
              </a:spcBef>
              <a:buChar char="•"/>
              <a:defRPr sz="3200">
                <a:solidFill>
                  <a:schemeClr val="tx1"/>
                </a:solidFill>
                <a:latin typeface="Arial" panose="020B0604020202020204" pitchFamily="34" charset="0"/>
              </a:defRPr>
            </a:lvl1pPr>
            <a:lvl2pPr marL="742950" indent="-285750" defTabSz="839788">
              <a:spcBef>
                <a:spcPct val="20000"/>
              </a:spcBef>
              <a:buChar char="–"/>
              <a:defRPr sz="2800">
                <a:solidFill>
                  <a:schemeClr val="tx1"/>
                </a:solidFill>
                <a:latin typeface="Arial" panose="020B0604020202020204" pitchFamily="34" charset="0"/>
              </a:defRPr>
            </a:lvl2pPr>
            <a:lvl3pPr marL="1143000" indent="-228600" defTabSz="839788">
              <a:spcBef>
                <a:spcPct val="20000"/>
              </a:spcBef>
              <a:buChar char="•"/>
              <a:defRPr sz="2400">
                <a:solidFill>
                  <a:schemeClr val="tx1"/>
                </a:solidFill>
                <a:latin typeface="Arial" panose="020B0604020202020204" pitchFamily="34" charset="0"/>
              </a:defRPr>
            </a:lvl3pPr>
            <a:lvl4pPr marL="1600200" indent="-228600" defTabSz="839788">
              <a:spcBef>
                <a:spcPct val="20000"/>
              </a:spcBef>
              <a:buChar char="–"/>
              <a:defRPr sz="2000">
                <a:solidFill>
                  <a:schemeClr val="tx1"/>
                </a:solidFill>
                <a:latin typeface="Arial" panose="020B0604020202020204" pitchFamily="34" charset="0"/>
              </a:defRPr>
            </a:lvl4pPr>
            <a:lvl5pPr marL="2057400" indent="-228600" defTabSz="839788">
              <a:spcBef>
                <a:spcPct val="20000"/>
              </a:spcBef>
              <a:buChar char="»"/>
              <a:defRPr sz="2000">
                <a:solidFill>
                  <a:schemeClr val="tx1"/>
                </a:solidFill>
                <a:latin typeface="Arial" panose="020B0604020202020204" pitchFamily="34" charset="0"/>
              </a:defRPr>
            </a:lvl5pPr>
            <a:lvl6pPr marL="25146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800" b="0">
              <a:solidFill>
                <a:schemeClr val="bg1"/>
              </a:solidFill>
              <a:ea typeface="MS PGothic" panose="020B0600070205080204" pitchFamily="34" charset="-128"/>
              <a:cs typeface="Arial" panose="020B0604020202020204" pitchFamily="34" charset="0"/>
            </a:endParaRPr>
          </a:p>
        </p:txBody>
      </p:sp>
      <p:sp>
        <p:nvSpPr>
          <p:cNvPr id="9219" name="Rectangle 4"/>
          <p:cNvSpPr>
            <a:spLocks noGrp="1" noChangeArrowheads="1"/>
          </p:cNvSpPr>
          <p:nvPr>
            <p:ph type="title"/>
          </p:nvPr>
        </p:nvSpPr>
        <p:spPr>
          <a:xfrm>
            <a:off x="1775520" y="109538"/>
            <a:ext cx="8569325" cy="647700"/>
          </a:xfrm>
        </p:spPr>
        <p:txBody>
          <a:bodyPr/>
          <a:lstStyle/>
          <a:p>
            <a:pPr algn="l" eaLnBrk="1" hangingPunct="1"/>
            <a:r>
              <a:rPr lang="en-GB" altLang="en-US" sz="3200" b="1">
                <a:solidFill>
                  <a:srgbClr val="0070C0"/>
                </a:solidFill>
                <a:latin typeface="Calibri" panose="020F0502020204030204" pitchFamily="34" charset="0"/>
              </a:rPr>
              <a:t>EDP for the RIS3 design</a:t>
            </a:r>
          </a:p>
        </p:txBody>
      </p:sp>
      <p:sp>
        <p:nvSpPr>
          <p:cNvPr id="4100" name="Rectangle 6"/>
          <p:cNvSpPr>
            <a:spLocks noGrp="1" noChangeArrowheads="1"/>
          </p:cNvSpPr>
          <p:nvPr>
            <p:ph type="body" sz="half" idx="1"/>
          </p:nvPr>
        </p:nvSpPr>
        <p:spPr>
          <a:xfrm>
            <a:off x="263352" y="1111250"/>
            <a:ext cx="10873208" cy="5516562"/>
          </a:xfrm>
        </p:spPr>
        <p:txBody>
          <a:bodyPr/>
          <a:lstStyle/>
          <a:p>
            <a:pPr marL="635000" lvl="2" indent="-457200" algn="just" eaLnBrk="1" hangingPunct="1">
              <a:lnSpc>
                <a:spcPct val="90000"/>
              </a:lnSpc>
              <a:spcBef>
                <a:spcPts val="0"/>
              </a:spcBef>
              <a:spcAft>
                <a:spcPts val="0"/>
              </a:spcAft>
              <a:buFont typeface="Arial" panose="020B0604020202020204" pitchFamily="34" charset="0"/>
              <a:buChar char="•"/>
              <a:defRPr/>
            </a:pPr>
            <a:r>
              <a:rPr lang="en-GB" sz="2600" b="1" dirty="0">
                <a:solidFill>
                  <a:srgbClr val="0070C0"/>
                </a:solidFill>
                <a:latin typeface="Calibri" panose="020F0502020204030204" pitchFamily="34" charset="0"/>
              </a:rPr>
              <a:t>Challenges and reflections</a:t>
            </a:r>
          </a:p>
          <a:p>
            <a:pPr marL="977900" lvl="3" indent="-342900" algn="just" eaLnBrk="1" hangingPunct="1">
              <a:lnSpc>
                <a:spcPct val="90000"/>
              </a:lnSpc>
              <a:spcBef>
                <a:spcPts val="0"/>
              </a:spcBef>
              <a:spcAft>
                <a:spcPts val="0"/>
              </a:spcAft>
              <a:buFont typeface="Arial" panose="020B0604020202020204" pitchFamily="34" charset="0"/>
              <a:buChar char="•"/>
              <a:defRPr/>
            </a:pPr>
            <a:r>
              <a:rPr lang="en-GB" sz="2400" dirty="0">
                <a:solidFill>
                  <a:srgbClr val="338DCD"/>
                </a:solidFill>
                <a:latin typeface="Calibri" panose="020F0502020204030204" pitchFamily="34" charset="0"/>
              </a:rPr>
              <a:t>Structures:</a:t>
            </a:r>
            <a:r>
              <a:rPr lang="en-GB" sz="2400" dirty="0">
                <a:solidFill>
                  <a:srgbClr val="FF0000"/>
                </a:solidFill>
                <a:latin typeface="Calibri" panose="020F0502020204030204" pitchFamily="34" charset="0"/>
              </a:rPr>
              <a:t> </a:t>
            </a:r>
            <a:r>
              <a:rPr lang="en-GB" sz="2400" b="1" dirty="0">
                <a:solidFill>
                  <a:srgbClr val="000066"/>
                </a:solidFill>
                <a:latin typeface="Calibri" panose="020F0502020204030204" pitchFamily="34" charset="0"/>
              </a:rPr>
              <a:t>Cluster Groups </a:t>
            </a:r>
            <a:r>
              <a:rPr lang="en-GB" sz="2400" dirty="0">
                <a:solidFill>
                  <a:srgbClr val="000066"/>
                </a:solidFill>
                <a:latin typeface="Calibri" panose="020F0502020204030204" pitchFamily="34" charset="0"/>
              </a:rPr>
              <a:t>(Forest </a:t>
            </a:r>
            <a:r>
              <a:rPr lang="en-GB" sz="2400" dirty="0" err="1">
                <a:solidFill>
                  <a:srgbClr val="000066"/>
                </a:solidFill>
                <a:latin typeface="Calibri" panose="020F0502020204030204" pitchFamily="34" charset="0"/>
              </a:rPr>
              <a:t>Bioeconomy</a:t>
            </a:r>
            <a:r>
              <a:rPr lang="en-GB" sz="2400" dirty="0">
                <a:solidFill>
                  <a:srgbClr val="000066"/>
                </a:solidFill>
                <a:latin typeface="Calibri" panose="020F0502020204030204" pitchFamily="34" charset="0"/>
              </a:rPr>
              <a:t>, Technology Industry, Mining Industry, Tourism etc.) and </a:t>
            </a:r>
            <a:r>
              <a:rPr lang="en-GB" sz="2400" b="1" dirty="0">
                <a:solidFill>
                  <a:srgbClr val="000066"/>
                </a:solidFill>
                <a:latin typeface="Calibri" panose="020F0502020204030204" pitchFamily="34" charset="0"/>
              </a:rPr>
              <a:t>Smart Growth Forums</a:t>
            </a:r>
          </a:p>
          <a:p>
            <a:pPr marL="977900" lvl="3" indent="-342900" algn="just" eaLnBrk="1" hangingPunct="1">
              <a:lnSpc>
                <a:spcPct val="90000"/>
              </a:lnSpc>
              <a:spcBef>
                <a:spcPts val="0"/>
              </a:spcBef>
              <a:spcAft>
                <a:spcPts val="0"/>
              </a:spcAft>
              <a:buFont typeface="Arial" panose="020B0604020202020204" pitchFamily="34" charset="0"/>
              <a:buChar char="•"/>
              <a:defRPr/>
            </a:pPr>
            <a:r>
              <a:rPr lang="en-GB" sz="2400" dirty="0">
                <a:solidFill>
                  <a:srgbClr val="338DCD"/>
                </a:solidFill>
                <a:latin typeface="Calibri" panose="020F0502020204030204" pitchFamily="34" charset="0"/>
              </a:rPr>
              <a:t>Processes:</a:t>
            </a:r>
            <a:r>
              <a:rPr lang="en-GB" sz="2400" dirty="0">
                <a:solidFill>
                  <a:srgbClr val="FF0000"/>
                </a:solidFill>
                <a:latin typeface="Calibri" panose="020F0502020204030204" pitchFamily="34" charset="0"/>
              </a:rPr>
              <a:t> </a:t>
            </a:r>
            <a:r>
              <a:rPr lang="en-GB" sz="2400" dirty="0">
                <a:solidFill>
                  <a:srgbClr val="000066"/>
                </a:solidFill>
                <a:latin typeface="Calibri" panose="020F0502020204030204" pitchFamily="34" charset="0"/>
              </a:rPr>
              <a:t>1) </a:t>
            </a:r>
            <a:r>
              <a:rPr lang="en-GB" sz="2400" b="1" dirty="0">
                <a:solidFill>
                  <a:srgbClr val="000066"/>
                </a:solidFill>
                <a:latin typeface="Calibri" panose="020F0502020204030204" pitchFamily="34" charset="0"/>
              </a:rPr>
              <a:t>Thematic workshops </a:t>
            </a:r>
            <a:r>
              <a:rPr lang="en-GB" sz="2400" dirty="0">
                <a:solidFill>
                  <a:srgbClr val="000066"/>
                </a:solidFill>
                <a:latin typeface="Calibri" panose="020F0502020204030204" pitchFamily="34" charset="0"/>
              </a:rPr>
              <a:t>(Industrial renewal</a:t>
            </a:r>
            <a:r>
              <a:rPr lang="en-US" sz="2400" dirty="0">
                <a:solidFill>
                  <a:srgbClr val="000066"/>
                </a:solidFill>
                <a:latin typeface="Calibri" panose="020F0502020204030204" pitchFamily="34" charset="0"/>
              </a:rPr>
              <a:t>, The public sector as a platform for experimentation and growth, Agile innovation activities, Networks and partnerships for top expertise), 2) </a:t>
            </a:r>
            <a:r>
              <a:rPr lang="en-US" sz="2400" b="1" dirty="0">
                <a:solidFill>
                  <a:srgbClr val="000066"/>
                </a:solidFill>
                <a:latin typeface="Calibri" panose="020F0502020204030204" pitchFamily="34" charset="0"/>
              </a:rPr>
              <a:t>Stakeholder forums</a:t>
            </a:r>
            <a:r>
              <a:rPr lang="en-US" sz="2400" dirty="0">
                <a:solidFill>
                  <a:srgbClr val="000066"/>
                </a:solidFill>
                <a:latin typeface="Calibri" panose="020F0502020204030204" pitchFamily="34" charset="0"/>
              </a:rPr>
              <a:t> on “How to activate RDI-work in the region” especially within SMEs</a:t>
            </a:r>
            <a:endParaRPr lang="en-GB" sz="2400" dirty="0">
              <a:solidFill>
                <a:srgbClr val="000066"/>
              </a:solidFill>
              <a:latin typeface="Calibri" panose="020F0502020204030204" pitchFamily="34" charset="0"/>
            </a:endParaRPr>
          </a:p>
          <a:p>
            <a:pPr marL="635000" lvl="2" indent="-457200" algn="just" eaLnBrk="1" hangingPunct="1">
              <a:lnSpc>
                <a:spcPct val="90000"/>
              </a:lnSpc>
              <a:spcBef>
                <a:spcPts val="0"/>
              </a:spcBef>
              <a:spcAft>
                <a:spcPts val="0"/>
              </a:spcAft>
              <a:buFont typeface="Arial" panose="020B0604020202020204" pitchFamily="34" charset="0"/>
              <a:buChar char="•"/>
              <a:defRPr/>
            </a:pPr>
            <a:r>
              <a:rPr lang="en-GB" sz="2600" b="1" dirty="0">
                <a:solidFill>
                  <a:srgbClr val="0070C0"/>
                </a:solidFill>
                <a:latin typeface="Calibri" panose="020F0502020204030204" pitchFamily="34" charset="0"/>
              </a:rPr>
              <a:t>Most useful aspects/incentives </a:t>
            </a:r>
            <a:r>
              <a:rPr lang="en-GB" sz="2600" dirty="0">
                <a:solidFill>
                  <a:srgbClr val="0070C0"/>
                </a:solidFill>
                <a:latin typeface="Calibri" panose="020F0502020204030204" pitchFamily="34" charset="0"/>
              </a:rPr>
              <a:t>for involving stakeholders in the EDP</a:t>
            </a:r>
          </a:p>
          <a:p>
            <a:pPr marL="977900" lvl="3" indent="-342900" algn="just" eaLnBrk="1" hangingPunct="1">
              <a:lnSpc>
                <a:spcPct val="90000"/>
              </a:lnSpc>
              <a:spcBef>
                <a:spcPts val="0"/>
              </a:spcBef>
              <a:spcAft>
                <a:spcPts val="0"/>
              </a:spcAft>
              <a:buFont typeface="Arial" panose="020B0604020202020204" pitchFamily="34" charset="0"/>
              <a:buChar char="•"/>
              <a:defRPr/>
            </a:pPr>
            <a:r>
              <a:rPr lang="en-GB" sz="2400" dirty="0">
                <a:solidFill>
                  <a:srgbClr val="000066"/>
                </a:solidFill>
                <a:latin typeface="Calibri" panose="020F0502020204030204" pitchFamily="34" charset="0"/>
              </a:rPr>
              <a:t>Regional Council works as a co-operation leader with development organisations (Chamber of Commerce, Regional Development Companies, Science Park, RDI- and educational organisations) → Receiving the information from business life and taking it into account in regional strategy work and in future priorities</a:t>
            </a:r>
          </a:p>
          <a:p>
            <a:pPr marL="920750" lvl="3" indent="-285750" algn="just" eaLnBrk="1" hangingPunct="1">
              <a:lnSpc>
                <a:spcPct val="90000"/>
              </a:lnSpc>
              <a:spcBef>
                <a:spcPts val="0"/>
              </a:spcBef>
              <a:spcAft>
                <a:spcPts val="0"/>
              </a:spcAft>
              <a:buFontTx/>
              <a:buChar char="-"/>
              <a:defRPr/>
            </a:pPr>
            <a:endParaRPr lang="en-GB" sz="2400" dirty="0">
              <a:solidFill>
                <a:srgbClr val="0070C0"/>
              </a:solidFill>
              <a:latin typeface="Calibri" panose="020F0502020204030204" pitchFamily="34" charset="0"/>
            </a:endParaRPr>
          </a:p>
          <a:p>
            <a:pPr marL="177800" lvl="2" indent="0" algn="ctr" eaLnBrk="1" hangingPunct="1">
              <a:lnSpc>
                <a:spcPct val="90000"/>
              </a:lnSpc>
              <a:spcBef>
                <a:spcPts val="0"/>
              </a:spcBef>
              <a:spcAft>
                <a:spcPts val="0"/>
              </a:spcAft>
              <a:buNone/>
              <a:defRPr/>
            </a:pPr>
            <a:endParaRPr lang="en-GB" sz="2800" dirty="0"/>
          </a:p>
          <a:p>
            <a:pPr marL="177800" lvl="2" indent="0" algn="ctr" eaLnBrk="1" hangingPunct="1">
              <a:lnSpc>
                <a:spcPct val="90000"/>
              </a:lnSpc>
              <a:buNone/>
              <a:defRPr/>
            </a:pPr>
            <a:r>
              <a:rPr lang="en-GB" sz="2800" dirty="0"/>
              <a:t/>
            </a:r>
            <a:br>
              <a:rPr lang="en-GB" sz="2800" dirty="0"/>
            </a:br>
            <a:endParaRPr lang="en-GB" sz="2800" dirty="0">
              <a:solidFill>
                <a:srgbClr val="0070C0"/>
              </a:solidFill>
              <a:latin typeface="Calibri" panose="020F0502020204030204" pitchFamily="34" charset="0"/>
            </a:endParaRPr>
          </a:p>
          <a:p>
            <a:pPr marL="177800" lvl="2" indent="0" algn="just" eaLnBrk="1" hangingPunct="1">
              <a:lnSpc>
                <a:spcPct val="90000"/>
              </a:lnSpc>
              <a:buNone/>
              <a:defRPr/>
            </a:pPr>
            <a:endParaRPr lang="en-GB" altLang="en-US" sz="2800" dirty="0">
              <a:solidFill>
                <a:srgbClr val="0070C0"/>
              </a:solidFill>
              <a:latin typeface="Cambria" pitchFamily="18" charset="0"/>
            </a:endParaRPr>
          </a:p>
          <a:p>
            <a:pPr marL="520700" lvl="2" indent="-342900" algn="just" eaLnBrk="1" hangingPunct="1">
              <a:lnSpc>
                <a:spcPct val="90000"/>
              </a:lnSpc>
              <a:buFontTx/>
              <a:buChar char="-"/>
              <a:defRPr/>
            </a:pPr>
            <a:endParaRPr lang="en-GB" altLang="en-US" sz="2800" dirty="0">
              <a:solidFill>
                <a:srgbClr val="0070C0"/>
              </a:solidFill>
              <a:latin typeface="Cambria" pitchFamily="18" charset="0"/>
            </a:endParaRPr>
          </a:p>
          <a:p>
            <a:pPr marL="520700" lvl="2" indent="-342900" algn="just" eaLnBrk="1" hangingPunct="1">
              <a:lnSpc>
                <a:spcPct val="90000"/>
              </a:lnSpc>
              <a:buFontTx/>
              <a:buChar char="-"/>
              <a:defRPr/>
            </a:pPr>
            <a:endParaRPr lang="en-GB" altLang="en-US" dirty="0">
              <a:solidFill>
                <a:srgbClr val="0070C0"/>
              </a:solidFill>
              <a:latin typeface="Cambria" pitchFamily="18" charset="0"/>
            </a:endParaRPr>
          </a:p>
          <a:p>
            <a:pPr marL="177800" lvl="2" indent="0" algn="just" eaLnBrk="1" hangingPunct="1">
              <a:lnSpc>
                <a:spcPct val="90000"/>
              </a:lnSpc>
              <a:buNone/>
              <a:defRPr/>
            </a:pPr>
            <a:endParaRPr lang="en-GB" altLang="en-US" dirty="0" smtClean="0">
              <a:solidFill>
                <a:srgbClr val="0070C0"/>
              </a:solidFill>
              <a:latin typeface="Cambria" pitchFamily="18" charset="0"/>
            </a:endParaRPr>
          </a:p>
          <a:p>
            <a:pPr marL="520700" lvl="2" indent="-342900" algn="just" eaLnBrk="1" hangingPunct="1">
              <a:lnSpc>
                <a:spcPct val="90000"/>
              </a:lnSpc>
              <a:buFontTx/>
              <a:buChar char="-"/>
              <a:defRPr/>
            </a:pPr>
            <a:endParaRPr lang="en-GB" altLang="en-US" dirty="0" smtClean="0">
              <a:solidFill>
                <a:srgbClr val="0070C0"/>
              </a:solidFill>
              <a:latin typeface="Cambria" pitchFamily="18" charset="0"/>
            </a:endParaRPr>
          </a:p>
          <a:p>
            <a:pPr marL="177800" lvl="2" indent="0" algn="just" eaLnBrk="1" hangingPunct="1">
              <a:lnSpc>
                <a:spcPct val="90000"/>
              </a:lnSpc>
              <a:buNone/>
              <a:defRPr/>
            </a:pPr>
            <a:endParaRPr lang="en-GB" altLang="en-US" dirty="0" smtClean="0">
              <a:solidFill>
                <a:schemeClr val="accent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19"/>
          <p:cNvSpPr>
            <a:spLocks noChangeArrowheads="1"/>
          </p:cNvSpPr>
          <p:nvPr/>
        </p:nvSpPr>
        <p:spPr bwMode="auto">
          <a:xfrm>
            <a:off x="2178051" y="557213"/>
            <a:ext cx="6646863"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39788">
              <a:spcBef>
                <a:spcPct val="20000"/>
              </a:spcBef>
              <a:buChar char="•"/>
              <a:defRPr sz="3200">
                <a:solidFill>
                  <a:schemeClr val="tx1"/>
                </a:solidFill>
                <a:latin typeface="Arial" panose="020B0604020202020204" pitchFamily="34" charset="0"/>
              </a:defRPr>
            </a:lvl1pPr>
            <a:lvl2pPr marL="742950" indent="-285750" defTabSz="839788">
              <a:spcBef>
                <a:spcPct val="20000"/>
              </a:spcBef>
              <a:buChar char="–"/>
              <a:defRPr sz="2800">
                <a:solidFill>
                  <a:schemeClr val="tx1"/>
                </a:solidFill>
                <a:latin typeface="Arial" panose="020B0604020202020204" pitchFamily="34" charset="0"/>
              </a:defRPr>
            </a:lvl2pPr>
            <a:lvl3pPr marL="1143000" indent="-228600" defTabSz="839788">
              <a:spcBef>
                <a:spcPct val="20000"/>
              </a:spcBef>
              <a:buChar char="•"/>
              <a:defRPr sz="2400">
                <a:solidFill>
                  <a:schemeClr val="tx1"/>
                </a:solidFill>
                <a:latin typeface="Arial" panose="020B0604020202020204" pitchFamily="34" charset="0"/>
              </a:defRPr>
            </a:lvl3pPr>
            <a:lvl4pPr marL="1600200" indent="-228600" defTabSz="839788">
              <a:spcBef>
                <a:spcPct val="20000"/>
              </a:spcBef>
              <a:buChar char="–"/>
              <a:defRPr sz="2000">
                <a:solidFill>
                  <a:schemeClr val="tx1"/>
                </a:solidFill>
                <a:latin typeface="Arial" panose="020B0604020202020204" pitchFamily="34" charset="0"/>
              </a:defRPr>
            </a:lvl4pPr>
            <a:lvl5pPr marL="2057400" indent="-228600" defTabSz="839788">
              <a:spcBef>
                <a:spcPct val="20000"/>
              </a:spcBef>
              <a:buChar char="»"/>
              <a:defRPr sz="2000">
                <a:solidFill>
                  <a:schemeClr val="tx1"/>
                </a:solidFill>
                <a:latin typeface="Arial" panose="020B0604020202020204" pitchFamily="34" charset="0"/>
              </a:defRPr>
            </a:lvl5pPr>
            <a:lvl6pPr marL="25146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800" b="0">
              <a:solidFill>
                <a:schemeClr val="bg1"/>
              </a:solidFill>
              <a:ea typeface="MS PGothic" panose="020B0600070205080204" pitchFamily="34" charset="-128"/>
              <a:cs typeface="Arial" panose="020B0604020202020204" pitchFamily="34" charset="0"/>
            </a:endParaRPr>
          </a:p>
        </p:txBody>
      </p:sp>
      <p:sp>
        <p:nvSpPr>
          <p:cNvPr id="11267" name="Rectangle 4"/>
          <p:cNvSpPr>
            <a:spLocks noGrp="1" noChangeArrowheads="1"/>
          </p:cNvSpPr>
          <p:nvPr>
            <p:ph type="title"/>
          </p:nvPr>
        </p:nvSpPr>
        <p:spPr>
          <a:xfrm>
            <a:off x="1216819" y="254794"/>
            <a:ext cx="8569325" cy="647700"/>
          </a:xfrm>
        </p:spPr>
        <p:txBody>
          <a:bodyPr/>
          <a:lstStyle/>
          <a:p>
            <a:pPr algn="l" eaLnBrk="1" hangingPunct="1"/>
            <a:r>
              <a:rPr lang="en-GB" altLang="en-US" sz="3200" b="1" dirty="0">
                <a:solidFill>
                  <a:srgbClr val="0070C0"/>
                </a:solidFill>
                <a:latin typeface="Calibri" panose="020F0502020204030204" pitchFamily="34" charset="0"/>
              </a:rPr>
              <a:t>EDP for the RIS3 implementation (1) </a:t>
            </a:r>
          </a:p>
        </p:txBody>
      </p:sp>
      <p:sp>
        <p:nvSpPr>
          <p:cNvPr id="4100" name="Rectangle 6"/>
          <p:cNvSpPr>
            <a:spLocks noGrp="1" noChangeArrowheads="1"/>
          </p:cNvSpPr>
          <p:nvPr>
            <p:ph type="body" sz="half" idx="1"/>
          </p:nvPr>
        </p:nvSpPr>
        <p:spPr>
          <a:xfrm>
            <a:off x="479376" y="1141413"/>
            <a:ext cx="9534574" cy="5516562"/>
          </a:xfrm>
        </p:spPr>
        <p:txBody>
          <a:bodyPr/>
          <a:lstStyle/>
          <a:p>
            <a:pPr marL="635000" lvl="2" indent="-457200" algn="just" eaLnBrk="1" hangingPunct="1">
              <a:lnSpc>
                <a:spcPct val="90000"/>
              </a:lnSpc>
              <a:spcBef>
                <a:spcPts val="0"/>
              </a:spcBef>
              <a:spcAft>
                <a:spcPts val="0"/>
              </a:spcAft>
              <a:buFont typeface="Arial" panose="020B0604020202020204" pitchFamily="34" charset="0"/>
              <a:buChar char="•"/>
              <a:defRPr/>
            </a:pPr>
            <a:r>
              <a:rPr lang="en-GB" sz="2600" dirty="0">
                <a:solidFill>
                  <a:srgbClr val="0070C0"/>
                </a:solidFill>
                <a:latin typeface="Calibri" panose="020F0502020204030204" pitchFamily="34" charset="0"/>
              </a:rPr>
              <a:t>how the </a:t>
            </a:r>
            <a:r>
              <a:rPr lang="en-GB" sz="2600" b="1" dirty="0">
                <a:solidFill>
                  <a:srgbClr val="0070C0"/>
                </a:solidFill>
                <a:latin typeface="Calibri" panose="020F0502020204030204" pitchFamily="34" charset="0"/>
              </a:rPr>
              <a:t>EDP has evolved </a:t>
            </a:r>
            <a:r>
              <a:rPr lang="en-GB" sz="2600" dirty="0">
                <a:solidFill>
                  <a:srgbClr val="0070C0"/>
                </a:solidFill>
                <a:latin typeface="Calibri" panose="020F0502020204030204" pitchFamily="34" charset="0"/>
              </a:rPr>
              <a:t>from a “one-off” process </a:t>
            </a:r>
            <a:r>
              <a:rPr lang="en-GB" sz="2600" b="1" dirty="0">
                <a:solidFill>
                  <a:srgbClr val="0070C0"/>
                </a:solidFill>
                <a:latin typeface="Calibri" panose="020F0502020204030204" pitchFamily="34" charset="0"/>
              </a:rPr>
              <a:t>to a continuous one</a:t>
            </a:r>
          </a:p>
          <a:p>
            <a:pPr marL="1435100" lvl="4" indent="-342900" algn="just" eaLnBrk="1" hangingPunct="1">
              <a:lnSpc>
                <a:spcPct val="90000"/>
              </a:lnSpc>
              <a:spcBef>
                <a:spcPts val="0"/>
              </a:spcBef>
              <a:spcAft>
                <a:spcPts val="0"/>
              </a:spcAft>
              <a:buFont typeface="Arial" panose="020B0604020202020204" pitchFamily="34" charset="0"/>
              <a:buChar char="•"/>
              <a:defRPr/>
            </a:pPr>
            <a:r>
              <a:rPr lang="en-GB" sz="2400" dirty="0">
                <a:solidFill>
                  <a:srgbClr val="000066"/>
                </a:solidFill>
                <a:latin typeface="Calibri" panose="020F0502020204030204" pitchFamily="34" charset="0"/>
              </a:rPr>
              <a:t>Collecting and analysing relevant statistics</a:t>
            </a:r>
          </a:p>
          <a:p>
            <a:pPr marL="1435100" lvl="4" indent="-342900" algn="just" eaLnBrk="1" hangingPunct="1">
              <a:lnSpc>
                <a:spcPct val="90000"/>
              </a:lnSpc>
              <a:spcBef>
                <a:spcPts val="0"/>
              </a:spcBef>
              <a:spcAft>
                <a:spcPts val="0"/>
              </a:spcAft>
              <a:buFont typeface="Arial" panose="020B0604020202020204" pitchFamily="34" charset="0"/>
              <a:buChar char="•"/>
              <a:defRPr/>
            </a:pPr>
            <a:r>
              <a:rPr lang="en-GB" sz="2400" dirty="0">
                <a:solidFill>
                  <a:srgbClr val="000066"/>
                </a:solidFill>
                <a:latin typeface="Calibri" panose="020F0502020204030204" pitchFamily="34" charset="0"/>
              </a:rPr>
              <a:t>Foresight activities</a:t>
            </a:r>
          </a:p>
          <a:p>
            <a:pPr marL="1435100" lvl="4" indent="-342900" algn="just" eaLnBrk="1" hangingPunct="1">
              <a:lnSpc>
                <a:spcPct val="90000"/>
              </a:lnSpc>
              <a:spcBef>
                <a:spcPts val="0"/>
              </a:spcBef>
              <a:spcAft>
                <a:spcPts val="0"/>
              </a:spcAft>
              <a:buFont typeface="Arial" panose="020B0604020202020204" pitchFamily="34" charset="0"/>
              <a:buChar char="•"/>
              <a:defRPr/>
            </a:pPr>
            <a:r>
              <a:rPr lang="en-GB" sz="2400" dirty="0">
                <a:solidFill>
                  <a:srgbClr val="000066"/>
                </a:solidFill>
                <a:latin typeface="Calibri" panose="020F0502020204030204" pitchFamily="34" charset="0"/>
              </a:rPr>
              <a:t>Project activities, results and indicators</a:t>
            </a:r>
          </a:p>
          <a:p>
            <a:pPr marL="1435100" lvl="4" indent="-342900" algn="just" eaLnBrk="1" hangingPunct="1">
              <a:lnSpc>
                <a:spcPct val="90000"/>
              </a:lnSpc>
              <a:spcBef>
                <a:spcPts val="0"/>
              </a:spcBef>
              <a:spcAft>
                <a:spcPts val="0"/>
              </a:spcAft>
              <a:buFont typeface="Arial" panose="020B0604020202020204" pitchFamily="34" charset="0"/>
              <a:buChar char="•"/>
              <a:defRPr/>
            </a:pPr>
            <a:r>
              <a:rPr lang="en-GB" sz="2400" dirty="0">
                <a:solidFill>
                  <a:srgbClr val="000066"/>
                </a:solidFill>
                <a:latin typeface="Calibri" panose="020F0502020204030204" pitchFamily="34" charset="0"/>
              </a:rPr>
              <a:t>Involving all the relevant stakeholders into the policy work (preparation, implementation, monitoring)</a:t>
            </a:r>
          </a:p>
          <a:p>
            <a:pPr marL="1435100" lvl="4" indent="-342900" algn="just" eaLnBrk="1" hangingPunct="1">
              <a:lnSpc>
                <a:spcPct val="90000"/>
              </a:lnSpc>
              <a:spcBef>
                <a:spcPts val="0"/>
              </a:spcBef>
              <a:spcAft>
                <a:spcPts val="0"/>
              </a:spcAft>
              <a:buFont typeface="Arial" panose="020B0604020202020204" pitchFamily="34" charset="0"/>
              <a:buChar char="•"/>
              <a:defRPr/>
            </a:pPr>
            <a:r>
              <a:rPr lang="en-GB" sz="2400" dirty="0">
                <a:solidFill>
                  <a:srgbClr val="000066"/>
                </a:solidFill>
                <a:latin typeface="Calibri" panose="020F0502020204030204" pitchFamily="34" charset="0"/>
              </a:rPr>
              <a:t>Monitoring and evaluation as a part of Regional Strategic Programme and through Cluster Groups</a:t>
            </a:r>
          </a:p>
          <a:p>
            <a:pPr marL="635000" lvl="2" indent="-457200" algn="just" eaLnBrk="1" hangingPunct="1">
              <a:lnSpc>
                <a:spcPct val="90000"/>
              </a:lnSpc>
              <a:spcBef>
                <a:spcPts val="0"/>
              </a:spcBef>
              <a:spcAft>
                <a:spcPts val="0"/>
              </a:spcAft>
              <a:buFont typeface="Arial" panose="020B0604020202020204" pitchFamily="34" charset="0"/>
              <a:buChar char="•"/>
              <a:defRPr/>
            </a:pPr>
            <a:r>
              <a:rPr lang="en-GB" sz="2600" dirty="0">
                <a:solidFill>
                  <a:srgbClr val="0070C0"/>
                </a:solidFill>
                <a:latin typeface="Calibri" panose="020F0502020204030204" pitchFamily="34" charset="0"/>
              </a:rPr>
              <a:t>how to </a:t>
            </a:r>
            <a:r>
              <a:rPr lang="en-GB" sz="2600" b="1" dirty="0">
                <a:solidFill>
                  <a:srgbClr val="0070C0"/>
                </a:solidFill>
                <a:latin typeface="Calibri" panose="020F0502020204030204" pitchFamily="34" charset="0"/>
              </a:rPr>
              <a:t>keep the momentum and stakeholders' motivation</a:t>
            </a:r>
          </a:p>
          <a:p>
            <a:pPr marL="1435100" lvl="4" indent="-342900" algn="just" eaLnBrk="1" hangingPunct="1">
              <a:lnSpc>
                <a:spcPct val="90000"/>
              </a:lnSpc>
              <a:spcBef>
                <a:spcPts val="0"/>
              </a:spcBef>
              <a:spcAft>
                <a:spcPts val="0"/>
              </a:spcAft>
              <a:buFont typeface="Arial" panose="020B0604020202020204" pitchFamily="34" charset="0"/>
              <a:buChar char="•"/>
              <a:defRPr/>
            </a:pPr>
            <a:r>
              <a:rPr lang="en-GB" altLang="en-US" sz="2400" dirty="0">
                <a:solidFill>
                  <a:srgbClr val="000066"/>
                </a:solidFill>
                <a:latin typeface="Calibri" panose="020F0502020204030204" pitchFamily="34" charset="0"/>
              </a:rPr>
              <a:t>New kind of partnerships (regional, national, EU-level) and co-operation methods</a:t>
            </a:r>
          </a:p>
          <a:p>
            <a:pPr marL="1435100" lvl="4" indent="-342900" algn="just" eaLnBrk="1" hangingPunct="1">
              <a:lnSpc>
                <a:spcPct val="90000"/>
              </a:lnSpc>
              <a:spcBef>
                <a:spcPts val="0"/>
              </a:spcBef>
              <a:spcAft>
                <a:spcPts val="0"/>
              </a:spcAft>
              <a:buFont typeface="Arial" panose="020B0604020202020204" pitchFamily="34" charset="0"/>
              <a:buChar char="•"/>
              <a:defRPr/>
            </a:pPr>
            <a:r>
              <a:rPr lang="en-GB" altLang="en-US" sz="2400" dirty="0">
                <a:solidFill>
                  <a:srgbClr val="000066"/>
                </a:solidFill>
                <a:latin typeface="Calibri" panose="020F0502020204030204" pitchFamily="34" charset="0"/>
              </a:rPr>
              <a:t>Requisition for regional funding</a:t>
            </a:r>
          </a:p>
          <a:p>
            <a:pPr marL="1435100" lvl="4" indent="-342900" algn="just" eaLnBrk="1" hangingPunct="1">
              <a:lnSpc>
                <a:spcPct val="90000"/>
              </a:lnSpc>
              <a:spcBef>
                <a:spcPts val="0"/>
              </a:spcBef>
              <a:spcAft>
                <a:spcPts val="0"/>
              </a:spcAft>
              <a:buFont typeface="Arial" panose="020B0604020202020204" pitchFamily="34" charset="0"/>
              <a:buChar char="•"/>
              <a:defRPr/>
            </a:pPr>
            <a:r>
              <a:rPr lang="en-GB" altLang="en-US" sz="2400" dirty="0">
                <a:solidFill>
                  <a:srgbClr val="000066"/>
                </a:solidFill>
                <a:latin typeface="Calibri" panose="020F0502020204030204" pitchFamily="34" charset="0"/>
              </a:rPr>
              <a:t>Possibility to participate into the development work</a:t>
            </a:r>
            <a:endParaRPr lang="en-GB" altLang="en-US" sz="2400" dirty="0">
              <a:solidFill>
                <a:srgbClr val="000066"/>
              </a:solidFill>
              <a:latin typeface="Cambria" pitchFamily="18" charset="0"/>
            </a:endParaRPr>
          </a:p>
          <a:p>
            <a:pPr marL="177800" lvl="2" indent="0" algn="just" eaLnBrk="1" hangingPunct="1">
              <a:lnSpc>
                <a:spcPct val="90000"/>
              </a:lnSpc>
              <a:spcBef>
                <a:spcPts val="0"/>
              </a:spcBef>
              <a:spcAft>
                <a:spcPts val="0"/>
              </a:spcAft>
              <a:buNone/>
              <a:defRPr/>
            </a:pPr>
            <a:endParaRPr lang="en-GB" altLang="en-US" dirty="0" smtClean="0">
              <a:solidFill>
                <a:srgbClr val="0070C0"/>
              </a:solidFill>
              <a:latin typeface="Cambria" pitchFamily="18" charset="0"/>
            </a:endParaRPr>
          </a:p>
          <a:p>
            <a:pPr marL="520700" lvl="2" indent="-342900" algn="just" eaLnBrk="1" hangingPunct="1">
              <a:lnSpc>
                <a:spcPct val="90000"/>
              </a:lnSpc>
              <a:buFontTx/>
              <a:buChar char="-"/>
              <a:defRPr/>
            </a:pPr>
            <a:endParaRPr lang="en-GB" altLang="en-US" dirty="0" smtClean="0">
              <a:solidFill>
                <a:srgbClr val="0070C0"/>
              </a:solidFill>
              <a:latin typeface="Cambria" pitchFamily="18" charset="0"/>
            </a:endParaRPr>
          </a:p>
          <a:p>
            <a:pPr marL="177800" lvl="2" indent="0" algn="just" eaLnBrk="1" hangingPunct="1">
              <a:lnSpc>
                <a:spcPct val="90000"/>
              </a:lnSpc>
              <a:buNone/>
              <a:defRPr/>
            </a:pPr>
            <a:endParaRPr lang="en-GB" altLang="en-US" dirty="0" smtClean="0">
              <a:solidFill>
                <a:schemeClr val="accent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19"/>
          <p:cNvSpPr>
            <a:spLocks noChangeArrowheads="1"/>
          </p:cNvSpPr>
          <p:nvPr/>
        </p:nvSpPr>
        <p:spPr bwMode="auto">
          <a:xfrm>
            <a:off x="2178051" y="557213"/>
            <a:ext cx="6646863"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39788">
              <a:spcBef>
                <a:spcPct val="20000"/>
              </a:spcBef>
              <a:buChar char="•"/>
              <a:defRPr sz="3200">
                <a:solidFill>
                  <a:schemeClr val="tx1"/>
                </a:solidFill>
                <a:latin typeface="Arial" panose="020B0604020202020204" pitchFamily="34" charset="0"/>
              </a:defRPr>
            </a:lvl1pPr>
            <a:lvl2pPr marL="742950" indent="-285750" defTabSz="839788">
              <a:spcBef>
                <a:spcPct val="20000"/>
              </a:spcBef>
              <a:buChar char="–"/>
              <a:defRPr sz="2800">
                <a:solidFill>
                  <a:schemeClr val="tx1"/>
                </a:solidFill>
                <a:latin typeface="Arial" panose="020B0604020202020204" pitchFamily="34" charset="0"/>
              </a:defRPr>
            </a:lvl2pPr>
            <a:lvl3pPr marL="1143000" indent="-228600" defTabSz="839788">
              <a:spcBef>
                <a:spcPct val="20000"/>
              </a:spcBef>
              <a:buChar char="•"/>
              <a:defRPr sz="2400">
                <a:solidFill>
                  <a:schemeClr val="tx1"/>
                </a:solidFill>
                <a:latin typeface="Arial" panose="020B0604020202020204" pitchFamily="34" charset="0"/>
              </a:defRPr>
            </a:lvl3pPr>
            <a:lvl4pPr marL="1600200" indent="-228600" defTabSz="839788">
              <a:spcBef>
                <a:spcPct val="20000"/>
              </a:spcBef>
              <a:buChar char="–"/>
              <a:defRPr sz="2000">
                <a:solidFill>
                  <a:schemeClr val="tx1"/>
                </a:solidFill>
                <a:latin typeface="Arial" panose="020B0604020202020204" pitchFamily="34" charset="0"/>
              </a:defRPr>
            </a:lvl4pPr>
            <a:lvl5pPr marL="2057400" indent="-228600" defTabSz="839788">
              <a:spcBef>
                <a:spcPct val="20000"/>
              </a:spcBef>
              <a:buChar char="»"/>
              <a:defRPr sz="2000">
                <a:solidFill>
                  <a:schemeClr val="tx1"/>
                </a:solidFill>
                <a:latin typeface="Arial" panose="020B0604020202020204" pitchFamily="34" charset="0"/>
              </a:defRPr>
            </a:lvl5pPr>
            <a:lvl6pPr marL="25146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800" b="0">
              <a:solidFill>
                <a:schemeClr val="bg1"/>
              </a:solidFill>
              <a:ea typeface="MS PGothic" panose="020B0600070205080204" pitchFamily="34" charset="-128"/>
              <a:cs typeface="Arial" panose="020B0604020202020204" pitchFamily="34" charset="0"/>
            </a:endParaRPr>
          </a:p>
        </p:txBody>
      </p:sp>
      <p:sp>
        <p:nvSpPr>
          <p:cNvPr id="13315" name="Rectangle 4"/>
          <p:cNvSpPr>
            <a:spLocks noGrp="1" noChangeArrowheads="1"/>
          </p:cNvSpPr>
          <p:nvPr>
            <p:ph type="title"/>
          </p:nvPr>
        </p:nvSpPr>
        <p:spPr>
          <a:xfrm>
            <a:off x="1055440" y="286544"/>
            <a:ext cx="8569325" cy="647700"/>
          </a:xfrm>
        </p:spPr>
        <p:txBody>
          <a:bodyPr/>
          <a:lstStyle/>
          <a:p>
            <a:pPr algn="l" eaLnBrk="1" hangingPunct="1"/>
            <a:r>
              <a:rPr lang="en-GB" altLang="en-US" sz="3200" b="1" dirty="0">
                <a:solidFill>
                  <a:srgbClr val="0070C0"/>
                </a:solidFill>
                <a:latin typeface="Calibri" panose="020F0502020204030204" pitchFamily="34" charset="0"/>
              </a:rPr>
              <a:t>EDP for the RIS3 implementation (2) </a:t>
            </a:r>
          </a:p>
        </p:txBody>
      </p:sp>
      <p:sp>
        <p:nvSpPr>
          <p:cNvPr id="4100" name="Rectangle 6"/>
          <p:cNvSpPr>
            <a:spLocks noGrp="1" noChangeArrowheads="1"/>
          </p:cNvSpPr>
          <p:nvPr>
            <p:ph type="body" sz="half" idx="1"/>
          </p:nvPr>
        </p:nvSpPr>
        <p:spPr>
          <a:xfrm>
            <a:off x="479376" y="981076"/>
            <a:ext cx="11161240" cy="5516563"/>
          </a:xfrm>
        </p:spPr>
        <p:txBody>
          <a:bodyPr/>
          <a:lstStyle/>
          <a:p>
            <a:pPr marL="635000" lvl="2" indent="-457200" algn="just" eaLnBrk="1" hangingPunct="1">
              <a:lnSpc>
                <a:spcPct val="90000"/>
              </a:lnSpc>
              <a:spcBef>
                <a:spcPts val="0"/>
              </a:spcBef>
              <a:spcAft>
                <a:spcPts val="600"/>
              </a:spcAft>
              <a:buFont typeface="Arial" panose="020B0604020202020204" pitchFamily="34" charset="0"/>
              <a:buChar char="•"/>
              <a:defRPr/>
            </a:pPr>
            <a:endParaRPr lang="en-GB" altLang="en-US" sz="2600" b="1" dirty="0" smtClean="0">
              <a:solidFill>
                <a:srgbClr val="0070C0"/>
              </a:solidFill>
              <a:latin typeface="Calibri" panose="020F0502020204030204" pitchFamily="34" charset="0"/>
            </a:endParaRPr>
          </a:p>
          <a:p>
            <a:pPr marL="635000" lvl="2" indent="-457200" algn="just" eaLnBrk="1" hangingPunct="1">
              <a:lnSpc>
                <a:spcPct val="90000"/>
              </a:lnSpc>
              <a:spcBef>
                <a:spcPts val="0"/>
              </a:spcBef>
              <a:spcAft>
                <a:spcPts val="600"/>
              </a:spcAft>
              <a:buFont typeface="Arial" panose="020B0604020202020204" pitchFamily="34" charset="0"/>
              <a:buChar char="•"/>
              <a:defRPr/>
            </a:pPr>
            <a:r>
              <a:rPr lang="en-GB" altLang="en-US" sz="2600" b="1" dirty="0" smtClean="0">
                <a:solidFill>
                  <a:srgbClr val="0070C0"/>
                </a:solidFill>
                <a:latin typeface="Calibri" panose="020F0502020204030204" pitchFamily="34" charset="0"/>
              </a:rPr>
              <a:t>Changes </a:t>
            </a:r>
            <a:r>
              <a:rPr lang="en-GB" altLang="en-US" sz="2600" b="1" dirty="0">
                <a:solidFill>
                  <a:srgbClr val="0070C0"/>
                </a:solidFill>
                <a:latin typeface="Calibri" panose="020F0502020204030204" pitchFamily="34" charset="0"/>
              </a:rPr>
              <a:t>and innovations </a:t>
            </a:r>
            <a:r>
              <a:rPr lang="en-GB" altLang="en-US" sz="2600" dirty="0">
                <a:solidFill>
                  <a:srgbClr val="0070C0"/>
                </a:solidFill>
                <a:latin typeface="Calibri" panose="020F0502020204030204" pitchFamily="34" charset="0"/>
              </a:rPr>
              <a:t>introduced in the "EDP" during the RIS3 implementation (as compared to the RIS3 design)</a:t>
            </a:r>
          </a:p>
          <a:p>
            <a:pPr marL="977900" lvl="3" indent="-342900" algn="just" eaLnBrk="1" hangingPunct="1">
              <a:lnSpc>
                <a:spcPct val="90000"/>
              </a:lnSpc>
              <a:spcBef>
                <a:spcPts val="0"/>
              </a:spcBef>
              <a:spcAft>
                <a:spcPts val="600"/>
              </a:spcAft>
              <a:buFont typeface="Arial" panose="020B0604020202020204" pitchFamily="34" charset="0"/>
              <a:buChar char="•"/>
              <a:defRPr/>
            </a:pPr>
            <a:r>
              <a:rPr lang="en-GB" altLang="en-US" sz="2400" dirty="0">
                <a:solidFill>
                  <a:srgbClr val="000066"/>
                </a:solidFill>
                <a:latin typeface="Calibri" panose="020F0502020204030204" pitchFamily="34" charset="0"/>
              </a:rPr>
              <a:t>New way of analysing and presenting innovation indicators will be developed and it will be an important tool for knowledge based management in the future</a:t>
            </a:r>
          </a:p>
          <a:p>
            <a:pPr marL="977900" lvl="3" indent="-342900" algn="just" eaLnBrk="1" hangingPunct="1">
              <a:lnSpc>
                <a:spcPct val="90000"/>
              </a:lnSpc>
              <a:spcBef>
                <a:spcPts val="0"/>
              </a:spcBef>
              <a:spcAft>
                <a:spcPts val="600"/>
              </a:spcAft>
              <a:buFont typeface="Arial" panose="020B0604020202020204" pitchFamily="34" charset="0"/>
              <a:buChar char="•"/>
              <a:defRPr/>
            </a:pPr>
            <a:r>
              <a:rPr lang="en-GB" altLang="en-US" sz="2400" dirty="0">
                <a:solidFill>
                  <a:srgbClr val="000066"/>
                </a:solidFill>
                <a:latin typeface="Calibri" panose="020F0502020204030204" pitchFamily="34" charset="0"/>
              </a:rPr>
              <a:t>Active work on EU-level networks (regional authority together with specialist and companies)</a:t>
            </a:r>
          </a:p>
          <a:p>
            <a:pPr marL="635000" lvl="2" indent="-457200" algn="just" eaLnBrk="1" hangingPunct="1">
              <a:lnSpc>
                <a:spcPct val="90000"/>
              </a:lnSpc>
              <a:spcBef>
                <a:spcPts val="0"/>
              </a:spcBef>
              <a:spcAft>
                <a:spcPts val="600"/>
              </a:spcAft>
              <a:buFont typeface="Arial" panose="020B0604020202020204" pitchFamily="34" charset="0"/>
              <a:buChar char="•"/>
              <a:defRPr/>
            </a:pPr>
            <a:r>
              <a:rPr lang="en-GB" altLang="en-US" sz="2600" b="1" dirty="0">
                <a:solidFill>
                  <a:srgbClr val="0070C0"/>
                </a:solidFill>
                <a:latin typeface="Calibri" panose="020F0502020204030204" pitchFamily="34" charset="0"/>
              </a:rPr>
              <a:t>Implications and expected results </a:t>
            </a:r>
          </a:p>
          <a:p>
            <a:pPr marL="977900" lvl="3" indent="-342900" algn="just" eaLnBrk="1" hangingPunct="1">
              <a:lnSpc>
                <a:spcPct val="90000"/>
              </a:lnSpc>
              <a:spcBef>
                <a:spcPts val="0"/>
              </a:spcBef>
              <a:spcAft>
                <a:spcPts val="600"/>
              </a:spcAft>
              <a:buFont typeface="Arial" panose="020B0604020202020204" pitchFamily="34" charset="0"/>
              <a:buChar char="•"/>
              <a:defRPr/>
            </a:pPr>
            <a:r>
              <a:rPr lang="en-GB" altLang="en-US" sz="2400" dirty="0">
                <a:solidFill>
                  <a:srgbClr val="000066"/>
                </a:solidFill>
                <a:latin typeface="Calibri" panose="020F0502020204030204" pitchFamily="34" charset="0"/>
              </a:rPr>
              <a:t>Public sector organisations will work together on creating enabling environment for innovation ecosystems (e.g. infrastructure and </a:t>
            </a:r>
            <a:r>
              <a:rPr lang="en-GB" altLang="en-US" sz="2400" dirty="0" err="1">
                <a:solidFill>
                  <a:srgbClr val="000066"/>
                </a:solidFill>
                <a:latin typeface="Calibri" panose="020F0502020204030204" pitchFamily="34" charset="0"/>
              </a:rPr>
              <a:t>ecosystemic</a:t>
            </a:r>
            <a:r>
              <a:rPr lang="en-GB" altLang="en-US" sz="2400" dirty="0">
                <a:solidFill>
                  <a:srgbClr val="000066"/>
                </a:solidFill>
                <a:latin typeface="Calibri" panose="020F0502020204030204" pitchFamily="34" charset="0"/>
              </a:rPr>
              <a:t> funding)</a:t>
            </a:r>
          </a:p>
          <a:p>
            <a:pPr marL="977900" lvl="3" indent="-342900" algn="just" eaLnBrk="1" hangingPunct="1">
              <a:lnSpc>
                <a:spcPct val="90000"/>
              </a:lnSpc>
              <a:spcBef>
                <a:spcPts val="0"/>
              </a:spcBef>
              <a:spcAft>
                <a:spcPts val="600"/>
              </a:spcAft>
              <a:buFont typeface="Arial" panose="020B0604020202020204" pitchFamily="34" charset="0"/>
              <a:buChar char="•"/>
              <a:defRPr/>
            </a:pPr>
            <a:r>
              <a:rPr lang="en-GB" altLang="en-US" sz="2400" dirty="0">
                <a:solidFill>
                  <a:srgbClr val="000066"/>
                </a:solidFill>
                <a:latin typeface="Calibri" panose="020F0502020204030204" pitchFamily="34" charset="0"/>
              </a:rPr>
              <a:t>Piloting opportunities for new products and services on EU-level</a:t>
            </a:r>
          </a:p>
          <a:p>
            <a:pPr marL="635000" lvl="3" indent="0" algn="ctr" eaLnBrk="1" hangingPunct="1">
              <a:lnSpc>
                <a:spcPct val="90000"/>
              </a:lnSpc>
              <a:spcAft>
                <a:spcPts val="600"/>
              </a:spcAft>
              <a:buNone/>
              <a:defRPr/>
            </a:pPr>
            <a:r>
              <a:rPr lang="en-GB" sz="2800" dirty="0"/>
              <a:t/>
            </a:r>
            <a:br>
              <a:rPr lang="en-GB" sz="2800" dirty="0"/>
            </a:br>
            <a:endParaRPr lang="en-GB" sz="2800" dirty="0">
              <a:solidFill>
                <a:srgbClr val="0070C0"/>
              </a:solidFill>
              <a:latin typeface="Calibri" panose="020F0502020204030204" pitchFamily="34" charset="0"/>
            </a:endParaRPr>
          </a:p>
          <a:p>
            <a:pPr marL="177800" lvl="2" indent="0" algn="just" eaLnBrk="1" hangingPunct="1">
              <a:lnSpc>
                <a:spcPct val="90000"/>
              </a:lnSpc>
              <a:buNone/>
              <a:defRPr/>
            </a:pPr>
            <a:endParaRPr lang="en-GB" altLang="en-US" sz="2800" dirty="0">
              <a:solidFill>
                <a:srgbClr val="0070C0"/>
              </a:solidFill>
              <a:latin typeface="Cambria" pitchFamily="18" charset="0"/>
            </a:endParaRPr>
          </a:p>
          <a:p>
            <a:pPr marL="520700" lvl="2" indent="-342900" algn="just" eaLnBrk="1" hangingPunct="1">
              <a:lnSpc>
                <a:spcPct val="90000"/>
              </a:lnSpc>
              <a:buFontTx/>
              <a:buChar char="-"/>
              <a:defRPr/>
            </a:pPr>
            <a:endParaRPr lang="en-GB" altLang="en-US" dirty="0">
              <a:solidFill>
                <a:srgbClr val="0070C0"/>
              </a:solidFill>
              <a:latin typeface="Cambria" pitchFamily="18" charset="0"/>
            </a:endParaRPr>
          </a:p>
          <a:p>
            <a:pPr marL="177800" lvl="2" indent="0" algn="just" eaLnBrk="1" hangingPunct="1">
              <a:lnSpc>
                <a:spcPct val="90000"/>
              </a:lnSpc>
              <a:buNone/>
              <a:defRPr/>
            </a:pPr>
            <a:endParaRPr lang="en-GB" altLang="en-US" dirty="0" smtClean="0">
              <a:solidFill>
                <a:srgbClr val="0070C0"/>
              </a:solidFill>
              <a:latin typeface="Cambria" pitchFamily="18" charset="0"/>
            </a:endParaRPr>
          </a:p>
          <a:p>
            <a:pPr marL="520700" lvl="2" indent="-342900" algn="just" eaLnBrk="1" hangingPunct="1">
              <a:lnSpc>
                <a:spcPct val="90000"/>
              </a:lnSpc>
              <a:buFontTx/>
              <a:buChar char="-"/>
              <a:defRPr/>
            </a:pPr>
            <a:endParaRPr lang="en-GB" altLang="en-US" dirty="0" smtClean="0">
              <a:solidFill>
                <a:srgbClr val="0070C0"/>
              </a:solidFill>
              <a:latin typeface="Cambria" pitchFamily="18" charset="0"/>
            </a:endParaRPr>
          </a:p>
          <a:p>
            <a:pPr marL="177800" lvl="2" indent="0" algn="just" eaLnBrk="1" hangingPunct="1">
              <a:lnSpc>
                <a:spcPct val="90000"/>
              </a:lnSpc>
              <a:buNone/>
              <a:defRPr/>
            </a:pPr>
            <a:endParaRPr lang="en-GB" altLang="en-US" dirty="0" smtClean="0">
              <a:solidFill>
                <a:schemeClr val="accent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19"/>
          <p:cNvSpPr>
            <a:spLocks noChangeArrowheads="1"/>
          </p:cNvSpPr>
          <p:nvPr/>
        </p:nvSpPr>
        <p:spPr bwMode="auto">
          <a:xfrm>
            <a:off x="2178051" y="557213"/>
            <a:ext cx="6646863"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39788">
              <a:spcBef>
                <a:spcPct val="20000"/>
              </a:spcBef>
              <a:buChar char="•"/>
              <a:defRPr sz="3200">
                <a:solidFill>
                  <a:schemeClr val="tx1"/>
                </a:solidFill>
                <a:latin typeface="Arial" panose="020B0604020202020204" pitchFamily="34" charset="0"/>
              </a:defRPr>
            </a:lvl1pPr>
            <a:lvl2pPr marL="742950" indent="-285750" defTabSz="839788">
              <a:spcBef>
                <a:spcPct val="20000"/>
              </a:spcBef>
              <a:buChar char="–"/>
              <a:defRPr sz="2800">
                <a:solidFill>
                  <a:schemeClr val="tx1"/>
                </a:solidFill>
                <a:latin typeface="Arial" panose="020B0604020202020204" pitchFamily="34" charset="0"/>
              </a:defRPr>
            </a:lvl2pPr>
            <a:lvl3pPr marL="1143000" indent="-228600" defTabSz="839788">
              <a:spcBef>
                <a:spcPct val="20000"/>
              </a:spcBef>
              <a:buChar char="•"/>
              <a:defRPr sz="2400">
                <a:solidFill>
                  <a:schemeClr val="tx1"/>
                </a:solidFill>
                <a:latin typeface="Arial" panose="020B0604020202020204" pitchFamily="34" charset="0"/>
              </a:defRPr>
            </a:lvl3pPr>
            <a:lvl4pPr marL="1600200" indent="-228600" defTabSz="839788">
              <a:spcBef>
                <a:spcPct val="20000"/>
              </a:spcBef>
              <a:buChar char="–"/>
              <a:defRPr sz="2000">
                <a:solidFill>
                  <a:schemeClr val="tx1"/>
                </a:solidFill>
                <a:latin typeface="Arial" panose="020B0604020202020204" pitchFamily="34" charset="0"/>
              </a:defRPr>
            </a:lvl4pPr>
            <a:lvl5pPr marL="2057400" indent="-228600" defTabSz="839788">
              <a:spcBef>
                <a:spcPct val="20000"/>
              </a:spcBef>
              <a:buChar char="»"/>
              <a:defRPr sz="2000">
                <a:solidFill>
                  <a:schemeClr val="tx1"/>
                </a:solidFill>
                <a:latin typeface="Arial" panose="020B0604020202020204" pitchFamily="34" charset="0"/>
              </a:defRPr>
            </a:lvl5pPr>
            <a:lvl6pPr marL="25146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800" b="0">
              <a:solidFill>
                <a:schemeClr val="bg1"/>
              </a:solidFill>
              <a:ea typeface="MS PGothic" panose="020B0600070205080204" pitchFamily="34" charset="-128"/>
              <a:cs typeface="Arial" panose="020B0604020202020204" pitchFamily="34" charset="0"/>
            </a:endParaRPr>
          </a:p>
        </p:txBody>
      </p:sp>
      <p:sp>
        <p:nvSpPr>
          <p:cNvPr id="15363" name="Rectangle 4"/>
          <p:cNvSpPr>
            <a:spLocks noGrp="1" noChangeArrowheads="1"/>
          </p:cNvSpPr>
          <p:nvPr>
            <p:ph type="title"/>
          </p:nvPr>
        </p:nvSpPr>
        <p:spPr>
          <a:xfrm>
            <a:off x="1774826" y="109538"/>
            <a:ext cx="8569325" cy="647700"/>
          </a:xfrm>
        </p:spPr>
        <p:txBody>
          <a:bodyPr/>
          <a:lstStyle/>
          <a:p>
            <a:pPr algn="l" eaLnBrk="1" hangingPunct="1"/>
            <a:r>
              <a:rPr lang="en-GB" altLang="en-US" sz="3200" b="1">
                <a:solidFill>
                  <a:srgbClr val="0070C0"/>
                </a:solidFill>
                <a:latin typeface="Calibri" panose="020F0502020204030204" pitchFamily="34" charset="0"/>
              </a:rPr>
              <a:t>EDP for the RIS3 implementation (3) </a:t>
            </a:r>
          </a:p>
        </p:txBody>
      </p:sp>
      <p:sp>
        <p:nvSpPr>
          <p:cNvPr id="4100" name="Rectangle 6"/>
          <p:cNvSpPr>
            <a:spLocks noGrp="1" noChangeArrowheads="1"/>
          </p:cNvSpPr>
          <p:nvPr>
            <p:ph type="body" sz="half" idx="1"/>
          </p:nvPr>
        </p:nvSpPr>
        <p:spPr>
          <a:xfrm>
            <a:off x="407368" y="1111250"/>
            <a:ext cx="10729191" cy="5516563"/>
          </a:xfrm>
        </p:spPr>
        <p:txBody>
          <a:bodyPr/>
          <a:lstStyle/>
          <a:p>
            <a:pPr marL="635000" lvl="2" indent="-457200" algn="just" eaLnBrk="1" hangingPunct="1">
              <a:lnSpc>
                <a:spcPct val="90000"/>
              </a:lnSpc>
              <a:spcBef>
                <a:spcPts val="0"/>
              </a:spcBef>
              <a:spcAft>
                <a:spcPts val="0"/>
              </a:spcAft>
              <a:buFont typeface="Arial" panose="020B0604020202020204" pitchFamily="34" charset="0"/>
              <a:buChar char="•"/>
              <a:defRPr/>
            </a:pPr>
            <a:r>
              <a:rPr lang="en-GB" altLang="en-US" sz="2600" dirty="0">
                <a:solidFill>
                  <a:srgbClr val="0070C0"/>
                </a:solidFill>
                <a:latin typeface="Calibri" panose="020F0502020204030204" pitchFamily="34" charset="0"/>
              </a:rPr>
              <a:t>What are the </a:t>
            </a:r>
            <a:r>
              <a:rPr lang="en-GB" altLang="en-US" sz="2600" b="1" dirty="0">
                <a:solidFill>
                  <a:srgbClr val="0070C0"/>
                </a:solidFill>
                <a:latin typeface="Calibri" panose="020F0502020204030204" pitchFamily="34" charset="0"/>
              </a:rPr>
              <a:t>main factors influencing the sustainability </a:t>
            </a:r>
            <a:r>
              <a:rPr lang="en-GB" altLang="en-US" sz="2600" dirty="0">
                <a:solidFill>
                  <a:srgbClr val="0070C0"/>
                </a:solidFill>
                <a:latin typeface="Calibri" panose="020F0502020204030204" pitchFamily="34" charset="0"/>
              </a:rPr>
              <a:t>of the EDP </a:t>
            </a:r>
          </a:p>
          <a:p>
            <a:pPr marL="977900" lvl="3" indent="-342900" algn="just" eaLnBrk="1" hangingPunct="1">
              <a:lnSpc>
                <a:spcPct val="90000"/>
              </a:lnSpc>
              <a:spcBef>
                <a:spcPts val="0"/>
              </a:spcBef>
              <a:spcAft>
                <a:spcPts val="0"/>
              </a:spcAft>
              <a:buFont typeface="Arial" panose="020B0604020202020204" pitchFamily="34" charset="0"/>
              <a:buChar char="•"/>
              <a:defRPr/>
            </a:pPr>
            <a:r>
              <a:rPr lang="en-US" altLang="en-US" sz="2400" dirty="0">
                <a:solidFill>
                  <a:srgbClr val="000066"/>
                </a:solidFill>
                <a:latin typeface="Calibri" panose="020F0502020204030204" pitchFamily="34" charset="0"/>
              </a:rPr>
              <a:t>Stakeholders and decision-makers from  various  levels and from different areas of the region</a:t>
            </a:r>
            <a:endParaRPr lang="en-GB" altLang="en-US" sz="2400" dirty="0">
              <a:solidFill>
                <a:srgbClr val="000066"/>
              </a:solidFill>
              <a:latin typeface="Calibri" panose="020F0502020204030204" pitchFamily="34" charset="0"/>
            </a:endParaRPr>
          </a:p>
          <a:p>
            <a:pPr marL="977900" lvl="3" indent="-342900" algn="just" eaLnBrk="1" hangingPunct="1">
              <a:lnSpc>
                <a:spcPct val="90000"/>
              </a:lnSpc>
              <a:spcBef>
                <a:spcPts val="0"/>
              </a:spcBef>
              <a:spcAft>
                <a:spcPts val="0"/>
              </a:spcAft>
              <a:buFont typeface="Arial" panose="020B0604020202020204" pitchFamily="34" charset="0"/>
              <a:buChar char="•"/>
              <a:defRPr/>
            </a:pPr>
            <a:r>
              <a:rPr lang="en-GB" altLang="en-US" sz="2400" dirty="0">
                <a:solidFill>
                  <a:srgbClr val="000066"/>
                </a:solidFill>
                <a:latin typeface="Calibri" panose="020F0502020204030204" pitchFamily="34" charset="0"/>
              </a:rPr>
              <a:t>Mutual commitment on implementing S3</a:t>
            </a:r>
          </a:p>
          <a:p>
            <a:pPr marL="977900" lvl="3" indent="-342900" algn="just" eaLnBrk="1" hangingPunct="1">
              <a:lnSpc>
                <a:spcPct val="90000"/>
              </a:lnSpc>
              <a:spcBef>
                <a:spcPts val="0"/>
              </a:spcBef>
              <a:spcAft>
                <a:spcPts val="0"/>
              </a:spcAft>
              <a:buFont typeface="Arial" panose="020B0604020202020204" pitchFamily="34" charset="0"/>
              <a:buChar char="•"/>
              <a:defRPr/>
            </a:pPr>
            <a:r>
              <a:rPr lang="en-GB" altLang="en-US" sz="2400" dirty="0">
                <a:solidFill>
                  <a:srgbClr val="000066"/>
                </a:solidFill>
                <a:latin typeface="Calibri" panose="020F0502020204030204" pitchFamily="34" charset="0"/>
              </a:rPr>
              <a:t>Updating of the S3 every four years, but active EDP work will be carried on also between these cycles</a:t>
            </a:r>
          </a:p>
          <a:p>
            <a:pPr marL="977900" lvl="3" indent="-342900" algn="just" eaLnBrk="1" hangingPunct="1">
              <a:lnSpc>
                <a:spcPct val="90000"/>
              </a:lnSpc>
              <a:spcBef>
                <a:spcPts val="0"/>
              </a:spcBef>
              <a:spcAft>
                <a:spcPts val="0"/>
              </a:spcAft>
              <a:buFont typeface="Arial" panose="020B0604020202020204" pitchFamily="34" charset="0"/>
              <a:buChar char="•"/>
              <a:defRPr/>
            </a:pPr>
            <a:r>
              <a:rPr lang="en-GB" altLang="en-US" sz="2400" dirty="0">
                <a:solidFill>
                  <a:srgbClr val="000066"/>
                </a:solidFill>
                <a:latin typeface="Calibri" panose="020F0502020204030204" pitchFamily="34" charset="0"/>
              </a:rPr>
              <a:t>Financial resources from ERDF</a:t>
            </a:r>
          </a:p>
          <a:p>
            <a:pPr marL="635000" lvl="2" indent="-457200" algn="just" eaLnBrk="1" hangingPunct="1">
              <a:lnSpc>
                <a:spcPct val="90000"/>
              </a:lnSpc>
              <a:spcBef>
                <a:spcPts val="0"/>
              </a:spcBef>
              <a:spcAft>
                <a:spcPts val="0"/>
              </a:spcAft>
              <a:buFont typeface="Arial" panose="020B0604020202020204" pitchFamily="34" charset="0"/>
              <a:buChar char="•"/>
              <a:defRPr/>
            </a:pPr>
            <a:r>
              <a:rPr lang="en-GB" sz="2600" b="1" dirty="0">
                <a:solidFill>
                  <a:srgbClr val="0070C0"/>
                </a:solidFill>
                <a:latin typeface="Calibri" panose="020F0502020204030204" pitchFamily="34" charset="0"/>
              </a:rPr>
              <a:t>Challenges and reflections </a:t>
            </a:r>
            <a:r>
              <a:rPr lang="en-GB" sz="2600" dirty="0">
                <a:solidFill>
                  <a:srgbClr val="0070C0"/>
                </a:solidFill>
                <a:latin typeface="Calibri" panose="020F0502020204030204" pitchFamily="34" charset="0"/>
              </a:rPr>
              <a:t>on the behaviour of the different actors during the EDP, in particular, the role of the SMEs.</a:t>
            </a:r>
          </a:p>
          <a:p>
            <a:pPr marL="977900" lvl="3" indent="-342900" algn="just" eaLnBrk="1" hangingPunct="1">
              <a:lnSpc>
                <a:spcPct val="90000"/>
              </a:lnSpc>
              <a:spcBef>
                <a:spcPts val="0"/>
              </a:spcBef>
              <a:spcAft>
                <a:spcPts val="0"/>
              </a:spcAft>
              <a:buFont typeface="Arial" panose="020B0604020202020204" pitchFamily="34" charset="0"/>
              <a:buChar char="•"/>
              <a:defRPr/>
            </a:pPr>
            <a:r>
              <a:rPr lang="en-GB" sz="2400" dirty="0">
                <a:solidFill>
                  <a:srgbClr val="000066"/>
                </a:solidFill>
                <a:latin typeface="Calibri" panose="020F0502020204030204" pitchFamily="34" charset="0"/>
              </a:rPr>
              <a:t>SMEs have quite low interest on export activities and on internationalisation. SMEs are often subcontractors especially in the field of technology industry and their inputs to RDI are rather low. </a:t>
            </a:r>
          </a:p>
          <a:p>
            <a:pPr marL="977900" lvl="3" indent="-342900" algn="just" eaLnBrk="1" hangingPunct="1">
              <a:lnSpc>
                <a:spcPct val="90000"/>
              </a:lnSpc>
              <a:spcBef>
                <a:spcPts val="0"/>
              </a:spcBef>
              <a:spcAft>
                <a:spcPts val="0"/>
              </a:spcAft>
              <a:buFont typeface="Arial" panose="020B0604020202020204" pitchFamily="34" charset="0"/>
              <a:buChar char="•"/>
              <a:defRPr/>
            </a:pPr>
            <a:r>
              <a:rPr lang="en-GB" sz="2400" dirty="0">
                <a:solidFill>
                  <a:srgbClr val="000066"/>
                </a:solidFill>
                <a:latin typeface="Calibri" panose="020F0502020204030204" pitchFamily="34" charset="0"/>
              </a:rPr>
              <a:t>Development organisations are “competing” over funding and customers and might not be giving all the information needed during EDP process.</a:t>
            </a:r>
          </a:p>
          <a:p>
            <a:pPr marL="635000" lvl="3" indent="0" algn="ctr" eaLnBrk="1" hangingPunct="1">
              <a:lnSpc>
                <a:spcPct val="90000"/>
              </a:lnSpc>
              <a:spcBef>
                <a:spcPts val="0"/>
              </a:spcBef>
              <a:spcAft>
                <a:spcPts val="0"/>
              </a:spcAft>
              <a:buNone/>
              <a:defRPr/>
            </a:pPr>
            <a:endParaRPr lang="en-GB" sz="2800" dirty="0"/>
          </a:p>
          <a:p>
            <a:pPr marL="635000" lvl="3" indent="0" algn="ctr" eaLnBrk="1" hangingPunct="1">
              <a:lnSpc>
                <a:spcPct val="90000"/>
              </a:lnSpc>
              <a:spcAft>
                <a:spcPts val="600"/>
              </a:spcAft>
              <a:buNone/>
              <a:defRPr/>
            </a:pPr>
            <a:r>
              <a:rPr lang="en-GB" sz="2800" dirty="0"/>
              <a:t/>
            </a:r>
            <a:br>
              <a:rPr lang="en-GB" sz="2800" dirty="0"/>
            </a:br>
            <a:endParaRPr lang="en-GB" sz="2800" dirty="0">
              <a:solidFill>
                <a:srgbClr val="0070C0"/>
              </a:solidFill>
              <a:latin typeface="Calibri" panose="020F0502020204030204" pitchFamily="34" charset="0"/>
            </a:endParaRPr>
          </a:p>
          <a:p>
            <a:pPr marL="177800" lvl="2" indent="0" algn="just" eaLnBrk="1" hangingPunct="1">
              <a:lnSpc>
                <a:spcPct val="90000"/>
              </a:lnSpc>
              <a:buNone/>
              <a:defRPr/>
            </a:pPr>
            <a:endParaRPr lang="en-GB" altLang="en-US" sz="2800" dirty="0">
              <a:solidFill>
                <a:srgbClr val="0070C0"/>
              </a:solidFill>
              <a:latin typeface="Cambria" pitchFamily="18" charset="0"/>
            </a:endParaRPr>
          </a:p>
          <a:p>
            <a:pPr marL="520700" lvl="2" indent="-342900" algn="just" eaLnBrk="1" hangingPunct="1">
              <a:lnSpc>
                <a:spcPct val="90000"/>
              </a:lnSpc>
              <a:buFontTx/>
              <a:buChar char="-"/>
              <a:defRPr/>
            </a:pPr>
            <a:endParaRPr lang="en-GB" altLang="en-US" sz="2800" dirty="0">
              <a:solidFill>
                <a:srgbClr val="0070C0"/>
              </a:solidFill>
              <a:latin typeface="Cambria" pitchFamily="18" charset="0"/>
            </a:endParaRPr>
          </a:p>
          <a:p>
            <a:pPr marL="520700" lvl="2" indent="-342900" algn="just" eaLnBrk="1" hangingPunct="1">
              <a:lnSpc>
                <a:spcPct val="90000"/>
              </a:lnSpc>
              <a:buFontTx/>
              <a:buChar char="-"/>
              <a:defRPr/>
            </a:pPr>
            <a:endParaRPr lang="en-GB" altLang="en-US" dirty="0">
              <a:solidFill>
                <a:srgbClr val="0070C0"/>
              </a:solidFill>
              <a:latin typeface="Cambria" pitchFamily="18" charset="0"/>
            </a:endParaRPr>
          </a:p>
          <a:p>
            <a:pPr marL="177800" lvl="2" indent="0" algn="just" eaLnBrk="1" hangingPunct="1">
              <a:lnSpc>
                <a:spcPct val="90000"/>
              </a:lnSpc>
              <a:buNone/>
              <a:defRPr/>
            </a:pPr>
            <a:endParaRPr lang="en-GB" altLang="en-US" dirty="0" smtClean="0">
              <a:solidFill>
                <a:srgbClr val="0070C0"/>
              </a:solidFill>
              <a:latin typeface="Cambria" pitchFamily="18" charset="0"/>
            </a:endParaRPr>
          </a:p>
          <a:p>
            <a:pPr marL="520700" lvl="2" indent="-342900" algn="just" eaLnBrk="1" hangingPunct="1">
              <a:lnSpc>
                <a:spcPct val="90000"/>
              </a:lnSpc>
              <a:buFontTx/>
              <a:buChar char="-"/>
              <a:defRPr/>
            </a:pPr>
            <a:endParaRPr lang="en-GB" altLang="en-US" dirty="0" smtClean="0">
              <a:solidFill>
                <a:srgbClr val="0070C0"/>
              </a:solidFill>
              <a:latin typeface="Cambria" pitchFamily="18" charset="0"/>
            </a:endParaRPr>
          </a:p>
          <a:p>
            <a:pPr marL="177800" lvl="2" indent="0" algn="just" eaLnBrk="1" hangingPunct="1">
              <a:lnSpc>
                <a:spcPct val="90000"/>
              </a:lnSpc>
              <a:buNone/>
              <a:defRPr/>
            </a:pPr>
            <a:endParaRPr lang="en-GB" altLang="en-US" dirty="0" smtClean="0">
              <a:solidFill>
                <a:schemeClr val="accent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19"/>
          <p:cNvSpPr>
            <a:spLocks noChangeArrowheads="1"/>
          </p:cNvSpPr>
          <p:nvPr/>
        </p:nvSpPr>
        <p:spPr bwMode="auto">
          <a:xfrm>
            <a:off x="2178051" y="557213"/>
            <a:ext cx="6646863"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defTabSz="839788">
              <a:spcBef>
                <a:spcPct val="20000"/>
              </a:spcBef>
              <a:buChar char="•"/>
              <a:defRPr sz="3200">
                <a:solidFill>
                  <a:schemeClr val="tx1"/>
                </a:solidFill>
                <a:latin typeface="Arial" panose="020B0604020202020204" pitchFamily="34" charset="0"/>
              </a:defRPr>
            </a:lvl1pPr>
            <a:lvl2pPr marL="742950" indent="-285750" defTabSz="839788">
              <a:spcBef>
                <a:spcPct val="20000"/>
              </a:spcBef>
              <a:buChar char="–"/>
              <a:defRPr sz="2800">
                <a:solidFill>
                  <a:schemeClr val="tx1"/>
                </a:solidFill>
                <a:latin typeface="Arial" panose="020B0604020202020204" pitchFamily="34" charset="0"/>
              </a:defRPr>
            </a:lvl2pPr>
            <a:lvl3pPr marL="1143000" indent="-228600" defTabSz="839788">
              <a:spcBef>
                <a:spcPct val="20000"/>
              </a:spcBef>
              <a:buChar char="•"/>
              <a:defRPr sz="2400">
                <a:solidFill>
                  <a:schemeClr val="tx1"/>
                </a:solidFill>
                <a:latin typeface="Arial" panose="020B0604020202020204" pitchFamily="34" charset="0"/>
              </a:defRPr>
            </a:lvl3pPr>
            <a:lvl4pPr marL="1600200" indent="-228600" defTabSz="839788">
              <a:spcBef>
                <a:spcPct val="20000"/>
              </a:spcBef>
              <a:buChar char="–"/>
              <a:defRPr sz="2000">
                <a:solidFill>
                  <a:schemeClr val="tx1"/>
                </a:solidFill>
                <a:latin typeface="Arial" panose="020B0604020202020204" pitchFamily="34" charset="0"/>
              </a:defRPr>
            </a:lvl4pPr>
            <a:lvl5pPr marL="2057400" indent="-228600" defTabSz="839788">
              <a:spcBef>
                <a:spcPct val="20000"/>
              </a:spcBef>
              <a:buChar char="»"/>
              <a:defRPr sz="2000">
                <a:solidFill>
                  <a:schemeClr val="tx1"/>
                </a:solidFill>
                <a:latin typeface="Arial" panose="020B0604020202020204" pitchFamily="34" charset="0"/>
              </a:defRPr>
            </a:lvl5pPr>
            <a:lvl6pPr marL="25146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39788"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800" b="0">
              <a:solidFill>
                <a:schemeClr val="bg1"/>
              </a:solidFill>
              <a:ea typeface="MS PGothic" panose="020B0600070205080204" pitchFamily="34" charset="-128"/>
              <a:cs typeface="Arial" panose="020B0604020202020204" pitchFamily="34" charset="0"/>
            </a:endParaRPr>
          </a:p>
        </p:txBody>
      </p:sp>
      <p:sp>
        <p:nvSpPr>
          <p:cNvPr id="17411" name="Rectangle 4"/>
          <p:cNvSpPr>
            <a:spLocks noGrp="1" noChangeArrowheads="1"/>
          </p:cNvSpPr>
          <p:nvPr>
            <p:ph type="title"/>
          </p:nvPr>
        </p:nvSpPr>
        <p:spPr>
          <a:xfrm>
            <a:off x="1774826" y="233363"/>
            <a:ext cx="8569325" cy="647700"/>
          </a:xfrm>
        </p:spPr>
        <p:txBody>
          <a:bodyPr/>
          <a:lstStyle/>
          <a:p>
            <a:pPr algn="l" eaLnBrk="1" hangingPunct="1"/>
            <a:r>
              <a:rPr lang="en-GB" altLang="en-US" sz="3200" b="1">
                <a:solidFill>
                  <a:srgbClr val="0070C0"/>
                </a:solidFill>
                <a:latin typeface="Calibri" panose="020F0502020204030204" pitchFamily="34" charset="0"/>
              </a:rPr>
              <a:t>Summary &amp; next steps</a:t>
            </a:r>
          </a:p>
        </p:txBody>
      </p:sp>
      <p:sp>
        <p:nvSpPr>
          <p:cNvPr id="4100" name="Rectangle 6"/>
          <p:cNvSpPr>
            <a:spLocks noGrp="1" noChangeArrowheads="1"/>
          </p:cNvSpPr>
          <p:nvPr>
            <p:ph type="body" sz="half" idx="1"/>
          </p:nvPr>
        </p:nvSpPr>
        <p:spPr>
          <a:xfrm>
            <a:off x="623392" y="1052514"/>
            <a:ext cx="10657184" cy="5184775"/>
          </a:xfrm>
        </p:spPr>
        <p:txBody>
          <a:bodyPr/>
          <a:lstStyle/>
          <a:p>
            <a:pPr marL="520700" lvl="2" indent="-342900" algn="just" eaLnBrk="1" hangingPunct="1">
              <a:lnSpc>
                <a:spcPct val="90000"/>
              </a:lnSpc>
              <a:spcAft>
                <a:spcPts val="600"/>
              </a:spcAft>
              <a:buFont typeface="Arial" panose="020B0604020202020204" pitchFamily="34" charset="0"/>
              <a:buChar char="•"/>
              <a:defRPr/>
            </a:pPr>
            <a:r>
              <a:rPr lang="en-GB" altLang="en-US" sz="2200" b="1" dirty="0" smtClean="0">
                <a:solidFill>
                  <a:srgbClr val="0070C0"/>
                </a:solidFill>
                <a:latin typeface="Calibri" panose="020F0502020204030204" pitchFamily="34" charset="0"/>
              </a:rPr>
              <a:t>Conclusions - Successes</a:t>
            </a:r>
          </a:p>
          <a:p>
            <a:pPr marL="920750" lvl="3" indent="-285750" algn="just" eaLnBrk="1" hangingPunct="1">
              <a:lnSpc>
                <a:spcPct val="90000"/>
              </a:lnSpc>
              <a:spcBef>
                <a:spcPts val="0"/>
              </a:spcBef>
              <a:spcAft>
                <a:spcPts val="0"/>
              </a:spcAft>
              <a:buFont typeface="Arial" panose="020B0604020202020204" pitchFamily="34" charset="0"/>
              <a:buChar char="•"/>
              <a:defRPr/>
            </a:pPr>
            <a:r>
              <a:rPr lang="en-US" sz="2200" dirty="0" smtClean="0">
                <a:solidFill>
                  <a:srgbClr val="000066"/>
                </a:solidFill>
                <a:latin typeface="Calibri" panose="020F0502020204030204" pitchFamily="34" charset="0"/>
              </a:rPr>
              <a:t>Determination of the:</a:t>
            </a:r>
          </a:p>
          <a:p>
            <a:pPr marL="1377950" lvl="4" indent="-285750" algn="just" eaLnBrk="1" hangingPunct="1">
              <a:lnSpc>
                <a:spcPct val="90000"/>
              </a:lnSpc>
              <a:spcBef>
                <a:spcPts val="0"/>
              </a:spcBef>
              <a:spcAft>
                <a:spcPts val="0"/>
              </a:spcAft>
              <a:buFont typeface="Arial" panose="020B0604020202020204" pitchFamily="34" charset="0"/>
              <a:buChar char="•"/>
              <a:defRPr/>
            </a:pPr>
            <a:r>
              <a:rPr lang="en-US" sz="2200" dirty="0" smtClean="0">
                <a:solidFill>
                  <a:srgbClr val="000066"/>
                </a:solidFill>
                <a:latin typeface="Calibri" panose="020F0502020204030204" pitchFamily="34" charset="0"/>
              </a:rPr>
              <a:t>Roles for different development </a:t>
            </a:r>
            <a:r>
              <a:rPr lang="en-US" sz="2200" dirty="0" err="1" smtClean="0">
                <a:solidFill>
                  <a:srgbClr val="000066"/>
                </a:solidFill>
                <a:latin typeface="Calibri" panose="020F0502020204030204" pitchFamily="34" charset="0"/>
              </a:rPr>
              <a:t>organisations</a:t>
            </a:r>
            <a:endParaRPr lang="en-US" sz="2200" dirty="0" smtClean="0">
              <a:solidFill>
                <a:srgbClr val="000066"/>
              </a:solidFill>
              <a:latin typeface="Calibri" panose="020F0502020204030204" pitchFamily="34" charset="0"/>
            </a:endParaRPr>
          </a:p>
          <a:p>
            <a:pPr marL="1377950" lvl="4" indent="-285750" algn="just" eaLnBrk="1" hangingPunct="1">
              <a:lnSpc>
                <a:spcPct val="90000"/>
              </a:lnSpc>
              <a:spcBef>
                <a:spcPts val="0"/>
              </a:spcBef>
              <a:spcAft>
                <a:spcPts val="600"/>
              </a:spcAft>
              <a:buFont typeface="Arial" panose="020B0604020202020204" pitchFamily="34" charset="0"/>
              <a:buChar char="•"/>
              <a:defRPr/>
            </a:pPr>
            <a:r>
              <a:rPr lang="en-US" sz="2200" dirty="0" smtClean="0">
                <a:solidFill>
                  <a:srgbClr val="000066"/>
                </a:solidFill>
                <a:latin typeface="Calibri" panose="020F0502020204030204" pitchFamily="34" charset="0"/>
              </a:rPr>
              <a:t>Strenghts and know-how of different development </a:t>
            </a:r>
            <a:r>
              <a:rPr lang="en-US" sz="2200" dirty="0" err="1" smtClean="0">
                <a:solidFill>
                  <a:srgbClr val="000066"/>
                </a:solidFill>
                <a:latin typeface="Calibri" panose="020F0502020204030204" pitchFamily="34" charset="0"/>
              </a:rPr>
              <a:t>organisations</a:t>
            </a:r>
            <a:r>
              <a:rPr lang="en-US" sz="2200" dirty="0" smtClean="0">
                <a:solidFill>
                  <a:srgbClr val="000066"/>
                </a:solidFill>
                <a:latin typeface="Calibri" panose="020F0502020204030204" pitchFamily="34" charset="0"/>
              </a:rPr>
              <a:t> </a:t>
            </a:r>
          </a:p>
          <a:p>
            <a:pPr marL="920750" lvl="3" indent="-285750" algn="just" eaLnBrk="1" hangingPunct="1">
              <a:lnSpc>
                <a:spcPct val="90000"/>
              </a:lnSpc>
              <a:spcAft>
                <a:spcPts val="600"/>
              </a:spcAft>
              <a:buFont typeface="Arial" panose="020B0604020202020204" pitchFamily="34" charset="0"/>
              <a:buChar char="•"/>
              <a:defRPr/>
            </a:pPr>
            <a:r>
              <a:rPr lang="en-US" sz="2200" dirty="0" smtClean="0">
                <a:solidFill>
                  <a:srgbClr val="000066"/>
                </a:solidFill>
                <a:latin typeface="Calibri" panose="020F0502020204030204" pitchFamily="34" charset="0"/>
              </a:rPr>
              <a:t>Regional Council of North Karelia together with Joensuu Science Park Ltd has started a project “Smart Ecosystems in North Karelia” which is implementing S3 and continuously working with EDP process, evaluating development activities, producing information on innovation activities and directing innovation work of SMEs and other RDI-</a:t>
            </a:r>
            <a:r>
              <a:rPr lang="en-US" sz="2200" dirty="0" err="1" smtClean="0">
                <a:solidFill>
                  <a:srgbClr val="000066"/>
                </a:solidFill>
                <a:latin typeface="Calibri" panose="020F0502020204030204" pitchFamily="34" charset="0"/>
              </a:rPr>
              <a:t>organisations</a:t>
            </a:r>
            <a:r>
              <a:rPr lang="en-US" sz="2200" dirty="0" smtClean="0">
                <a:solidFill>
                  <a:srgbClr val="000066"/>
                </a:solidFill>
                <a:latin typeface="Calibri" panose="020F0502020204030204" pitchFamily="34" charset="0"/>
              </a:rPr>
              <a:t> into innovation ecosystems (regional, national and EU-level)</a:t>
            </a:r>
          </a:p>
          <a:p>
            <a:pPr marL="920750" lvl="3" indent="-285750" algn="just" eaLnBrk="1" hangingPunct="1">
              <a:lnSpc>
                <a:spcPct val="90000"/>
              </a:lnSpc>
              <a:spcAft>
                <a:spcPts val="600"/>
              </a:spcAft>
              <a:buFont typeface="Arial" panose="020B0604020202020204" pitchFamily="34" charset="0"/>
              <a:buChar char="•"/>
              <a:defRPr/>
            </a:pPr>
            <a:r>
              <a:rPr lang="en-US" sz="2200" dirty="0" err="1" smtClean="0">
                <a:solidFill>
                  <a:srgbClr val="000066"/>
                </a:solidFill>
                <a:latin typeface="Calibri" panose="020F0502020204030204" pitchFamily="34" charset="0"/>
              </a:rPr>
              <a:t>Utilising</a:t>
            </a:r>
            <a:r>
              <a:rPr lang="en-US" sz="2200" dirty="0" smtClean="0">
                <a:solidFill>
                  <a:srgbClr val="000066"/>
                </a:solidFill>
                <a:latin typeface="Calibri" panose="020F0502020204030204" pitchFamily="34" charset="0"/>
              </a:rPr>
              <a:t> interfaces between Forest </a:t>
            </a:r>
            <a:r>
              <a:rPr lang="en-US" sz="2200" dirty="0" err="1" smtClean="0">
                <a:solidFill>
                  <a:srgbClr val="000066"/>
                </a:solidFill>
                <a:latin typeface="Calibri" panose="020F0502020204030204" pitchFamily="34" charset="0"/>
              </a:rPr>
              <a:t>Bioeconomy</a:t>
            </a:r>
            <a:r>
              <a:rPr lang="en-US" sz="2200" dirty="0" smtClean="0">
                <a:solidFill>
                  <a:srgbClr val="000066"/>
                </a:solidFill>
                <a:latin typeface="Calibri" panose="020F0502020204030204" pitchFamily="34" charset="0"/>
              </a:rPr>
              <a:t> and </a:t>
            </a:r>
            <a:r>
              <a:rPr lang="en-US" sz="2200" dirty="0" err="1" smtClean="0">
                <a:solidFill>
                  <a:srgbClr val="000066"/>
                </a:solidFill>
                <a:latin typeface="Calibri" panose="020F0502020204030204" pitchFamily="34" charset="0"/>
              </a:rPr>
              <a:t>Technologies&amp;Materials</a:t>
            </a:r>
            <a:endParaRPr lang="en-US" sz="2200" dirty="0">
              <a:solidFill>
                <a:srgbClr val="000066"/>
              </a:solidFill>
              <a:latin typeface="Calibri" panose="020F0502020204030204" pitchFamily="34" charset="0"/>
            </a:endParaRPr>
          </a:p>
          <a:p>
            <a:pPr marL="1377950" lvl="4" indent="-285750" algn="just" eaLnBrk="1" hangingPunct="1">
              <a:lnSpc>
                <a:spcPct val="90000"/>
              </a:lnSpc>
              <a:spcAft>
                <a:spcPts val="600"/>
              </a:spcAft>
              <a:buFont typeface="Arial" panose="020B0604020202020204" pitchFamily="34" charset="0"/>
              <a:buChar char="•"/>
              <a:defRPr/>
            </a:pPr>
            <a:r>
              <a:rPr lang="en-US" sz="2200" dirty="0" smtClean="0">
                <a:solidFill>
                  <a:srgbClr val="000066"/>
                </a:solidFill>
                <a:latin typeface="Calibri" panose="020F0502020204030204" pitchFamily="34" charset="0"/>
              </a:rPr>
              <a:t>North </a:t>
            </a:r>
            <a:r>
              <a:rPr lang="en-US" sz="2200" dirty="0">
                <a:solidFill>
                  <a:srgbClr val="000066"/>
                </a:solidFill>
                <a:latin typeface="Calibri" panose="020F0502020204030204" pitchFamily="34" charset="0"/>
              </a:rPr>
              <a:t>Karelia has created an annual </a:t>
            </a:r>
            <a:r>
              <a:rPr lang="en-US" sz="2200" dirty="0" err="1">
                <a:solidFill>
                  <a:srgbClr val="000066"/>
                </a:solidFill>
                <a:latin typeface="Calibri" panose="020F0502020204030204" pitchFamily="34" charset="0"/>
              </a:rPr>
              <a:t>Forets&amp;Photonics</a:t>
            </a:r>
            <a:r>
              <a:rPr lang="en-US" sz="2200" dirty="0">
                <a:solidFill>
                  <a:srgbClr val="000066"/>
                </a:solidFill>
                <a:latin typeface="Calibri" panose="020F0502020204030204" pitchFamily="34" charset="0"/>
              </a:rPr>
              <a:t> event which brings together experts and companies on the fields of photonics and forests and the aim of the event is to find new ideas which can be developed through </a:t>
            </a:r>
            <a:r>
              <a:rPr lang="en-US" sz="2200" dirty="0" smtClean="0">
                <a:solidFill>
                  <a:srgbClr val="000066"/>
                </a:solidFill>
                <a:latin typeface="Calibri" panose="020F0502020204030204" pitchFamily="34" charset="0"/>
              </a:rPr>
              <a:t>“European </a:t>
            </a:r>
            <a:r>
              <a:rPr lang="en-US" sz="2200" dirty="0">
                <a:solidFill>
                  <a:srgbClr val="000066"/>
                </a:solidFill>
                <a:latin typeface="Calibri" panose="020F0502020204030204" pitchFamily="34" charset="0"/>
              </a:rPr>
              <a:t>Photonics </a:t>
            </a:r>
            <a:r>
              <a:rPr lang="en-US" sz="2200" dirty="0" smtClean="0">
                <a:solidFill>
                  <a:srgbClr val="000066"/>
                </a:solidFill>
                <a:latin typeface="Calibri" panose="020F0502020204030204" pitchFamily="34" charset="0"/>
              </a:rPr>
              <a:t>Alliances” (S3 partnership on Photonics) </a:t>
            </a:r>
            <a:r>
              <a:rPr lang="en-US" sz="2200" dirty="0">
                <a:solidFill>
                  <a:srgbClr val="000066"/>
                </a:solidFill>
                <a:latin typeface="Calibri" panose="020F0502020204030204" pitchFamily="34" charset="0"/>
              </a:rPr>
              <a:t>pilot lines.</a:t>
            </a:r>
          </a:p>
          <a:p>
            <a:pPr marL="520700" lvl="2" indent="-342900" algn="just" eaLnBrk="1" hangingPunct="1">
              <a:lnSpc>
                <a:spcPct val="90000"/>
              </a:lnSpc>
              <a:buFontTx/>
              <a:buChar char="-"/>
              <a:defRPr/>
            </a:pPr>
            <a:endParaRPr lang="en-GB" altLang="en-US" dirty="0" smtClean="0">
              <a:solidFill>
                <a:srgbClr val="0070C0"/>
              </a:solidFill>
              <a:latin typeface="Cambria" pitchFamily="18" charset="0"/>
            </a:endParaRPr>
          </a:p>
          <a:p>
            <a:pPr marL="177800" lvl="2" indent="0" algn="just" eaLnBrk="1" hangingPunct="1">
              <a:lnSpc>
                <a:spcPct val="90000"/>
              </a:lnSpc>
              <a:buNone/>
              <a:defRPr/>
            </a:pPr>
            <a:endParaRPr lang="en-GB" altLang="en-US" dirty="0" smtClean="0">
              <a:solidFill>
                <a:schemeClr val="accent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12931</TotalTime>
  <Words>2707</Words>
  <Application>Microsoft Office PowerPoint</Application>
  <PresentationFormat>Custom</PresentationFormat>
  <Paragraphs>172</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Peer eXchange &amp; Learning</vt:lpstr>
      <vt:lpstr>Questions for PXL</vt:lpstr>
      <vt:lpstr>Regional Councils of Finland</vt:lpstr>
      <vt:lpstr>Overview of your RIS3</vt:lpstr>
      <vt:lpstr>EDP for the RIS3 design</vt:lpstr>
      <vt:lpstr>EDP for the RIS3 implementation (1) </vt:lpstr>
      <vt:lpstr>EDP for the RIS3 implementation (2) </vt:lpstr>
      <vt:lpstr>EDP for the RIS3 implementation (3) </vt:lpstr>
      <vt:lpstr>Summary &amp; next steps</vt:lpstr>
      <vt:lpstr>Summary &amp; next steps</vt:lpstr>
      <vt:lpstr>Question 1: How to engage (rural/peripheral) SME´s to innovation initiatives?</vt:lpstr>
      <vt:lpstr>Question 2: How to capitalize research results?</vt:lpstr>
      <vt:lpstr>Question 3: What new methods could be used when monitoring and evaluating the outputs of S3/EDP?</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midtkin</dc:creator>
  <cp:lastModifiedBy>PERIANEZ FORTE Inmaculada (JRC-SEVILLA)</cp:lastModifiedBy>
  <cp:revision>452</cp:revision>
  <cp:lastPrinted>2018-02-06T08:22:16Z</cp:lastPrinted>
  <dcterms:created xsi:type="dcterms:W3CDTF">2011-11-30T16:24:36Z</dcterms:created>
  <dcterms:modified xsi:type="dcterms:W3CDTF">2018-03-01T14:09:22Z</dcterms:modified>
</cp:coreProperties>
</file>